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13"/>
  </p:notesMasterIdLst>
  <p:sldIdLst>
    <p:sldId id="508" r:id="rId2"/>
    <p:sldId id="512" r:id="rId3"/>
    <p:sldId id="513" r:id="rId4"/>
    <p:sldId id="514" r:id="rId5"/>
    <p:sldId id="515" r:id="rId6"/>
    <p:sldId id="516" r:id="rId7"/>
    <p:sldId id="517" r:id="rId8"/>
    <p:sldId id="518" r:id="rId9"/>
    <p:sldId id="519" r:id="rId10"/>
    <p:sldId id="520" r:id="rId11"/>
    <p:sldId id="521" r:id="rId12"/>
  </p:sldIdLst>
  <p:sldSz cx="9144000" cy="6858000" type="screen4x3"/>
  <p:notesSz cx="6858000" cy="9667875"/>
  <p:custDataLst>
    <p:tags r:id="rId14"/>
  </p:custDataLst>
  <p:defaultTextStyle>
    <a:defPPr>
      <a:defRPr lang="en-US"/>
    </a:defPPr>
    <a:lvl1pPr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5000"/>
      </a:lnSpc>
      <a:spcBef>
        <a:spcPct val="50000"/>
      </a:spcBef>
      <a:spcAft>
        <a:spcPct val="0"/>
      </a:spcAft>
      <a:defRPr sz="2000" kern="1200">
        <a:solidFill>
          <a:srgbClr val="4D2885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rgbClr val="4D2885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rgbClr val="4D2885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rgbClr val="4D2885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rgbClr val="4D2885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885"/>
    <a:srgbClr val="8C2532"/>
    <a:srgbClr val="D5262B"/>
    <a:srgbClr val="0000FF"/>
    <a:srgbClr val="C0C0C0"/>
    <a:srgbClr val="DDDDDD"/>
    <a:srgbClr val="FF99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782" autoAdjust="0"/>
  </p:normalViewPr>
  <p:slideViewPr>
    <p:cSldViewPr snapToGrid="0" showGuides="1">
      <p:cViewPr>
        <p:scale>
          <a:sx n="100" d="100"/>
          <a:sy n="100" d="100"/>
        </p:scale>
        <p:origin x="-390" y="216"/>
      </p:cViewPr>
      <p:guideLst>
        <p:guide orient="horz" pos="965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12" Type="http://schemas.openxmlformats.org/officeDocument/2006/relationships/image" Target="../media/image29.wmf"/><Relationship Id="rId2" Type="http://schemas.openxmlformats.org/officeDocument/2006/relationships/image" Target="../media/image19.png"/><Relationship Id="rId1" Type="http://schemas.openxmlformats.org/officeDocument/2006/relationships/image" Target="../media/image18.wmf"/><Relationship Id="rId6" Type="http://schemas.openxmlformats.org/officeDocument/2006/relationships/image" Target="../media/image23.png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5488"/>
            <a:ext cx="4832350" cy="3625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592638"/>
            <a:ext cx="5486400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210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2100"/>
            <a:ext cx="2971800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3AE0B4F7-8491-4B58-91C8-E498EAAF19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011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9C1677-A553-41EB-8BE5-F5A9134DDD34}" type="slidenum">
              <a:rPr lang="en-US"/>
              <a:pPr/>
              <a:t>1</a:t>
            </a:fld>
            <a:endParaRPr lang="en-US"/>
          </a:p>
        </p:txBody>
      </p:sp>
      <p:sp>
        <p:nvSpPr>
          <p:cNvPr id="112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A60CA-F44E-4B8A-A5C7-AFFA1D0ABC56}" type="slidenum">
              <a:rPr lang="en-US"/>
              <a:pPr/>
              <a:t>10</a:t>
            </a:fld>
            <a:endParaRPr lang="en-US"/>
          </a:p>
        </p:txBody>
      </p:sp>
      <p:sp>
        <p:nvSpPr>
          <p:cNvPr id="106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25488"/>
            <a:ext cx="4833938" cy="3625850"/>
          </a:xfrm>
          <a:ln/>
        </p:spPr>
      </p:sp>
      <p:sp>
        <p:nvSpPr>
          <p:cNvPr id="106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2638"/>
            <a:ext cx="5029200" cy="434975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467051-24CE-41DB-B662-990DFF3EDBFB}" type="slidenum">
              <a:rPr lang="en-US"/>
              <a:pPr/>
              <a:t>11</a:t>
            </a:fld>
            <a:endParaRPr lang="en-US"/>
          </a:p>
        </p:txBody>
      </p:sp>
      <p:sp>
        <p:nvSpPr>
          <p:cNvPr id="106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25488"/>
            <a:ext cx="4833938" cy="3625850"/>
          </a:xfrm>
          <a:ln/>
        </p:spPr>
      </p:sp>
      <p:sp>
        <p:nvSpPr>
          <p:cNvPr id="106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2638"/>
            <a:ext cx="5029200" cy="434975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FEEFB-324D-4F7E-81FF-9610A95ECB1E}" type="slidenum">
              <a:rPr lang="en-US"/>
              <a:pPr/>
              <a:t>2</a:t>
            </a:fld>
            <a:endParaRPr lang="en-US"/>
          </a:p>
        </p:txBody>
      </p:sp>
      <p:sp>
        <p:nvSpPr>
          <p:cNvPr id="112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D20A24-0E94-47F6-AADD-F6C2B4C6B6FE}" type="slidenum">
              <a:rPr lang="en-US"/>
              <a:pPr/>
              <a:t>3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2825" y="725488"/>
            <a:ext cx="4833938" cy="3625850"/>
          </a:xfrm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2638"/>
            <a:ext cx="5029200" cy="434975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A97F5-1150-4680-80F3-BBCDB73D24E0}" type="slidenum">
              <a:rPr lang="en-US"/>
              <a:pPr/>
              <a:t>4</a:t>
            </a:fld>
            <a:endParaRPr lang="en-US"/>
          </a:p>
        </p:txBody>
      </p:sp>
      <p:sp>
        <p:nvSpPr>
          <p:cNvPr id="105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725488"/>
            <a:ext cx="4832350" cy="3624262"/>
          </a:xfrm>
          <a:ln/>
        </p:spPr>
      </p:sp>
      <p:sp>
        <p:nvSpPr>
          <p:cNvPr id="105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2638"/>
            <a:ext cx="5029200" cy="434975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8EFF5-BDA7-4F94-82DF-A889788B5ACF}" type="slidenum">
              <a:rPr lang="en-US"/>
              <a:pPr/>
              <a:t>5</a:t>
            </a:fld>
            <a:endParaRPr lang="en-US"/>
          </a:p>
        </p:txBody>
      </p:sp>
      <p:sp>
        <p:nvSpPr>
          <p:cNvPr id="112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C0E3B-FE4D-47D8-9424-B937E8054E0C}" type="slidenum">
              <a:rPr lang="en-US"/>
              <a:pPr/>
              <a:t>6</a:t>
            </a:fld>
            <a:endParaRPr lang="en-US"/>
          </a:p>
        </p:txBody>
      </p:sp>
      <p:sp>
        <p:nvSpPr>
          <p:cNvPr id="105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725488"/>
            <a:ext cx="4832350" cy="3624262"/>
          </a:xfrm>
          <a:ln/>
        </p:spPr>
      </p:sp>
      <p:sp>
        <p:nvSpPr>
          <p:cNvPr id="105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1050"/>
            <a:ext cx="5029200" cy="4351338"/>
          </a:xfrm>
        </p:spPr>
        <p:txBody>
          <a:bodyPr/>
          <a:lstStyle/>
          <a:p>
            <a:r>
              <a:rPr lang="en-GB"/>
              <a:t>Easy to compare values with against what they should be.</a:t>
            </a:r>
          </a:p>
          <a:p>
            <a:endParaRPr lang="en-GB"/>
          </a:p>
          <a:p>
            <a:r>
              <a:rPr lang="en-GB"/>
              <a:t>In die attach analysis a reference should be established (left hand side). Any difference with respect to the established reference indicates a failure. </a:t>
            </a:r>
          </a:p>
          <a:p>
            <a:r>
              <a:rPr lang="en-GB"/>
              <a:t>The location of the failure is also identified this way. 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09664-648B-44E1-8942-6075CDCABCE1}" type="slidenum">
              <a:rPr lang="en-US"/>
              <a:pPr/>
              <a:t>7</a:t>
            </a:fld>
            <a:endParaRPr lang="en-US"/>
          </a:p>
        </p:txBody>
      </p:sp>
      <p:sp>
        <p:nvSpPr>
          <p:cNvPr id="113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F17A-1FA2-43BE-B872-C4EB1CC7BBEF}" type="slidenum">
              <a:rPr lang="en-US"/>
              <a:pPr/>
              <a:t>8</a:t>
            </a:fld>
            <a:endParaRPr lang="en-US"/>
          </a:p>
        </p:txBody>
      </p:sp>
      <p:sp>
        <p:nvSpPr>
          <p:cNvPr id="105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20725"/>
            <a:ext cx="4840288" cy="3630613"/>
          </a:xfrm>
          <a:ln/>
        </p:spPr>
      </p:sp>
      <p:sp>
        <p:nvSpPr>
          <p:cNvPr id="105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2638"/>
            <a:ext cx="5029200" cy="4352925"/>
          </a:xfrm>
        </p:spPr>
        <p:txBody>
          <a:bodyPr/>
          <a:lstStyle/>
          <a:p>
            <a:r>
              <a:rPr lang="hu-HU"/>
              <a:t>A függvénygörbe bal oldali vége a chipnek felel meg, a jobb oldali a cold plate-nek. Utóbbi pontot a </a:t>
            </a:r>
            <a:r>
              <a:rPr lang="hu-HU" b="1"/>
              <a:t>4</a:t>
            </a:r>
            <a:r>
              <a:rPr lang="hu-HU"/>
              <a:t> jelű nyíl mutatja. A kettő között a vízszintes tengelyen leolvasott hőellenállás a chip és a cold plate közötti teljes hőellenállás (jelen esetben 3,2 K/W).</a:t>
            </a:r>
          </a:p>
          <a:p>
            <a:r>
              <a:rPr lang="hu-HU"/>
              <a:t>A függvény kezdete kissé zajos (cikk-cakkos), de átlag értékként kb. K</a:t>
            </a:r>
            <a:r>
              <a:rPr lang="en-US"/>
              <a:t>=0,1 rendelhet</a:t>
            </a:r>
            <a:r>
              <a:rPr lang="hu-HU"/>
              <a:t>ő hozzá. Ez átszámolva szilícium keresztmetszetre 19,7 mm</a:t>
            </a:r>
            <a:r>
              <a:rPr lang="hu-HU" baseline="30000"/>
              <a:t>2</a:t>
            </a:r>
            <a:r>
              <a:rPr lang="hu-HU"/>
              <a:t> keresztmetszetet ad, ami a teljesítmény tranzisztor chip felületére reális adat.</a:t>
            </a:r>
          </a:p>
          <a:p>
            <a:r>
              <a:rPr lang="hu-HU"/>
              <a:t>A következő, </a:t>
            </a:r>
            <a:r>
              <a:rPr lang="hu-HU" b="1"/>
              <a:t>1</a:t>
            </a:r>
            <a:r>
              <a:rPr lang="hu-HU"/>
              <a:t> jelű csúcs a tranzisztor-tok hőkapacitása (azon belül is a tok Cu alaplemezének domináns hőkapacitása). A </a:t>
            </a:r>
            <a:r>
              <a:rPr lang="hu-HU" b="1"/>
              <a:t>2</a:t>
            </a:r>
            <a:r>
              <a:rPr lang="hu-HU"/>
              <a:t> kisebb csúcs  (inkább csak dudor) a szerelőlemezen levő Cu sziget hőkapacitása, míg a </a:t>
            </a:r>
            <a:r>
              <a:rPr lang="hu-HU" b="1"/>
              <a:t>3</a:t>
            </a:r>
            <a:r>
              <a:rPr lang="hu-HU"/>
              <a:t> csúcs a szerelőlemez hőkapacitása. </a:t>
            </a:r>
          </a:p>
          <a:p>
            <a:r>
              <a:rPr lang="hu-HU"/>
              <a:t>Ezen pontok behatárolása után leolvashatjuk a rész-hőellenállásokat. Az </a:t>
            </a:r>
            <a:r>
              <a:rPr lang="hu-HU" b="1"/>
              <a:t>1 </a:t>
            </a:r>
            <a:r>
              <a:rPr lang="hu-HU"/>
              <a:t> és </a:t>
            </a:r>
            <a:r>
              <a:rPr lang="hu-HU" b="1"/>
              <a:t>2</a:t>
            </a:r>
            <a:r>
              <a:rPr lang="hu-HU"/>
              <a:t> pont közötti kb. </a:t>
            </a:r>
            <a:r>
              <a:rPr lang="en-US"/>
              <a:t>0,</a:t>
            </a:r>
            <a:r>
              <a:rPr lang="hu-HU"/>
              <a:t>6 K/W a tranzisztor felforrasztásának hőellenállása. A </a:t>
            </a:r>
            <a:r>
              <a:rPr lang="hu-HU" b="1"/>
              <a:t>2</a:t>
            </a:r>
            <a:r>
              <a:rPr lang="hu-HU"/>
              <a:t> és </a:t>
            </a:r>
            <a:r>
              <a:rPr lang="hu-HU" b="1"/>
              <a:t>3</a:t>
            </a:r>
            <a:r>
              <a:rPr lang="hu-HU"/>
              <a:t> pont között a szerelőlemez műanyag bevonatának hőellenállása van, jelenleg kb. 1,3 K/W. Végül a </a:t>
            </a:r>
            <a:r>
              <a:rPr lang="hu-HU" b="1"/>
              <a:t>3 </a:t>
            </a:r>
            <a:r>
              <a:rPr lang="hu-HU"/>
              <a:t>és </a:t>
            </a:r>
            <a:r>
              <a:rPr lang="hu-HU" b="1"/>
              <a:t>4</a:t>
            </a:r>
            <a:r>
              <a:rPr lang="hu-HU"/>
              <a:t> pontok között a szerelőlemez és a cold plate között megvalósított hőellenállást olvashatjuk le.</a:t>
            </a:r>
          </a:p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442A7-78A7-479A-9075-BE7D0FDE1AC8}" type="slidenum">
              <a:rPr lang="en-US"/>
              <a:pPr/>
              <a:t>9</a:t>
            </a:fld>
            <a:endParaRPr lang="en-US"/>
          </a:p>
        </p:txBody>
      </p:sp>
      <p:sp>
        <p:nvSpPr>
          <p:cNvPr id="105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20725"/>
            <a:ext cx="4840288" cy="3630613"/>
          </a:xfrm>
          <a:ln/>
        </p:spPr>
      </p:sp>
      <p:sp>
        <p:nvSpPr>
          <p:cNvPr id="105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592638"/>
            <a:ext cx="5029200" cy="4352925"/>
          </a:xfrm>
        </p:spPr>
        <p:txBody>
          <a:bodyPr/>
          <a:lstStyle/>
          <a:p>
            <a:r>
              <a:rPr lang="hu-HU"/>
              <a:t>Az </a:t>
            </a:r>
            <a:r>
              <a:rPr lang="hu-HU" b="1"/>
              <a:t>1</a:t>
            </a:r>
            <a:r>
              <a:rPr lang="hu-HU"/>
              <a:t> minimum C17-nél kb. </a:t>
            </a:r>
            <a:r>
              <a:rPr lang="en-US"/>
              <a:t>0,</a:t>
            </a:r>
            <a:r>
              <a:rPr lang="hu-HU"/>
              <a:t>4 K/W értékkel jobbra tolódva jelenik meg, és a görbe egész további jobb oldali része nagyjából ugyanekkora eltolódást mutat. Ez egyértelműen azt mutatta, hogy a chip és a tok (</a:t>
            </a:r>
            <a:r>
              <a:rPr lang="hu-HU" b="1"/>
              <a:t>1</a:t>
            </a:r>
            <a:r>
              <a:rPr lang="hu-HU"/>
              <a:t>-el jelölt) Cu platformja között anomálisan nagy hőellenállás van, vagyis a </a:t>
            </a:r>
            <a:r>
              <a:rPr lang="hu-HU" b="1"/>
              <a:t>chip nincs jól felforrasztva a tok belsejében, felvált a platformról!</a:t>
            </a:r>
            <a:r>
              <a:rPr lang="hu-HU"/>
              <a:t> Ez az úgynevezett die attach hiba, ami megbízhatósági szempontból meglehetősen veszélyes.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2978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7" name="Photo Editor Photo" r:id="rId3" imgW="6287378" imgH="5714286" progId="MSPhotoEd.3">
                  <p:embed/>
                </p:oleObj>
              </mc:Choice>
              <mc:Fallback>
                <p:oleObj name="Photo Editor Photo" r:id="rId3" imgW="6287378" imgH="5714286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2713" y="2698750"/>
            <a:ext cx="8258175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29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76650" y="4670425"/>
            <a:ext cx="5233988" cy="884238"/>
          </a:xfrm>
        </p:spPr>
        <p:txBody>
          <a:bodyPr/>
          <a:lstStyle>
            <a:lvl1pPr marL="0" indent="0">
              <a:buFont typeface="Arial" charset="0"/>
              <a:buNone/>
              <a:defRPr sz="32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82981" name="Rectangle 5"/>
          <p:cNvSpPr>
            <a:spLocks noChangeArrowheads="1"/>
          </p:cNvSpPr>
          <p:nvPr userDrawn="1"/>
        </p:nvSpPr>
        <p:spPr bwMode="auto">
          <a:xfrm>
            <a:off x="0" y="6721475"/>
            <a:ext cx="9144000" cy="63500"/>
          </a:xfrm>
          <a:prstGeom prst="rect">
            <a:avLst/>
          </a:prstGeom>
          <a:solidFill>
            <a:srgbClr val="8C25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82985" name="Text Box 9"/>
          <p:cNvSpPr txBox="1">
            <a:spLocks noChangeArrowheads="1"/>
          </p:cNvSpPr>
          <p:nvPr userDrawn="1"/>
        </p:nvSpPr>
        <p:spPr bwMode="auto">
          <a:xfrm>
            <a:off x="3683000" y="6292850"/>
            <a:ext cx="4746625" cy="403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8C2532"/>
                </a:solidFill>
              </a:rPr>
              <a:t>http://</a:t>
            </a:r>
            <a:r>
              <a:rPr lang="hu-HU" sz="2400">
                <a:solidFill>
                  <a:srgbClr val="8C2532"/>
                </a:solidFill>
              </a:rPr>
              <a:t>www.eet.bme.hu</a:t>
            </a:r>
            <a:endParaRPr lang="en-US" sz="2400">
              <a:solidFill>
                <a:srgbClr val="8C2532"/>
              </a:solidFill>
            </a:endParaRPr>
          </a:p>
        </p:txBody>
      </p:sp>
      <p:graphicFrame>
        <p:nvGraphicFramePr>
          <p:cNvPr id="382986" name="Object 10"/>
          <p:cNvGraphicFramePr>
            <a:graphicFrameLocks noChangeAspect="1"/>
          </p:cNvGraphicFramePr>
          <p:nvPr/>
        </p:nvGraphicFramePr>
        <p:xfrm>
          <a:off x="0" y="4745038"/>
          <a:ext cx="3787775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8" name="Photo Editor Photo" r:id="rId5" imgW="8535591" imgH="4761905" progId="MSPhotoEd.3">
                  <p:embed/>
                </p:oleObj>
              </mc:Choice>
              <mc:Fallback>
                <p:oleObj name="Photo Editor Photo" r:id="rId5" imgW="8535591" imgH="4761905" progId="MSPhotoEd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745038"/>
                        <a:ext cx="3787775" cy="211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 userDrawn="1"/>
        </p:nvSpPr>
        <p:spPr bwMode="auto">
          <a:xfrm>
            <a:off x="0" y="1690688"/>
            <a:ext cx="91440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8C2532"/>
                </a:solidFill>
              </a:rPr>
              <a:t>Budapesti M</a:t>
            </a:r>
            <a:r>
              <a:rPr lang="hu-HU" sz="2400">
                <a:solidFill>
                  <a:srgbClr val="8C2532"/>
                </a:solidFill>
              </a:rPr>
              <a:t>űszaki és Gazdaságtudományi Egyetem</a:t>
            </a:r>
            <a:endParaRPr lang="en-US" sz="2400">
              <a:solidFill>
                <a:srgbClr val="8C2532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hu-HU" sz="2400" b="1">
                <a:solidFill>
                  <a:srgbClr val="8C2532"/>
                </a:solidFill>
              </a:rPr>
              <a:t>Elektronikus Eszközök Tanszéke</a:t>
            </a:r>
            <a:endParaRPr lang="en-US" sz="2400" b="1">
              <a:solidFill>
                <a:srgbClr val="8C2532"/>
              </a:solidFill>
            </a:endParaRPr>
          </a:p>
        </p:txBody>
      </p:sp>
      <p:pic>
        <p:nvPicPr>
          <p:cNvPr id="382989" name="Picture 13" descr="nagy-transp-csak_logo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2305050" y="395288"/>
            <a:ext cx="4545013" cy="10001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7062BA-3CF3-46FE-8BCB-77F81283E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2438" y="461963"/>
            <a:ext cx="2219325" cy="5916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9700" y="461963"/>
            <a:ext cx="6510338" cy="5916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E119CB-E96B-42C5-884D-3923FE247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461963"/>
            <a:ext cx="8845550" cy="8810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7325" y="1406525"/>
            <a:ext cx="4340225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406525"/>
            <a:ext cx="4341813" cy="4972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22338" y="6467475"/>
            <a:ext cx="1211262" cy="2428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9638" y="6465888"/>
            <a:ext cx="6602412" cy="2889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43950" y="6473825"/>
            <a:ext cx="400050" cy="261938"/>
          </a:xfrm>
        </p:spPr>
        <p:txBody>
          <a:bodyPr/>
          <a:lstStyle>
            <a:lvl1pPr>
              <a:defRPr/>
            </a:lvl1pPr>
          </a:lstStyle>
          <a:p>
            <a:fld id="{2930D8E2-4319-46FB-80EA-2839C66AB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C673F-539F-4CA9-84D2-549EF6618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39492F-91B2-4712-BB08-0EFC4500E3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7325" y="1406525"/>
            <a:ext cx="4340225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9950" y="1406525"/>
            <a:ext cx="43418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9CAEB-A046-4FFF-BACA-0A883B418E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382C5-EB27-41F3-A26F-1B54579B2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BB7D1-260E-4352-84D7-713C20B6E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2C15A-1CFB-455A-845D-819C055368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6E0EF-462D-450A-B02D-E31259A41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 b="0"/>
              <a:t>©</a:t>
            </a:r>
            <a:r>
              <a:rPr lang="hu-HU" sz="900" b="0"/>
              <a:t> Poppe András </a:t>
            </a:r>
            <a:r>
              <a:rPr lang="en-US" sz="900" b="0"/>
              <a:t>&amp; </a:t>
            </a:r>
            <a:r>
              <a:rPr lang="hu-HU" sz="900" b="0"/>
              <a:t>Székely Vladimír, BME-EET 2008</a:t>
            </a:r>
            <a:endParaRPr lang="en-US" sz="900" b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9DFE7-722A-41DA-8533-05467BBC4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9700" y="461963"/>
            <a:ext cx="8845550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7325" y="1406525"/>
            <a:ext cx="883443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2338" y="6467475"/>
            <a:ext cx="1211262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/>
            </a:lvl1pPr>
          </a:lstStyle>
          <a:p>
            <a:r>
              <a:rPr lang="en-US" smtClean="0"/>
              <a:t>2008-10-21</a:t>
            </a:r>
            <a:endParaRPr lang="en-US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79638" y="6465888"/>
            <a:ext cx="66024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  <a:latin typeface="Arial Narrow" pitchFamily="34" charset="0"/>
              </a:defRPr>
            </a:lvl1pPr>
          </a:lstStyle>
          <a:p>
            <a:r>
              <a:rPr lang="en-US"/>
              <a:t>IC tervezés 4: fizikai tervezés, tesztelés, tesztelhetőre tervezés, termikus tesztelés</a:t>
            </a:r>
            <a:r>
              <a:rPr lang="hu-HU"/>
              <a:t> </a:t>
            </a:r>
            <a:r>
              <a:rPr lang="en-US" sz="900"/>
              <a:t>©</a:t>
            </a:r>
            <a:r>
              <a:rPr lang="hu-HU" sz="900"/>
              <a:t> Poppe András </a:t>
            </a:r>
            <a:r>
              <a:rPr lang="en-US" sz="900"/>
              <a:t>&amp; </a:t>
            </a:r>
            <a:r>
              <a:rPr lang="hu-HU" sz="900"/>
              <a:t>Székely Vladimír, BME-EET 2008</a:t>
            </a:r>
            <a:endParaRPr lang="en-US" sz="900"/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43950" y="6473825"/>
            <a:ext cx="4000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1">
                <a:solidFill>
                  <a:srgbClr val="8C2532"/>
                </a:solidFill>
              </a:defRPr>
            </a:lvl1pPr>
          </a:lstStyle>
          <a:p>
            <a:fld id="{D8D00402-C6AF-4147-B7B8-5CF7C27630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81963" name="Rectangle 11"/>
          <p:cNvSpPr>
            <a:spLocks noChangeArrowheads="1"/>
          </p:cNvSpPr>
          <p:nvPr userDrawn="1"/>
        </p:nvSpPr>
        <p:spPr bwMode="auto">
          <a:xfrm>
            <a:off x="0" y="6721475"/>
            <a:ext cx="9144000" cy="63500"/>
          </a:xfrm>
          <a:prstGeom prst="rect">
            <a:avLst/>
          </a:prstGeom>
          <a:solidFill>
            <a:srgbClr val="8C253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381964" name="Object 12"/>
          <p:cNvGraphicFramePr>
            <a:graphicFrameLocks noChangeAspect="1"/>
          </p:cNvGraphicFramePr>
          <p:nvPr/>
        </p:nvGraphicFramePr>
        <p:xfrm>
          <a:off x="0" y="5746750"/>
          <a:ext cx="849313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65" name="Photo Editor Photo" r:id="rId15" imgW="3123810" imgH="4086795" progId="MSPhotoEd.3">
                  <p:embed/>
                </p:oleObj>
              </mc:Choice>
              <mc:Fallback>
                <p:oleObj name="Photo Editor Photo" r:id="rId15" imgW="3123810" imgH="4086795" progId="MSPhotoEd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46750"/>
                        <a:ext cx="849313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2912" name="Group 960"/>
          <p:cNvGrpSpPr>
            <a:grpSpLocks/>
          </p:cNvGrpSpPr>
          <p:nvPr userDrawn="1"/>
        </p:nvGrpSpPr>
        <p:grpSpPr bwMode="auto">
          <a:xfrm>
            <a:off x="0" y="0"/>
            <a:ext cx="9144000" cy="492125"/>
            <a:chOff x="0" y="0"/>
            <a:chExt cx="5760" cy="310"/>
          </a:xfrm>
        </p:grpSpPr>
        <p:sp>
          <p:nvSpPr>
            <p:cNvPr id="382910" name="Rectangle 958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10"/>
            </a:xfrm>
            <a:prstGeom prst="rect">
              <a:avLst/>
            </a:prstGeom>
            <a:solidFill>
              <a:srgbClr val="8C253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pic>
          <p:nvPicPr>
            <p:cNvPr id="382911" name="Picture 959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83" y="4"/>
              <a:ext cx="1177" cy="295"/>
            </a:xfrm>
            <a:prstGeom prst="rect">
              <a:avLst/>
            </a:prstGeom>
            <a:noFill/>
          </p:spPr>
        </p:pic>
        <p:grpSp>
          <p:nvGrpSpPr>
            <p:cNvPr id="381965" name="Group 13"/>
            <p:cNvGrpSpPr>
              <a:grpSpLocks noChangeAspect="1"/>
            </p:cNvGrpSpPr>
            <p:nvPr userDrawn="1"/>
          </p:nvGrpSpPr>
          <p:grpSpPr bwMode="auto">
            <a:xfrm>
              <a:off x="49" y="51"/>
              <a:ext cx="734" cy="207"/>
              <a:chOff x="158" y="2628"/>
              <a:chExt cx="5248" cy="1482"/>
            </a:xfrm>
          </p:grpSpPr>
          <p:sp>
            <p:nvSpPr>
              <p:cNvPr id="381966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158" y="2628"/>
                <a:ext cx="5248" cy="1482"/>
              </a:xfrm>
              <a:prstGeom prst="rect">
                <a:avLst/>
              </a:prstGeom>
              <a:solidFill>
                <a:srgbClr val="8C2532"/>
              </a:solidFill>
              <a:ln w="15875" algn="ctr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grpSp>
            <p:nvGrpSpPr>
              <p:cNvPr id="381967" name="Group 15"/>
              <p:cNvGrpSpPr>
                <a:grpSpLocks noChangeAspect="1"/>
              </p:cNvGrpSpPr>
              <p:nvPr/>
            </p:nvGrpSpPr>
            <p:grpSpPr bwMode="auto">
              <a:xfrm>
                <a:off x="254" y="2698"/>
                <a:ext cx="5062" cy="1352"/>
                <a:chOff x="242" y="1108"/>
                <a:chExt cx="5062" cy="1352"/>
              </a:xfrm>
            </p:grpSpPr>
            <p:grpSp>
              <p:nvGrpSpPr>
                <p:cNvPr id="381968" name="Group 16"/>
                <p:cNvGrpSpPr>
                  <a:grpSpLocks noChangeAspect="1"/>
                </p:cNvGrpSpPr>
                <p:nvPr/>
              </p:nvGrpSpPr>
              <p:grpSpPr bwMode="auto">
                <a:xfrm>
                  <a:off x="242" y="1108"/>
                  <a:ext cx="5062" cy="1052"/>
                  <a:chOff x="242" y="1108"/>
                  <a:chExt cx="5062" cy="1052"/>
                </a:xfrm>
              </p:grpSpPr>
              <p:sp>
                <p:nvSpPr>
                  <p:cNvPr id="381969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3276" y="1108"/>
                    <a:ext cx="155" cy="302"/>
                  </a:xfrm>
                  <a:custGeom>
                    <a:avLst/>
                    <a:gdLst/>
                    <a:ahLst/>
                    <a:cxnLst>
                      <a:cxn ang="0">
                        <a:pos x="210" y="281"/>
                      </a:cxn>
                      <a:cxn ang="0">
                        <a:pos x="210" y="240"/>
                      </a:cxn>
                      <a:cxn ang="0">
                        <a:pos x="231" y="240"/>
                      </a:cxn>
                      <a:cxn ang="0">
                        <a:pos x="231" y="121"/>
                      </a:cxn>
                      <a:cxn ang="0">
                        <a:pos x="237" y="76"/>
                      </a:cxn>
                      <a:cxn ang="0">
                        <a:pos x="260" y="0"/>
                      </a:cxn>
                      <a:cxn ang="0">
                        <a:pos x="280" y="76"/>
                      </a:cxn>
                      <a:cxn ang="0">
                        <a:pos x="289" y="121"/>
                      </a:cxn>
                      <a:cxn ang="0">
                        <a:pos x="289" y="240"/>
                      </a:cxn>
                      <a:cxn ang="0">
                        <a:pos x="309" y="240"/>
                      </a:cxn>
                      <a:cxn ang="0">
                        <a:pos x="309" y="281"/>
                      </a:cxn>
                      <a:cxn ang="0">
                        <a:pos x="517" y="924"/>
                      </a:cxn>
                      <a:cxn ang="0">
                        <a:pos x="510" y="942"/>
                      </a:cxn>
                      <a:cxn ang="0">
                        <a:pos x="504" y="962"/>
                      </a:cxn>
                      <a:cxn ang="0">
                        <a:pos x="501" y="973"/>
                      </a:cxn>
                      <a:cxn ang="0">
                        <a:pos x="499" y="983"/>
                      </a:cxn>
                      <a:cxn ang="0">
                        <a:pos x="497" y="994"/>
                      </a:cxn>
                      <a:cxn ang="0">
                        <a:pos x="496" y="1005"/>
                      </a:cxn>
                      <a:cxn ang="0">
                        <a:pos x="23" y="1005"/>
                      </a:cxn>
                      <a:cxn ang="0">
                        <a:pos x="21" y="989"/>
                      </a:cxn>
                      <a:cxn ang="0">
                        <a:pos x="17" y="970"/>
                      </a:cxn>
                      <a:cxn ang="0">
                        <a:pos x="14" y="959"/>
                      </a:cxn>
                      <a:cxn ang="0">
                        <a:pos x="11" y="948"/>
                      </a:cxn>
                      <a:cxn ang="0">
                        <a:pos x="6" y="937"/>
                      </a:cxn>
                      <a:cxn ang="0">
                        <a:pos x="0" y="925"/>
                      </a:cxn>
                      <a:cxn ang="0">
                        <a:pos x="210" y="281"/>
                      </a:cxn>
                    </a:cxnLst>
                    <a:rect l="0" t="0" r="r" b="b"/>
                    <a:pathLst>
                      <a:path w="517" h="1005">
                        <a:moveTo>
                          <a:pt x="210" y="281"/>
                        </a:moveTo>
                        <a:lnTo>
                          <a:pt x="210" y="240"/>
                        </a:lnTo>
                        <a:lnTo>
                          <a:pt x="231" y="240"/>
                        </a:lnTo>
                        <a:lnTo>
                          <a:pt x="231" y="121"/>
                        </a:lnTo>
                        <a:lnTo>
                          <a:pt x="237" y="76"/>
                        </a:lnTo>
                        <a:lnTo>
                          <a:pt x="260" y="0"/>
                        </a:lnTo>
                        <a:lnTo>
                          <a:pt x="280" y="76"/>
                        </a:lnTo>
                        <a:lnTo>
                          <a:pt x="289" y="121"/>
                        </a:lnTo>
                        <a:lnTo>
                          <a:pt x="289" y="240"/>
                        </a:lnTo>
                        <a:lnTo>
                          <a:pt x="309" y="240"/>
                        </a:lnTo>
                        <a:lnTo>
                          <a:pt x="309" y="281"/>
                        </a:lnTo>
                        <a:lnTo>
                          <a:pt x="517" y="924"/>
                        </a:lnTo>
                        <a:lnTo>
                          <a:pt x="510" y="942"/>
                        </a:lnTo>
                        <a:lnTo>
                          <a:pt x="504" y="962"/>
                        </a:lnTo>
                        <a:lnTo>
                          <a:pt x="501" y="973"/>
                        </a:lnTo>
                        <a:lnTo>
                          <a:pt x="499" y="983"/>
                        </a:lnTo>
                        <a:lnTo>
                          <a:pt x="497" y="994"/>
                        </a:lnTo>
                        <a:lnTo>
                          <a:pt x="496" y="1005"/>
                        </a:lnTo>
                        <a:lnTo>
                          <a:pt x="23" y="1005"/>
                        </a:lnTo>
                        <a:lnTo>
                          <a:pt x="21" y="989"/>
                        </a:lnTo>
                        <a:lnTo>
                          <a:pt x="17" y="970"/>
                        </a:lnTo>
                        <a:lnTo>
                          <a:pt x="14" y="959"/>
                        </a:lnTo>
                        <a:lnTo>
                          <a:pt x="11" y="948"/>
                        </a:lnTo>
                        <a:lnTo>
                          <a:pt x="6" y="937"/>
                        </a:lnTo>
                        <a:lnTo>
                          <a:pt x="0" y="925"/>
                        </a:lnTo>
                        <a:lnTo>
                          <a:pt x="210" y="2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0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2334" y="1588"/>
                    <a:ext cx="43" cy="35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9" y="0"/>
                      </a:cxn>
                      <a:cxn ang="0">
                        <a:pos x="139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9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9" y="0"/>
                        </a:lnTo>
                        <a:lnTo>
                          <a:pt x="139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1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390" y="1669"/>
                    <a:ext cx="97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7" y="41"/>
                      </a:cxn>
                      <a:cxn ang="0">
                        <a:pos x="277" y="33"/>
                      </a:cxn>
                      <a:cxn ang="0">
                        <a:pos x="268" y="27"/>
                      </a:cxn>
                      <a:cxn ang="0">
                        <a:pos x="258" y="22"/>
                      </a:cxn>
                      <a:cxn ang="0">
                        <a:pos x="247" y="16"/>
                      </a:cxn>
                      <a:cxn ang="0">
                        <a:pos x="234" y="11"/>
                      </a:cxn>
                      <a:cxn ang="0">
                        <a:pos x="222" y="8"/>
                      </a:cxn>
                      <a:cxn ang="0">
                        <a:pos x="210" y="5"/>
                      </a:cxn>
                      <a:cxn ang="0">
                        <a:pos x="198" y="3"/>
                      </a:cxn>
                      <a:cxn ang="0">
                        <a:pos x="186" y="1"/>
                      </a:cxn>
                      <a:cxn ang="0">
                        <a:pos x="173" y="0"/>
                      </a:cxn>
                      <a:cxn ang="0">
                        <a:pos x="160" y="0"/>
                      </a:cxn>
                      <a:cxn ang="0">
                        <a:pos x="149" y="0"/>
                      </a:cxn>
                      <a:cxn ang="0">
                        <a:pos x="136" y="1"/>
                      </a:cxn>
                      <a:cxn ang="0">
                        <a:pos x="123" y="3"/>
                      </a:cxn>
                      <a:cxn ang="0">
                        <a:pos x="112" y="5"/>
                      </a:cxn>
                      <a:cxn ang="0">
                        <a:pos x="99" y="8"/>
                      </a:cxn>
                      <a:cxn ang="0">
                        <a:pos x="88" y="11"/>
                      </a:cxn>
                      <a:cxn ang="0">
                        <a:pos x="76" y="16"/>
                      </a:cxn>
                      <a:cxn ang="0">
                        <a:pos x="64" y="22"/>
                      </a:cxn>
                      <a:cxn ang="0">
                        <a:pos x="55" y="27"/>
                      </a:cxn>
                      <a:cxn ang="0">
                        <a:pos x="44" y="33"/>
                      </a:cxn>
                      <a:cxn ang="0">
                        <a:pos x="36" y="41"/>
                      </a:cxn>
                      <a:cxn ang="0">
                        <a:pos x="27" y="49"/>
                      </a:cxn>
                      <a:cxn ang="0">
                        <a:pos x="21" y="55"/>
                      </a:cxn>
                      <a:cxn ang="0">
                        <a:pos x="16" y="62"/>
                      </a:cxn>
                      <a:cxn ang="0">
                        <a:pos x="12" y="68"/>
                      </a:cxn>
                      <a:cxn ang="0">
                        <a:pos x="9" y="75"/>
                      </a:cxn>
                      <a:cxn ang="0">
                        <a:pos x="6" y="84"/>
                      </a:cxn>
                      <a:cxn ang="0">
                        <a:pos x="3" y="91"/>
                      </a:cxn>
                      <a:cxn ang="0">
                        <a:pos x="1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20" y="100"/>
                      </a:cxn>
                      <a:cxn ang="0">
                        <a:pos x="318" y="91"/>
                      </a:cxn>
                      <a:cxn ang="0">
                        <a:pos x="316" y="84"/>
                      </a:cxn>
                      <a:cxn ang="0">
                        <a:pos x="313" y="75"/>
                      </a:cxn>
                      <a:cxn ang="0">
                        <a:pos x="310" y="68"/>
                      </a:cxn>
                      <a:cxn ang="0">
                        <a:pos x="305" y="62"/>
                      </a:cxn>
                      <a:cxn ang="0">
                        <a:pos x="300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7" y="41"/>
                        </a:lnTo>
                        <a:lnTo>
                          <a:pt x="277" y="33"/>
                        </a:lnTo>
                        <a:lnTo>
                          <a:pt x="268" y="27"/>
                        </a:lnTo>
                        <a:lnTo>
                          <a:pt x="258" y="22"/>
                        </a:lnTo>
                        <a:lnTo>
                          <a:pt x="247" y="16"/>
                        </a:lnTo>
                        <a:lnTo>
                          <a:pt x="234" y="11"/>
                        </a:lnTo>
                        <a:lnTo>
                          <a:pt x="222" y="8"/>
                        </a:lnTo>
                        <a:lnTo>
                          <a:pt x="210" y="5"/>
                        </a:lnTo>
                        <a:lnTo>
                          <a:pt x="198" y="3"/>
                        </a:lnTo>
                        <a:lnTo>
                          <a:pt x="186" y="1"/>
                        </a:lnTo>
                        <a:lnTo>
                          <a:pt x="173" y="0"/>
                        </a:lnTo>
                        <a:lnTo>
                          <a:pt x="160" y="0"/>
                        </a:lnTo>
                        <a:lnTo>
                          <a:pt x="149" y="0"/>
                        </a:lnTo>
                        <a:lnTo>
                          <a:pt x="136" y="1"/>
                        </a:lnTo>
                        <a:lnTo>
                          <a:pt x="123" y="3"/>
                        </a:lnTo>
                        <a:lnTo>
                          <a:pt x="112" y="5"/>
                        </a:lnTo>
                        <a:lnTo>
                          <a:pt x="99" y="8"/>
                        </a:lnTo>
                        <a:lnTo>
                          <a:pt x="88" y="11"/>
                        </a:lnTo>
                        <a:lnTo>
                          <a:pt x="76" y="16"/>
                        </a:lnTo>
                        <a:lnTo>
                          <a:pt x="64" y="22"/>
                        </a:lnTo>
                        <a:lnTo>
                          <a:pt x="55" y="27"/>
                        </a:lnTo>
                        <a:lnTo>
                          <a:pt x="44" y="33"/>
                        </a:lnTo>
                        <a:lnTo>
                          <a:pt x="36" y="41"/>
                        </a:lnTo>
                        <a:lnTo>
                          <a:pt x="27" y="49"/>
                        </a:lnTo>
                        <a:lnTo>
                          <a:pt x="21" y="55"/>
                        </a:lnTo>
                        <a:lnTo>
                          <a:pt x="16" y="62"/>
                        </a:lnTo>
                        <a:lnTo>
                          <a:pt x="12" y="68"/>
                        </a:lnTo>
                        <a:lnTo>
                          <a:pt x="9" y="75"/>
                        </a:lnTo>
                        <a:lnTo>
                          <a:pt x="6" y="84"/>
                        </a:lnTo>
                        <a:lnTo>
                          <a:pt x="3" y="91"/>
                        </a:lnTo>
                        <a:lnTo>
                          <a:pt x="1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20" y="100"/>
                        </a:lnTo>
                        <a:lnTo>
                          <a:pt x="318" y="91"/>
                        </a:lnTo>
                        <a:lnTo>
                          <a:pt x="316" y="84"/>
                        </a:lnTo>
                        <a:lnTo>
                          <a:pt x="313" y="75"/>
                        </a:lnTo>
                        <a:lnTo>
                          <a:pt x="310" y="68"/>
                        </a:lnTo>
                        <a:lnTo>
                          <a:pt x="305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2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390" y="1669"/>
                    <a:ext cx="97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7" y="41"/>
                      </a:cxn>
                      <a:cxn ang="0">
                        <a:pos x="277" y="33"/>
                      </a:cxn>
                      <a:cxn ang="0">
                        <a:pos x="268" y="27"/>
                      </a:cxn>
                      <a:cxn ang="0">
                        <a:pos x="258" y="22"/>
                      </a:cxn>
                      <a:cxn ang="0">
                        <a:pos x="247" y="16"/>
                      </a:cxn>
                      <a:cxn ang="0">
                        <a:pos x="234" y="11"/>
                      </a:cxn>
                      <a:cxn ang="0">
                        <a:pos x="222" y="8"/>
                      </a:cxn>
                      <a:cxn ang="0">
                        <a:pos x="210" y="5"/>
                      </a:cxn>
                      <a:cxn ang="0">
                        <a:pos x="198" y="3"/>
                      </a:cxn>
                      <a:cxn ang="0">
                        <a:pos x="186" y="1"/>
                      </a:cxn>
                      <a:cxn ang="0">
                        <a:pos x="173" y="0"/>
                      </a:cxn>
                      <a:cxn ang="0">
                        <a:pos x="160" y="0"/>
                      </a:cxn>
                      <a:cxn ang="0">
                        <a:pos x="149" y="0"/>
                      </a:cxn>
                      <a:cxn ang="0">
                        <a:pos x="136" y="1"/>
                      </a:cxn>
                      <a:cxn ang="0">
                        <a:pos x="123" y="3"/>
                      </a:cxn>
                      <a:cxn ang="0">
                        <a:pos x="112" y="5"/>
                      </a:cxn>
                      <a:cxn ang="0">
                        <a:pos x="99" y="8"/>
                      </a:cxn>
                      <a:cxn ang="0">
                        <a:pos x="88" y="11"/>
                      </a:cxn>
                      <a:cxn ang="0">
                        <a:pos x="76" y="16"/>
                      </a:cxn>
                      <a:cxn ang="0">
                        <a:pos x="64" y="22"/>
                      </a:cxn>
                      <a:cxn ang="0">
                        <a:pos x="55" y="27"/>
                      </a:cxn>
                      <a:cxn ang="0">
                        <a:pos x="44" y="33"/>
                      </a:cxn>
                      <a:cxn ang="0">
                        <a:pos x="36" y="41"/>
                      </a:cxn>
                      <a:cxn ang="0">
                        <a:pos x="27" y="49"/>
                      </a:cxn>
                      <a:cxn ang="0">
                        <a:pos x="21" y="55"/>
                      </a:cxn>
                      <a:cxn ang="0">
                        <a:pos x="16" y="62"/>
                      </a:cxn>
                      <a:cxn ang="0">
                        <a:pos x="12" y="68"/>
                      </a:cxn>
                      <a:cxn ang="0">
                        <a:pos x="9" y="75"/>
                      </a:cxn>
                      <a:cxn ang="0">
                        <a:pos x="6" y="84"/>
                      </a:cxn>
                      <a:cxn ang="0">
                        <a:pos x="3" y="91"/>
                      </a:cxn>
                      <a:cxn ang="0">
                        <a:pos x="1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20" y="100"/>
                      </a:cxn>
                      <a:cxn ang="0">
                        <a:pos x="318" y="91"/>
                      </a:cxn>
                      <a:cxn ang="0">
                        <a:pos x="316" y="84"/>
                      </a:cxn>
                      <a:cxn ang="0">
                        <a:pos x="313" y="75"/>
                      </a:cxn>
                      <a:cxn ang="0">
                        <a:pos x="310" y="68"/>
                      </a:cxn>
                      <a:cxn ang="0">
                        <a:pos x="305" y="62"/>
                      </a:cxn>
                      <a:cxn ang="0">
                        <a:pos x="300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7" y="41"/>
                        </a:lnTo>
                        <a:lnTo>
                          <a:pt x="277" y="33"/>
                        </a:lnTo>
                        <a:lnTo>
                          <a:pt x="268" y="27"/>
                        </a:lnTo>
                        <a:lnTo>
                          <a:pt x="258" y="22"/>
                        </a:lnTo>
                        <a:lnTo>
                          <a:pt x="247" y="16"/>
                        </a:lnTo>
                        <a:lnTo>
                          <a:pt x="234" y="11"/>
                        </a:lnTo>
                        <a:lnTo>
                          <a:pt x="222" y="8"/>
                        </a:lnTo>
                        <a:lnTo>
                          <a:pt x="210" y="5"/>
                        </a:lnTo>
                        <a:lnTo>
                          <a:pt x="198" y="3"/>
                        </a:lnTo>
                        <a:lnTo>
                          <a:pt x="186" y="1"/>
                        </a:lnTo>
                        <a:lnTo>
                          <a:pt x="173" y="0"/>
                        </a:lnTo>
                        <a:lnTo>
                          <a:pt x="160" y="0"/>
                        </a:lnTo>
                        <a:lnTo>
                          <a:pt x="149" y="0"/>
                        </a:lnTo>
                        <a:lnTo>
                          <a:pt x="136" y="1"/>
                        </a:lnTo>
                        <a:lnTo>
                          <a:pt x="123" y="3"/>
                        </a:lnTo>
                        <a:lnTo>
                          <a:pt x="112" y="5"/>
                        </a:lnTo>
                        <a:lnTo>
                          <a:pt x="99" y="8"/>
                        </a:lnTo>
                        <a:lnTo>
                          <a:pt x="88" y="11"/>
                        </a:lnTo>
                        <a:lnTo>
                          <a:pt x="76" y="16"/>
                        </a:lnTo>
                        <a:lnTo>
                          <a:pt x="64" y="22"/>
                        </a:lnTo>
                        <a:lnTo>
                          <a:pt x="55" y="27"/>
                        </a:lnTo>
                        <a:lnTo>
                          <a:pt x="44" y="33"/>
                        </a:lnTo>
                        <a:lnTo>
                          <a:pt x="36" y="41"/>
                        </a:lnTo>
                        <a:lnTo>
                          <a:pt x="27" y="49"/>
                        </a:lnTo>
                        <a:lnTo>
                          <a:pt x="21" y="55"/>
                        </a:lnTo>
                        <a:lnTo>
                          <a:pt x="16" y="62"/>
                        </a:lnTo>
                        <a:lnTo>
                          <a:pt x="12" y="68"/>
                        </a:lnTo>
                        <a:lnTo>
                          <a:pt x="9" y="75"/>
                        </a:lnTo>
                        <a:lnTo>
                          <a:pt x="6" y="84"/>
                        </a:lnTo>
                        <a:lnTo>
                          <a:pt x="3" y="91"/>
                        </a:lnTo>
                        <a:lnTo>
                          <a:pt x="1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20" y="100"/>
                        </a:lnTo>
                        <a:lnTo>
                          <a:pt x="318" y="91"/>
                        </a:lnTo>
                        <a:lnTo>
                          <a:pt x="316" y="84"/>
                        </a:lnTo>
                        <a:lnTo>
                          <a:pt x="313" y="75"/>
                        </a:lnTo>
                        <a:lnTo>
                          <a:pt x="310" y="68"/>
                        </a:lnTo>
                        <a:lnTo>
                          <a:pt x="305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3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502" y="1588"/>
                    <a:ext cx="41" cy="35"/>
                  </a:xfrm>
                  <a:custGeom>
                    <a:avLst/>
                    <a:gdLst/>
                    <a:ahLst/>
                    <a:cxnLst>
                      <a:cxn ang="0">
                        <a:pos x="122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6" y="0"/>
                      </a:cxn>
                      <a:cxn ang="0">
                        <a:pos x="136" y="17"/>
                      </a:cxn>
                      <a:cxn ang="0">
                        <a:pos x="122" y="118"/>
                      </a:cxn>
                    </a:cxnLst>
                    <a:rect l="0" t="0" r="r" b="b"/>
                    <a:pathLst>
                      <a:path w="136" h="118">
                        <a:moveTo>
                          <a:pt x="122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6" y="0"/>
                        </a:lnTo>
                        <a:lnTo>
                          <a:pt x="136" y="17"/>
                        </a:lnTo>
                        <a:lnTo>
                          <a:pt x="122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4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558" y="1669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3" y="11"/>
                      </a:cxn>
                      <a:cxn ang="0">
                        <a:pos x="221" y="8"/>
                      </a:cxn>
                      <a:cxn ang="0">
                        <a:pos x="209" y="5"/>
                      </a:cxn>
                      <a:cxn ang="0">
                        <a:pos x="196" y="3"/>
                      </a:cxn>
                      <a:cxn ang="0">
                        <a:pos x="185" y="1"/>
                      </a:cxn>
                      <a:cxn ang="0">
                        <a:pos x="172" y="0"/>
                      </a:cxn>
                      <a:cxn ang="0">
                        <a:pos x="160" y="0"/>
                      </a:cxn>
                      <a:cxn ang="0">
                        <a:pos x="148" y="0"/>
                      </a:cxn>
                      <a:cxn ang="0">
                        <a:pos x="135" y="1"/>
                      </a:cxn>
                      <a:cxn ang="0">
                        <a:pos x="124" y="3"/>
                      </a:cxn>
                      <a:cxn ang="0">
                        <a:pos x="111" y="5"/>
                      </a:cxn>
                      <a:cxn ang="0">
                        <a:pos x="99" y="8"/>
                      </a:cxn>
                      <a:cxn ang="0">
                        <a:pos x="87" y="11"/>
                      </a:cxn>
                      <a:cxn ang="0">
                        <a:pos x="75" y="16"/>
                      </a:cxn>
                      <a:cxn ang="0">
                        <a:pos x="64" y="22"/>
                      </a:cxn>
                      <a:cxn ang="0">
                        <a:pos x="53" y="27"/>
                      </a:cxn>
                      <a:cxn ang="0">
                        <a:pos x="44" y="33"/>
                      </a:cxn>
                      <a:cxn ang="0">
                        <a:pos x="34" y="41"/>
                      </a:cxn>
                      <a:cxn ang="0">
                        <a:pos x="26" y="49"/>
                      </a:cxn>
                      <a:cxn ang="0">
                        <a:pos x="20" y="55"/>
                      </a:cxn>
                      <a:cxn ang="0">
                        <a:pos x="15" y="62"/>
                      </a:cxn>
                      <a:cxn ang="0">
                        <a:pos x="11" y="68"/>
                      </a:cxn>
                      <a:cxn ang="0">
                        <a:pos x="8" y="75"/>
                      </a:cxn>
                      <a:cxn ang="0">
                        <a:pos x="5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18" y="100"/>
                      </a:cxn>
                      <a:cxn ang="0">
                        <a:pos x="317" y="91"/>
                      </a:cxn>
                      <a:cxn ang="0">
                        <a:pos x="315" y="84"/>
                      </a:cxn>
                      <a:cxn ang="0">
                        <a:pos x="312" y="75"/>
                      </a:cxn>
                      <a:cxn ang="0">
                        <a:pos x="309" y="68"/>
                      </a:cxn>
                      <a:cxn ang="0">
                        <a:pos x="305" y="62"/>
                      </a:cxn>
                      <a:cxn ang="0">
                        <a:pos x="299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0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8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8" y="100"/>
                        </a:lnTo>
                        <a:lnTo>
                          <a:pt x="317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9" y="68"/>
                        </a:lnTo>
                        <a:lnTo>
                          <a:pt x="305" y="62"/>
                        </a:lnTo>
                        <a:lnTo>
                          <a:pt x="299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5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2558" y="1669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3" y="11"/>
                      </a:cxn>
                      <a:cxn ang="0">
                        <a:pos x="221" y="8"/>
                      </a:cxn>
                      <a:cxn ang="0">
                        <a:pos x="209" y="5"/>
                      </a:cxn>
                      <a:cxn ang="0">
                        <a:pos x="196" y="3"/>
                      </a:cxn>
                      <a:cxn ang="0">
                        <a:pos x="185" y="1"/>
                      </a:cxn>
                      <a:cxn ang="0">
                        <a:pos x="172" y="0"/>
                      </a:cxn>
                      <a:cxn ang="0">
                        <a:pos x="160" y="0"/>
                      </a:cxn>
                      <a:cxn ang="0">
                        <a:pos x="148" y="0"/>
                      </a:cxn>
                      <a:cxn ang="0">
                        <a:pos x="135" y="1"/>
                      </a:cxn>
                      <a:cxn ang="0">
                        <a:pos x="124" y="3"/>
                      </a:cxn>
                      <a:cxn ang="0">
                        <a:pos x="111" y="5"/>
                      </a:cxn>
                      <a:cxn ang="0">
                        <a:pos x="99" y="8"/>
                      </a:cxn>
                      <a:cxn ang="0">
                        <a:pos x="87" y="11"/>
                      </a:cxn>
                      <a:cxn ang="0">
                        <a:pos x="75" y="16"/>
                      </a:cxn>
                      <a:cxn ang="0">
                        <a:pos x="64" y="22"/>
                      </a:cxn>
                      <a:cxn ang="0">
                        <a:pos x="53" y="27"/>
                      </a:cxn>
                      <a:cxn ang="0">
                        <a:pos x="44" y="33"/>
                      </a:cxn>
                      <a:cxn ang="0">
                        <a:pos x="34" y="41"/>
                      </a:cxn>
                      <a:cxn ang="0">
                        <a:pos x="26" y="49"/>
                      </a:cxn>
                      <a:cxn ang="0">
                        <a:pos x="20" y="55"/>
                      </a:cxn>
                      <a:cxn ang="0">
                        <a:pos x="15" y="62"/>
                      </a:cxn>
                      <a:cxn ang="0">
                        <a:pos x="11" y="68"/>
                      </a:cxn>
                      <a:cxn ang="0">
                        <a:pos x="8" y="75"/>
                      </a:cxn>
                      <a:cxn ang="0">
                        <a:pos x="5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18" y="100"/>
                      </a:cxn>
                      <a:cxn ang="0">
                        <a:pos x="317" y="91"/>
                      </a:cxn>
                      <a:cxn ang="0">
                        <a:pos x="315" y="84"/>
                      </a:cxn>
                      <a:cxn ang="0">
                        <a:pos x="312" y="75"/>
                      </a:cxn>
                      <a:cxn ang="0">
                        <a:pos x="309" y="68"/>
                      </a:cxn>
                      <a:cxn ang="0">
                        <a:pos x="305" y="62"/>
                      </a:cxn>
                      <a:cxn ang="0">
                        <a:pos x="299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0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8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8" y="100"/>
                        </a:lnTo>
                        <a:lnTo>
                          <a:pt x="317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9" y="68"/>
                        </a:lnTo>
                        <a:lnTo>
                          <a:pt x="305" y="62"/>
                        </a:lnTo>
                        <a:lnTo>
                          <a:pt x="299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6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725" y="1669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292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2" y="11"/>
                      </a:cxn>
                      <a:cxn ang="0">
                        <a:pos x="221" y="8"/>
                      </a:cxn>
                      <a:cxn ang="0">
                        <a:pos x="208" y="5"/>
                      </a:cxn>
                      <a:cxn ang="0">
                        <a:pos x="196" y="3"/>
                      </a:cxn>
                      <a:cxn ang="0">
                        <a:pos x="184" y="1"/>
                      </a:cxn>
                      <a:cxn ang="0">
                        <a:pos x="171" y="0"/>
                      </a:cxn>
                      <a:cxn ang="0">
                        <a:pos x="158" y="0"/>
                      </a:cxn>
                      <a:cxn ang="0">
                        <a:pos x="147" y="0"/>
                      </a:cxn>
                      <a:cxn ang="0">
                        <a:pos x="134" y="1"/>
                      </a:cxn>
                      <a:cxn ang="0">
                        <a:pos x="122" y="3"/>
                      </a:cxn>
                      <a:cxn ang="0">
                        <a:pos x="110" y="5"/>
                      </a:cxn>
                      <a:cxn ang="0">
                        <a:pos x="97" y="8"/>
                      </a:cxn>
                      <a:cxn ang="0">
                        <a:pos x="86" y="11"/>
                      </a:cxn>
                      <a:cxn ang="0">
                        <a:pos x="74" y="16"/>
                      </a:cxn>
                      <a:cxn ang="0">
                        <a:pos x="63" y="22"/>
                      </a:cxn>
                      <a:cxn ang="0">
                        <a:pos x="53" y="27"/>
                      </a:cxn>
                      <a:cxn ang="0">
                        <a:pos x="43" y="33"/>
                      </a:cxn>
                      <a:cxn ang="0">
                        <a:pos x="34" y="41"/>
                      </a:cxn>
                      <a:cxn ang="0">
                        <a:pos x="25" y="49"/>
                      </a:cxn>
                      <a:cxn ang="0">
                        <a:pos x="19" y="55"/>
                      </a:cxn>
                      <a:cxn ang="0">
                        <a:pos x="14" y="62"/>
                      </a:cxn>
                      <a:cxn ang="0">
                        <a:pos x="10" y="68"/>
                      </a:cxn>
                      <a:cxn ang="0">
                        <a:pos x="7" y="75"/>
                      </a:cxn>
                      <a:cxn ang="0">
                        <a:pos x="4" y="84"/>
                      </a:cxn>
                      <a:cxn ang="0">
                        <a:pos x="3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19" y="693"/>
                      </a:cxn>
                      <a:cxn ang="0">
                        <a:pos x="319" y="108"/>
                      </a:cxn>
                      <a:cxn ang="0">
                        <a:pos x="317" y="100"/>
                      </a:cxn>
                      <a:cxn ang="0">
                        <a:pos x="316" y="91"/>
                      </a:cxn>
                      <a:cxn ang="0">
                        <a:pos x="314" y="84"/>
                      </a:cxn>
                      <a:cxn ang="0">
                        <a:pos x="311" y="75"/>
                      </a:cxn>
                      <a:cxn ang="0">
                        <a:pos x="308" y="68"/>
                      </a:cxn>
                      <a:cxn ang="0">
                        <a:pos x="303" y="62"/>
                      </a:cxn>
                      <a:cxn ang="0">
                        <a:pos x="299" y="55"/>
                      </a:cxn>
                      <a:cxn ang="0">
                        <a:pos x="292" y="49"/>
                      </a:cxn>
                    </a:cxnLst>
                    <a:rect l="0" t="0" r="r" b="b"/>
                    <a:pathLst>
                      <a:path w="319" h="693">
                        <a:moveTo>
                          <a:pt x="292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2" y="11"/>
                        </a:lnTo>
                        <a:lnTo>
                          <a:pt x="221" y="8"/>
                        </a:lnTo>
                        <a:lnTo>
                          <a:pt x="208" y="5"/>
                        </a:lnTo>
                        <a:lnTo>
                          <a:pt x="196" y="3"/>
                        </a:lnTo>
                        <a:lnTo>
                          <a:pt x="184" y="1"/>
                        </a:lnTo>
                        <a:lnTo>
                          <a:pt x="171" y="0"/>
                        </a:lnTo>
                        <a:lnTo>
                          <a:pt x="158" y="0"/>
                        </a:lnTo>
                        <a:lnTo>
                          <a:pt x="147" y="0"/>
                        </a:lnTo>
                        <a:lnTo>
                          <a:pt x="134" y="1"/>
                        </a:lnTo>
                        <a:lnTo>
                          <a:pt x="122" y="3"/>
                        </a:lnTo>
                        <a:lnTo>
                          <a:pt x="110" y="5"/>
                        </a:lnTo>
                        <a:lnTo>
                          <a:pt x="97" y="8"/>
                        </a:lnTo>
                        <a:lnTo>
                          <a:pt x="86" y="11"/>
                        </a:lnTo>
                        <a:lnTo>
                          <a:pt x="74" y="16"/>
                        </a:lnTo>
                        <a:lnTo>
                          <a:pt x="63" y="22"/>
                        </a:lnTo>
                        <a:lnTo>
                          <a:pt x="53" y="27"/>
                        </a:lnTo>
                        <a:lnTo>
                          <a:pt x="43" y="33"/>
                        </a:lnTo>
                        <a:lnTo>
                          <a:pt x="34" y="41"/>
                        </a:lnTo>
                        <a:lnTo>
                          <a:pt x="25" y="49"/>
                        </a:lnTo>
                        <a:lnTo>
                          <a:pt x="19" y="55"/>
                        </a:lnTo>
                        <a:lnTo>
                          <a:pt x="14" y="62"/>
                        </a:lnTo>
                        <a:lnTo>
                          <a:pt x="10" y="68"/>
                        </a:lnTo>
                        <a:lnTo>
                          <a:pt x="7" y="75"/>
                        </a:lnTo>
                        <a:lnTo>
                          <a:pt x="4" y="84"/>
                        </a:lnTo>
                        <a:lnTo>
                          <a:pt x="3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9" y="693"/>
                        </a:lnTo>
                        <a:lnTo>
                          <a:pt x="319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4" y="84"/>
                        </a:lnTo>
                        <a:lnTo>
                          <a:pt x="311" y="75"/>
                        </a:lnTo>
                        <a:lnTo>
                          <a:pt x="308" y="68"/>
                        </a:lnTo>
                        <a:lnTo>
                          <a:pt x="303" y="62"/>
                        </a:lnTo>
                        <a:lnTo>
                          <a:pt x="299" y="55"/>
                        </a:lnTo>
                        <a:lnTo>
                          <a:pt x="292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7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725" y="1669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292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2" y="11"/>
                      </a:cxn>
                      <a:cxn ang="0">
                        <a:pos x="221" y="8"/>
                      </a:cxn>
                      <a:cxn ang="0">
                        <a:pos x="208" y="5"/>
                      </a:cxn>
                      <a:cxn ang="0">
                        <a:pos x="196" y="3"/>
                      </a:cxn>
                      <a:cxn ang="0">
                        <a:pos x="184" y="1"/>
                      </a:cxn>
                      <a:cxn ang="0">
                        <a:pos x="171" y="0"/>
                      </a:cxn>
                      <a:cxn ang="0">
                        <a:pos x="158" y="0"/>
                      </a:cxn>
                      <a:cxn ang="0">
                        <a:pos x="147" y="0"/>
                      </a:cxn>
                      <a:cxn ang="0">
                        <a:pos x="134" y="1"/>
                      </a:cxn>
                      <a:cxn ang="0">
                        <a:pos x="122" y="3"/>
                      </a:cxn>
                      <a:cxn ang="0">
                        <a:pos x="110" y="5"/>
                      </a:cxn>
                      <a:cxn ang="0">
                        <a:pos x="97" y="8"/>
                      </a:cxn>
                      <a:cxn ang="0">
                        <a:pos x="86" y="11"/>
                      </a:cxn>
                      <a:cxn ang="0">
                        <a:pos x="74" y="16"/>
                      </a:cxn>
                      <a:cxn ang="0">
                        <a:pos x="63" y="22"/>
                      </a:cxn>
                      <a:cxn ang="0">
                        <a:pos x="53" y="27"/>
                      </a:cxn>
                      <a:cxn ang="0">
                        <a:pos x="43" y="33"/>
                      </a:cxn>
                      <a:cxn ang="0">
                        <a:pos x="34" y="41"/>
                      </a:cxn>
                      <a:cxn ang="0">
                        <a:pos x="25" y="49"/>
                      </a:cxn>
                      <a:cxn ang="0">
                        <a:pos x="19" y="55"/>
                      </a:cxn>
                      <a:cxn ang="0">
                        <a:pos x="14" y="62"/>
                      </a:cxn>
                      <a:cxn ang="0">
                        <a:pos x="10" y="68"/>
                      </a:cxn>
                      <a:cxn ang="0">
                        <a:pos x="7" y="75"/>
                      </a:cxn>
                      <a:cxn ang="0">
                        <a:pos x="4" y="84"/>
                      </a:cxn>
                      <a:cxn ang="0">
                        <a:pos x="3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19" y="693"/>
                      </a:cxn>
                      <a:cxn ang="0">
                        <a:pos x="319" y="108"/>
                      </a:cxn>
                      <a:cxn ang="0">
                        <a:pos x="317" y="100"/>
                      </a:cxn>
                      <a:cxn ang="0">
                        <a:pos x="316" y="91"/>
                      </a:cxn>
                      <a:cxn ang="0">
                        <a:pos x="314" y="84"/>
                      </a:cxn>
                      <a:cxn ang="0">
                        <a:pos x="311" y="75"/>
                      </a:cxn>
                      <a:cxn ang="0">
                        <a:pos x="308" y="68"/>
                      </a:cxn>
                      <a:cxn ang="0">
                        <a:pos x="303" y="62"/>
                      </a:cxn>
                      <a:cxn ang="0">
                        <a:pos x="299" y="55"/>
                      </a:cxn>
                      <a:cxn ang="0">
                        <a:pos x="292" y="49"/>
                      </a:cxn>
                    </a:cxnLst>
                    <a:rect l="0" t="0" r="r" b="b"/>
                    <a:pathLst>
                      <a:path w="319" h="693">
                        <a:moveTo>
                          <a:pt x="292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2" y="11"/>
                        </a:lnTo>
                        <a:lnTo>
                          <a:pt x="221" y="8"/>
                        </a:lnTo>
                        <a:lnTo>
                          <a:pt x="208" y="5"/>
                        </a:lnTo>
                        <a:lnTo>
                          <a:pt x="196" y="3"/>
                        </a:lnTo>
                        <a:lnTo>
                          <a:pt x="184" y="1"/>
                        </a:lnTo>
                        <a:lnTo>
                          <a:pt x="171" y="0"/>
                        </a:lnTo>
                        <a:lnTo>
                          <a:pt x="158" y="0"/>
                        </a:lnTo>
                        <a:lnTo>
                          <a:pt x="147" y="0"/>
                        </a:lnTo>
                        <a:lnTo>
                          <a:pt x="134" y="1"/>
                        </a:lnTo>
                        <a:lnTo>
                          <a:pt x="122" y="3"/>
                        </a:lnTo>
                        <a:lnTo>
                          <a:pt x="110" y="5"/>
                        </a:lnTo>
                        <a:lnTo>
                          <a:pt x="97" y="8"/>
                        </a:lnTo>
                        <a:lnTo>
                          <a:pt x="86" y="11"/>
                        </a:lnTo>
                        <a:lnTo>
                          <a:pt x="74" y="16"/>
                        </a:lnTo>
                        <a:lnTo>
                          <a:pt x="63" y="22"/>
                        </a:lnTo>
                        <a:lnTo>
                          <a:pt x="53" y="27"/>
                        </a:lnTo>
                        <a:lnTo>
                          <a:pt x="43" y="33"/>
                        </a:lnTo>
                        <a:lnTo>
                          <a:pt x="34" y="41"/>
                        </a:lnTo>
                        <a:lnTo>
                          <a:pt x="25" y="49"/>
                        </a:lnTo>
                        <a:lnTo>
                          <a:pt x="19" y="55"/>
                        </a:lnTo>
                        <a:lnTo>
                          <a:pt x="14" y="62"/>
                        </a:lnTo>
                        <a:lnTo>
                          <a:pt x="10" y="68"/>
                        </a:lnTo>
                        <a:lnTo>
                          <a:pt x="7" y="75"/>
                        </a:lnTo>
                        <a:lnTo>
                          <a:pt x="4" y="84"/>
                        </a:lnTo>
                        <a:lnTo>
                          <a:pt x="3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9" y="693"/>
                        </a:lnTo>
                        <a:lnTo>
                          <a:pt x="319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4" y="84"/>
                        </a:lnTo>
                        <a:lnTo>
                          <a:pt x="311" y="75"/>
                        </a:lnTo>
                        <a:lnTo>
                          <a:pt x="308" y="68"/>
                        </a:lnTo>
                        <a:lnTo>
                          <a:pt x="303" y="62"/>
                        </a:lnTo>
                        <a:lnTo>
                          <a:pt x="299" y="55"/>
                        </a:lnTo>
                        <a:lnTo>
                          <a:pt x="292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8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669" y="1588"/>
                    <a:ext cx="41" cy="35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8" y="0"/>
                      </a:cxn>
                      <a:cxn ang="0">
                        <a:pos x="138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79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2669" y="1588"/>
                    <a:ext cx="41" cy="35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8" y="0"/>
                      </a:cxn>
                      <a:cxn ang="0">
                        <a:pos x="138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0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2891" y="1669"/>
                    <a:ext cx="97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3" y="11"/>
                      </a:cxn>
                      <a:cxn ang="0">
                        <a:pos x="221" y="8"/>
                      </a:cxn>
                      <a:cxn ang="0">
                        <a:pos x="209" y="5"/>
                      </a:cxn>
                      <a:cxn ang="0">
                        <a:pos x="196" y="3"/>
                      </a:cxn>
                      <a:cxn ang="0">
                        <a:pos x="185" y="1"/>
                      </a:cxn>
                      <a:cxn ang="0">
                        <a:pos x="172" y="0"/>
                      </a:cxn>
                      <a:cxn ang="0">
                        <a:pos x="160" y="0"/>
                      </a:cxn>
                      <a:cxn ang="0">
                        <a:pos x="148" y="0"/>
                      </a:cxn>
                      <a:cxn ang="0">
                        <a:pos x="135" y="1"/>
                      </a:cxn>
                      <a:cxn ang="0">
                        <a:pos x="124" y="3"/>
                      </a:cxn>
                      <a:cxn ang="0">
                        <a:pos x="111" y="5"/>
                      </a:cxn>
                      <a:cxn ang="0">
                        <a:pos x="99" y="8"/>
                      </a:cxn>
                      <a:cxn ang="0">
                        <a:pos x="87" y="11"/>
                      </a:cxn>
                      <a:cxn ang="0">
                        <a:pos x="75" y="16"/>
                      </a:cxn>
                      <a:cxn ang="0">
                        <a:pos x="64" y="22"/>
                      </a:cxn>
                      <a:cxn ang="0">
                        <a:pos x="53" y="27"/>
                      </a:cxn>
                      <a:cxn ang="0">
                        <a:pos x="44" y="33"/>
                      </a:cxn>
                      <a:cxn ang="0">
                        <a:pos x="34" y="41"/>
                      </a:cxn>
                      <a:cxn ang="0">
                        <a:pos x="26" y="49"/>
                      </a:cxn>
                      <a:cxn ang="0">
                        <a:pos x="21" y="55"/>
                      </a:cxn>
                      <a:cxn ang="0">
                        <a:pos x="15" y="62"/>
                      </a:cxn>
                      <a:cxn ang="0">
                        <a:pos x="11" y="68"/>
                      </a:cxn>
                      <a:cxn ang="0">
                        <a:pos x="7" y="75"/>
                      </a:cxn>
                      <a:cxn ang="0">
                        <a:pos x="5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19" y="100"/>
                      </a:cxn>
                      <a:cxn ang="0">
                        <a:pos x="318" y="91"/>
                      </a:cxn>
                      <a:cxn ang="0">
                        <a:pos x="315" y="84"/>
                      </a:cxn>
                      <a:cxn ang="0">
                        <a:pos x="312" y="75"/>
                      </a:cxn>
                      <a:cxn ang="0">
                        <a:pos x="308" y="68"/>
                      </a:cxn>
                      <a:cxn ang="0">
                        <a:pos x="304" y="62"/>
                      </a:cxn>
                      <a:cxn ang="0">
                        <a:pos x="300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1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7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9" y="100"/>
                        </a:lnTo>
                        <a:lnTo>
                          <a:pt x="318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8" y="68"/>
                        </a:lnTo>
                        <a:lnTo>
                          <a:pt x="304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1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2891" y="1669"/>
                    <a:ext cx="97" cy="208"/>
                  </a:xfrm>
                  <a:custGeom>
                    <a:avLst/>
                    <a:gdLst/>
                    <a:ahLst/>
                    <a:cxnLst>
                      <a:cxn ang="0">
                        <a:pos x="294" y="49"/>
                      </a:cxn>
                      <a:cxn ang="0">
                        <a:pos x="285" y="41"/>
                      </a:cxn>
                      <a:cxn ang="0">
                        <a:pos x="275" y="33"/>
                      </a:cxn>
                      <a:cxn ang="0">
                        <a:pos x="266" y="27"/>
                      </a:cxn>
                      <a:cxn ang="0">
                        <a:pos x="256" y="22"/>
                      </a:cxn>
                      <a:cxn ang="0">
                        <a:pos x="245" y="16"/>
                      </a:cxn>
                      <a:cxn ang="0">
                        <a:pos x="233" y="11"/>
                      </a:cxn>
                      <a:cxn ang="0">
                        <a:pos x="221" y="8"/>
                      </a:cxn>
                      <a:cxn ang="0">
                        <a:pos x="209" y="5"/>
                      </a:cxn>
                      <a:cxn ang="0">
                        <a:pos x="196" y="3"/>
                      </a:cxn>
                      <a:cxn ang="0">
                        <a:pos x="185" y="1"/>
                      </a:cxn>
                      <a:cxn ang="0">
                        <a:pos x="172" y="0"/>
                      </a:cxn>
                      <a:cxn ang="0">
                        <a:pos x="160" y="0"/>
                      </a:cxn>
                      <a:cxn ang="0">
                        <a:pos x="148" y="0"/>
                      </a:cxn>
                      <a:cxn ang="0">
                        <a:pos x="135" y="1"/>
                      </a:cxn>
                      <a:cxn ang="0">
                        <a:pos x="124" y="3"/>
                      </a:cxn>
                      <a:cxn ang="0">
                        <a:pos x="111" y="5"/>
                      </a:cxn>
                      <a:cxn ang="0">
                        <a:pos x="99" y="8"/>
                      </a:cxn>
                      <a:cxn ang="0">
                        <a:pos x="87" y="11"/>
                      </a:cxn>
                      <a:cxn ang="0">
                        <a:pos x="75" y="16"/>
                      </a:cxn>
                      <a:cxn ang="0">
                        <a:pos x="64" y="22"/>
                      </a:cxn>
                      <a:cxn ang="0">
                        <a:pos x="53" y="27"/>
                      </a:cxn>
                      <a:cxn ang="0">
                        <a:pos x="44" y="33"/>
                      </a:cxn>
                      <a:cxn ang="0">
                        <a:pos x="34" y="41"/>
                      </a:cxn>
                      <a:cxn ang="0">
                        <a:pos x="26" y="49"/>
                      </a:cxn>
                      <a:cxn ang="0">
                        <a:pos x="21" y="55"/>
                      </a:cxn>
                      <a:cxn ang="0">
                        <a:pos x="15" y="62"/>
                      </a:cxn>
                      <a:cxn ang="0">
                        <a:pos x="11" y="68"/>
                      </a:cxn>
                      <a:cxn ang="0">
                        <a:pos x="7" y="75"/>
                      </a:cxn>
                      <a:cxn ang="0">
                        <a:pos x="5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20" y="693"/>
                      </a:cxn>
                      <a:cxn ang="0">
                        <a:pos x="320" y="108"/>
                      </a:cxn>
                      <a:cxn ang="0">
                        <a:pos x="319" y="100"/>
                      </a:cxn>
                      <a:cxn ang="0">
                        <a:pos x="318" y="91"/>
                      </a:cxn>
                      <a:cxn ang="0">
                        <a:pos x="315" y="84"/>
                      </a:cxn>
                      <a:cxn ang="0">
                        <a:pos x="312" y="75"/>
                      </a:cxn>
                      <a:cxn ang="0">
                        <a:pos x="308" y="68"/>
                      </a:cxn>
                      <a:cxn ang="0">
                        <a:pos x="304" y="62"/>
                      </a:cxn>
                      <a:cxn ang="0">
                        <a:pos x="300" y="55"/>
                      </a:cxn>
                      <a:cxn ang="0">
                        <a:pos x="294" y="49"/>
                      </a:cxn>
                    </a:cxnLst>
                    <a:rect l="0" t="0" r="r" b="b"/>
                    <a:pathLst>
                      <a:path w="320" h="693">
                        <a:moveTo>
                          <a:pt x="294" y="49"/>
                        </a:moveTo>
                        <a:lnTo>
                          <a:pt x="285" y="41"/>
                        </a:lnTo>
                        <a:lnTo>
                          <a:pt x="275" y="33"/>
                        </a:lnTo>
                        <a:lnTo>
                          <a:pt x="266" y="27"/>
                        </a:lnTo>
                        <a:lnTo>
                          <a:pt x="256" y="22"/>
                        </a:lnTo>
                        <a:lnTo>
                          <a:pt x="245" y="16"/>
                        </a:lnTo>
                        <a:lnTo>
                          <a:pt x="233" y="11"/>
                        </a:lnTo>
                        <a:lnTo>
                          <a:pt x="221" y="8"/>
                        </a:lnTo>
                        <a:lnTo>
                          <a:pt x="209" y="5"/>
                        </a:lnTo>
                        <a:lnTo>
                          <a:pt x="196" y="3"/>
                        </a:lnTo>
                        <a:lnTo>
                          <a:pt x="185" y="1"/>
                        </a:lnTo>
                        <a:lnTo>
                          <a:pt x="172" y="0"/>
                        </a:lnTo>
                        <a:lnTo>
                          <a:pt x="160" y="0"/>
                        </a:lnTo>
                        <a:lnTo>
                          <a:pt x="148" y="0"/>
                        </a:lnTo>
                        <a:lnTo>
                          <a:pt x="135" y="1"/>
                        </a:lnTo>
                        <a:lnTo>
                          <a:pt x="124" y="3"/>
                        </a:lnTo>
                        <a:lnTo>
                          <a:pt x="111" y="5"/>
                        </a:lnTo>
                        <a:lnTo>
                          <a:pt x="99" y="8"/>
                        </a:lnTo>
                        <a:lnTo>
                          <a:pt x="87" y="11"/>
                        </a:lnTo>
                        <a:lnTo>
                          <a:pt x="75" y="16"/>
                        </a:lnTo>
                        <a:lnTo>
                          <a:pt x="64" y="22"/>
                        </a:lnTo>
                        <a:lnTo>
                          <a:pt x="53" y="27"/>
                        </a:lnTo>
                        <a:lnTo>
                          <a:pt x="44" y="33"/>
                        </a:lnTo>
                        <a:lnTo>
                          <a:pt x="34" y="41"/>
                        </a:lnTo>
                        <a:lnTo>
                          <a:pt x="26" y="49"/>
                        </a:lnTo>
                        <a:lnTo>
                          <a:pt x="21" y="55"/>
                        </a:lnTo>
                        <a:lnTo>
                          <a:pt x="15" y="62"/>
                        </a:lnTo>
                        <a:lnTo>
                          <a:pt x="11" y="68"/>
                        </a:lnTo>
                        <a:lnTo>
                          <a:pt x="7" y="75"/>
                        </a:lnTo>
                        <a:lnTo>
                          <a:pt x="5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20" y="693"/>
                        </a:lnTo>
                        <a:lnTo>
                          <a:pt x="320" y="108"/>
                        </a:lnTo>
                        <a:lnTo>
                          <a:pt x="319" y="100"/>
                        </a:lnTo>
                        <a:lnTo>
                          <a:pt x="318" y="91"/>
                        </a:lnTo>
                        <a:lnTo>
                          <a:pt x="315" y="84"/>
                        </a:lnTo>
                        <a:lnTo>
                          <a:pt x="312" y="75"/>
                        </a:lnTo>
                        <a:lnTo>
                          <a:pt x="308" y="68"/>
                        </a:lnTo>
                        <a:lnTo>
                          <a:pt x="304" y="62"/>
                        </a:lnTo>
                        <a:lnTo>
                          <a:pt x="300" y="55"/>
                        </a:lnTo>
                        <a:lnTo>
                          <a:pt x="294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2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836" y="1588"/>
                    <a:ext cx="41" cy="35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6" y="0"/>
                      </a:cxn>
                      <a:cxn ang="0">
                        <a:pos x="136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6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6" y="0"/>
                        </a:lnTo>
                        <a:lnTo>
                          <a:pt x="136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3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3059" y="1669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291" y="49"/>
                      </a:cxn>
                      <a:cxn ang="0">
                        <a:pos x="284" y="41"/>
                      </a:cxn>
                      <a:cxn ang="0">
                        <a:pos x="274" y="33"/>
                      </a:cxn>
                      <a:cxn ang="0">
                        <a:pos x="265" y="27"/>
                      </a:cxn>
                      <a:cxn ang="0">
                        <a:pos x="256" y="22"/>
                      </a:cxn>
                      <a:cxn ang="0">
                        <a:pos x="244" y="16"/>
                      </a:cxn>
                      <a:cxn ang="0">
                        <a:pos x="231" y="11"/>
                      </a:cxn>
                      <a:cxn ang="0">
                        <a:pos x="220" y="8"/>
                      </a:cxn>
                      <a:cxn ang="0">
                        <a:pos x="207" y="5"/>
                      </a:cxn>
                      <a:cxn ang="0">
                        <a:pos x="195" y="3"/>
                      </a:cxn>
                      <a:cxn ang="0">
                        <a:pos x="183" y="1"/>
                      </a:cxn>
                      <a:cxn ang="0">
                        <a:pos x="170" y="0"/>
                      </a:cxn>
                      <a:cxn ang="0">
                        <a:pos x="158" y="0"/>
                      </a:cxn>
                      <a:cxn ang="0">
                        <a:pos x="146" y="0"/>
                      </a:cxn>
                      <a:cxn ang="0">
                        <a:pos x="133" y="1"/>
                      </a:cxn>
                      <a:cxn ang="0">
                        <a:pos x="121" y="3"/>
                      </a:cxn>
                      <a:cxn ang="0">
                        <a:pos x="109" y="5"/>
                      </a:cxn>
                      <a:cxn ang="0">
                        <a:pos x="96" y="8"/>
                      </a:cxn>
                      <a:cxn ang="0">
                        <a:pos x="85" y="11"/>
                      </a:cxn>
                      <a:cxn ang="0">
                        <a:pos x="73" y="16"/>
                      </a:cxn>
                      <a:cxn ang="0">
                        <a:pos x="62" y="22"/>
                      </a:cxn>
                      <a:cxn ang="0">
                        <a:pos x="52" y="27"/>
                      </a:cxn>
                      <a:cxn ang="0">
                        <a:pos x="42" y="33"/>
                      </a:cxn>
                      <a:cxn ang="0">
                        <a:pos x="33" y="41"/>
                      </a:cxn>
                      <a:cxn ang="0">
                        <a:pos x="24" y="49"/>
                      </a:cxn>
                      <a:cxn ang="0">
                        <a:pos x="19" y="55"/>
                      </a:cxn>
                      <a:cxn ang="0">
                        <a:pos x="13" y="62"/>
                      </a:cxn>
                      <a:cxn ang="0">
                        <a:pos x="9" y="68"/>
                      </a:cxn>
                      <a:cxn ang="0">
                        <a:pos x="6" y="75"/>
                      </a:cxn>
                      <a:cxn ang="0">
                        <a:pos x="3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18" y="693"/>
                      </a:cxn>
                      <a:cxn ang="0">
                        <a:pos x="318" y="108"/>
                      </a:cxn>
                      <a:cxn ang="0">
                        <a:pos x="317" y="100"/>
                      </a:cxn>
                      <a:cxn ang="0">
                        <a:pos x="316" y="91"/>
                      </a:cxn>
                      <a:cxn ang="0">
                        <a:pos x="313" y="84"/>
                      </a:cxn>
                      <a:cxn ang="0">
                        <a:pos x="310" y="75"/>
                      </a:cxn>
                      <a:cxn ang="0">
                        <a:pos x="307" y="68"/>
                      </a:cxn>
                      <a:cxn ang="0">
                        <a:pos x="302" y="62"/>
                      </a:cxn>
                      <a:cxn ang="0">
                        <a:pos x="298" y="55"/>
                      </a:cxn>
                      <a:cxn ang="0">
                        <a:pos x="291" y="49"/>
                      </a:cxn>
                    </a:cxnLst>
                    <a:rect l="0" t="0" r="r" b="b"/>
                    <a:pathLst>
                      <a:path w="318" h="693">
                        <a:moveTo>
                          <a:pt x="291" y="49"/>
                        </a:moveTo>
                        <a:lnTo>
                          <a:pt x="284" y="41"/>
                        </a:lnTo>
                        <a:lnTo>
                          <a:pt x="274" y="33"/>
                        </a:lnTo>
                        <a:lnTo>
                          <a:pt x="265" y="27"/>
                        </a:lnTo>
                        <a:lnTo>
                          <a:pt x="256" y="22"/>
                        </a:lnTo>
                        <a:lnTo>
                          <a:pt x="244" y="16"/>
                        </a:lnTo>
                        <a:lnTo>
                          <a:pt x="231" y="11"/>
                        </a:lnTo>
                        <a:lnTo>
                          <a:pt x="220" y="8"/>
                        </a:lnTo>
                        <a:lnTo>
                          <a:pt x="207" y="5"/>
                        </a:lnTo>
                        <a:lnTo>
                          <a:pt x="195" y="3"/>
                        </a:lnTo>
                        <a:lnTo>
                          <a:pt x="183" y="1"/>
                        </a:lnTo>
                        <a:lnTo>
                          <a:pt x="170" y="0"/>
                        </a:lnTo>
                        <a:lnTo>
                          <a:pt x="158" y="0"/>
                        </a:lnTo>
                        <a:lnTo>
                          <a:pt x="146" y="0"/>
                        </a:lnTo>
                        <a:lnTo>
                          <a:pt x="133" y="1"/>
                        </a:lnTo>
                        <a:lnTo>
                          <a:pt x="121" y="3"/>
                        </a:lnTo>
                        <a:lnTo>
                          <a:pt x="109" y="5"/>
                        </a:lnTo>
                        <a:lnTo>
                          <a:pt x="96" y="8"/>
                        </a:lnTo>
                        <a:lnTo>
                          <a:pt x="85" y="11"/>
                        </a:lnTo>
                        <a:lnTo>
                          <a:pt x="73" y="16"/>
                        </a:lnTo>
                        <a:lnTo>
                          <a:pt x="62" y="22"/>
                        </a:lnTo>
                        <a:lnTo>
                          <a:pt x="52" y="27"/>
                        </a:lnTo>
                        <a:lnTo>
                          <a:pt x="42" y="33"/>
                        </a:lnTo>
                        <a:lnTo>
                          <a:pt x="33" y="41"/>
                        </a:lnTo>
                        <a:lnTo>
                          <a:pt x="24" y="49"/>
                        </a:lnTo>
                        <a:lnTo>
                          <a:pt x="19" y="55"/>
                        </a:lnTo>
                        <a:lnTo>
                          <a:pt x="13" y="62"/>
                        </a:lnTo>
                        <a:lnTo>
                          <a:pt x="9" y="68"/>
                        </a:lnTo>
                        <a:lnTo>
                          <a:pt x="6" y="75"/>
                        </a:lnTo>
                        <a:lnTo>
                          <a:pt x="3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8" y="693"/>
                        </a:lnTo>
                        <a:lnTo>
                          <a:pt x="318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3" y="84"/>
                        </a:lnTo>
                        <a:lnTo>
                          <a:pt x="310" y="75"/>
                        </a:lnTo>
                        <a:lnTo>
                          <a:pt x="307" y="68"/>
                        </a:lnTo>
                        <a:lnTo>
                          <a:pt x="302" y="62"/>
                        </a:lnTo>
                        <a:lnTo>
                          <a:pt x="298" y="55"/>
                        </a:lnTo>
                        <a:lnTo>
                          <a:pt x="291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4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3059" y="1669"/>
                    <a:ext cx="96" cy="208"/>
                  </a:xfrm>
                  <a:custGeom>
                    <a:avLst/>
                    <a:gdLst/>
                    <a:ahLst/>
                    <a:cxnLst>
                      <a:cxn ang="0">
                        <a:pos x="291" y="49"/>
                      </a:cxn>
                      <a:cxn ang="0">
                        <a:pos x="284" y="41"/>
                      </a:cxn>
                      <a:cxn ang="0">
                        <a:pos x="274" y="33"/>
                      </a:cxn>
                      <a:cxn ang="0">
                        <a:pos x="265" y="27"/>
                      </a:cxn>
                      <a:cxn ang="0">
                        <a:pos x="256" y="22"/>
                      </a:cxn>
                      <a:cxn ang="0">
                        <a:pos x="244" y="16"/>
                      </a:cxn>
                      <a:cxn ang="0">
                        <a:pos x="231" y="11"/>
                      </a:cxn>
                      <a:cxn ang="0">
                        <a:pos x="220" y="8"/>
                      </a:cxn>
                      <a:cxn ang="0">
                        <a:pos x="207" y="5"/>
                      </a:cxn>
                      <a:cxn ang="0">
                        <a:pos x="195" y="3"/>
                      </a:cxn>
                      <a:cxn ang="0">
                        <a:pos x="183" y="1"/>
                      </a:cxn>
                      <a:cxn ang="0">
                        <a:pos x="170" y="0"/>
                      </a:cxn>
                      <a:cxn ang="0">
                        <a:pos x="158" y="0"/>
                      </a:cxn>
                      <a:cxn ang="0">
                        <a:pos x="146" y="0"/>
                      </a:cxn>
                      <a:cxn ang="0">
                        <a:pos x="133" y="1"/>
                      </a:cxn>
                      <a:cxn ang="0">
                        <a:pos x="121" y="3"/>
                      </a:cxn>
                      <a:cxn ang="0">
                        <a:pos x="109" y="5"/>
                      </a:cxn>
                      <a:cxn ang="0">
                        <a:pos x="96" y="8"/>
                      </a:cxn>
                      <a:cxn ang="0">
                        <a:pos x="85" y="11"/>
                      </a:cxn>
                      <a:cxn ang="0">
                        <a:pos x="73" y="16"/>
                      </a:cxn>
                      <a:cxn ang="0">
                        <a:pos x="62" y="22"/>
                      </a:cxn>
                      <a:cxn ang="0">
                        <a:pos x="52" y="27"/>
                      </a:cxn>
                      <a:cxn ang="0">
                        <a:pos x="42" y="33"/>
                      </a:cxn>
                      <a:cxn ang="0">
                        <a:pos x="33" y="41"/>
                      </a:cxn>
                      <a:cxn ang="0">
                        <a:pos x="24" y="49"/>
                      </a:cxn>
                      <a:cxn ang="0">
                        <a:pos x="19" y="55"/>
                      </a:cxn>
                      <a:cxn ang="0">
                        <a:pos x="13" y="62"/>
                      </a:cxn>
                      <a:cxn ang="0">
                        <a:pos x="9" y="68"/>
                      </a:cxn>
                      <a:cxn ang="0">
                        <a:pos x="6" y="75"/>
                      </a:cxn>
                      <a:cxn ang="0">
                        <a:pos x="3" y="84"/>
                      </a:cxn>
                      <a:cxn ang="0">
                        <a:pos x="2" y="91"/>
                      </a:cxn>
                      <a:cxn ang="0">
                        <a:pos x="0" y="100"/>
                      </a:cxn>
                      <a:cxn ang="0">
                        <a:pos x="0" y="108"/>
                      </a:cxn>
                      <a:cxn ang="0">
                        <a:pos x="0" y="693"/>
                      </a:cxn>
                      <a:cxn ang="0">
                        <a:pos x="318" y="693"/>
                      </a:cxn>
                      <a:cxn ang="0">
                        <a:pos x="318" y="108"/>
                      </a:cxn>
                      <a:cxn ang="0">
                        <a:pos x="317" y="100"/>
                      </a:cxn>
                      <a:cxn ang="0">
                        <a:pos x="316" y="91"/>
                      </a:cxn>
                      <a:cxn ang="0">
                        <a:pos x="313" y="84"/>
                      </a:cxn>
                      <a:cxn ang="0">
                        <a:pos x="310" y="75"/>
                      </a:cxn>
                      <a:cxn ang="0">
                        <a:pos x="307" y="68"/>
                      </a:cxn>
                      <a:cxn ang="0">
                        <a:pos x="302" y="62"/>
                      </a:cxn>
                      <a:cxn ang="0">
                        <a:pos x="298" y="55"/>
                      </a:cxn>
                      <a:cxn ang="0">
                        <a:pos x="291" y="49"/>
                      </a:cxn>
                    </a:cxnLst>
                    <a:rect l="0" t="0" r="r" b="b"/>
                    <a:pathLst>
                      <a:path w="318" h="693">
                        <a:moveTo>
                          <a:pt x="291" y="49"/>
                        </a:moveTo>
                        <a:lnTo>
                          <a:pt x="284" y="41"/>
                        </a:lnTo>
                        <a:lnTo>
                          <a:pt x="274" y="33"/>
                        </a:lnTo>
                        <a:lnTo>
                          <a:pt x="265" y="27"/>
                        </a:lnTo>
                        <a:lnTo>
                          <a:pt x="256" y="22"/>
                        </a:lnTo>
                        <a:lnTo>
                          <a:pt x="244" y="16"/>
                        </a:lnTo>
                        <a:lnTo>
                          <a:pt x="231" y="11"/>
                        </a:lnTo>
                        <a:lnTo>
                          <a:pt x="220" y="8"/>
                        </a:lnTo>
                        <a:lnTo>
                          <a:pt x="207" y="5"/>
                        </a:lnTo>
                        <a:lnTo>
                          <a:pt x="195" y="3"/>
                        </a:lnTo>
                        <a:lnTo>
                          <a:pt x="183" y="1"/>
                        </a:lnTo>
                        <a:lnTo>
                          <a:pt x="170" y="0"/>
                        </a:lnTo>
                        <a:lnTo>
                          <a:pt x="158" y="0"/>
                        </a:lnTo>
                        <a:lnTo>
                          <a:pt x="146" y="0"/>
                        </a:lnTo>
                        <a:lnTo>
                          <a:pt x="133" y="1"/>
                        </a:lnTo>
                        <a:lnTo>
                          <a:pt x="121" y="3"/>
                        </a:lnTo>
                        <a:lnTo>
                          <a:pt x="109" y="5"/>
                        </a:lnTo>
                        <a:lnTo>
                          <a:pt x="96" y="8"/>
                        </a:lnTo>
                        <a:lnTo>
                          <a:pt x="85" y="11"/>
                        </a:lnTo>
                        <a:lnTo>
                          <a:pt x="73" y="16"/>
                        </a:lnTo>
                        <a:lnTo>
                          <a:pt x="62" y="22"/>
                        </a:lnTo>
                        <a:lnTo>
                          <a:pt x="52" y="27"/>
                        </a:lnTo>
                        <a:lnTo>
                          <a:pt x="42" y="33"/>
                        </a:lnTo>
                        <a:lnTo>
                          <a:pt x="33" y="41"/>
                        </a:lnTo>
                        <a:lnTo>
                          <a:pt x="24" y="49"/>
                        </a:lnTo>
                        <a:lnTo>
                          <a:pt x="19" y="55"/>
                        </a:lnTo>
                        <a:lnTo>
                          <a:pt x="13" y="62"/>
                        </a:lnTo>
                        <a:lnTo>
                          <a:pt x="9" y="68"/>
                        </a:lnTo>
                        <a:lnTo>
                          <a:pt x="6" y="75"/>
                        </a:lnTo>
                        <a:lnTo>
                          <a:pt x="3" y="84"/>
                        </a:lnTo>
                        <a:lnTo>
                          <a:pt x="2" y="91"/>
                        </a:lnTo>
                        <a:lnTo>
                          <a:pt x="0" y="100"/>
                        </a:lnTo>
                        <a:lnTo>
                          <a:pt x="0" y="108"/>
                        </a:lnTo>
                        <a:lnTo>
                          <a:pt x="0" y="693"/>
                        </a:lnTo>
                        <a:lnTo>
                          <a:pt x="318" y="693"/>
                        </a:lnTo>
                        <a:lnTo>
                          <a:pt x="318" y="108"/>
                        </a:lnTo>
                        <a:lnTo>
                          <a:pt x="317" y="100"/>
                        </a:lnTo>
                        <a:lnTo>
                          <a:pt x="316" y="91"/>
                        </a:lnTo>
                        <a:lnTo>
                          <a:pt x="313" y="84"/>
                        </a:lnTo>
                        <a:lnTo>
                          <a:pt x="310" y="75"/>
                        </a:lnTo>
                        <a:lnTo>
                          <a:pt x="307" y="68"/>
                        </a:lnTo>
                        <a:lnTo>
                          <a:pt x="302" y="62"/>
                        </a:lnTo>
                        <a:lnTo>
                          <a:pt x="298" y="55"/>
                        </a:lnTo>
                        <a:lnTo>
                          <a:pt x="291" y="49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5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3002" y="1588"/>
                    <a:ext cx="42" cy="35"/>
                  </a:xfrm>
                  <a:custGeom>
                    <a:avLst/>
                    <a:gdLst/>
                    <a:ahLst/>
                    <a:cxnLst>
                      <a:cxn ang="0">
                        <a:pos x="124" y="118"/>
                      </a:cxn>
                      <a:cxn ang="0">
                        <a:pos x="14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8" y="0"/>
                      </a:cxn>
                      <a:cxn ang="0">
                        <a:pos x="138" y="17"/>
                      </a:cxn>
                      <a:cxn ang="0">
                        <a:pos x="124" y="118"/>
                      </a:cxn>
                    </a:cxnLst>
                    <a:rect l="0" t="0" r="r" b="b"/>
                    <a:pathLst>
                      <a:path w="138" h="118">
                        <a:moveTo>
                          <a:pt x="124" y="118"/>
                        </a:moveTo>
                        <a:lnTo>
                          <a:pt x="14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8" y="0"/>
                        </a:lnTo>
                        <a:lnTo>
                          <a:pt x="138" y="17"/>
                        </a:lnTo>
                        <a:lnTo>
                          <a:pt x="124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6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3169" y="1588"/>
                    <a:ext cx="41" cy="35"/>
                  </a:xfrm>
                  <a:custGeom>
                    <a:avLst/>
                    <a:gdLst/>
                    <a:ahLst/>
                    <a:cxnLst>
                      <a:cxn ang="0">
                        <a:pos x="125" y="118"/>
                      </a:cxn>
                      <a:cxn ang="0">
                        <a:pos x="15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7" y="0"/>
                      </a:cxn>
                      <a:cxn ang="0">
                        <a:pos x="137" y="17"/>
                      </a:cxn>
                      <a:cxn ang="0">
                        <a:pos x="125" y="118"/>
                      </a:cxn>
                    </a:cxnLst>
                    <a:rect l="0" t="0" r="r" b="b"/>
                    <a:pathLst>
                      <a:path w="137" h="118">
                        <a:moveTo>
                          <a:pt x="125" y="118"/>
                        </a:moveTo>
                        <a:lnTo>
                          <a:pt x="15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7" y="0"/>
                        </a:lnTo>
                        <a:lnTo>
                          <a:pt x="137" y="17"/>
                        </a:lnTo>
                        <a:lnTo>
                          <a:pt x="125" y="1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169" y="1588"/>
                    <a:ext cx="41" cy="35"/>
                  </a:xfrm>
                  <a:custGeom>
                    <a:avLst/>
                    <a:gdLst/>
                    <a:ahLst/>
                    <a:cxnLst>
                      <a:cxn ang="0">
                        <a:pos x="125" y="118"/>
                      </a:cxn>
                      <a:cxn ang="0">
                        <a:pos x="15" y="118"/>
                      </a:cxn>
                      <a:cxn ang="0">
                        <a:pos x="0" y="17"/>
                      </a:cxn>
                      <a:cxn ang="0">
                        <a:pos x="0" y="0"/>
                      </a:cxn>
                      <a:cxn ang="0">
                        <a:pos x="137" y="0"/>
                      </a:cxn>
                      <a:cxn ang="0">
                        <a:pos x="137" y="17"/>
                      </a:cxn>
                      <a:cxn ang="0">
                        <a:pos x="125" y="118"/>
                      </a:cxn>
                    </a:cxnLst>
                    <a:rect l="0" t="0" r="r" b="b"/>
                    <a:pathLst>
                      <a:path w="137" h="118">
                        <a:moveTo>
                          <a:pt x="125" y="118"/>
                        </a:moveTo>
                        <a:lnTo>
                          <a:pt x="15" y="118"/>
                        </a:lnTo>
                        <a:lnTo>
                          <a:pt x="0" y="17"/>
                        </a:lnTo>
                        <a:lnTo>
                          <a:pt x="0" y="0"/>
                        </a:lnTo>
                        <a:lnTo>
                          <a:pt x="137" y="0"/>
                        </a:lnTo>
                        <a:lnTo>
                          <a:pt x="137" y="17"/>
                        </a:lnTo>
                        <a:lnTo>
                          <a:pt x="125" y="118"/>
                        </a:lnTo>
                      </a:path>
                    </a:pathLst>
                  </a:custGeom>
                  <a:solidFill>
                    <a:schemeClr val="bg1"/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8" name="Rectangle 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82" y="2022"/>
                    <a:ext cx="53" cy="4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89" name="Rectangle 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82" y="2022"/>
                    <a:ext cx="53" cy="46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0" name="Rectangle 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3" y="1950"/>
                    <a:ext cx="70" cy="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1" name="Rectangle 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73" y="1950"/>
                    <a:ext cx="70" cy="31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2559" y="1946"/>
                    <a:ext cx="94" cy="159"/>
                  </a:xfrm>
                  <a:custGeom>
                    <a:avLst/>
                    <a:gdLst/>
                    <a:ahLst/>
                    <a:cxnLst>
                      <a:cxn ang="0">
                        <a:pos x="312" y="212"/>
                      </a:cxn>
                      <a:cxn ang="0">
                        <a:pos x="312" y="199"/>
                      </a:cxn>
                      <a:cxn ang="0">
                        <a:pos x="312" y="158"/>
                      </a:cxn>
                      <a:cxn ang="0">
                        <a:pos x="311" y="141"/>
                      </a:cxn>
                      <a:cxn ang="0">
                        <a:pos x="309" y="127"/>
                      </a:cxn>
                      <a:cxn ang="0">
                        <a:pos x="305" y="111"/>
                      </a:cxn>
                      <a:cxn ang="0">
                        <a:pos x="300" y="97"/>
                      </a:cxn>
                      <a:cxn ang="0">
                        <a:pos x="293" y="83"/>
                      </a:cxn>
                      <a:cxn ang="0">
                        <a:pos x="285" y="70"/>
                      </a:cxn>
                      <a:cxn ang="0">
                        <a:pos x="277" y="58"/>
                      </a:cxn>
                      <a:cxn ang="0">
                        <a:pos x="266" y="47"/>
                      </a:cxn>
                      <a:cxn ang="0">
                        <a:pos x="254" y="37"/>
                      </a:cxn>
                      <a:cxn ang="0">
                        <a:pos x="243" y="28"/>
                      </a:cxn>
                      <a:cxn ang="0">
                        <a:pos x="230" y="19"/>
                      </a:cxn>
                      <a:cxn ang="0">
                        <a:pos x="217" y="13"/>
                      </a:cxn>
                      <a:cxn ang="0">
                        <a:pos x="202" y="8"/>
                      </a:cxn>
                      <a:cxn ang="0">
                        <a:pos x="187" y="3"/>
                      </a:cxn>
                      <a:cxn ang="0">
                        <a:pos x="171" y="1"/>
                      </a:cxn>
                      <a:cxn ang="0">
                        <a:pos x="155" y="0"/>
                      </a:cxn>
                      <a:cxn ang="0">
                        <a:pos x="140" y="1"/>
                      </a:cxn>
                      <a:cxn ang="0">
                        <a:pos x="124" y="3"/>
                      </a:cxn>
                      <a:cxn ang="0">
                        <a:pos x="109" y="8"/>
                      </a:cxn>
                      <a:cxn ang="0">
                        <a:pos x="94" y="13"/>
                      </a:cxn>
                      <a:cxn ang="0">
                        <a:pos x="81" y="19"/>
                      </a:cxn>
                      <a:cxn ang="0">
                        <a:pos x="68" y="28"/>
                      </a:cxn>
                      <a:cxn ang="0">
                        <a:pos x="56" y="37"/>
                      </a:cxn>
                      <a:cxn ang="0">
                        <a:pos x="45" y="47"/>
                      </a:cxn>
                      <a:cxn ang="0">
                        <a:pos x="35" y="58"/>
                      </a:cxn>
                      <a:cxn ang="0">
                        <a:pos x="26" y="70"/>
                      </a:cxn>
                      <a:cxn ang="0">
                        <a:pos x="19" y="83"/>
                      </a:cxn>
                      <a:cxn ang="0">
                        <a:pos x="12" y="97"/>
                      </a:cxn>
                      <a:cxn ang="0">
                        <a:pos x="7" y="111"/>
                      </a:cxn>
                      <a:cxn ang="0">
                        <a:pos x="3" y="127"/>
                      </a:cxn>
                      <a:cxn ang="0">
                        <a:pos x="1" y="141"/>
                      </a:cxn>
                      <a:cxn ang="0">
                        <a:pos x="0" y="158"/>
                      </a:cxn>
                      <a:cxn ang="0">
                        <a:pos x="0" y="199"/>
                      </a:cxn>
                      <a:cxn ang="0">
                        <a:pos x="0" y="212"/>
                      </a:cxn>
                      <a:cxn ang="0">
                        <a:pos x="0" y="417"/>
                      </a:cxn>
                      <a:cxn ang="0">
                        <a:pos x="2" y="420"/>
                      </a:cxn>
                      <a:cxn ang="0">
                        <a:pos x="2" y="526"/>
                      </a:cxn>
                      <a:cxn ang="0">
                        <a:pos x="310" y="526"/>
                      </a:cxn>
                      <a:cxn ang="0">
                        <a:pos x="310" y="420"/>
                      </a:cxn>
                      <a:cxn ang="0">
                        <a:pos x="312" y="418"/>
                      </a:cxn>
                      <a:cxn ang="0">
                        <a:pos x="312" y="212"/>
                      </a:cxn>
                    </a:cxnLst>
                    <a:rect l="0" t="0" r="r" b="b"/>
                    <a:pathLst>
                      <a:path w="312" h="526">
                        <a:moveTo>
                          <a:pt x="312" y="212"/>
                        </a:moveTo>
                        <a:lnTo>
                          <a:pt x="312" y="199"/>
                        </a:lnTo>
                        <a:lnTo>
                          <a:pt x="312" y="158"/>
                        </a:lnTo>
                        <a:lnTo>
                          <a:pt x="311" y="141"/>
                        </a:lnTo>
                        <a:lnTo>
                          <a:pt x="309" y="127"/>
                        </a:lnTo>
                        <a:lnTo>
                          <a:pt x="305" y="111"/>
                        </a:lnTo>
                        <a:lnTo>
                          <a:pt x="300" y="97"/>
                        </a:lnTo>
                        <a:lnTo>
                          <a:pt x="293" y="83"/>
                        </a:lnTo>
                        <a:lnTo>
                          <a:pt x="285" y="70"/>
                        </a:lnTo>
                        <a:lnTo>
                          <a:pt x="277" y="58"/>
                        </a:lnTo>
                        <a:lnTo>
                          <a:pt x="266" y="47"/>
                        </a:lnTo>
                        <a:lnTo>
                          <a:pt x="254" y="37"/>
                        </a:lnTo>
                        <a:lnTo>
                          <a:pt x="243" y="28"/>
                        </a:lnTo>
                        <a:lnTo>
                          <a:pt x="230" y="19"/>
                        </a:lnTo>
                        <a:lnTo>
                          <a:pt x="217" y="13"/>
                        </a:lnTo>
                        <a:lnTo>
                          <a:pt x="202" y="8"/>
                        </a:lnTo>
                        <a:lnTo>
                          <a:pt x="187" y="3"/>
                        </a:lnTo>
                        <a:lnTo>
                          <a:pt x="171" y="1"/>
                        </a:lnTo>
                        <a:lnTo>
                          <a:pt x="155" y="0"/>
                        </a:lnTo>
                        <a:lnTo>
                          <a:pt x="140" y="1"/>
                        </a:lnTo>
                        <a:lnTo>
                          <a:pt x="124" y="3"/>
                        </a:lnTo>
                        <a:lnTo>
                          <a:pt x="109" y="8"/>
                        </a:lnTo>
                        <a:lnTo>
                          <a:pt x="94" y="13"/>
                        </a:lnTo>
                        <a:lnTo>
                          <a:pt x="81" y="19"/>
                        </a:lnTo>
                        <a:lnTo>
                          <a:pt x="68" y="28"/>
                        </a:lnTo>
                        <a:lnTo>
                          <a:pt x="56" y="37"/>
                        </a:lnTo>
                        <a:lnTo>
                          <a:pt x="45" y="47"/>
                        </a:lnTo>
                        <a:lnTo>
                          <a:pt x="35" y="58"/>
                        </a:lnTo>
                        <a:lnTo>
                          <a:pt x="26" y="70"/>
                        </a:lnTo>
                        <a:lnTo>
                          <a:pt x="19" y="83"/>
                        </a:lnTo>
                        <a:lnTo>
                          <a:pt x="12" y="97"/>
                        </a:lnTo>
                        <a:lnTo>
                          <a:pt x="7" y="111"/>
                        </a:lnTo>
                        <a:lnTo>
                          <a:pt x="3" y="127"/>
                        </a:lnTo>
                        <a:lnTo>
                          <a:pt x="1" y="141"/>
                        </a:lnTo>
                        <a:lnTo>
                          <a:pt x="0" y="158"/>
                        </a:lnTo>
                        <a:lnTo>
                          <a:pt x="0" y="199"/>
                        </a:lnTo>
                        <a:lnTo>
                          <a:pt x="0" y="212"/>
                        </a:lnTo>
                        <a:lnTo>
                          <a:pt x="0" y="417"/>
                        </a:lnTo>
                        <a:lnTo>
                          <a:pt x="2" y="420"/>
                        </a:lnTo>
                        <a:lnTo>
                          <a:pt x="2" y="526"/>
                        </a:lnTo>
                        <a:lnTo>
                          <a:pt x="310" y="526"/>
                        </a:lnTo>
                        <a:lnTo>
                          <a:pt x="310" y="420"/>
                        </a:lnTo>
                        <a:lnTo>
                          <a:pt x="312" y="418"/>
                        </a:lnTo>
                        <a:lnTo>
                          <a:pt x="312" y="2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2726" y="1950"/>
                    <a:ext cx="94" cy="155"/>
                  </a:xfrm>
                  <a:custGeom>
                    <a:avLst/>
                    <a:gdLst/>
                    <a:ahLst/>
                    <a:cxnLst>
                      <a:cxn ang="0">
                        <a:pos x="313" y="211"/>
                      </a:cxn>
                      <a:cxn ang="0">
                        <a:pos x="313" y="198"/>
                      </a:cxn>
                      <a:cxn ang="0">
                        <a:pos x="313" y="157"/>
                      </a:cxn>
                      <a:cxn ang="0">
                        <a:pos x="313" y="141"/>
                      </a:cxn>
                      <a:cxn ang="0">
                        <a:pos x="310" y="125"/>
                      </a:cxn>
                      <a:cxn ang="0">
                        <a:pos x="307" y="110"/>
                      </a:cxn>
                      <a:cxn ang="0">
                        <a:pos x="302" y="95"/>
                      </a:cxn>
                      <a:cxn ang="0">
                        <a:pos x="294" y="82"/>
                      </a:cxn>
                      <a:cxn ang="0">
                        <a:pos x="287" y="69"/>
                      </a:cxn>
                      <a:cxn ang="0">
                        <a:pos x="278" y="57"/>
                      </a:cxn>
                      <a:cxn ang="0">
                        <a:pos x="267" y="45"/>
                      </a:cxn>
                      <a:cxn ang="0">
                        <a:pos x="257" y="35"/>
                      </a:cxn>
                      <a:cxn ang="0">
                        <a:pos x="244" y="26"/>
                      </a:cxn>
                      <a:cxn ang="0">
                        <a:pos x="231" y="19"/>
                      </a:cxn>
                      <a:cxn ang="0">
                        <a:pos x="218" y="11"/>
                      </a:cxn>
                      <a:cxn ang="0">
                        <a:pos x="203" y="6"/>
                      </a:cxn>
                      <a:cxn ang="0">
                        <a:pos x="188" y="3"/>
                      </a:cxn>
                      <a:cxn ang="0">
                        <a:pos x="172" y="0"/>
                      </a:cxn>
                      <a:cxn ang="0">
                        <a:pos x="157" y="0"/>
                      </a:cxn>
                      <a:cxn ang="0">
                        <a:pos x="141" y="0"/>
                      </a:cxn>
                      <a:cxn ang="0">
                        <a:pos x="125" y="3"/>
                      </a:cxn>
                      <a:cxn ang="0">
                        <a:pos x="110" y="6"/>
                      </a:cxn>
                      <a:cxn ang="0">
                        <a:pos x="95" y="11"/>
                      </a:cxn>
                      <a:cxn ang="0">
                        <a:pos x="82" y="19"/>
                      </a:cxn>
                      <a:cxn ang="0">
                        <a:pos x="69" y="26"/>
                      </a:cxn>
                      <a:cxn ang="0">
                        <a:pos x="56" y="35"/>
                      </a:cxn>
                      <a:cxn ang="0">
                        <a:pos x="46" y="45"/>
                      </a:cxn>
                      <a:cxn ang="0">
                        <a:pos x="35" y="57"/>
                      </a:cxn>
                      <a:cxn ang="0">
                        <a:pos x="26" y="69"/>
                      </a:cxn>
                      <a:cxn ang="0">
                        <a:pos x="19" y="82"/>
                      </a:cxn>
                      <a:cxn ang="0">
                        <a:pos x="11" y="95"/>
                      </a:cxn>
                      <a:cxn ang="0">
                        <a:pos x="6" y="110"/>
                      </a:cxn>
                      <a:cxn ang="0">
                        <a:pos x="3" y="125"/>
                      </a:cxn>
                      <a:cxn ang="0">
                        <a:pos x="0" y="141"/>
                      </a:cxn>
                      <a:cxn ang="0">
                        <a:pos x="0" y="157"/>
                      </a:cxn>
                      <a:cxn ang="0">
                        <a:pos x="0" y="198"/>
                      </a:cxn>
                      <a:cxn ang="0">
                        <a:pos x="0" y="211"/>
                      </a:cxn>
                      <a:cxn ang="0">
                        <a:pos x="0" y="407"/>
                      </a:cxn>
                      <a:cxn ang="0">
                        <a:pos x="1" y="410"/>
                      </a:cxn>
                      <a:cxn ang="0">
                        <a:pos x="1" y="516"/>
                      </a:cxn>
                      <a:cxn ang="0">
                        <a:pos x="312" y="516"/>
                      </a:cxn>
                      <a:cxn ang="0">
                        <a:pos x="312" y="410"/>
                      </a:cxn>
                      <a:cxn ang="0">
                        <a:pos x="313" y="408"/>
                      </a:cxn>
                      <a:cxn ang="0">
                        <a:pos x="313" y="211"/>
                      </a:cxn>
                    </a:cxnLst>
                    <a:rect l="0" t="0" r="r" b="b"/>
                    <a:pathLst>
                      <a:path w="313" h="516">
                        <a:moveTo>
                          <a:pt x="313" y="211"/>
                        </a:moveTo>
                        <a:lnTo>
                          <a:pt x="313" y="198"/>
                        </a:lnTo>
                        <a:lnTo>
                          <a:pt x="313" y="157"/>
                        </a:lnTo>
                        <a:lnTo>
                          <a:pt x="313" y="141"/>
                        </a:lnTo>
                        <a:lnTo>
                          <a:pt x="310" y="125"/>
                        </a:lnTo>
                        <a:lnTo>
                          <a:pt x="307" y="110"/>
                        </a:lnTo>
                        <a:lnTo>
                          <a:pt x="302" y="95"/>
                        </a:lnTo>
                        <a:lnTo>
                          <a:pt x="294" y="82"/>
                        </a:lnTo>
                        <a:lnTo>
                          <a:pt x="287" y="69"/>
                        </a:lnTo>
                        <a:lnTo>
                          <a:pt x="278" y="57"/>
                        </a:lnTo>
                        <a:lnTo>
                          <a:pt x="267" y="45"/>
                        </a:lnTo>
                        <a:lnTo>
                          <a:pt x="257" y="35"/>
                        </a:lnTo>
                        <a:lnTo>
                          <a:pt x="244" y="26"/>
                        </a:lnTo>
                        <a:lnTo>
                          <a:pt x="231" y="19"/>
                        </a:lnTo>
                        <a:lnTo>
                          <a:pt x="218" y="11"/>
                        </a:lnTo>
                        <a:lnTo>
                          <a:pt x="203" y="6"/>
                        </a:lnTo>
                        <a:lnTo>
                          <a:pt x="188" y="3"/>
                        </a:lnTo>
                        <a:lnTo>
                          <a:pt x="172" y="0"/>
                        </a:lnTo>
                        <a:lnTo>
                          <a:pt x="157" y="0"/>
                        </a:lnTo>
                        <a:lnTo>
                          <a:pt x="141" y="0"/>
                        </a:lnTo>
                        <a:lnTo>
                          <a:pt x="125" y="3"/>
                        </a:lnTo>
                        <a:lnTo>
                          <a:pt x="110" y="6"/>
                        </a:lnTo>
                        <a:lnTo>
                          <a:pt x="95" y="11"/>
                        </a:lnTo>
                        <a:lnTo>
                          <a:pt x="82" y="19"/>
                        </a:lnTo>
                        <a:lnTo>
                          <a:pt x="69" y="26"/>
                        </a:lnTo>
                        <a:lnTo>
                          <a:pt x="56" y="35"/>
                        </a:lnTo>
                        <a:lnTo>
                          <a:pt x="46" y="45"/>
                        </a:lnTo>
                        <a:lnTo>
                          <a:pt x="35" y="57"/>
                        </a:lnTo>
                        <a:lnTo>
                          <a:pt x="26" y="69"/>
                        </a:lnTo>
                        <a:lnTo>
                          <a:pt x="19" y="82"/>
                        </a:lnTo>
                        <a:lnTo>
                          <a:pt x="11" y="95"/>
                        </a:lnTo>
                        <a:lnTo>
                          <a:pt x="6" y="110"/>
                        </a:lnTo>
                        <a:lnTo>
                          <a:pt x="3" y="125"/>
                        </a:lnTo>
                        <a:lnTo>
                          <a:pt x="0" y="141"/>
                        </a:lnTo>
                        <a:lnTo>
                          <a:pt x="0" y="157"/>
                        </a:lnTo>
                        <a:lnTo>
                          <a:pt x="0" y="198"/>
                        </a:lnTo>
                        <a:lnTo>
                          <a:pt x="0" y="211"/>
                        </a:lnTo>
                        <a:lnTo>
                          <a:pt x="0" y="407"/>
                        </a:lnTo>
                        <a:lnTo>
                          <a:pt x="1" y="410"/>
                        </a:lnTo>
                        <a:lnTo>
                          <a:pt x="1" y="516"/>
                        </a:lnTo>
                        <a:lnTo>
                          <a:pt x="312" y="516"/>
                        </a:lnTo>
                        <a:lnTo>
                          <a:pt x="312" y="410"/>
                        </a:lnTo>
                        <a:lnTo>
                          <a:pt x="313" y="408"/>
                        </a:lnTo>
                        <a:lnTo>
                          <a:pt x="313" y="21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4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2893" y="1949"/>
                    <a:ext cx="94" cy="156"/>
                  </a:xfrm>
                  <a:custGeom>
                    <a:avLst/>
                    <a:gdLst/>
                    <a:ahLst/>
                    <a:cxnLst>
                      <a:cxn ang="0">
                        <a:pos x="312" y="210"/>
                      </a:cxn>
                      <a:cxn ang="0">
                        <a:pos x="312" y="199"/>
                      </a:cxn>
                      <a:cxn ang="0">
                        <a:pos x="312" y="155"/>
                      </a:cxn>
                      <a:cxn ang="0">
                        <a:pos x="311" y="139"/>
                      </a:cxn>
                      <a:cxn ang="0">
                        <a:pos x="309" y="124"/>
                      </a:cxn>
                      <a:cxn ang="0">
                        <a:pos x="305" y="109"/>
                      </a:cxn>
                      <a:cxn ang="0">
                        <a:pos x="300" y="94"/>
                      </a:cxn>
                      <a:cxn ang="0">
                        <a:pos x="293" y="81"/>
                      </a:cxn>
                      <a:cxn ang="0">
                        <a:pos x="285" y="68"/>
                      </a:cxn>
                      <a:cxn ang="0">
                        <a:pos x="277" y="55"/>
                      </a:cxn>
                      <a:cxn ang="0">
                        <a:pos x="266" y="45"/>
                      </a:cxn>
                      <a:cxn ang="0">
                        <a:pos x="255" y="34"/>
                      </a:cxn>
                      <a:cxn ang="0">
                        <a:pos x="243" y="26"/>
                      </a:cxn>
                      <a:cxn ang="0">
                        <a:pos x="230" y="19"/>
                      </a:cxn>
                      <a:cxn ang="0">
                        <a:pos x="217" y="11"/>
                      </a:cxn>
                      <a:cxn ang="0">
                        <a:pos x="202" y="7"/>
                      </a:cxn>
                      <a:cxn ang="0">
                        <a:pos x="187" y="3"/>
                      </a:cxn>
                      <a:cxn ang="0">
                        <a:pos x="171" y="1"/>
                      </a:cxn>
                      <a:cxn ang="0">
                        <a:pos x="156" y="0"/>
                      </a:cxn>
                      <a:cxn ang="0">
                        <a:pos x="139" y="1"/>
                      </a:cxn>
                      <a:cxn ang="0">
                        <a:pos x="124" y="3"/>
                      </a:cxn>
                      <a:cxn ang="0">
                        <a:pos x="109" y="7"/>
                      </a:cxn>
                      <a:cxn ang="0">
                        <a:pos x="94" y="11"/>
                      </a:cxn>
                      <a:cxn ang="0">
                        <a:pos x="81" y="19"/>
                      </a:cxn>
                      <a:cxn ang="0">
                        <a:pos x="68" y="26"/>
                      </a:cxn>
                      <a:cxn ang="0">
                        <a:pos x="57" y="34"/>
                      </a:cxn>
                      <a:cxn ang="0">
                        <a:pos x="45" y="45"/>
                      </a:cxn>
                      <a:cxn ang="0">
                        <a:pos x="35" y="55"/>
                      </a:cxn>
                      <a:cxn ang="0">
                        <a:pos x="26" y="68"/>
                      </a:cxn>
                      <a:cxn ang="0">
                        <a:pos x="19" y="81"/>
                      </a:cxn>
                      <a:cxn ang="0">
                        <a:pos x="12" y="94"/>
                      </a:cxn>
                      <a:cxn ang="0">
                        <a:pos x="7" y="109"/>
                      </a:cxn>
                      <a:cxn ang="0">
                        <a:pos x="3" y="124"/>
                      </a:cxn>
                      <a:cxn ang="0">
                        <a:pos x="1" y="139"/>
                      </a:cxn>
                      <a:cxn ang="0">
                        <a:pos x="0" y="155"/>
                      </a:cxn>
                      <a:cxn ang="0">
                        <a:pos x="0" y="199"/>
                      </a:cxn>
                      <a:cxn ang="0">
                        <a:pos x="0" y="210"/>
                      </a:cxn>
                      <a:cxn ang="0">
                        <a:pos x="0" y="409"/>
                      </a:cxn>
                      <a:cxn ang="0">
                        <a:pos x="2" y="412"/>
                      </a:cxn>
                      <a:cxn ang="0">
                        <a:pos x="2" y="518"/>
                      </a:cxn>
                      <a:cxn ang="0">
                        <a:pos x="310" y="518"/>
                      </a:cxn>
                      <a:cxn ang="0">
                        <a:pos x="310" y="412"/>
                      </a:cxn>
                      <a:cxn ang="0">
                        <a:pos x="312" y="410"/>
                      </a:cxn>
                      <a:cxn ang="0">
                        <a:pos x="312" y="210"/>
                      </a:cxn>
                    </a:cxnLst>
                    <a:rect l="0" t="0" r="r" b="b"/>
                    <a:pathLst>
                      <a:path w="312" h="518">
                        <a:moveTo>
                          <a:pt x="312" y="210"/>
                        </a:moveTo>
                        <a:lnTo>
                          <a:pt x="312" y="199"/>
                        </a:lnTo>
                        <a:lnTo>
                          <a:pt x="312" y="155"/>
                        </a:lnTo>
                        <a:lnTo>
                          <a:pt x="311" y="139"/>
                        </a:lnTo>
                        <a:lnTo>
                          <a:pt x="309" y="124"/>
                        </a:lnTo>
                        <a:lnTo>
                          <a:pt x="305" y="109"/>
                        </a:lnTo>
                        <a:lnTo>
                          <a:pt x="300" y="94"/>
                        </a:lnTo>
                        <a:lnTo>
                          <a:pt x="293" y="81"/>
                        </a:lnTo>
                        <a:lnTo>
                          <a:pt x="285" y="68"/>
                        </a:lnTo>
                        <a:lnTo>
                          <a:pt x="277" y="55"/>
                        </a:lnTo>
                        <a:lnTo>
                          <a:pt x="266" y="45"/>
                        </a:lnTo>
                        <a:lnTo>
                          <a:pt x="255" y="34"/>
                        </a:lnTo>
                        <a:lnTo>
                          <a:pt x="243" y="26"/>
                        </a:lnTo>
                        <a:lnTo>
                          <a:pt x="230" y="19"/>
                        </a:lnTo>
                        <a:lnTo>
                          <a:pt x="217" y="11"/>
                        </a:lnTo>
                        <a:lnTo>
                          <a:pt x="202" y="7"/>
                        </a:lnTo>
                        <a:lnTo>
                          <a:pt x="187" y="3"/>
                        </a:lnTo>
                        <a:lnTo>
                          <a:pt x="171" y="1"/>
                        </a:lnTo>
                        <a:lnTo>
                          <a:pt x="156" y="0"/>
                        </a:lnTo>
                        <a:lnTo>
                          <a:pt x="139" y="1"/>
                        </a:lnTo>
                        <a:lnTo>
                          <a:pt x="124" y="3"/>
                        </a:lnTo>
                        <a:lnTo>
                          <a:pt x="109" y="7"/>
                        </a:lnTo>
                        <a:lnTo>
                          <a:pt x="94" y="11"/>
                        </a:lnTo>
                        <a:lnTo>
                          <a:pt x="81" y="19"/>
                        </a:lnTo>
                        <a:lnTo>
                          <a:pt x="68" y="26"/>
                        </a:lnTo>
                        <a:lnTo>
                          <a:pt x="57" y="34"/>
                        </a:lnTo>
                        <a:lnTo>
                          <a:pt x="45" y="45"/>
                        </a:lnTo>
                        <a:lnTo>
                          <a:pt x="35" y="55"/>
                        </a:lnTo>
                        <a:lnTo>
                          <a:pt x="26" y="68"/>
                        </a:lnTo>
                        <a:lnTo>
                          <a:pt x="19" y="81"/>
                        </a:lnTo>
                        <a:lnTo>
                          <a:pt x="12" y="94"/>
                        </a:lnTo>
                        <a:lnTo>
                          <a:pt x="7" y="109"/>
                        </a:lnTo>
                        <a:lnTo>
                          <a:pt x="3" y="124"/>
                        </a:lnTo>
                        <a:lnTo>
                          <a:pt x="1" y="139"/>
                        </a:lnTo>
                        <a:lnTo>
                          <a:pt x="0" y="155"/>
                        </a:lnTo>
                        <a:lnTo>
                          <a:pt x="0" y="199"/>
                        </a:lnTo>
                        <a:lnTo>
                          <a:pt x="0" y="210"/>
                        </a:lnTo>
                        <a:lnTo>
                          <a:pt x="0" y="409"/>
                        </a:lnTo>
                        <a:lnTo>
                          <a:pt x="2" y="412"/>
                        </a:lnTo>
                        <a:lnTo>
                          <a:pt x="2" y="518"/>
                        </a:lnTo>
                        <a:lnTo>
                          <a:pt x="310" y="518"/>
                        </a:lnTo>
                        <a:lnTo>
                          <a:pt x="310" y="412"/>
                        </a:lnTo>
                        <a:lnTo>
                          <a:pt x="312" y="410"/>
                        </a:lnTo>
                        <a:lnTo>
                          <a:pt x="312" y="2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5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2307" y="1158"/>
                    <a:ext cx="931" cy="299"/>
                  </a:xfrm>
                  <a:custGeom>
                    <a:avLst/>
                    <a:gdLst/>
                    <a:ahLst/>
                    <a:cxnLst>
                      <a:cxn ang="0">
                        <a:pos x="2768" y="963"/>
                      </a:cxn>
                      <a:cxn ang="0">
                        <a:pos x="2746" y="929"/>
                      </a:cxn>
                      <a:cxn ang="0">
                        <a:pos x="2712" y="908"/>
                      </a:cxn>
                      <a:cxn ang="0">
                        <a:pos x="2672" y="898"/>
                      </a:cxn>
                      <a:cxn ang="0">
                        <a:pos x="2630" y="903"/>
                      </a:cxn>
                      <a:cxn ang="0">
                        <a:pos x="2592" y="917"/>
                      </a:cxn>
                      <a:cxn ang="0">
                        <a:pos x="2564" y="946"/>
                      </a:cxn>
                      <a:cxn ang="0">
                        <a:pos x="2550" y="985"/>
                      </a:cxn>
                      <a:cxn ang="0">
                        <a:pos x="2215" y="974"/>
                      </a:cxn>
                      <a:cxn ang="0">
                        <a:pos x="2197" y="938"/>
                      </a:cxn>
                      <a:cxn ang="0">
                        <a:pos x="2166" y="915"/>
                      </a:cxn>
                      <a:cxn ang="0">
                        <a:pos x="2127" y="903"/>
                      </a:cxn>
                      <a:cxn ang="0">
                        <a:pos x="2086" y="904"/>
                      </a:cxn>
                      <a:cxn ang="0">
                        <a:pos x="2047" y="915"/>
                      </a:cxn>
                      <a:cxn ang="0">
                        <a:pos x="2015" y="939"/>
                      </a:cxn>
                      <a:cxn ang="0">
                        <a:pos x="1997" y="974"/>
                      </a:cxn>
                      <a:cxn ang="0">
                        <a:pos x="1662" y="986"/>
                      </a:cxn>
                      <a:cxn ang="0">
                        <a:pos x="1648" y="947"/>
                      </a:cxn>
                      <a:cxn ang="0">
                        <a:pos x="1620" y="920"/>
                      </a:cxn>
                      <a:cxn ang="0">
                        <a:pos x="1582" y="905"/>
                      </a:cxn>
                      <a:cxn ang="0">
                        <a:pos x="1540" y="902"/>
                      </a:cxn>
                      <a:cxn ang="0">
                        <a:pos x="1500" y="911"/>
                      </a:cxn>
                      <a:cxn ang="0">
                        <a:pos x="1465" y="931"/>
                      </a:cxn>
                      <a:cxn ang="0">
                        <a:pos x="1444" y="965"/>
                      </a:cxn>
                      <a:cxn ang="0">
                        <a:pos x="1106" y="997"/>
                      </a:cxn>
                      <a:cxn ang="0">
                        <a:pos x="1097" y="955"/>
                      </a:cxn>
                      <a:cxn ang="0">
                        <a:pos x="1071" y="926"/>
                      </a:cxn>
                      <a:cxn ang="0">
                        <a:pos x="1035" y="908"/>
                      </a:cxn>
                      <a:cxn ang="0">
                        <a:pos x="995" y="903"/>
                      </a:cxn>
                      <a:cxn ang="0">
                        <a:pos x="954" y="908"/>
                      </a:cxn>
                      <a:cxn ang="0">
                        <a:pos x="919" y="926"/>
                      </a:cxn>
                      <a:cxn ang="0">
                        <a:pos x="893" y="955"/>
                      </a:cxn>
                      <a:cxn ang="0">
                        <a:pos x="884" y="997"/>
                      </a:cxn>
                      <a:cxn ang="0">
                        <a:pos x="546" y="965"/>
                      </a:cxn>
                      <a:cxn ang="0">
                        <a:pos x="525" y="933"/>
                      </a:cxn>
                      <a:cxn ang="0">
                        <a:pos x="490" y="912"/>
                      </a:cxn>
                      <a:cxn ang="0">
                        <a:pos x="450" y="904"/>
                      </a:cxn>
                      <a:cxn ang="0">
                        <a:pos x="408" y="906"/>
                      </a:cxn>
                      <a:cxn ang="0">
                        <a:pos x="371" y="920"/>
                      </a:cxn>
                      <a:cxn ang="0">
                        <a:pos x="341" y="947"/>
                      </a:cxn>
                      <a:cxn ang="0">
                        <a:pos x="328" y="986"/>
                      </a:cxn>
                      <a:cxn ang="0">
                        <a:pos x="78" y="883"/>
                      </a:cxn>
                      <a:cxn ang="0">
                        <a:pos x="664" y="195"/>
                      </a:cxn>
                      <a:cxn ang="0">
                        <a:pos x="661" y="44"/>
                      </a:cxn>
                      <a:cxn ang="0">
                        <a:pos x="677" y="11"/>
                      </a:cxn>
                      <a:cxn ang="0">
                        <a:pos x="693" y="2"/>
                      </a:cxn>
                      <a:cxn ang="0">
                        <a:pos x="724" y="11"/>
                      </a:cxn>
                      <a:cxn ang="0">
                        <a:pos x="735" y="26"/>
                      </a:cxn>
                      <a:cxn ang="0">
                        <a:pos x="744" y="62"/>
                      </a:cxn>
                      <a:cxn ang="0">
                        <a:pos x="2357" y="62"/>
                      </a:cxn>
                      <a:cxn ang="0">
                        <a:pos x="2366" y="26"/>
                      </a:cxn>
                      <a:cxn ang="0">
                        <a:pos x="2377" y="11"/>
                      </a:cxn>
                      <a:cxn ang="0">
                        <a:pos x="2406" y="2"/>
                      </a:cxn>
                      <a:cxn ang="0">
                        <a:pos x="2429" y="18"/>
                      </a:cxn>
                      <a:cxn ang="0">
                        <a:pos x="2439" y="44"/>
                      </a:cxn>
                      <a:cxn ang="0">
                        <a:pos x="2437" y="195"/>
                      </a:cxn>
                      <a:cxn ang="0">
                        <a:pos x="3023" y="883"/>
                      </a:cxn>
                    </a:cxnLst>
                    <a:rect l="0" t="0" r="r" b="b"/>
                    <a:pathLst>
                      <a:path w="3101" h="997">
                        <a:moveTo>
                          <a:pt x="2774" y="997"/>
                        </a:moveTo>
                        <a:lnTo>
                          <a:pt x="2773" y="985"/>
                        </a:lnTo>
                        <a:lnTo>
                          <a:pt x="2771" y="973"/>
                        </a:lnTo>
                        <a:lnTo>
                          <a:pt x="2768" y="963"/>
                        </a:lnTo>
                        <a:lnTo>
                          <a:pt x="2764" y="953"/>
                        </a:lnTo>
                        <a:lnTo>
                          <a:pt x="2760" y="945"/>
                        </a:lnTo>
                        <a:lnTo>
                          <a:pt x="2753" y="936"/>
                        </a:lnTo>
                        <a:lnTo>
                          <a:pt x="2746" y="929"/>
                        </a:lnTo>
                        <a:lnTo>
                          <a:pt x="2738" y="923"/>
                        </a:lnTo>
                        <a:lnTo>
                          <a:pt x="2730" y="917"/>
                        </a:lnTo>
                        <a:lnTo>
                          <a:pt x="2722" y="912"/>
                        </a:lnTo>
                        <a:lnTo>
                          <a:pt x="2712" y="908"/>
                        </a:lnTo>
                        <a:lnTo>
                          <a:pt x="2703" y="905"/>
                        </a:lnTo>
                        <a:lnTo>
                          <a:pt x="2693" y="902"/>
                        </a:lnTo>
                        <a:lnTo>
                          <a:pt x="2683" y="899"/>
                        </a:lnTo>
                        <a:lnTo>
                          <a:pt x="2672" y="898"/>
                        </a:lnTo>
                        <a:lnTo>
                          <a:pt x="2662" y="898"/>
                        </a:lnTo>
                        <a:lnTo>
                          <a:pt x="2651" y="898"/>
                        </a:lnTo>
                        <a:lnTo>
                          <a:pt x="2641" y="900"/>
                        </a:lnTo>
                        <a:lnTo>
                          <a:pt x="2630" y="903"/>
                        </a:lnTo>
                        <a:lnTo>
                          <a:pt x="2621" y="905"/>
                        </a:lnTo>
                        <a:lnTo>
                          <a:pt x="2611" y="909"/>
                        </a:lnTo>
                        <a:lnTo>
                          <a:pt x="2602" y="913"/>
                        </a:lnTo>
                        <a:lnTo>
                          <a:pt x="2592" y="917"/>
                        </a:lnTo>
                        <a:lnTo>
                          <a:pt x="2585" y="924"/>
                        </a:lnTo>
                        <a:lnTo>
                          <a:pt x="2576" y="930"/>
                        </a:lnTo>
                        <a:lnTo>
                          <a:pt x="2570" y="937"/>
                        </a:lnTo>
                        <a:lnTo>
                          <a:pt x="2564" y="946"/>
                        </a:lnTo>
                        <a:lnTo>
                          <a:pt x="2558" y="954"/>
                        </a:lnTo>
                        <a:lnTo>
                          <a:pt x="2555" y="964"/>
                        </a:lnTo>
                        <a:lnTo>
                          <a:pt x="2552" y="974"/>
                        </a:lnTo>
                        <a:lnTo>
                          <a:pt x="2550" y="985"/>
                        </a:lnTo>
                        <a:lnTo>
                          <a:pt x="2549" y="997"/>
                        </a:lnTo>
                        <a:lnTo>
                          <a:pt x="2217" y="997"/>
                        </a:lnTo>
                        <a:lnTo>
                          <a:pt x="2217" y="986"/>
                        </a:lnTo>
                        <a:lnTo>
                          <a:pt x="2215" y="974"/>
                        </a:lnTo>
                        <a:lnTo>
                          <a:pt x="2212" y="965"/>
                        </a:lnTo>
                        <a:lnTo>
                          <a:pt x="2208" y="955"/>
                        </a:lnTo>
                        <a:lnTo>
                          <a:pt x="2202" y="947"/>
                        </a:lnTo>
                        <a:lnTo>
                          <a:pt x="2197" y="938"/>
                        </a:lnTo>
                        <a:lnTo>
                          <a:pt x="2190" y="931"/>
                        </a:lnTo>
                        <a:lnTo>
                          <a:pt x="2182" y="925"/>
                        </a:lnTo>
                        <a:lnTo>
                          <a:pt x="2174" y="919"/>
                        </a:lnTo>
                        <a:lnTo>
                          <a:pt x="2166" y="915"/>
                        </a:lnTo>
                        <a:lnTo>
                          <a:pt x="2156" y="911"/>
                        </a:lnTo>
                        <a:lnTo>
                          <a:pt x="2147" y="908"/>
                        </a:lnTo>
                        <a:lnTo>
                          <a:pt x="2137" y="905"/>
                        </a:lnTo>
                        <a:lnTo>
                          <a:pt x="2127" y="903"/>
                        </a:lnTo>
                        <a:lnTo>
                          <a:pt x="2116" y="902"/>
                        </a:lnTo>
                        <a:lnTo>
                          <a:pt x="2106" y="902"/>
                        </a:lnTo>
                        <a:lnTo>
                          <a:pt x="2096" y="903"/>
                        </a:lnTo>
                        <a:lnTo>
                          <a:pt x="2086" y="904"/>
                        </a:lnTo>
                        <a:lnTo>
                          <a:pt x="2075" y="905"/>
                        </a:lnTo>
                        <a:lnTo>
                          <a:pt x="2066" y="908"/>
                        </a:lnTo>
                        <a:lnTo>
                          <a:pt x="2055" y="911"/>
                        </a:lnTo>
                        <a:lnTo>
                          <a:pt x="2047" y="915"/>
                        </a:lnTo>
                        <a:lnTo>
                          <a:pt x="2037" y="920"/>
                        </a:lnTo>
                        <a:lnTo>
                          <a:pt x="2030" y="926"/>
                        </a:lnTo>
                        <a:lnTo>
                          <a:pt x="2022" y="932"/>
                        </a:lnTo>
                        <a:lnTo>
                          <a:pt x="2015" y="939"/>
                        </a:lnTo>
                        <a:lnTo>
                          <a:pt x="2010" y="947"/>
                        </a:lnTo>
                        <a:lnTo>
                          <a:pt x="2004" y="955"/>
                        </a:lnTo>
                        <a:lnTo>
                          <a:pt x="2000" y="965"/>
                        </a:lnTo>
                        <a:lnTo>
                          <a:pt x="1997" y="974"/>
                        </a:lnTo>
                        <a:lnTo>
                          <a:pt x="1995" y="986"/>
                        </a:lnTo>
                        <a:lnTo>
                          <a:pt x="1995" y="997"/>
                        </a:lnTo>
                        <a:lnTo>
                          <a:pt x="1663" y="997"/>
                        </a:lnTo>
                        <a:lnTo>
                          <a:pt x="1662" y="986"/>
                        </a:lnTo>
                        <a:lnTo>
                          <a:pt x="1660" y="974"/>
                        </a:lnTo>
                        <a:lnTo>
                          <a:pt x="1657" y="965"/>
                        </a:lnTo>
                        <a:lnTo>
                          <a:pt x="1653" y="955"/>
                        </a:lnTo>
                        <a:lnTo>
                          <a:pt x="1648" y="947"/>
                        </a:lnTo>
                        <a:lnTo>
                          <a:pt x="1642" y="939"/>
                        </a:lnTo>
                        <a:lnTo>
                          <a:pt x="1635" y="932"/>
                        </a:lnTo>
                        <a:lnTo>
                          <a:pt x="1627" y="926"/>
                        </a:lnTo>
                        <a:lnTo>
                          <a:pt x="1620" y="920"/>
                        </a:lnTo>
                        <a:lnTo>
                          <a:pt x="1611" y="915"/>
                        </a:lnTo>
                        <a:lnTo>
                          <a:pt x="1601" y="911"/>
                        </a:lnTo>
                        <a:lnTo>
                          <a:pt x="1592" y="908"/>
                        </a:lnTo>
                        <a:lnTo>
                          <a:pt x="1582" y="905"/>
                        </a:lnTo>
                        <a:lnTo>
                          <a:pt x="1572" y="904"/>
                        </a:lnTo>
                        <a:lnTo>
                          <a:pt x="1561" y="903"/>
                        </a:lnTo>
                        <a:lnTo>
                          <a:pt x="1551" y="902"/>
                        </a:lnTo>
                        <a:lnTo>
                          <a:pt x="1540" y="902"/>
                        </a:lnTo>
                        <a:lnTo>
                          <a:pt x="1529" y="903"/>
                        </a:lnTo>
                        <a:lnTo>
                          <a:pt x="1519" y="905"/>
                        </a:lnTo>
                        <a:lnTo>
                          <a:pt x="1509" y="908"/>
                        </a:lnTo>
                        <a:lnTo>
                          <a:pt x="1500" y="911"/>
                        </a:lnTo>
                        <a:lnTo>
                          <a:pt x="1490" y="915"/>
                        </a:lnTo>
                        <a:lnTo>
                          <a:pt x="1481" y="919"/>
                        </a:lnTo>
                        <a:lnTo>
                          <a:pt x="1474" y="925"/>
                        </a:lnTo>
                        <a:lnTo>
                          <a:pt x="1465" y="931"/>
                        </a:lnTo>
                        <a:lnTo>
                          <a:pt x="1459" y="938"/>
                        </a:lnTo>
                        <a:lnTo>
                          <a:pt x="1453" y="947"/>
                        </a:lnTo>
                        <a:lnTo>
                          <a:pt x="1448" y="955"/>
                        </a:lnTo>
                        <a:lnTo>
                          <a:pt x="1444" y="965"/>
                        </a:lnTo>
                        <a:lnTo>
                          <a:pt x="1441" y="974"/>
                        </a:lnTo>
                        <a:lnTo>
                          <a:pt x="1439" y="986"/>
                        </a:lnTo>
                        <a:lnTo>
                          <a:pt x="1438" y="997"/>
                        </a:lnTo>
                        <a:lnTo>
                          <a:pt x="1106" y="997"/>
                        </a:lnTo>
                        <a:lnTo>
                          <a:pt x="1106" y="986"/>
                        </a:lnTo>
                        <a:lnTo>
                          <a:pt x="1104" y="974"/>
                        </a:lnTo>
                        <a:lnTo>
                          <a:pt x="1101" y="965"/>
                        </a:lnTo>
                        <a:lnTo>
                          <a:pt x="1097" y="955"/>
                        </a:lnTo>
                        <a:lnTo>
                          <a:pt x="1091" y="947"/>
                        </a:lnTo>
                        <a:lnTo>
                          <a:pt x="1086" y="939"/>
                        </a:lnTo>
                        <a:lnTo>
                          <a:pt x="1079" y="932"/>
                        </a:lnTo>
                        <a:lnTo>
                          <a:pt x="1071" y="926"/>
                        </a:lnTo>
                        <a:lnTo>
                          <a:pt x="1064" y="920"/>
                        </a:lnTo>
                        <a:lnTo>
                          <a:pt x="1054" y="915"/>
                        </a:lnTo>
                        <a:lnTo>
                          <a:pt x="1046" y="912"/>
                        </a:lnTo>
                        <a:lnTo>
                          <a:pt x="1035" y="908"/>
                        </a:lnTo>
                        <a:lnTo>
                          <a:pt x="1026" y="906"/>
                        </a:lnTo>
                        <a:lnTo>
                          <a:pt x="1015" y="904"/>
                        </a:lnTo>
                        <a:lnTo>
                          <a:pt x="1005" y="903"/>
                        </a:lnTo>
                        <a:lnTo>
                          <a:pt x="995" y="903"/>
                        </a:lnTo>
                        <a:lnTo>
                          <a:pt x="985" y="903"/>
                        </a:lnTo>
                        <a:lnTo>
                          <a:pt x="974" y="904"/>
                        </a:lnTo>
                        <a:lnTo>
                          <a:pt x="964" y="906"/>
                        </a:lnTo>
                        <a:lnTo>
                          <a:pt x="954" y="908"/>
                        </a:lnTo>
                        <a:lnTo>
                          <a:pt x="945" y="912"/>
                        </a:lnTo>
                        <a:lnTo>
                          <a:pt x="935" y="915"/>
                        </a:lnTo>
                        <a:lnTo>
                          <a:pt x="926" y="920"/>
                        </a:lnTo>
                        <a:lnTo>
                          <a:pt x="919" y="926"/>
                        </a:lnTo>
                        <a:lnTo>
                          <a:pt x="911" y="932"/>
                        </a:lnTo>
                        <a:lnTo>
                          <a:pt x="904" y="939"/>
                        </a:lnTo>
                        <a:lnTo>
                          <a:pt x="899" y="947"/>
                        </a:lnTo>
                        <a:lnTo>
                          <a:pt x="893" y="955"/>
                        </a:lnTo>
                        <a:lnTo>
                          <a:pt x="889" y="965"/>
                        </a:lnTo>
                        <a:lnTo>
                          <a:pt x="886" y="974"/>
                        </a:lnTo>
                        <a:lnTo>
                          <a:pt x="884" y="986"/>
                        </a:lnTo>
                        <a:lnTo>
                          <a:pt x="884" y="997"/>
                        </a:lnTo>
                        <a:lnTo>
                          <a:pt x="552" y="997"/>
                        </a:lnTo>
                        <a:lnTo>
                          <a:pt x="551" y="986"/>
                        </a:lnTo>
                        <a:lnTo>
                          <a:pt x="549" y="975"/>
                        </a:lnTo>
                        <a:lnTo>
                          <a:pt x="546" y="965"/>
                        </a:lnTo>
                        <a:lnTo>
                          <a:pt x="543" y="956"/>
                        </a:lnTo>
                        <a:lnTo>
                          <a:pt x="537" y="948"/>
                        </a:lnTo>
                        <a:lnTo>
                          <a:pt x="531" y="939"/>
                        </a:lnTo>
                        <a:lnTo>
                          <a:pt x="525" y="933"/>
                        </a:lnTo>
                        <a:lnTo>
                          <a:pt x="516" y="927"/>
                        </a:lnTo>
                        <a:lnTo>
                          <a:pt x="509" y="922"/>
                        </a:lnTo>
                        <a:lnTo>
                          <a:pt x="499" y="916"/>
                        </a:lnTo>
                        <a:lnTo>
                          <a:pt x="490" y="912"/>
                        </a:lnTo>
                        <a:lnTo>
                          <a:pt x="480" y="909"/>
                        </a:lnTo>
                        <a:lnTo>
                          <a:pt x="471" y="907"/>
                        </a:lnTo>
                        <a:lnTo>
                          <a:pt x="460" y="905"/>
                        </a:lnTo>
                        <a:lnTo>
                          <a:pt x="450" y="904"/>
                        </a:lnTo>
                        <a:lnTo>
                          <a:pt x="439" y="903"/>
                        </a:lnTo>
                        <a:lnTo>
                          <a:pt x="429" y="904"/>
                        </a:lnTo>
                        <a:lnTo>
                          <a:pt x="418" y="905"/>
                        </a:lnTo>
                        <a:lnTo>
                          <a:pt x="408" y="906"/>
                        </a:lnTo>
                        <a:lnTo>
                          <a:pt x="398" y="909"/>
                        </a:lnTo>
                        <a:lnTo>
                          <a:pt x="389" y="912"/>
                        </a:lnTo>
                        <a:lnTo>
                          <a:pt x="379" y="916"/>
                        </a:lnTo>
                        <a:lnTo>
                          <a:pt x="371" y="920"/>
                        </a:lnTo>
                        <a:lnTo>
                          <a:pt x="363" y="926"/>
                        </a:lnTo>
                        <a:lnTo>
                          <a:pt x="355" y="932"/>
                        </a:lnTo>
                        <a:lnTo>
                          <a:pt x="348" y="939"/>
                        </a:lnTo>
                        <a:lnTo>
                          <a:pt x="341" y="947"/>
                        </a:lnTo>
                        <a:lnTo>
                          <a:pt x="337" y="955"/>
                        </a:lnTo>
                        <a:lnTo>
                          <a:pt x="333" y="965"/>
                        </a:lnTo>
                        <a:lnTo>
                          <a:pt x="330" y="975"/>
                        </a:lnTo>
                        <a:lnTo>
                          <a:pt x="328" y="986"/>
                        </a:lnTo>
                        <a:lnTo>
                          <a:pt x="327" y="997"/>
                        </a:lnTo>
                        <a:lnTo>
                          <a:pt x="0" y="997"/>
                        </a:lnTo>
                        <a:lnTo>
                          <a:pt x="0" y="883"/>
                        </a:lnTo>
                        <a:lnTo>
                          <a:pt x="78" y="883"/>
                        </a:lnTo>
                        <a:lnTo>
                          <a:pt x="607" y="271"/>
                        </a:lnTo>
                        <a:lnTo>
                          <a:pt x="664" y="195"/>
                        </a:lnTo>
                        <a:lnTo>
                          <a:pt x="658" y="195"/>
                        </a:lnTo>
                        <a:lnTo>
                          <a:pt x="664" y="195"/>
                        </a:lnTo>
                        <a:lnTo>
                          <a:pt x="658" y="195"/>
                        </a:lnTo>
                        <a:lnTo>
                          <a:pt x="658" y="62"/>
                        </a:lnTo>
                        <a:lnTo>
                          <a:pt x="660" y="53"/>
                        </a:lnTo>
                        <a:lnTo>
                          <a:pt x="661" y="44"/>
                        </a:lnTo>
                        <a:lnTo>
                          <a:pt x="664" y="35"/>
                        </a:lnTo>
                        <a:lnTo>
                          <a:pt x="668" y="26"/>
                        </a:lnTo>
                        <a:lnTo>
                          <a:pt x="672" y="18"/>
                        </a:lnTo>
                        <a:lnTo>
                          <a:pt x="677" y="11"/>
                        </a:lnTo>
                        <a:lnTo>
                          <a:pt x="682" y="8"/>
                        </a:lnTo>
                        <a:lnTo>
                          <a:pt x="685" y="6"/>
                        </a:lnTo>
                        <a:lnTo>
                          <a:pt x="689" y="3"/>
                        </a:lnTo>
                        <a:lnTo>
                          <a:pt x="693" y="2"/>
                        </a:lnTo>
                        <a:lnTo>
                          <a:pt x="701" y="0"/>
                        </a:lnTo>
                        <a:lnTo>
                          <a:pt x="707" y="2"/>
                        </a:lnTo>
                        <a:lnTo>
                          <a:pt x="716" y="6"/>
                        </a:lnTo>
                        <a:lnTo>
                          <a:pt x="724" y="11"/>
                        </a:lnTo>
                        <a:lnTo>
                          <a:pt x="727" y="14"/>
                        </a:lnTo>
                        <a:lnTo>
                          <a:pt x="730" y="18"/>
                        </a:lnTo>
                        <a:lnTo>
                          <a:pt x="733" y="21"/>
                        </a:lnTo>
                        <a:lnTo>
                          <a:pt x="735" y="26"/>
                        </a:lnTo>
                        <a:lnTo>
                          <a:pt x="738" y="35"/>
                        </a:lnTo>
                        <a:lnTo>
                          <a:pt x="742" y="44"/>
                        </a:lnTo>
                        <a:lnTo>
                          <a:pt x="743" y="53"/>
                        </a:lnTo>
                        <a:lnTo>
                          <a:pt x="744" y="62"/>
                        </a:lnTo>
                        <a:lnTo>
                          <a:pt x="744" y="176"/>
                        </a:lnTo>
                        <a:lnTo>
                          <a:pt x="1551" y="176"/>
                        </a:lnTo>
                        <a:lnTo>
                          <a:pt x="2357" y="176"/>
                        </a:lnTo>
                        <a:lnTo>
                          <a:pt x="2357" y="62"/>
                        </a:lnTo>
                        <a:lnTo>
                          <a:pt x="2358" y="53"/>
                        </a:lnTo>
                        <a:lnTo>
                          <a:pt x="2359" y="44"/>
                        </a:lnTo>
                        <a:lnTo>
                          <a:pt x="2363" y="35"/>
                        </a:lnTo>
                        <a:lnTo>
                          <a:pt x="2366" y="26"/>
                        </a:lnTo>
                        <a:lnTo>
                          <a:pt x="2368" y="21"/>
                        </a:lnTo>
                        <a:lnTo>
                          <a:pt x="2371" y="18"/>
                        </a:lnTo>
                        <a:lnTo>
                          <a:pt x="2374" y="14"/>
                        </a:lnTo>
                        <a:lnTo>
                          <a:pt x="2377" y="11"/>
                        </a:lnTo>
                        <a:lnTo>
                          <a:pt x="2385" y="6"/>
                        </a:lnTo>
                        <a:lnTo>
                          <a:pt x="2394" y="2"/>
                        </a:lnTo>
                        <a:lnTo>
                          <a:pt x="2399" y="0"/>
                        </a:lnTo>
                        <a:lnTo>
                          <a:pt x="2406" y="2"/>
                        </a:lnTo>
                        <a:lnTo>
                          <a:pt x="2414" y="6"/>
                        </a:lnTo>
                        <a:lnTo>
                          <a:pt x="2423" y="11"/>
                        </a:lnTo>
                        <a:lnTo>
                          <a:pt x="2426" y="14"/>
                        </a:lnTo>
                        <a:lnTo>
                          <a:pt x="2429" y="18"/>
                        </a:lnTo>
                        <a:lnTo>
                          <a:pt x="2431" y="21"/>
                        </a:lnTo>
                        <a:lnTo>
                          <a:pt x="2433" y="26"/>
                        </a:lnTo>
                        <a:lnTo>
                          <a:pt x="2437" y="35"/>
                        </a:lnTo>
                        <a:lnTo>
                          <a:pt x="2439" y="44"/>
                        </a:lnTo>
                        <a:lnTo>
                          <a:pt x="2441" y="53"/>
                        </a:lnTo>
                        <a:lnTo>
                          <a:pt x="2443" y="62"/>
                        </a:lnTo>
                        <a:lnTo>
                          <a:pt x="2443" y="195"/>
                        </a:lnTo>
                        <a:lnTo>
                          <a:pt x="2437" y="195"/>
                        </a:lnTo>
                        <a:lnTo>
                          <a:pt x="2437" y="197"/>
                        </a:lnTo>
                        <a:lnTo>
                          <a:pt x="2437" y="195"/>
                        </a:lnTo>
                        <a:lnTo>
                          <a:pt x="2495" y="271"/>
                        </a:lnTo>
                        <a:lnTo>
                          <a:pt x="3023" y="883"/>
                        </a:lnTo>
                        <a:lnTo>
                          <a:pt x="3101" y="883"/>
                        </a:lnTo>
                        <a:lnTo>
                          <a:pt x="3101" y="997"/>
                        </a:lnTo>
                        <a:lnTo>
                          <a:pt x="2774" y="99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6" name="Rectangle 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1" y="2024"/>
                    <a:ext cx="53" cy="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7" name="Rectangle 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11" y="2024"/>
                    <a:ext cx="53" cy="44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8" name="Rectangle 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3" y="1950"/>
                    <a:ext cx="69" cy="3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1999" name="Rectangle 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03" y="1950"/>
                    <a:ext cx="69" cy="31"/>
                  </a:xfrm>
                  <a:prstGeom prst="rect">
                    <a:avLst/>
                  </a:prstGeom>
                  <a:solidFill>
                    <a:schemeClr val="bg1"/>
                  </a:solidFill>
                  <a:ln w="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0" name="Freeform 48"/>
                  <p:cNvSpPr>
                    <a:spLocks noChangeAspect="1"/>
                  </p:cNvSpPr>
                  <p:nvPr/>
                </p:nvSpPr>
                <p:spPr bwMode="auto">
                  <a:xfrm>
                    <a:off x="2114" y="1108"/>
                    <a:ext cx="155" cy="302"/>
                  </a:xfrm>
                  <a:custGeom>
                    <a:avLst/>
                    <a:gdLst/>
                    <a:ahLst/>
                    <a:cxnLst>
                      <a:cxn ang="0">
                        <a:pos x="307" y="281"/>
                      </a:cxn>
                      <a:cxn ang="0">
                        <a:pos x="307" y="240"/>
                      </a:cxn>
                      <a:cxn ang="0">
                        <a:pos x="288" y="240"/>
                      </a:cxn>
                      <a:cxn ang="0">
                        <a:pos x="288" y="121"/>
                      </a:cxn>
                      <a:cxn ang="0">
                        <a:pos x="280" y="76"/>
                      </a:cxn>
                      <a:cxn ang="0">
                        <a:pos x="259" y="0"/>
                      </a:cxn>
                      <a:cxn ang="0">
                        <a:pos x="237" y="76"/>
                      </a:cxn>
                      <a:cxn ang="0">
                        <a:pos x="230" y="121"/>
                      </a:cxn>
                      <a:cxn ang="0">
                        <a:pos x="230" y="240"/>
                      </a:cxn>
                      <a:cxn ang="0">
                        <a:pos x="210" y="240"/>
                      </a:cxn>
                      <a:cxn ang="0">
                        <a:pos x="210" y="281"/>
                      </a:cxn>
                      <a:cxn ang="0">
                        <a:pos x="0" y="925"/>
                      </a:cxn>
                      <a:cxn ang="0">
                        <a:pos x="5" y="937"/>
                      </a:cxn>
                      <a:cxn ang="0">
                        <a:pos x="9" y="948"/>
                      </a:cxn>
                      <a:cxn ang="0">
                        <a:pos x="13" y="957"/>
                      </a:cxn>
                      <a:cxn ang="0">
                        <a:pos x="15" y="967"/>
                      </a:cxn>
                      <a:cxn ang="0">
                        <a:pos x="20" y="984"/>
                      </a:cxn>
                      <a:cxn ang="0">
                        <a:pos x="23" y="1005"/>
                      </a:cxn>
                      <a:cxn ang="0">
                        <a:pos x="496" y="1005"/>
                      </a:cxn>
                      <a:cxn ang="0">
                        <a:pos x="500" y="982"/>
                      </a:cxn>
                      <a:cxn ang="0">
                        <a:pos x="504" y="961"/>
                      </a:cxn>
                      <a:cxn ang="0">
                        <a:pos x="510" y="942"/>
                      </a:cxn>
                      <a:cxn ang="0">
                        <a:pos x="519" y="925"/>
                      </a:cxn>
                      <a:cxn ang="0">
                        <a:pos x="307" y="281"/>
                      </a:cxn>
                    </a:cxnLst>
                    <a:rect l="0" t="0" r="r" b="b"/>
                    <a:pathLst>
                      <a:path w="519" h="1005">
                        <a:moveTo>
                          <a:pt x="307" y="281"/>
                        </a:moveTo>
                        <a:lnTo>
                          <a:pt x="307" y="240"/>
                        </a:lnTo>
                        <a:lnTo>
                          <a:pt x="288" y="240"/>
                        </a:lnTo>
                        <a:lnTo>
                          <a:pt x="288" y="121"/>
                        </a:lnTo>
                        <a:lnTo>
                          <a:pt x="280" y="76"/>
                        </a:lnTo>
                        <a:lnTo>
                          <a:pt x="259" y="0"/>
                        </a:lnTo>
                        <a:lnTo>
                          <a:pt x="237" y="76"/>
                        </a:lnTo>
                        <a:lnTo>
                          <a:pt x="230" y="121"/>
                        </a:lnTo>
                        <a:lnTo>
                          <a:pt x="230" y="240"/>
                        </a:lnTo>
                        <a:lnTo>
                          <a:pt x="210" y="240"/>
                        </a:lnTo>
                        <a:lnTo>
                          <a:pt x="210" y="281"/>
                        </a:lnTo>
                        <a:lnTo>
                          <a:pt x="0" y="925"/>
                        </a:lnTo>
                        <a:lnTo>
                          <a:pt x="5" y="937"/>
                        </a:lnTo>
                        <a:lnTo>
                          <a:pt x="9" y="948"/>
                        </a:lnTo>
                        <a:lnTo>
                          <a:pt x="13" y="957"/>
                        </a:lnTo>
                        <a:lnTo>
                          <a:pt x="15" y="967"/>
                        </a:lnTo>
                        <a:lnTo>
                          <a:pt x="20" y="984"/>
                        </a:lnTo>
                        <a:lnTo>
                          <a:pt x="23" y="1005"/>
                        </a:lnTo>
                        <a:lnTo>
                          <a:pt x="496" y="1005"/>
                        </a:lnTo>
                        <a:lnTo>
                          <a:pt x="500" y="982"/>
                        </a:lnTo>
                        <a:lnTo>
                          <a:pt x="504" y="961"/>
                        </a:lnTo>
                        <a:lnTo>
                          <a:pt x="510" y="942"/>
                        </a:lnTo>
                        <a:lnTo>
                          <a:pt x="519" y="925"/>
                        </a:lnTo>
                        <a:lnTo>
                          <a:pt x="307" y="28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1" name="Freeform 49"/>
                  <p:cNvSpPr>
                    <a:spLocks noChangeAspect="1"/>
                  </p:cNvSpPr>
                  <p:nvPr/>
                </p:nvSpPr>
                <p:spPr bwMode="auto">
                  <a:xfrm>
                    <a:off x="2116" y="1662"/>
                    <a:ext cx="32" cy="74"/>
                  </a:xfrm>
                  <a:custGeom>
                    <a:avLst/>
                    <a:gdLst/>
                    <a:ahLst/>
                    <a:cxnLst>
                      <a:cxn ang="0">
                        <a:pos x="105" y="33"/>
                      </a:cxn>
                      <a:cxn ang="0">
                        <a:pos x="99" y="25"/>
                      </a:cxn>
                      <a:cxn ang="0">
                        <a:pos x="93" y="18"/>
                      </a:cxn>
                      <a:cxn ang="0">
                        <a:pos x="86" y="11"/>
                      </a:cxn>
                      <a:cxn ang="0">
                        <a:pos x="79" y="7"/>
                      </a:cxn>
                      <a:cxn ang="0">
                        <a:pos x="72" y="3"/>
                      </a:cxn>
                      <a:cxn ang="0">
                        <a:pos x="63" y="1"/>
                      </a:cxn>
                      <a:cxn ang="0">
                        <a:pos x="56" y="0"/>
                      </a:cxn>
                      <a:cxn ang="0">
                        <a:pos x="48" y="0"/>
                      </a:cxn>
                      <a:cxn ang="0">
                        <a:pos x="40" y="1"/>
                      </a:cxn>
                      <a:cxn ang="0">
                        <a:pos x="33" y="3"/>
                      </a:cxn>
                      <a:cxn ang="0">
                        <a:pos x="25" y="6"/>
                      </a:cxn>
                      <a:cxn ang="0">
                        <a:pos x="19" y="9"/>
                      </a:cxn>
                      <a:cxn ang="0">
                        <a:pos x="13" y="14"/>
                      </a:cxn>
                      <a:cxn ang="0">
                        <a:pos x="8" y="20"/>
                      </a:cxn>
                      <a:cxn ang="0">
                        <a:pos x="3" y="26"/>
                      </a:cxn>
                      <a:cxn ang="0">
                        <a:pos x="0" y="33"/>
                      </a:cxn>
                      <a:cxn ang="0">
                        <a:pos x="0" y="246"/>
                      </a:cxn>
                      <a:cxn ang="0">
                        <a:pos x="105" y="246"/>
                      </a:cxn>
                      <a:cxn ang="0">
                        <a:pos x="105" y="33"/>
                      </a:cxn>
                    </a:cxnLst>
                    <a:rect l="0" t="0" r="r" b="b"/>
                    <a:pathLst>
                      <a:path w="105" h="246">
                        <a:moveTo>
                          <a:pt x="105" y="33"/>
                        </a:moveTo>
                        <a:lnTo>
                          <a:pt x="99" y="25"/>
                        </a:lnTo>
                        <a:lnTo>
                          <a:pt x="93" y="18"/>
                        </a:lnTo>
                        <a:lnTo>
                          <a:pt x="86" y="11"/>
                        </a:lnTo>
                        <a:lnTo>
                          <a:pt x="79" y="7"/>
                        </a:lnTo>
                        <a:lnTo>
                          <a:pt x="72" y="3"/>
                        </a:lnTo>
                        <a:lnTo>
                          <a:pt x="63" y="1"/>
                        </a:lnTo>
                        <a:lnTo>
                          <a:pt x="56" y="0"/>
                        </a:lnTo>
                        <a:lnTo>
                          <a:pt x="48" y="0"/>
                        </a:lnTo>
                        <a:lnTo>
                          <a:pt x="40" y="1"/>
                        </a:lnTo>
                        <a:lnTo>
                          <a:pt x="33" y="3"/>
                        </a:lnTo>
                        <a:lnTo>
                          <a:pt x="25" y="6"/>
                        </a:lnTo>
                        <a:lnTo>
                          <a:pt x="19" y="9"/>
                        </a:lnTo>
                        <a:lnTo>
                          <a:pt x="13" y="14"/>
                        </a:lnTo>
                        <a:lnTo>
                          <a:pt x="8" y="20"/>
                        </a:lnTo>
                        <a:lnTo>
                          <a:pt x="3" y="26"/>
                        </a:lnTo>
                        <a:lnTo>
                          <a:pt x="0" y="33"/>
                        </a:lnTo>
                        <a:lnTo>
                          <a:pt x="0" y="246"/>
                        </a:lnTo>
                        <a:lnTo>
                          <a:pt x="105" y="246"/>
                        </a:lnTo>
                        <a:lnTo>
                          <a:pt x="105" y="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2" name="Freeform 50"/>
                  <p:cNvSpPr>
                    <a:spLocks noChangeAspect="1"/>
                  </p:cNvSpPr>
                  <p:nvPr/>
                </p:nvSpPr>
                <p:spPr bwMode="auto">
                  <a:xfrm>
                    <a:off x="3280" y="1662"/>
                    <a:ext cx="31" cy="74"/>
                  </a:xfrm>
                  <a:custGeom>
                    <a:avLst/>
                    <a:gdLst/>
                    <a:ahLst/>
                    <a:cxnLst>
                      <a:cxn ang="0">
                        <a:pos x="105" y="33"/>
                      </a:cxn>
                      <a:cxn ang="0">
                        <a:pos x="100" y="25"/>
                      </a:cxn>
                      <a:cxn ang="0">
                        <a:pos x="93" y="18"/>
                      </a:cxn>
                      <a:cxn ang="0">
                        <a:pos x="87" y="11"/>
                      </a:cxn>
                      <a:cxn ang="0">
                        <a:pos x="80" y="7"/>
                      </a:cxn>
                      <a:cxn ang="0">
                        <a:pos x="72" y="3"/>
                      </a:cxn>
                      <a:cxn ang="0">
                        <a:pos x="64" y="1"/>
                      </a:cxn>
                      <a:cxn ang="0">
                        <a:pos x="57" y="0"/>
                      </a:cxn>
                      <a:cxn ang="0">
                        <a:pos x="48" y="0"/>
                      </a:cxn>
                      <a:cxn ang="0">
                        <a:pos x="41" y="1"/>
                      </a:cxn>
                      <a:cxn ang="0">
                        <a:pos x="33" y="3"/>
                      </a:cxn>
                      <a:cxn ang="0">
                        <a:pos x="26" y="6"/>
                      </a:cxn>
                      <a:cxn ang="0">
                        <a:pos x="19" y="9"/>
                      </a:cxn>
                      <a:cxn ang="0">
                        <a:pos x="13" y="14"/>
                      </a:cxn>
                      <a:cxn ang="0">
                        <a:pos x="8" y="20"/>
                      </a:cxn>
                      <a:cxn ang="0">
                        <a:pos x="4" y="26"/>
                      </a:cxn>
                      <a:cxn ang="0">
                        <a:pos x="0" y="33"/>
                      </a:cxn>
                      <a:cxn ang="0">
                        <a:pos x="0" y="246"/>
                      </a:cxn>
                      <a:cxn ang="0">
                        <a:pos x="105" y="246"/>
                      </a:cxn>
                      <a:cxn ang="0">
                        <a:pos x="105" y="33"/>
                      </a:cxn>
                    </a:cxnLst>
                    <a:rect l="0" t="0" r="r" b="b"/>
                    <a:pathLst>
                      <a:path w="105" h="246">
                        <a:moveTo>
                          <a:pt x="105" y="33"/>
                        </a:moveTo>
                        <a:lnTo>
                          <a:pt x="100" y="25"/>
                        </a:lnTo>
                        <a:lnTo>
                          <a:pt x="93" y="18"/>
                        </a:lnTo>
                        <a:lnTo>
                          <a:pt x="87" y="11"/>
                        </a:lnTo>
                        <a:lnTo>
                          <a:pt x="80" y="7"/>
                        </a:lnTo>
                        <a:lnTo>
                          <a:pt x="72" y="3"/>
                        </a:lnTo>
                        <a:lnTo>
                          <a:pt x="64" y="1"/>
                        </a:lnTo>
                        <a:lnTo>
                          <a:pt x="57" y="0"/>
                        </a:lnTo>
                        <a:lnTo>
                          <a:pt x="48" y="0"/>
                        </a:lnTo>
                        <a:lnTo>
                          <a:pt x="41" y="1"/>
                        </a:lnTo>
                        <a:lnTo>
                          <a:pt x="33" y="3"/>
                        </a:lnTo>
                        <a:lnTo>
                          <a:pt x="26" y="6"/>
                        </a:lnTo>
                        <a:lnTo>
                          <a:pt x="19" y="9"/>
                        </a:lnTo>
                        <a:lnTo>
                          <a:pt x="13" y="14"/>
                        </a:lnTo>
                        <a:lnTo>
                          <a:pt x="8" y="20"/>
                        </a:lnTo>
                        <a:lnTo>
                          <a:pt x="4" y="26"/>
                        </a:lnTo>
                        <a:lnTo>
                          <a:pt x="0" y="33"/>
                        </a:lnTo>
                        <a:lnTo>
                          <a:pt x="0" y="246"/>
                        </a:lnTo>
                        <a:lnTo>
                          <a:pt x="105" y="246"/>
                        </a:lnTo>
                        <a:lnTo>
                          <a:pt x="105" y="3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3" name="Freeform 51"/>
                  <p:cNvSpPr>
                    <a:spLocks noChangeAspect="1"/>
                  </p:cNvSpPr>
                  <p:nvPr/>
                </p:nvSpPr>
                <p:spPr bwMode="auto">
                  <a:xfrm>
                    <a:off x="2176" y="1662"/>
                    <a:ext cx="31" cy="74"/>
                  </a:xfrm>
                  <a:custGeom>
                    <a:avLst/>
                    <a:gdLst/>
                    <a:ahLst/>
                    <a:cxnLst>
                      <a:cxn ang="0">
                        <a:pos x="104" y="35"/>
                      </a:cxn>
                      <a:cxn ang="0">
                        <a:pos x="100" y="27"/>
                      </a:cxn>
                      <a:cxn ang="0">
                        <a:pos x="95" y="20"/>
                      </a:cxn>
                      <a:cxn ang="0">
                        <a:pos x="89" y="13"/>
                      </a:cxn>
                      <a:cxn ang="0">
                        <a:pos x="81" y="8"/>
                      </a:cxn>
                      <a:cxn ang="0">
                        <a:pos x="74" y="4"/>
                      </a:cxn>
                      <a:cxn ang="0">
                        <a:pos x="65" y="2"/>
                      </a:cxn>
                      <a:cxn ang="0">
                        <a:pos x="57" y="0"/>
                      </a:cxn>
                      <a:cxn ang="0">
                        <a:pos x="49" y="0"/>
                      </a:cxn>
                      <a:cxn ang="0">
                        <a:pos x="40" y="0"/>
                      </a:cxn>
                      <a:cxn ang="0">
                        <a:pos x="33" y="2"/>
                      </a:cxn>
                      <a:cxn ang="0">
                        <a:pos x="25" y="4"/>
                      </a:cxn>
                      <a:cxn ang="0">
                        <a:pos x="18" y="8"/>
                      </a:cxn>
                      <a:cxn ang="0">
                        <a:pos x="12" y="13"/>
                      </a:cxn>
                      <a:cxn ang="0">
                        <a:pos x="8" y="20"/>
                      </a:cxn>
                      <a:cxn ang="0">
                        <a:pos x="3" y="27"/>
                      </a:cxn>
                      <a:cxn ang="0">
                        <a:pos x="0" y="35"/>
                      </a:cxn>
                      <a:cxn ang="0">
                        <a:pos x="0" y="248"/>
                      </a:cxn>
                      <a:cxn ang="0">
                        <a:pos x="104" y="248"/>
                      </a:cxn>
                      <a:cxn ang="0">
                        <a:pos x="104" y="35"/>
                      </a:cxn>
                    </a:cxnLst>
                    <a:rect l="0" t="0" r="r" b="b"/>
                    <a:pathLst>
                      <a:path w="104" h="248">
                        <a:moveTo>
                          <a:pt x="104" y="35"/>
                        </a:moveTo>
                        <a:lnTo>
                          <a:pt x="100" y="27"/>
                        </a:lnTo>
                        <a:lnTo>
                          <a:pt x="95" y="20"/>
                        </a:lnTo>
                        <a:lnTo>
                          <a:pt x="89" y="13"/>
                        </a:lnTo>
                        <a:lnTo>
                          <a:pt x="81" y="8"/>
                        </a:lnTo>
                        <a:lnTo>
                          <a:pt x="74" y="4"/>
                        </a:lnTo>
                        <a:lnTo>
                          <a:pt x="65" y="2"/>
                        </a:lnTo>
                        <a:lnTo>
                          <a:pt x="57" y="0"/>
                        </a:lnTo>
                        <a:lnTo>
                          <a:pt x="49" y="0"/>
                        </a:lnTo>
                        <a:lnTo>
                          <a:pt x="40" y="0"/>
                        </a:lnTo>
                        <a:lnTo>
                          <a:pt x="33" y="2"/>
                        </a:lnTo>
                        <a:lnTo>
                          <a:pt x="25" y="4"/>
                        </a:lnTo>
                        <a:lnTo>
                          <a:pt x="18" y="8"/>
                        </a:lnTo>
                        <a:lnTo>
                          <a:pt x="12" y="13"/>
                        </a:lnTo>
                        <a:lnTo>
                          <a:pt x="8" y="20"/>
                        </a:lnTo>
                        <a:lnTo>
                          <a:pt x="3" y="27"/>
                        </a:lnTo>
                        <a:lnTo>
                          <a:pt x="0" y="35"/>
                        </a:lnTo>
                        <a:lnTo>
                          <a:pt x="0" y="248"/>
                        </a:lnTo>
                        <a:lnTo>
                          <a:pt x="104" y="248"/>
                        </a:lnTo>
                        <a:lnTo>
                          <a:pt x="104" y="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4" name="Freeform 52"/>
                  <p:cNvSpPr>
                    <a:spLocks noChangeAspect="1"/>
                  </p:cNvSpPr>
                  <p:nvPr/>
                </p:nvSpPr>
                <p:spPr bwMode="auto">
                  <a:xfrm>
                    <a:off x="3339" y="1662"/>
                    <a:ext cx="31" cy="74"/>
                  </a:xfrm>
                  <a:custGeom>
                    <a:avLst/>
                    <a:gdLst/>
                    <a:ahLst/>
                    <a:cxnLst>
                      <a:cxn ang="0">
                        <a:pos x="103" y="35"/>
                      </a:cxn>
                      <a:cxn ang="0">
                        <a:pos x="99" y="27"/>
                      </a:cxn>
                      <a:cxn ang="0">
                        <a:pos x="93" y="20"/>
                      </a:cxn>
                      <a:cxn ang="0">
                        <a:pos x="88" y="13"/>
                      </a:cxn>
                      <a:cxn ang="0">
                        <a:pos x="81" y="8"/>
                      </a:cxn>
                      <a:cxn ang="0">
                        <a:pos x="73" y="4"/>
                      </a:cxn>
                      <a:cxn ang="0">
                        <a:pos x="65" y="2"/>
                      </a:cxn>
                      <a:cxn ang="0">
                        <a:pos x="58" y="0"/>
                      </a:cxn>
                      <a:cxn ang="0">
                        <a:pos x="49" y="0"/>
                      </a:cxn>
                      <a:cxn ang="0">
                        <a:pos x="41" y="0"/>
                      </a:cxn>
                      <a:cxn ang="0">
                        <a:pos x="32" y="2"/>
                      </a:cxn>
                      <a:cxn ang="0">
                        <a:pos x="25" y="4"/>
                      </a:cxn>
                      <a:cxn ang="0">
                        <a:pos x="19" y="8"/>
                      </a:cxn>
                      <a:cxn ang="0">
                        <a:pos x="12" y="13"/>
                      </a:cxn>
                      <a:cxn ang="0">
                        <a:pos x="7" y="20"/>
                      </a:cxn>
                      <a:cxn ang="0">
                        <a:pos x="3" y="27"/>
                      </a:cxn>
                      <a:cxn ang="0">
                        <a:pos x="0" y="35"/>
                      </a:cxn>
                      <a:cxn ang="0">
                        <a:pos x="0" y="248"/>
                      </a:cxn>
                      <a:cxn ang="0">
                        <a:pos x="103" y="248"/>
                      </a:cxn>
                      <a:cxn ang="0">
                        <a:pos x="103" y="35"/>
                      </a:cxn>
                    </a:cxnLst>
                    <a:rect l="0" t="0" r="r" b="b"/>
                    <a:pathLst>
                      <a:path w="103" h="248">
                        <a:moveTo>
                          <a:pt x="103" y="35"/>
                        </a:moveTo>
                        <a:lnTo>
                          <a:pt x="99" y="27"/>
                        </a:lnTo>
                        <a:lnTo>
                          <a:pt x="93" y="20"/>
                        </a:lnTo>
                        <a:lnTo>
                          <a:pt x="88" y="13"/>
                        </a:lnTo>
                        <a:lnTo>
                          <a:pt x="81" y="8"/>
                        </a:lnTo>
                        <a:lnTo>
                          <a:pt x="73" y="4"/>
                        </a:lnTo>
                        <a:lnTo>
                          <a:pt x="65" y="2"/>
                        </a:lnTo>
                        <a:lnTo>
                          <a:pt x="58" y="0"/>
                        </a:lnTo>
                        <a:lnTo>
                          <a:pt x="49" y="0"/>
                        </a:lnTo>
                        <a:lnTo>
                          <a:pt x="41" y="0"/>
                        </a:lnTo>
                        <a:lnTo>
                          <a:pt x="32" y="2"/>
                        </a:lnTo>
                        <a:lnTo>
                          <a:pt x="25" y="4"/>
                        </a:lnTo>
                        <a:lnTo>
                          <a:pt x="19" y="8"/>
                        </a:lnTo>
                        <a:lnTo>
                          <a:pt x="12" y="13"/>
                        </a:lnTo>
                        <a:lnTo>
                          <a:pt x="7" y="20"/>
                        </a:lnTo>
                        <a:lnTo>
                          <a:pt x="3" y="27"/>
                        </a:lnTo>
                        <a:lnTo>
                          <a:pt x="0" y="35"/>
                        </a:lnTo>
                        <a:lnTo>
                          <a:pt x="0" y="248"/>
                        </a:lnTo>
                        <a:lnTo>
                          <a:pt x="103" y="248"/>
                        </a:lnTo>
                        <a:lnTo>
                          <a:pt x="103" y="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5" name="Freeform 53"/>
                  <p:cNvSpPr>
                    <a:spLocks noChangeAspect="1"/>
                  </p:cNvSpPr>
                  <p:nvPr/>
                </p:nvSpPr>
                <p:spPr bwMode="auto">
                  <a:xfrm>
                    <a:off x="2232" y="1662"/>
                    <a:ext cx="30" cy="74"/>
                  </a:xfrm>
                  <a:custGeom>
                    <a:avLst/>
                    <a:gdLst/>
                    <a:ahLst/>
                    <a:cxnLst>
                      <a:cxn ang="0">
                        <a:pos x="104" y="34"/>
                      </a:cxn>
                      <a:cxn ang="0">
                        <a:pos x="101" y="27"/>
                      </a:cxn>
                      <a:cxn ang="0">
                        <a:pos x="95" y="20"/>
                      </a:cxn>
                      <a:cxn ang="0">
                        <a:pos x="90" y="14"/>
                      </a:cxn>
                      <a:cxn ang="0">
                        <a:pos x="84" y="9"/>
                      </a:cxn>
                      <a:cxn ang="0">
                        <a:pos x="77" y="6"/>
                      </a:cxn>
                      <a:cxn ang="0">
                        <a:pos x="70" y="3"/>
                      </a:cxn>
                      <a:cxn ang="0">
                        <a:pos x="63" y="1"/>
                      </a:cxn>
                      <a:cxn ang="0">
                        <a:pos x="54" y="0"/>
                      </a:cxn>
                      <a:cxn ang="0">
                        <a:pos x="47" y="1"/>
                      </a:cxn>
                      <a:cxn ang="0">
                        <a:pos x="39" y="2"/>
                      </a:cxn>
                      <a:cxn ang="0">
                        <a:pos x="31" y="4"/>
                      </a:cxn>
                      <a:cxn ang="0">
                        <a:pos x="25" y="8"/>
                      </a:cxn>
                      <a:cxn ang="0">
                        <a:pos x="17" y="13"/>
                      </a:cxn>
                      <a:cxn ang="0">
                        <a:pos x="11" y="19"/>
                      </a:cxn>
                      <a:cxn ang="0">
                        <a:pos x="5" y="26"/>
                      </a:cxn>
                      <a:cxn ang="0">
                        <a:pos x="0" y="34"/>
                      </a:cxn>
                      <a:cxn ang="0">
                        <a:pos x="0" y="247"/>
                      </a:cxn>
                      <a:cxn ang="0">
                        <a:pos x="104" y="247"/>
                      </a:cxn>
                      <a:cxn ang="0">
                        <a:pos x="104" y="34"/>
                      </a:cxn>
                    </a:cxnLst>
                    <a:rect l="0" t="0" r="r" b="b"/>
                    <a:pathLst>
                      <a:path w="104" h="247">
                        <a:moveTo>
                          <a:pt x="104" y="34"/>
                        </a:moveTo>
                        <a:lnTo>
                          <a:pt x="101" y="27"/>
                        </a:lnTo>
                        <a:lnTo>
                          <a:pt x="95" y="20"/>
                        </a:lnTo>
                        <a:lnTo>
                          <a:pt x="90" y="14"/>
                        </a:lnTo>
                        <a:lnTo>
                          <a:pt x="84" y="9"/>
                        </a:lnTo>
                        <a:lnTo>
                          <a:pt x="77" y="6"/>
                        </a:lnTo>
                        <a:lnTo>
                          <a:pt x="70" y="3"/>
                        </a:lnTo>
                        <a:lnTo>
                          <a:pt x="63" y="1"/>
                        </a:lnTo>
                        <a:lnTo>
                          <a:pt x="54" y="0"/>
                        </a:lnTo>
                        <a:lnTo>
                          <a:pt x="47" y="1"/>
                        </a:lnTo>
                        <a:lnTo>
                          <a:pt x="39" y="2"/>
                        </a:lnTo>
                        <a:lnTo>
                          <a:pt x="31" y="4"/>
                        </a:lnTo>
                        <a:lnTo>
                          <a:pt x="25" y="8"/>
                        </a:lnTo>
                        <a:lnTo>
                          <a:pt x="17" y="13"/>
                        </a:lnTo>
                        <a:lnTo>
                          <a:pt x="11" y="19"/>
                        </a:lnTo>
                        <a:lnTo>
                          <a:pt x="5" y="26"/>
                        </a:lnTo>
                        <a:lnTo>
                          <a:pt x="0" y="34"/>
                        </a:lnTo>
                        <a:lnTo>
                          <a:pt x="0" y="247"/>
                        </a:lnTo>
                        <a:lnTo>
                          <a:pt x="104" y="247"/>
                        </a:lnTo>
                        <a:lnTo>
                          <a:pt x="104" y="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6" name="Freeform 54"/>
                  <p:cNvSpPr>
                    <a:spLocks noChangeAspect="1"/>
                  </p:cNvSpPr>
                  <p:nvPr/>
                </p:nvSpPr>
                <p:spPr bwMode="auto">
                  <a:xfrm>
                    <a:off x="3395" y="1662"/>
                    <a:ext cx="31" cy="74"/>
                  </a:xfrm>
                  <a:custGeom>
                    <a:avLst/>
                    <a:gdLst/>
                    <a:ahLst/>
                    <a:cxnLst>
                      <a:cxn ang="0">
                        <a:pos x="103" y="34"/>
                      </a:cxn>
                      <a:cxn ang="0">
                        <a:pos x="99" y="27"/>
                      </a:cxn>
                      <a:cxn ang="0">
                        <a:pos x="95" y="20"/>
                      </a:cxn>
                      <a:cxn ang="0">
                        <a:pos x="90" y="14"/>
                      </a:cxn>
                      <a:cxn ang="0">
                        <a:pos x="83" y="9"/>
                      </a:cxn>
                      <a:cxn ang="0">
                        <a:pos x="77" y="6"/>
                      </a:cxn>
                      <a:cxn ang="0">
                        <a:pos x="70" y="3"/>
                      </a:cxn>
                      <a:cxn ang="0">
                        <a:pos x="62" y="1"/>
                      </a:cxn>
                      <a:cxn ang="0">
                        <a:pos x="54" y="0"/>
                      </a:cxn>
                      <a:cxn ang="0">
                        <a:pos x="46" y="1"/>
                      </a:cxn>
                      <a:cxn ang="0">
                        <a:pos x="38" y="2"/>
                      </a:cxn>
                      <a:cxn ang="0">
                        <a:pos x="31" y="4"/>
                      </a:cxn>
                      <a:cxn ang="0">
                        <a:pos x="23" y="8"/>
                      </a:cxn>
                      <a:cxn ang="0">
                        <a:pos x="17" y="13"/>
                      </a:cxn>
                      <a:cxn ang="0">
                        <a:pos x="11" y="19"/>
                      </a:cxn>
                      <a:cxn ang="0">
                        <a:pos x="4" y="26"/>
                      </a:cxn>
                      <a:cxn ang="0">
                        <a:pos x="0" y="34"/>
                      </a:cxn>
                      <a:cxn ang="0">
                        <a:pos x="0" y="247"/>
                      </a:cxn>
                      <a:cxn ang="0">
                        <a:pos x="103" y="247"/>
                      </a:cxn>
                      <a:cxn ang="0">
                        <a:pos x="103" y="34"/>
                      </a:cxn>
                    </a:cxnLst>
                    <a:rect l="0" t="0" r="r" b="b"/>
                    <a:pathLst>
                      <a:path w="103" h="247">
                        <a:moveTo>
                          <a:pt x="103" y="34"/>
                        </a:moveTo>
                        <a:lnTo>
                          <a:pt x="99" y="27"/>
                        </a:lnTo>
                        <a:lnTo>
                          <a:pt x="95" y="20"/>
                        </a:lnTo>
                        <a:lnTo>
                          <a:pt x="90" y="14"/>
                        </a:lnTo>
                        <a:lnTo>
                          <a:pt x="83" y="9"/>
                        </a:lnTo>
                        <a:lnTo>
                          <a:pt x="77" y="6"/>
                        </a:lnTo>
                        <a:lnTo>
                          <a:pt x="70" y="3"/>
                        </a:lnTo>
                        <a:lnTo>
                          <a:pt x="62" y="1"/>
                        </a:lnTo>
                        <a:lnTo>
                          <a:pt x="54" y="0"/>
                        </a:lnTo>
                        <a:lnTo>
                          <a:pt x="46" y="1"/>
                        </a:lnTo>
                        <a:lnTo>
                          <a:pt x="38" y="2"/>
                        </a:lnTo>
                        <a:lnTo>
                          <a:pt x="31" y="4"/>
                        </a:lnTo>
                        <a:lnTo>
                          <a:pt x="23" y="8"/>
                        </a:lnTo>
                        <a:lnTo>
                          <a:pt x="17" y="13"/>
                        </a:lnTo>
                        <a:lnTo>
                          <a:pt x="11" y="19"/>
                        </a:lnTo>
                        <a:lnTo>
                          <a:pt x="4" y="26"/>
                        </a:lnTo>
                        <a:lnTo>
                          <a:pt x="0" y="34"/>
                        </a:lnTo>
                        <a:lnTo>
                          <a:pt x="0" y="247"/>
                        </a:lnTo>
                        <a:lnTo>
                          <a:pt x="103" y="247"/>
                        </a:lnTo>
                        <a:lnTo>
                          <a:pt x="103" y="3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7" name="Rectangle 5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6" y="1795"/>
                    <a:ext cx="32" cy="6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8" name="Rectangle 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0" y="1795"/>
                    <a:ext cx="31" cy="6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09" name="Rectangle 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6" y="1795"/>
                    <a:ext cx="31" cy="6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0" name="Rectangle 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9" y="1795"/>
                    <a:ext cx="31" cy="6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1" name="Rectangle 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2" y="1795"/>
                    <a:ext cx="30" cy="6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2" name="Rectangle 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5" y="1795"/>
                    <a:ext cx="31" cy="6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3" name="Rectangle 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6" y="1948"/>
                    <a:ext cx="32" cy="7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4" name="Rectangle 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0" y="1948"/>
                    <a:ext cx="31" cy="7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5" name="Rectangle 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6" y="1948"/>
                    <a:ext cx="31" cy="7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6" name="Rectangle 6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9" y="1948"/>
                    <a:ext cx="31" cy="7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7" name="Rectangle 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3" y="1948"/>
                    <a:ext cx="30" cy="7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8" name="Rectangle 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6" y="1948"/>
                    <a:ext cx="31" cy="7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19" name="Rectangle 6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16" y="2083"/>
                    <a:ext cx="32" cy="2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0" name="Rectangle 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80" y="2083"/>
                    <a:ext cx="31" cy="2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1" name="Rectangle 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76" y="2083"/>
                    <a:ext cx="31" cy="2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2" name="Rectangle 7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38" y="2083"/>
                    <a:ext cx="33" cy="2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3" name="Rectangle 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2" y="2083"/>
                    <a:ext cx="32" cy="2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4" name="Rectangle 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95" y="2083"/>
                    <a:ext cx="33" cy="2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5" name="Rectangle 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38" y="2086"/>
                    <a:ext cx="41" cy="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6" name="Rectangle 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37" y="2086"/>
                    <a:ext cx="41" cy="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7" name="Rectangle 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" y="2086"/>
                    <a:ext cx="40" cy="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8" name="Rectangle 7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05" y="2086"/>
                    <a:ext cx="40" cy="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29" name="Rectangle 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0" y="2086"/>
                    <a:ext cx="40" cy="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0" name="Rectangle 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68" y="2086"/>
                    <a:ext cx="41" cy="2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1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726" y="1423"/>
                    <a:ext cx="1350" cy="108"/>
                  </a:xfrm>
                  <a:custGeom>
                    <a:avLst/>
                    <a:gdLst/>
                    <a:ahLst/>
                    <a:cxnLst>
                      <a:cxn ang="0">
                        <a:pos x="41" y="60"/>
                      </a:cxn>
                      <a:cxn ang="0">
                        <a:pos x="22" y="13"/>
                      </a:cxn>
                      <a:cxn ang="0">
                        <a:pos x="4493" y="272"/>
                      </a:cxn>
                      <a:cxn ang="0">
                        <a:pos x="4244" y="355"/>
                      </a:cxn>
                      <a:cxn ang="0">
                        <a:pos x="4224" y="331"/>
                      </a:cxn>
                      <a:cxn ang="0">
                        <a:pos x="4185" y="322"/>
                      </a:cxn>
                      <a:cxn ang="0">
                        <a:pos x="4149" y="341"/>
                      </a:cxn>
                      <a:cxn ang="0">
                        <a:pos x="3922" y="361"/>
                      </a:cxn>
                      <a:cxn ang="0">
                        <a:pos x="3893" y="335"/>
                      </a:cxn>
                      <a:cxn ang="0">
                        <a:pos x="3856" y="321"/>
                      </a:cxn>
                      <a:cxn ang="0">
                        <a:pos x="3817" y="335"/>
                      </a:cxn>
                      <a:cxn ang="0">
                        <a:pos x="3800" y="358"/>
                      </a:cxn>
                      <a:cxn ang="0">
                        <a:pos x="3544" y="353"/>
                      </a:cxn>
                      <a:cxn ang="0">
                        <a:pos x="3514" y="325"/>
                      </a:cxn>
                      <a:cxn ang="0">
                        <a:pos x="3474" y="325"/>
                      </a:cxn>
                      <a:cxn ang="0">
                        <a:pos x="3443" y="353"/>
                      </a:cxn>
                      <a:cxn ang="0">
                        <a:pos x="3195" y="358"/>
                      </a:cxn>
                      <a:cxn ang="0">
                        <a:pos x="3166" y="328"/>
                      </a:cxn>
                      <a:cxn ang="0">
                        <a:pos x="3126" y="323"/>
                      </a:cxn>
                      <a:cxn ang="0">
                        <a:pos x="3093" y="347"/>
                      </a:cxn>
                      <a:cxn ang="0">
                        <a:pos x="2849" y="360"/>
                      </a:cxn>
                      <a:cxn ang="0">
                        <a:pos x="2834" y="341"/>
                      </a:cxn>
                      <a:cxn ang="0">
                        <a:pos x="2797" y="322"/>
                      </a:cxn>
                      <a:cxn ang="0">
                        <a:pos x="2757" y="331"/>
                      </a:cxn>
                      <a:cxn ang="0">
                        <a:pos x="2737" y="355"/>
                      </a:cxn>
                      <a:cxn ang="0">
                        <a:pos x="2494" y="358"/>
                      </a:cxn>
                      <a:cxn ang="0">
                        <a:pos x="2478" y="335"/>
                      </a:cxn>
                      <a:cxn ang="0">
                        <a:pos x="2440" y="321"/>
                      </a:cxn>
                      <a:cxn ang="0">
                        <a:pos x="2402" y="335"/>
                      </a:cxn>
                      <a:cxn ang="0">
                        <a:pos x="2373" y="361"/>
                      </a:cxn>
                      <a:cxn ang="0">
                        <a:pos x="2126" y="350"/>
                      </a:cxn>
                      <a:cxn ang="0">
                        <a:pos x="2096" y="325"/>
                      </a:cxn>
                      <a:cxn ang="0">
                        <a:pos x="2055" y="325"/>
                      </a:cxn>
                      <a:cxn ang="0">
                        <a:pos x="2027" y="350"/>
                      </a:cxn>
                      <a:cxn ang="0">
                        <a:pos x="1790" y="361"/>
                      </a:cxn>
                      <a:cxn ang="0">
                        <a:pos x="1772" y="347"/>
                      </a:cxn>
                      <a:cxn ang="0">
                        <a:pos x="1737" y="323"/>
                      </a:cxn>
                      <a:cxn ang="0">
                        <a:pos x="1697" y="328"/>
                      </a:cxn>
                      <a:cxn ang="0">
                        <a:pos x="1673" y="353"/>
                      </a:cxn>
                      <a:cxn ang="0">
                        <a:pos x="1420" y="360"/>
                      </a:cxn>
                      <a:cxn ang="0">
                        <a:pos x="1392" y="331"/>
                      </a:cxn>
                      <a:cxn ang="0">
                        <a:pos x="1353" y="322"/>
                      </a:cxn>
                      <a:cxn ang="0">
                        <a:pos x="1317" y="341"/>
                      </a:cxn>
                      <a:cxn ang="0">
                        <a:pos x="1071" y="361"/>
                      </a:cxn>
                      <a:cxn ang="0">
                        <a:pos x="1052" y="347"/>
                      </a:cxn>
                      <a:cxn ang="0">
                        <a:pos x="1018" y="323"/>
                      </a:cxn>
                      <a:cxn ang="0">
                        <a:pos x="978" y="328"/>
                      </a:cxn>
                      <a:cxn ang="0">
                        <a:pos x="949" y="358"/>
                      </a:cxn>
                      <a:cxn ang="0">
                        <a:pos x="710" y="355"/>
                      </a:cxn>
                      <a:cxn ang="0">
                        <a:pos x="690" y="331"/>
                      </a:cxn>
                      <a:cxn ang="0">
                        <a:pos x="650" y="322"/>
                      </a:cxn>
                      <a:cxn ang="0">
                        <a:pos x="613" y="341"/>
                      </a:cxn>
                      <a:cxn ang="0">
                        <a:pos x="598" y="360"/>
                      </a:cxn>
                      <a:cxn ang="0">
                        <a:pos x="359" y="353"/>
                      </a:cxn>
                      <a:cxn ang="0">
                        <a:pos x="335" y="328"/>
                      </a:cxn>
                      <a:cxn ang="0">
                        <a:pos x="294" y="323"/>
                      </a:cxn>
                      <a:cxn ang="0">
                        <a:pos x="261" y="347"/>
                      </a:cxn>
                      <a:cxn ang="0">
                        <a:pos x="243" y="361"/>
                      </a:cxn>
                    </a:cxnLst>
                    <a:rect l="0" t="0" r="r" b="b"/>
                    <a:pathLst>
                      <a:path w="4493" h="361">
                        <a:moveTo>
                          <a:pt x="59" y="361"/>
                        </a:moveTo>
                        <a:lnTo>
                          <a:pt x="59" y="180"/>
                        </a:lnTo>
                        <a:lnTo>
                          <a:pt x="43" y="171"/>
                        </a:lnTo>
                        <a:lnTo>
                          <a:pt x="43" y="75"/>
                        </a:lnTo>
                        <a:lnTo>
                          <a:pt x="42" y="69"/>
                        </a:lnTo>
                        <a:lnTo>
                          <a:pt x="41" y="60"/>
                        </a:lnTo>
                        <a:lnTo>
                          <a:pt x="38" y="48"/>
                        </a:lnTo>
                        <a:lnTo>
                          <a:pt x="34" y="36"/>
                        </a:lnTo>
                        <a:lnTo>
                          <a:pt x="32" y="30"/>
                        </a:lnTo>
                        <a:lnTo>
                          <a:pt x="29" y="24"/>
                        </a:lnTo>
                        <a:lnTo>
                          <a:pt x="26" y="19"/>
                        </a:lnTo>
                        <a:lnTo>
                          <a:pt x="22" y="13"/>
                        </a:lnTo>
                        <a:lnTo>
                          <a:pt x="17" y="9"/>
                        </a:lnTo>
                        <a:lnTo>
                          <a:pt x="13" y="5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4492" y="0"/>
                        </a:lnTo>
                        <a:lnTo>
                          <a:pt x="4493" y="272"/>
                        </a:lnTo>
                        <a:lnTo>
                          <a:pt x="4401" y="293"/>
                        </a:lnTo>
                        <a:lnTo>
                          <a:pt x="4401" y="361"/>
                        </a:lnTo>
                        <a:lnTo>
                          <a:pt x="4259" y="361"/>
                        </a:lnTo>
                        <a:lnTo>
                          <a:pt x="4252" y="360"/>
                        </a:lnTo>
                        <a:lnTo>
                          <a:pt x="4247" y="358"/>
                        </a:lnTo>
                        <a:lnTo>
                          <a:pt x="4244" y="355"/>
                        </a:lnTo>
                        <a:lnTo>
                          <a:pt x="4242" y="353"/>
                        </a:lnTo>
                        <a:lnTo>
                          <a:pt x="4241" y="350"/>
                        </a:lnTo>
                        <a:lnTo>
                          <a:pt x="4240" y="347"/>
                        </a:lnTo>
                        <a:lnTo>
                          <a:pt x="4235" y="341"/>
                        </a:lnTo>
                        <a:lnTo>
                          <a:pt x="4230" y="335"/>
                        </a:lnTo>
                        <a:lnTo>
                          <a:pt x="4224" y="331"/>
                        </a:lnTo>
                        <a:lnTo>
                          <a:pt x="4218" y="328"/>
                        </a:lnTo>
                        <a:lnTo>
                          <a:pt x="4212" y="325"/>
                        </a:lnTo>
                        <a:lnTo>
                          <a:pt x="4205" y="323"/>
                        </a:lnTo>
                        <a:lnTo>
                          <a:pt x="4198" y="322"/>
                        </a:lnTo>
                        <a:lnTo>
                          <a:pt x="4191" y="321"/>
                        </a:lnTo>
                        <a:lnTo>
                          <a:pt x="4185" y="322"/>
                        </a:lnTo>
                        <a:lnTo>
                          <a:pt x="4177" y="323"/>
                        </a:lnTo>
                        <a:lnTo>
                          <a:pt x="4171" y="325"/>
                        </a:lnTo>
                        <a:lnTo>
                          <a:pt x="4165" y="328"/>
                        </a:lnTo>
                        <a:lnTo>
                          <a:pt x="4160" y="331"/>
                        </a:lnTo>
                        <a:lnTo>
                          <a:pt x="4153" y="335"/>
                        </a:lnTo>
                        <a:lnTo>
                          <a:pt x="4149" y="341"/>
                        </a:lnTo>
                        <a:lnTo>
                          <a:pt x="4145" y="347"/>
                        </a:lnTo>
                        <a:lnTo>
                          <a:pt x="4142" y="353"/>
                        </a:lnTo>
                        <a:lnTo>
                          <a:pt x="4137" y="358"/>
                        </a:lnTo>
                        <a:lnTo>
                          <a:pt x="4132" y="360"/>
                        </a:lnTo>
                        <a:lnTo>
                          <a:pt x="4126" y="361"/>
                        </a:lnTo>
                        <a:lnTo>
                          <a:pt x="3922" y="361"/>
                        </a:lnTo>
                        <a:lnTo>
                          <a:pt x="3915" y="360"/>
                        </a:lnTo>
                        <a:lnTo>
                          <a:pt x="3910" y="358"/>
                        </a:lnTo>
                        <a:lnTo>
                          <a:pt x="3906" y="353"/>
                        </a:lnTo>
                        <a:lnTo>
                          <a:pt x="3903" y="347"/>
                        </a:lnTo>
                        <a:lnTo>
                          <a:pt x="3898" y="341"/>
                        </a:lnTo>
                        <a:lnTo>
                          <a:pt x="3893" y="335"/>
                        </a:lnTo>
                        <a:lnTo>
                          <a:pt x="3888" y="331"/>
                        </a:lnTo>
                        <a:lnTo>
                          <a:pt x="3883" y="328"/>
                        </a:lnTo>
                        <a:lnTo>
                          <a:pt x="3876" y="325"/>
                        </a:lnTo>
                        <a:lnTo>
                          <a:pt x="3869" y="323"/>
                        </a:lnTo>
                        <a:lnTo>
                          <a:pt x="3863" y="322"/>
                        </a:lnTo>
                        <a:lnTo>
                          <a:pt x="3856" y="321"/>
                        </a:lnTo>
                        <a:lnTo>
                          <a:pt x="3849" y="322"/>
                        </a:lnTo>
                        <a:lnTo>
                          <a:pt x="3843" y="323"/>
                        </a:lnTo>
                        <a:lnTo>
                          <a:pt x="3835" y="325"/>
                        </a:lnTo>
                        <a:lnTo>
                          <a:pt x="3829" y="328"/>
                        </a:lnTo>
                        <a:lnTo>
                          <a:pt x="3823" y="331"/>
                        </a:lnTo>
                        <a:lnTo>
                          <a:pt x="3817" y="335"/>
                        </a:lnTo>
                        <a:lnTo>
                          <a:pt x="3812" y="341"/>
                        </a:lnTo>
                        <a:lnTo>
                          <a:pt x="3808" y="347"/>
                        </a:lnTo>
                        <a:lnTo>
                          <a:pt x="3807" y="350"/>
                        </a:lnTo>
                        <a:lnTo>
                          <a:pt x="3805" y="353"/>
                        </a:lnTo>
                        <a:lnTo>
                          <a:pt x="3804" y="355"/>
                        </a:lnTo>
                        <a:lnTo>
                          <a:pt x="3800" y="358"/>
                        </a:lnTo>
                        <a:lnTo>
                          <a:pt x="3795" y="360"/>
                        </a:lnTo>
                        <a:lnTo>
                          <a:pt x="3789" y="361"/>
                        </a:lnTo>
                        <a:lnTo>
                          <a:pt x="3560" y="361"/>
                        </a:lnTo>
                        <a:lnTo>
                          <a:pt x="3554" y="360"/>
                        </a:lnTo>
                        <a:lnTo>
                          <a:pt x="3549" y="358"/>
                        </a:lnTo>
                        <a:lnTo>
                          <a:pt x="3544" y="353"/>
                        </a:lnTo>
                        <a:lnTo>
                          <a:pt x="3541" y="347"/>
                        </a:lnTo>
                        <a:lnTo>
                          <a:pt x="3537" y="341"/>
                        </a:lnTo>
                        <a:lnTo>
                          <a:pt x="3532" y="335"/>
                        </a:lnTo>
                        <a:lnTo>
                          <a:pt x="3527" y="331"/>
                        </a:lnTo>
                        <a:lnTo>
                          <a:pt x="3520" y="328"/>
                        </a:lnTo>
                        <a:lnTo>
                          <a:pt x="3514" y="325"/>
                        </a:lnTo>
                        <a:lnTo>
                          <a:pt x="3508" y="323"/>
                        </a:lnTo>
                        <a:lnTo>
                          <a:pt x="3500" y="322"/>
                        </a:lnTo>
                        <a:lnTo>
                          <a:pt x="3494" y="321"/>
                        </a:lnTo>
                        <a:lnTo>
                          <a:pt x="3488" y="322"/>
                        </a:lnTo>
                        <a:lnTo>
                          <a:pt x="3480" y="323"/>
                        </a:lnTo>
                        <a:lnTo>
                          <a:pt x="3474" y="325"/>
                        </a:lnTo>
                        <a:lnTo>
                          <a:pt x="3468" y="328"/>
                        </a:lnTo>
                        <a:lnTo>
                          <a:pt x="3461" y="331"/>
                        </a:lnTo>
                        <a:lnTo>
                          <a:pt x="3456" y="335"/>
                        </a:lnTo>
                        <a:lnTo>
                          <a:pt x="3451" y="341"/>
                        </a:lnTo>
                        <a:lnTo>
                          <a:pt x="3447" y="347"/>
                        </a:lnTo>
                        <a:lnTo>
                          <a:pt x="3443" y="353"/>
                        </a:lnTo>
                        <a:lnTo>
                          <a:pt x="3439" y="358"/>
                        </a:lnTo>
                        <a:lnTo>
                          <a:pt x="3434" y="360"/>
                        </a:lnTo>
                        <a:lnTo>
                          <a:pt x="3428" y="361"/>
                        </a:lnTo>
                        <a:lnTo>
                          <a:pt x="3206" y="361"/>
                        </a:lnTo>
                        <a:lnTo>
                          <a:pt x="3200" y="360"/>
                        </a:lnTo>
                        <a:lnTo>
                          <a:pt x="3195" y="358"/>
                        </a:lnTo>
                        <a:lnTo>
                          <a:pt x="3191" y="353"/>
                        </a:lnTo>
                        <a:lnTo>
                          <a:pt x="3187" y="347"/>
                        </a:lnTo>
                        <a:lnTo>
                          <a:pt x="3183" y="341"/>
                        </a:lnTo>
                        <a:lnTo>
                          <a:pt x="3178" y="335"/>
                        </a:lnTo>
                        <a:lnTo>
                          <a:pt x="3172" y="331"/>
                        </a:lnTo>
                        <a:lnTo>
                          <a:pt x="3166" y="328"/>
                        </a:lnTo>
                        <a:lnTo>
                          <a:pt x="3160" y="325"/>
                        </a:lnTo>
                        <a:lnTo>
                          <a:pt x="3154" y="323"/>
                        </a:lnTo>
                        <a:lnTo>
                          <a:pt x="3146" y="322"/>
                        </a:lnTo>
                        <a:lnTo>
                          <a:pt x="3140" y="321"/>
                        </a:lnTo>
                        <a:lnTo>
                          <a:pt x="3133" y="322"/>
                        </a:lnTo>
                        <a:lnTo>
                          <a:pt x="3126" y="323"/>
                        </a:lnTo>
                        <a:lnTo>
                          <a:pt x="3120" y="325"/>
                        </a:lnTo>
                        <a:lnTo>
                          <a:pt x="3114" y="328"/>
                        </a:lnTo>
                        <a:lnTo>
                          <a:pt x="3107" y="331"/>
                        </a:lnTo>
                        <a:lnTo>
                          <a:pt x="3102" y="335"/>
                        </a:lnTo>
                        <a:lnTo>
                          <a:pt x="3097" y="341"/>
                        </a:lnTo>
                        <a:lnTo>
                          <a:pt x="3093" y="347"/>
                        </a:lnTo>
                        <a:lnTo>
                          <a:pt x="3089" y="353"/>
                        </a:lnTo>
                        <a:lnTo>
                          <a:pt x="3084" y="358"/>
                        </a:lnTo>
                        <a:lnTo>
                          <a:pt x="3079" y="360"/>
                        </a:lnTo>
                        <a:lnTo>
                          <a:pt x="3074" y="361"/>
                        </a:lnTo>
                        <a:lnTo>
                          <a:pt x="2856" y="361"/>
                        </a:lnTo>
                        <a:lnTo>
                          <a:pt x="2849" y="360"/>
                        </a:lnTo>
                        <a:lnTo>
                          <a:pt x="2844" y="358"/>
                        </a:lnTo>
                        <a:lnTo>
                          <a:pt x="2842" y="355"/>
                        </a:lnTo>
                        <a:lnTo>
                          <a:pt x="2841" y="353"/>
                        </a:lnTo>
                        <a:lnTo>
                          <a:pt x="2839" y="350"/>
                        </a:lnTo>
                        <a:lnTo>
                          <a:pt x="2838" y="347"/>
                        </a:lnTo>
                        <a:lnTo>
                          <a:pt x="2834" y="341"/>
                        </a:lnTo>
                        <a:lnTo>
                          <a:pt x="2828" y="335"/>
                        </a:lnTo>
                        <a:lnTo>
                          <a:pt x="2823" y="331"/>
                        </a:lnTo>
                        <a:lnTo>
                          <a:pt x="2817" y="328"/>
                        </a:lnTo>
                        <a:lnTo>
                          <a:pt x="2810" y="325"/>
                        </a:lnTo>
                        <a:lnTo>
                          <a:pt x="2804" y="323"/>
                        </a:lnTo>
                        <a:lnTo>
                          <a:pt x="2797" y="322"/>
                        </a:lnTo>
                        <a:lnTo>
                          <a:pt x="2789" y="321"/>
                        </a:lnTo>
                        <a:lnTo>
                          <a:pt x="2783" y="322"/>
                        </a:lnTo>
                        <a:lnTo>
                          <a:pt x="2776" y="323"/>
                        </a:lnTo>
                        <a:lnTo>
                          <a:pt x="2769" y="325"/>
                        </a:lnTo>
                        <a:lnTo>
                          <a:pt x="2763" y="328"/>
                        </a:lnTo>
                        <a:lnTo>
                          <a:pt x="2757" y="331"/>
                        </a:lnTo>
                        <a:lnTo>
                          <a:pt x="2751" y="335"/>
                        </a:lnTo>
                        <a:lnTo>
                          <a:pt x="2746" y="341"/>
                        </a:lnTo>
                        <a:lnTo>
                          <a:pt x="2742" y="347"/>
                        </a:lnTo>
                        <a:lnTo>
                          <a:pt x="2741" y="350"/>
                        </a:lnTo>
                        <a:lnTo>
                          <a:pt x="2739" y="353"/>
                        </a:lnTo>
                        <a:lnTo>
                          <a:pt x="2737" y="355"/>
                        </a:lnTo>
                        <a:lnTo>
                          <a:pt x="2735" y="358"/>
                        </a:lnTo>
                        <a:lnTo>
                          <a:pt x="2729" y="360"/>
                        </a:lnTo>
                        <a:lnTo>
                          <a:pt x="2724" y="361"/>
                        </a:lnTo>
                        <a:lnTo>
                          <a:pt x="2506" y="361"/>
                        </a:lnTo>
                        <a:lnTo>
                          <a:pt x="2500" y="360"/>
                        </a:lnTo>
                        <a:lnTo>
                          <a:pt x="2494" y="358"/>
                        </a:lnTo>
                        <a:lnTo>
                          <a:pt x="2492" y="355"/>
                        </a:lnTo>
                        <a:lnTo>
                          <a:pt x="2490" y="353"/>
                        </a:lnTo>
                        <a:lnTo>
                          <a:pt x="2488" y="350"/>
                        </a:lnTo>
                        <a:lnTo>
                          <a:pt x="2487" y="347"/>
                        </a:lnTo>
                        <a:lnTo>
                          <a:pt x="2483" y="341"/>
                        </a:lnTo>
                        <a:lnTo>
                          <a:pt x="2478" y="335"/>
                        </a:lnTo>
                        <a:lnTo>
                          <a:pt x="2472" y="331"/>
                        </a:lnTo>
                        <a:lnTo>
                          <a:pt x="2466" y="328"/>
                        </a:lnTo>
                        <a:lnTo>
                          <a:pt x="2460" y="325"/>
                        </a:lnTo>
                        <a:lnTo>
                          <a:pt x="2453" y="323"/>
                        </a:lnTo>
                        <a:lnTo>
                          <a:pt x="2446" y="322"/>
                        </a:lnTo>
                        <a:lnTo>
                          <a:pt x="2440" y="321"/>
                        </a:lnTo>
                        <a:lnTo>
                          <a:pt x="2432" y="322"/>
                        </a:lnTo>
                        <a:lnTo>
                          <a:pt x="2426" y="323"/>
                        </a:lnTo>
                        <a:lnTo>
                          <a:pt x="2419" y="325"/>
                        </a:lnTo>
                        <a:lnTo>
                          <a:pt x="2413" y="328"/>
                        </a:lnTo>
                        <a:lnTo>
                          <a:pt x="2407" y="331"/>
                        </a:lnTo>
                        <a:lnTo>
                          <a:pt x="2402" y="335"/>
                        </a:lnTo>
                        <a:lnTo>
                          <a:pt x="2396" y="341"/>
                        </a:lnTo>
                        <a:lnTo>
                          <a:pt x="2392" y="347"/>
                        </a:lnTo>
                        <a:lnTo>
                          <a:pt x="2389" y="353"/>
                        </a:lnTo>
                        <a:lnTo>
                          <a:pt x="2385" y="358"/>
                        </a:lnTo>
                        <a:lnTo>
                          <a:pt x="2380" y="360"/>
                        </a:lnTo>
                        <a:lnTo>
                          <a:pt x="2373" y="361"/>
                        </a:lnTo>
                        <a:lnTo>
                          <a:pt x="2142" y="361"/>
                        </a:lnTo>
                        <a:lnTo>
                          <a:pt x="2135" y="360"/>
                        </a:lnTo>
                        <a:lnTo>
                          <a:pt x="2131" y="358"/>
                        </a:lnTo>
                        <a:lnTo>
                          <a:pt x="2129" y="355"/>
                        </a:lnTo>
                        <a:lnTo>
                          <a:pt x="2127" y="353"/>
                        </a:lnTo>
                        <a:lnTo>
                          <a:pt x="2126" y="350"/>
                        </a:lnTo>
                        <a:lnTo>
                          <a:pt x="2125" y="347"/>
                        </a:lnTo>
                        <a:lnTo>
                          <a:pt x="2119" y="341"/>
                        </a:lnTo>
                        <a:lnTo>
                          <a:pt x="2115" y="335"/>
                        </a:lnTo>
                        <a:lnTo>
                          <a:pt x="2109" y="331"/>
                        </a:lnTo>
                        <a:lnTo>
                          <a:pt x="2103" y="328"/>
                        </a:lnTo>
                        <a:lnTo>
                          <a:pt x="2096" y="325"/>
                        </a:lnTo>
                        <a:lnTo>
                          <a:pt x="2090" y="323"/>
                        </a:lnTo>
                        <a:lnTo>
                          <a:pt x="2083" y="322"/>
                        </a:lnTo>
                        <a:lnTo>
                          <a:pt x="2076" y="321"/>
                        </a:lnTo>
                        <a:lnTo>
                          <a:pt x="2069" y="322"/>
                        </a:lnTo>
                        <a:lnTo>
                          <a:pt x="2063" y="323"/>
                        </a:lnTo>
                        <a:lnTo>
                          <a:pt x="2055" y="325"/>
                        </a:lnTo>
                        <a:lnTo>
                          <a:pt x="2049" y="328"/>
                        </a:lnTo>
                        <a:lnTo>
                          <a:pt x="2043" y="331"/>
                        </a:lnTo>
                        <a:lnTo>
                          <a:pt x="2037" y="335"/>
                        </a:lnTo>
                        <a:lnTo>
                          <a:pt x="2032" y="341"/>
                        </a:lnTo>
                        <a:lnTo>
                          <a:pt x="2028" y="347"/>
                        </a:lnTo>
                        <a:lnTo>
                          <a:pt x="2027" y="350"/>
                        </a:lnTo>
                        <a:lnTo>
                          <a:pt x="2026" y="353"/>
                        </a:lnTo>
                        <a:lnTo>
                          <a:pt x="2024" y="355"/>
                        </a:lnTo>
                        <a:lnTo>
                          <a:pt x="2022" y="358"/>
                        </a:lnTo>
                        <a:lnTo>
                          <a:pt x="2016" y="360"/>
                        </a:lnTo>
                        <a:lnTo>
                          <a:pt x="2011" y="361"/>
                        </a:lnTo>
                        <a:lnTo>
                          <a:pt x="1790" y="361"/>
                        </a:lnTo>
                        <a:lnTo>
                          <a:pt x="1784" y="360"/>
                        </a:lnTo>
                        <a:lnTo>
                          <a:pt x="1778" y="358"/>
                        </a:lnTo>
                        <a:lnTo>
                          <a:pt x="1776" y="355"/>
                        </a:lnTo>
                        <a:lnTo>
                          <a:pt x="1774" y="353"/>
                        </a:lnTo>
                        <a:lnTo>
                          <a:pt x="1773" y="350"/>
                        </a:lnTo>
                        <a:lnTo>
                          <a:pt x="1772" y="347"/>
                        </a:lnTo>
                        <a:lnTo>
                          <a:pt x="1768" y="341"/>
                        </a:lnTo>
                        <a:lnTo>
                          <a:pt x="1762" y="335"/>
                        </a:lnTo>
                        <a:lnTo>
                          <a:pt x="1757" y="331"/>
                        </a:lnTo>
                        <a:lnTo>
                          <a:pt x="1751" y="328"/>
                        </a:lnTo>
                        <a:lnTo>
                          <a:pt x="1745" y="325"/>
                        </a:lnTo>
                        <a:lnTo>
                          <a:pt x="1737" y="323"/>
                        </a:lnTo>
                        <a:lnTo>
                          <a:pt x="1731" y="322"/>
                        </a:lnTo>
                        <a:lnTo>
                          <a:pt x="1723" y="321"/>
                        </a:lnTo>
                        <a:lnTo>
                          <a:pt x="1717" y="322"/>
                        </a:lnTo>
                        <a:lnTo>
                          <a:pt x="1710" y="323"/>
                        </a:lnTo>
                        <a:lnTo>
                          <a:pt x="1703" y="325"/>
                        </a:lnTo>
                        <a:lnTo>
                          <a:pt x="1697" y="328"/>
                        </a:lnTo>
                        <a:lnTo>
                          <a:pt x="1691" y="331"/>
                        </a:lnTo>
                        <a:lnTo>
                          <a:pt x="1685" y="335"/>
                        </a:lnTo>
                        <a:lnTo>
                          <a:pt x="1680" y="341"/>
                        </a:lnTo>
                        <a:lnTo>
                          <a:pt x="1675" y="347"/>
                        </a:lnTo>
                        <a:lnTo>
                          <a:pt x="1674" y="350"/>
                        </a:lnTo>
                        <a:lnTo>
                          <a:pt x="1673" y="353"/>
                        </a:lnTo>
                        <a:lnTo>
                          <a:pt x="1671" y="355"/>
                        </a:lnTo>
                        <a:lnTo>
                          <a:pt x="1669" y="358"/>
                        </a:lnTo>
                        <a:lnTo>
                          <a:pt x="1662" y="360"/>
                        </a:lnTo>
                        <a:lnTo>
                          <a:pt x="1656" y="361"/>
                        </a:lnTo>
                        <a:lnTo>
                          <a:pt x="1426" y="361"/>
                        </a:lnTo>
                        <a:lnTo>
                          <a:pt x="1420" y="360"/>
                        </a:lnTo>
                        <a:lnTo>
                          <a:pt x="1415" y="358"/>
                        </a:lnTo>
                        <a:lnTo>
                          <a:pt x="1411" y="353"/>
                        </a:lnTo>
                        <a:lnTo>
                          <a:pt x="1408" y="347"/>
                        </a:lnTo>
                        <a:lnTo>
                          <a:pt x="1403" y="341"/>
                        </a:lnTo>
                        <a:lnTo>
                          <a:pt x="1398" y="335"/>
                        </a:lnTo>
                        <a:lnTo>
                          <a:pt x="1392" y="331"/>
                        </a:lnTo>
                        <a:lnTo>
                          <a:pt x="1386" y="328"/>
                        </a:lnTo>
                        <a:lnTo>
                          <a:pt x="1380" y="325"/>
                        </a:lnTo>
                        <a:lnTo>
                          <a:pt x="1374" y="323"/>
                        </a:lnTo>
                        <a:lnTo>
                          <a:pt x="1366" y="322"/>
                        </a:lnTo>
                        <a:lnTo>
                          <a:pt x="1360" y="321"/>
                        </a:lnTo>
                        <a:lnTo>
                          <a:pt x="1353" y="322"/>
                        </a:lnTo>
                        <a:lnTo>
                          <a:pt x="1346" y="323"/>
                        </a:lnTo>
                        <a:lnTo>
                          <a:pt x="1340" y="325"/>
                        </a:lnTo>
                        <a:lnTo>
                          <a:pt x="1334" y="328"/>
                        </a:lnTo>
                        <a:lnTo>
                          <a:pt x="1327" y="331"/>
                        </a:lnTo>
                        <a:lnTo>
                          <a:pt x="1322" y="335"/>
                        </a:lnTo>
                        <a:lnTo>
                          <a:pt x="1317" y="341"/>
                        </a:lnTo>
                        <a:lnTo>
                          <a:pt x="1313" y="347"/>
                        </a:lnTo>
                        <a:lnTo>
                          <a:pt x="1310" y="353"/>
                        </a:lnTo>
                        <a:lnTo>
                          <a:pt x="1305" y="358"/>
                        </a:lnTo>
                        <a:lnTo>
                          <a:pt x="1299" y="360"/>
                        </a:lnTo>
                        <a:lnTo>
                          <a:pt x="1294" y="361"/>
                        </a:lnTo>
                        <a:lnTo>
                          <a:pt x="1071" y="361"/>
                        </a:lnTo>
                        <a:lnTo>
                          <a:pt x="1064" y="360"/>
                        </a:lnTo>
                        <a:lnTo>
                          <a:pt x="1059" y="358"/>
                        </a:lnTo>
                        <a:lnTo>
                          <a:pt x="1056" y="355"/>
                        </a:lnTo>
                        <a:lnTo>
                          <a:pt x="1054" y="353"/>
                        </a:lnTo>
                        <a:lnTo>
                          <a:pt x="1053" y="350"/>
                        </a:lnTo>
                        <a:lnTo>
                          <a:pt x="1052" y="347"/>
                        </a:lnTo>
                        <a:lnTo>
                          <a:pt x="1047" y="341"/>
                        </a:lnTo>
                        <a:lnTo>
                          <a:pt x="1042" y="335"/>
                        </a:lnTo>
                        <a:lnTo>
                          <a:pt x="1037" y="331"/>
                        </a:lnTo>
                        <a:lnTo>
                          <a:pt x="1031" y="328"/>
                        </a:lnTo>
                        <a:lnTo>
                          <a:pt x="1024" y="325"/>
                        </a:lnTo>
                        <a:lnTo>
                          <a:pt x="1018" y="323"/>
                        </a:lnTo>
                        <a:lnTo>
                          <a:pt x="1010" y="322"/>
                        </a:lnTo>
                        <a:lnTo>
                          <a:pt x="1004" y="321"/>
                        </a:lnTo>
                        <a:lnTo>
                          <a:pt x="997" y="322"/>
                        </a:lnTo>
                        <a:lnTo>
                          <a:pt x="990" y="323"/>
                        </a:lnTo>
                        <a:lnTo>
                          <a:pt x="984" y="325"/>
                        </a:lnTo>
                        <a:lnTo>
                          <a:pt x="978" y="328"/>
                        </a:lnTo>
                        <a:lnTo>
                          <a:pt x="972" y="331"/>
                        </a:lnTo>
                        <a:lnTo>
                          <a:pt x="966" y="335"/>
                        </a:lnTo>
                        <a:lnTo>
                          <a:pt x="961" y="341"/>
                        </a:lnTo>
                        <a:lnTo>
                          <a:pt x="957" y="347"/>
                        </a:lnTo>
                        <a:lnTo>
                          <a:pt x="954" y="353"/>
                        </a:lnTo>
                        <a:lnTo>
                          <a:pt x="949" y="358"/>
                        </a:lnTo>
                        <a:lnTo>
                          <a:pt x="943" y="360"/>
                        </a:lnTo>
                        <a:lnTo>
                          <a:pt x="938" y="361"/>
                        </a:lnTo>
                        <a:lnTo>
                          <a:pt x="723" y="361"/>
                        </a:lnTo>
                        <a:lnTo>
                          <a:pt x="718" y="360"/>
                        </a:lnTo>
                        <a:lnTo>
                          <a:pt x="712" y="358"/>
                        </a:lnTo>
                        <a:lnTo>
                          <a:pt x="710" y="355"/>
                        </a:lnTo>
                        <a:lnTo>
                          <a:pt x="708" y="353"/>
                        </a:lnTo>
                        <a:lnTo>
                          <a:pt x="707" y="350"/>
                        </a:lnTo>
                        <a:lnTo>
                          <a:pt x="706" y="347"/>
                        </a:lnTo>
                        <a:lnTo>
                          <a:pt x="701" y="341"/>
                        </a:lnTo>
                        <a:lnTo>
                          <a:pt x="697" y="335"/>
                        </a:lnTo>
                        <a:lnTo>
                          <a:pt x="690" y="331"/>
                        </a:lnTo>
                        <a:lnTo>
                          <a:pt x="684" y="328"/>
                        </a:lnTo>
                        <a:lnTo>
                          <a:pt x="678" y="325"/>
                        </a:lnTo>
                        <a:lnTo>
                          <a:pt x="671" y="323"/>
                        </a:lnTo>
                        <a:lnTo>
                          <a:pt x="664" y="322"/>
                        </a:lnTo>
                        <a:lnTo>
                          <a:pt x="658" y="321"/>
                        </a:lnTo>
                        <a:lnTo>
                          <a:pt x="650" y="322"/>
                        </a:lnTo>
                        <a:lnTo>
                          <a:pt x="644" y="323"/>
                        </a:lnTo>
                        <a:lnTo>
                          <a:pt x="637" y="325"/>
                        </a:lnTo>
                        <a:lnTo>
                          <a:pt x="630" y="328"/>
                        </a:lnTo>
                        <a:lnTo>
                          <a:pt x="624" y="331"/>
                        </a:lnTo>
                        <a:lnTo>
                          <a:pt x="619" y="335"/>
                        </a:lnTo>
                        <a:lnTo>
                          <a:pt x="613" y="341"/>
                        </a:lnTo>
                        <a:lnTo>
                          <a:pt x="609" y="347"/>
                        </a:lnTo>
                        <a:lnTo>
                          <a:pt x="608" y="350"/>
                        </a:lnTo>
                        <a:lnTo>
                          <a:pt x="607" y="353"/>
                        </a:lnTo>
                        <a:lnTo>
                          <a:pt x="605" y="355"/>
                        </a:lnTo>
                        <a:lnTo>
                          <a:pt x="603" y="358"/>
                        </a:lnTo>
                        <a:lnTo>
                          <a:pt x="598" y="360"/>
                        </a:lnTo>
                        <a:lnTo>
                          <a:pt x="592" y="361"/>
                        </a:lnTo>
                        <a:lnTo>
                          <a:pt x="374" y="361"/>
                        </a:lnTo>
                        <a:lnTo>
                          <a:pt x="368" y="360"/>
                        </a:lnTo>
                        <a:lnTo>
                          <a:pt x="363" y="358"/>
                        </a:lnTo>
                        <a:lnTo>
                          <a:pt x="361" y="355"/>
                        </a:lnTo>
                        <a:lnTo>
                          <a:pt x="359" y="353"/>
                        </a:lnTo>
                        <a:lnTo>
                          <a:pt x="358" y="350"/>
                        </a:lnTo>
                        <a:lnTo>
                          <a:pt x="356" y="347"/>
                        </a:lnTo>
                        <a:lnTo>
                          <a:pt x="352" y="341"/>
                        </a:lnTo>
                        <a:lnTo>
                          <a:pt x="347" y="335"/>
                        </a:lnTo>
                        <a:lnTo>
                          <a:pt x="342" y="331"/>
                        </a:lnTo>
                        <a:lnTo>
                          <a:pt x="335" y="328"/>
                        </a:lnTo>
                        <a:lnTo>
                          <a:pt x="329" y="325"/>
                        </a:lnTo>
                        <a:lnTo>
                          <a:pt x="323" y="323"/>
                        </a:lnTo>
                        <a:lnTo>
                          <a:pt x="315" y="322"/>
                        </a:lnTo>
                        <a:lnTo>
                          <a:pt x="308" y="321"/>
                        </a:lnTo>
                        <a:lnTo>
                          <a:pt x="302" y="322"/>
                        </a:lnTo>
                        <a:lnTo>
                          <a:pt x="294" y="323"/>
                        </a:lnTo>
                        <a:lnTo>
                          <a:pt x="288" y="325"/>
                        </a:lnTo>
                        <a:lnTo>
                          <a:pt x="282" y="328"/>
                        </a:lnTo>
                        <a:lnTo>
                          <a:pt x="275" y="331"/>
                        </a:lnTo>
                        <a:lnTo>
                          <a:pt x="270" y="335"/>
                        </a:lnTo>
                        <a:lnTo>
                          <a:pt x="265" y="341"/>
                        </a:lnTo>
                        <a:lnTo>
                          <a:pt x="261" y="347"/>
                        </a:lnTo>
                        <a:lnTo>
                          <a:pt x="260" y="350"/>
                        </a:lnTo>
                        <a:lnTo>
                          <a:pt x="257" y="353"/>
                        </a:lnTo>
                        <a:lnTo>
                          <a:pt x="255" y="355"/>
                        </a:lnTo>
                        <a:lnTo>
                          <a:pt x="253" y="358"/>
                        </a:lnTo>
                        <a:lnTo>
                          <a:pt x="248" y="360"/>
                        </a:lnTo>
                        <a:lnTo>
                          <a:pt x="243" y="361"/>
                        </a:lnTo>
                        <a:lnTo>
                          <a:pt x="59" y="3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2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3470" y="1423"/>
                    <a:ext cx="1349" cy="108"/>
                  </a:xfrm>
                  <a:custGeom>
                    <a:avLst/>
                    <a:gdLst/>
                    <a:ahLst/>
                    <a:cxnLst>
                      <a:cxn ang="0">
                        <a:pos x="4452" y="57"/>
                      </a:cxn>
                      <a:cxn ang="0">
                        <a:pos x="4471" y="13"/>
                      </a:cxn>
                      <a:cxn ang="0">
                        <a:pos x="0" y="272"/>
                      </a:cxn>
                      <a:cxn ang="0">
                        <a:pos x="250" y="353"/>
                      </a:cxn>
                      <a:cxn ang="0">
                        <a:pos x="281" y="325"/>
                      </a:cxn>
                      <a:cxn ang="0">
                        <a:pos x="321" y="325"/>
                      </a:cxn>
                      <a:cxn ang="0">
                        <a:pos x="351" y="353"/>
                      </a:cxn>
                      <a:cxn ang="0">
                        <a:pos x="583" y="358"/>
                      </a:cxn>
                      <a:cxn ang="0">
                        <a:pos x="598" y="335"/>
                      </a:cxn>
                      <a:cxn ang="0">
                        <a:pos x="637" y="321"/>
                      </a:cxn>
                      <a:cxn ang="0">
                        <a:pos x="676" y="335"/>
                      </a:cxn>
                      <a:cxn ang="0">
                        <a:pos x="693" y="358"/>
                      </a:cxn>
                      <a:cxn ang="0">
                        <a:pos x="949" y="353"/>
                      </a:cxn>
                      <a:cxn ang="0">
                        <a:pos x="979" y="325"/>
                      </a:cxn>
                      <a:cxn ang="0">
                        <a:pos x="1019" y="325"/>
                      </a:cxn>
                      <a:cxn ang="0">
                        <a:pos x="1050" y="353"/>
                      </a:cxn>
                      <a:cxn ang="0">
                        <a:pos x="1298" y="358"/>
                      </a:cxn>
                      <a:cxn ang="0">
                        <a:pos x="1327" y="328"/>
                      </a:cxn>
                      <a:cxn ang="0">
                        <a:pos x="1367" y="323"/>
                      </a:cxn>
                      <a:cxn ang="0">
                        <a:pos x="1400" y="347"/>
                      </a:cxn>
                      <a:cxn ang="0">
                        <a:pos x="1419" y="361"/>
                      </a:cxn>
                      <a:cxn ang="0">
                        <a:pos x="1654" y="350"/>
                      </a:cxn>
                      <a:cxn ang="0">
                        <a:pos x="1683" y="325"/>
                      </a:cxn>
                      <a:cxn ang="0">
                        <a:pos x="1724" y="325"/>
                      </a:cxn>
                      <a:cxn ang="0">
                        <a:pos x="1752" y="350"/>
                      </a:cxn>
                      <a:cxn ang="0">
                        <a:pos x="1987" y="361"/>
                      </a:cxn>
                      <a:cxn ang="0">
                        <a:pos x="2015" y="335"/>
                      </a:cxn>
                      <a:cxn ang="0">
                        <a:pos x="2053" y="321"/>
                      </a:cxn>
                      <a:cxn ang="0">
                        <a:pos x="2091" y="335"/>
                      </a:cxn>
                      <a:cxn ang="0">
                        <a:pos x="2120" y="361"/>
                      </a:cxn>
                      <a:cxn ang="0">
                        <a:pos x="2367" y="350"/>
                      </a:cxn>
                      <a:cxn ang="0">
                        <a:pos x="2397" y="325"/>
                      </a:cxn>
                      <a:cxn ang="0">
                        <a:pos x="2437" y="325"/>
                      </a:cxn>
                      <a:cxn ang="0">
                        <a:pos x="2465" y="347"/>
                      </a:cxn>
                      <a:cxn ang="0">
                        <a:pos x="2482" y="361"/>
                      </a:cxn>
                      <a:cxn ang="0">
                        <a:pos x="2720" y="350"/>
                      </a:cxn>
                      <a:cxn ang="0">
                        <a:pos x="2748" y="325"/>
                      </a:cxn>
                      <a:cxn ang="0">
                        <a:pos x="2790" y="325"/>
                      </a:cxn>
                      <a:cxn ang="0">
                        <a:pos x="2819" y="350"/>
                      </a:cxn>
                      <a:cxn ang="0">
                        <a:pos x="3067" y="361"/>
                      </a:cxn>
                      <a:cxn ang="0">
                        <a:pos x="3095" y="335"/>
                      </a:cxn>
                      <a:cxn ang="0">
                        <a:pos x="3133" y="321"/>
                      </a:cxn>
                      <a:cxn ang="0">
                        <a:pos x="3171" y="335"/>
                      </a:cxn>
                      <a:cxn ang="0">
                        <a:pos x="3188" y="358"/>
                      </a:cxn>
                      <a:cxn ang="0">
                        <a:pos x="3438" y="353"/>
                      </a:cxn>
                      <a:cxn ang="0">
                        <a:pos x="3469" y="325"/>
                      </a:cxn>
                      <a:cxn ang="0">
                        <a:pos x="3509" y="325"/>
                      </a:cxn>
                      <a:cxn ang="0">
                        <a:pos x="3539" y="353"/>
                      </a:cxn>
                      <a:cxn ang="0">
                        <a:pos x="3781" y="358"/>
                      </a:cxn>
                      <a:cxn ang="0">
                        <a:pos x="3796" y="335"/>
                      </a:cxn>
                      <a:cxn ang="0">
                        <a:pos x="3834" y="321"/>
                      </a:cxn>
                      <a:cxn ang="0">
                        <a:pos x="3872" y="335"/>
                      </a:cxn>
                      <a:cxn ang="0">
                        <a:pos x="3901" y="361"/>
                      </a:cxn>
                      <a:cxn ang="0">
                        <a:pos x="4135" y="350"/>
                      </a:cxn>
                      <a:cxn ang="0">
                        <a:pos x="4164" y="325"/>
                      </a:cxn>
                      <a:cxn ang="0">
                        <a:pos x="4205" y="325"/>
                      </a:cxn>
                      <a:cxn ang="0">
                        <a:pos x="4233" y="350"/>
                      </a:cxn>
                      <a:cxn ang="0">
                        <a:pos x="4434" y="361"/>
                      </a:cxn>
                    </a:cxnLst>
                    <a:rect l="0" t="0" r="r" b="b"/>
                    <a:pathLst>
                      <a:path w="4493" h="361">
                        <a:moveTo>
                          <a:pt x="4434" y="361"/>
                        </a:moveTo>
                        <a:lnTo>
                          <a:pt x="4434" y="180"/>
                        </a:lnTo>
                        <a:lnTo>
                          <a:pt x="4450" y="171"/>
                        </a:lnTo>
                        <a:lnTo>
                          <a:pt x="4450" y="75"/>
                        </a:lnTo>
                        <a:lnTo>
                          <a:pt x="4451" y="68"/>
                        </a:lnTo>
                        <a:lnTo>
                          <a:pt x="4452" y="57"/>
                        </a:lnTo>
                        <a:lnTo>
                          <a:pt x="4455" y="47"/>
                        </a:lnTo>
                        <a:lnTo>
                          <a:pt x="4459" y="34"/>
                        </a:lnTo>
                        <a:lnTo>
                          <a:pt x="4462" y="29"/>
                        </a:lnTo>
                        <a:lnTo>
                          <a:pt x="4464" y="23"/>
                        </a:lnTo>
                        <a:lnTo>
                          <a:pt x="4468" y="17"/>
                        </a:lnTo>
                        <a:lnTo>
                          <a:pt x="4471" y="13"/>
                        </a:lnTo>
                        <a:lnTo>
                          <a:pt x="4476" y="9"/>
                        </a:lnTo>
                        <a:lnTo>
                          <a:pt x="4481" y="5"/>
                        </a:lnTo>
                        <a:lnTo>
                          <a:pt x="4486" y="2"/>
                        </a:lnTo>
                        <a:lnTo>
                          <a:pt x="4493" y="0"/>
                        </a:lnTo>
                        <a:lnTo>
                          <a:pt x="0" y="0"/>
                        </a:lnTo>
                        <a:lnTo>
                          <a:pt x="0" y="272"/>
                        </a:lnTo>
                        <a:lnTo>
                          <a:pt x="92" y="293"/>
                        </a:lnTo>
                        <a:lnTo>
                          <a:pt x="92" y="361"/>
                        </a:lnTo>
                        <a:lnTo>
                          <a:pt x="234" y="361"/>
                        </a:lnTo>
                        <a:lnTo>
                          <a:pt x="241" y="360"/>
                        </a:lnTo>
                        <a:lnTo>
                          <a:pt x="246" y="358"/>
                        </a:lnTo>
                        <a:lnTo>
                          <a:pt x="250" y="353"/>
                        </a:lnTo>
                        <a:lnTo>
                          <a:pt x="253" y="347"/>
                        </a:lnTo>
                        <a:lnTo>
                          <a:pt x="258" y="341"/>
                        </a:lnTo>
                        <a:lnTo>
                          <a:pt x="263" y="335"/>
                        </a:lnTo>
                        <a:lnTo>
                          <a:pt x="268" y="331"/>
                        </a:lnTo>
                        <a:lnTo>
                          <a:pt x="275" y="328"/>
                        </a:lnTo>
                        <a:lnTo>
                          <a:pt x="281" y="325"/>
                        </a:lnTo>
                        <a:lnTo>
                          <a:pt x="287" y="323"/>
                        </a:lnTo>
                        <a:lnTo>
                          <a:pt x="295" y="322"/>
                        </a:lnTo>
                        <a:lnTo>
                          <a:pt x="301" y="321"/>
                        </a:lnTo>
                        <a:lnTo>
                          <a:pt x="308" y="322"/>
                        </a:lnTo>
                        <a:lnTo>
                          <a:pt x="315" y="323"/>
                        </a:lnTo>
                        <a:lnTo>
                          <a:pt x="321" y="325"/>
                        </a:lnTo>
                        <a:lnTo>
                          <a:pt x="327" y="328"/>
                        </a:lnTo>
                        <a:lnTo>
                          <a:pt x="333" y="331"/>
                        </a:lnTo>
                        <a:lnTo>
                          <a:pt x="339" y="335"/>
                        </a:lnTo>
                        <a:lnTo>
                          <a:pt x="344" y="341"/>
                        </a:lnTo>
                        <a:lnTo>
                          <a:pt x="348" y="347"/>
                        </a:lnTo>
                        <a:lnTo>
                          <a:pt x="351" y="353"/>
                        </a:lnTo>
                        <a:lnTo>
                          <a:pt x="356" y="358"/>
                        </a:lnTo>
                        <a:lnTo>
                          <a:pt x="361" y="360"/>
                        </a:lnTo>
                        <a:lnTo>
                          <a:pt x="367" y="361"/>
                        </a:lnTo>
                        <a:lnTo>
                          <a:pt x="571" y="361"/>
                        </a:lnTo>
                        <a:lnTo>
                          <a:pt x="578" y="360"/>
                        </a:lnTo>
                        <a:lnTo>
                          <a:pt x="583" y="358"/>
                        </a:lnTo>
                        <a:lnTo>
                          <a:pt x="585" y="355"/>
                        </a:lnTo>
                        <a:lnTo>
                          <a:pt x="586" y="353"/>
                        </a:lnTo>
                        <a:lnTo>
                          <a:pt x="587" y="350"/>
                        </a:lnTo>
                        <a:lnTo>
                          <a:pt x="588" y="347"/>
                        </a:lnTo>
                        <a:lnTo>
                          <a:pt x="594" y="341"/>
                        </a:lnTo>
                        <a:lnTo>
                          <a:pt x="598" y="335"/>
                        </a:lnTo>
                        <a:lnTo>
                          <a:pt x="604" y="331"/>
                        </a:lnTo>
                        <a:lnTo>
                          <a:pt x="610" y="328"/>
                        </a:lnTo>
                        <a:lnTo>
                          <a:pt x="617" y="325"/>
                        </a:lnTo>
                        <a:lnTo>
                          <a:pt x="623" y="323"/>
                        </a:lnTo>
                        <a:lnTo>
                          <a:pt x="630" y="322"/>
                        </a:lnTo>
                        <a:lnTo>
                          <a:pt x="637" y="321"/>
                        </a:lnTo>
                        <a:lnTo>
                          <a:pt x="644" y="322"/>
                        </a:lnTo>
                        <a:lnTo>
                          <a:pt x="650" y="323"/>
                        </a:lnTo>
                        <a:lnTo>
                          <a:pt x="658" y="325"/>
                        </a:lnTo>
                        <a:lnTo>
                          <a:pt x="664" y="328"/>
                        </a:lnTo>
                        <a:lnTo>
                          <a:pt x="670" y="331"/>
                        </a:lnTo>
                        <a:lnTo>
                          <a:pt x="676" y="335"/>
                        </a:lnTo>
                        <a:lnTo>
                          <a:pt x="681" y="341"/>
                        </a:lnTo>
                        <a:lnTo>
                          <a:pt x="685" y="347"/>
                        </a:lnTo>
                        <a:lnTo>
                          <a:pt x="686" y="350"/>
                        </a:lnTo>
                        <a:lnTo>
                          <a:pt x="687" y="353"/>
                        </a:lnTo>
                        <a:lnTo>
                          <a:pt x="689" y="355"/>
                        </a:lnTo>
                        <a:lnTo>
                          <a:pt x="693" y="358"/>
                        </a:lnTo>
                        <a:lnTo>
                          <a:pt x="697" y="360"/>
                        </a:lnTo>
                        <a:lnTo>
                          <a:pt x="703" y="361"/>
                        </a:lnTo>
                        <a:lnTo>
                          <a:pt x="933" y="361"/>
                        </a:lnTo>
                        <a:lnTo>
                          <a:pt x="939" y="360"/>
                        </a:lnTo>
                        <a:lnTo>
                          <a:pt x="944" y="358"/>
                        </a:lnTo>
                        <a:lnTo>
                          <a:pt x="949" y="353"/>
                        </a:lnTo>
                        <a:lnTo>
                          <a:pt x="952" y="347"/>
                        </a:lnTo>
                        <a:lnTo>
                          <a:pt x="956" y="341"/>
                        </a:lnTo>
                        <a:lnTo>
                          <a:pt x="961" y="335"/>
                        </a:lnTo>
                        <a:lnTo>
                          <a:pt x="966" y="331"/>
                        </a:lnTo>
                        <a:lnTo>
                          <a:pt x="973" y="328"/>
                        </a:lnTo>
                        <a:lnTo>
                          <a:pt x="979" y="325"/>
                        </a:lnTo>
                        <a:lnTo>
                          <a:pt x="985" y="323"/>
                        </a:lnTo>
                        <a:lnTo>
                          <a:pt x="992" y="322"/>
                        </a:lnTo>
                        <a:lnTo>
                          <a:pt x="999" y="321"/>
                        </a:lnTo>
                        <a:lnTo>
                          <a:pt x="1005" y="322"/>
                        </a:lnTo>
                        <a:lnTo>
                          <a:pt x="1013" y="323"/>
                        </a:lnTo>
                        <a:lnTo>
                          <a:pt x="1019" y="325"/>
                        </a:lnTo>
                        <a:lnTo>
                          <a:pt x="1025" y="328"/>
                        </a:lnTo>
                        <a:lnTo>
                          <a:pt x="1032" y="331"/>
                        </a:lnTo>
                        <a:lnTo>
                          <a:pt x="1037" y="335"/>
                        </a:lnTo>
                        <a:lnTo>
                          <a:pt x="1042" y="341"/>
                        </a:lnTo>
                        <a:lnTo>
                          <a:pt x="1046" y="347"/>
                        </a:lnTo>
                        <a:lnTo>
                          <a:pt x="1050" y="353"/>
                        </a:lnTo>
                        <a:lnTo>
                          <a:pt x="1054" y="358"/>
                        </a:lnTo>
                        <a:lnTo>
                          <a:pt x="1059" y="360"/>
                        </a:lnTo>
                        <a:lnTo>
                          <a:pt x="1065" y="361"/>
                        </a:lnTo>
                        <a:lnTo>
                          <a:pt x="1287" y="361"/>
                        </a:lnTo>
                        <a:lnTo>
                          <a:pt x="1293" y="360"/>
                        </a:lnTo>
                        <a:lnTo>
                          <a:pt x="1298" y="358"/>
                        </a:lnTo>
                        <a:lnTo>
                          <a:pt x="1302" y="353"/>
                        </a:lnTo>
                        <a:lnTo>
                          <a:pt x="1306" y="347"/>
                        </a:lnTo>
                        <a:lnTo>
                          <a:pt x="1310" y="341"/>
                        </a:lnTo>
                        <a:lnTo>
                          <a:pt x="1315" y="335"/>
                        </a:lnTo>
                        <a:lnTo>
                          <a:pt x="1321" y="331"/>
                        </a:lnTo>
                        <a:lnTo>
                          <a:pt x="1327" y="328"/>
                        </a:lnTo>
                        <a:lnTo>
                          <a:pt x="1333" y="325"/>
                        </a:lnTo>
                        <a:lnTo>
                          <a:pt x="1339" y="323"/>
                        </a:lnTo>
                        <a:lnTo>
                          <a:pt x="1347" y="322"/>
                        </a:lnTo>
                        <a:lnTo>
                          <a:pt x="1353" y="321"/>
                        </a:lnTo>
                        <a:lnTo>
                          <a:pt x="1360" y="322"/>
                        </a:lnTo>
                        <a:lnTo>
                          <a:pt x="1367" y="323"/>
                        </a:lnTo>
                        <a:lnTo>
                          <a:pt x="1373" y="325"/>
                        </a:lnTo>
                        <a:lnTo>
                          <a:pt x="1379" y="328"/>
                        </a:lnTo>
                        <a:lnTo>
                          <a:pt x="1386" y="331"/>
                        </a:lnTo>
                        <a:lnTo>
                          <a:pt x="1391" y="335"/>
                        </a:lnTo>
                        <a:lnTo>
                          <a:pt x="1396" y="341"/>
                        </a:lnTo>
                        <a:lnTo>
                          <a:pt x="1400" y="347"/>
                        </a:lnTo>
                        <a:lnTo>
                          <a:pt x="1401" y="350"/>
                        </a:lnTo>
                        <a:lnTo>
                          <a:pt x="1404" y="353"/>
                        </a:lnTo>
                        <a:lnTo>
                          <a:pt x="1406" y="355"/>
                        </a:lnTo>
                        <a:lnTo>
                          <a:pt x="1408" y="358"/>
                        </a:lnTo>
                        <a:lnTo>
                          <a:pt x="1413" y="360"/>
                        </a:lnTo>
                        <a:lnTo>
                          <a:pt x="1419" y="361"/>
                        </a:lnTo>
                        <a:lnTo>
                          <a:pt x="1637" y="361"/>
                        </a:lnTo>
                        <a:lnTo>
                          <a:pt x="1643" y="360"/>
                        </a:lnTo>
                        <a:lnTo>
                          <a:pt x="1648" y="358"/>
                        </a:lnTo>
                        <a:lnTo>
                          <a:pt x="1650" y="355"/>
                        </a:lnTo>
                        <a:lnTo>
                          <a:pt x="1652" y="353"/>
                        </a:lnTo>
                        <a:lnTo>
                          <a:pt x="1654" y="350"/>
                        </a:lnTo>
                        <a:lnTo>
                          <a:pt x="1655" y="347"/>
                        </a:lnTo>
                        <a:lnTo>
                          <a:pt x="1659" y="341"/>
                        </a:lnTo>
                        <a:lnTo>
                          <a:pt x="1665" y="335"/>
                        </a:lnTo>
                        <a:lnTo>
                          <a:pt x="1670" y="331"/>
                        </a:lnTo>
                        <a:lnTo>
                          <a:pt x="1676" y="328"/>
                        </a:lnTo>
                        <a:lnTo>
                          <a:pt x="1683" y="325"/>
                        </a:lnTo>
                        <a:lnTo>
                          <a:pt x="1689" y="323"/>
                        </a:lnTo>
                        <a:lnTo>
                          <a:pt x="1696" y="322"/>
                        </a:lnTo>
                        <a:lnTo>
                          <a:pt x="1704" y="321"/>
                        </a:lnTo>
                        <a:lnTo>
                          <a:pt x="1710" y="322"/>
                        </a:lnTo>
                        <a:lnTo>
                          <a:pt x="1717" y="323"/>
                        </a:lnTo>
                        <a:lnTo>
                          <a:pt x="1724" y="325"/>
                        </a:lnTo>
                        <a:lnTo>
                          <a:pt x="1730" y="328"/>
                        </a:lnTo>
                        <a:lnTo>
                          <a:pt x="1736" y="331"/>
                        </a:lnTo>
                        <a:lnTo>
                          <a:pt x="1742" y="335"/>
                        </a:lnTo>
                        <a:lnTo>
                          <a:pt x="1747" y="341"/>
                        </a:lnTo>
                        <a:lnTo>
                          <a:pt x="1751" y="347"/>
                        </a:lnTo>
                        <a:lnTo>
                          <a:pt x="1752" y="350"/>
                        </a:lnTo>
                        <a:lnTo>
                          <a:pt x="1754" y="353"/>
                        </a:lnTo>
                        <a:lnTo>
                          <a:pt x="1755" y="355"/>
                        </a:lnTo>
                        <a:lnTo>
                          <a:pt x="1757" y="358"/>
                        </a:lnTo>
                        <a:lnTo>
                          <a:pt x="1763" y="360"/>
                        </a:lnTo>
                        <a:lnTo>
                          <a:pt x="1769" y="361"/>
                        </a:lnTo>
                        <a:lnTo>
                          <a:pt x="1987" y="361"/>
                        </a:lnTo>
                        <a:lnTo>
                          <a:pt x="1992" y="360"/>
                        </a:lnTo>
                        <a:lnTo>
                          <a:pt x="1998" y="358"/>
                        </a:lnTo>
                        <a:lnTo>
                          <a:pt x="2003" y="353"/>
                        </a:lnTo>
                        <a:lnTo>
                          <a:pt x="2006" y="347"/>
                        </a:lnTo>
                        <a:lnTo>
                          <a:pt x="2010" y="341"/>
                        </a:lnTo>
                        <a:lnTo>
                          <a:pt x="2015" y="335"/>
                        </a:lnTo>
                        <a:lnTo>
                          <a:pt x="2021" y="331"/>
                        </a:lnTo>
                        <a:lnTo>
                          <a:pt x="2027" y="328"/>
                        </a:lnTo>
                        <a:lnTo>
                          <a:pt x="2033" y="325"/>
                        </a:lnTo>
                        <a:lnTo>
                          <a:pt x="2040" y="323"/>
                        </a:lnTo>
                        <a:lnTo>
                          <a:pt x="2046" y="322"/>
                        </a:lnTo>
                        <a:lnTo>
                          <a:pt x="2053" y="321"/>
                        </a:lnTo>
                        <a:lnTo>
                          <a:pt x="2060" y="322"/>
                        </a:lnTo>
                        <a:lnTo>
                          <a:pt x="2067" y="323"/>
                        </a:lnTo>
                        <a:lnTo>
                          <a:pt x="2073" y="325"/>
                        </a:lnTo>
                        <a:lnTo>
                          <a:pt x="2080" y="328"/>
                        </a:lnTo>
                        <a:lnTo>
                          <a:pt x="2085" y="331"/>
                        </a:lnTo>
                        <a:lnTo>
                          <a:pt x="2091" y="335"/>
                        </a:lnTo>
                        <a:lnTo>
                          <a:pt x="2097" y="341"/>
                        </a:lnTo>
                        <a:lnTo>
                          <a:pt x="2101" y="347"/>
                        </a:lnTo>
                        <a:lnTo>
                          <a:pt x="2104" y="353"/>
                        </a:lnTo>
                        <a:lnTo>
                          <a:pt x="2108" y="358"/>
                        </a:lnTo>
                        <a:lnTo>
                          <a:pt x="2113" y="360"/>
                        </a:lnTo>
                        <a:lnTo>
                          <a:pt x="2120" y="361"/>
                        </a:lnTo>
                        <a:lnTo>
                          <a:pt x="2349" y="361"/>
                        </a:lnTo>
                        <a:lnTo>
                          <a:pt x="2356" y="360"/>
                        </a:lnTo>
                        <a:lnTo>
                          <a:pt x="2362" y="358"/>
                        </a:lnTo>
                        <a:lnTo>
                          <a:pt x="2364" y="355"/>
                        </a:lnTo>
                        <a:lnTo>
                          <a:pt x="2366" y="353"/>
                        </a:lnTo>
                        <a:lnTo>
                          <a:pt x="2367" y="350"/>
                        </a:lnTo>
                        <a:lnTo>
                          <a:pt x="2368" y="347"/>
                        </a:lnTo>
                        <a:lnTo>
                          <a:pt x="2372" y="341"/>
                        </a:lnTo>
                        <a:lnTo>
                          <a:pt x="2378" y="335"/>
                        </a:lnTo>
                        <a:lnTo>
                          <a:pt x="2384" y="331"/>
                        </a:lnTo>
                        <a:lnTo>
                          <a:pt x="2390" y="328"/>
                        </a:lnTo>
                        <a:lnTo>
                          <a:pt x="2397" y="325"/>
                        </a:lnTo>
                        <a:lnTo>
                          <a:pt x="2403" y="323"/>
                        </a:lnTo>
                        <a:lnTo>
                          <a:pt x="2409" y="322"/>
                        </a:lnTo>
                        <a:lnTo>
                          <a:pt x="2417" y="321"/>
                        </a:lnTo>
                        <a:lnTo>
                          <a:pt x="2423" y="322"/>
                        </a:lnTo>
                        <a:lnTo>
                          <a:pt x="2430" y="323"/>
                        </a:lnTo>
                        <a:lnTo>
                          <a:pt x="2437" y="325"/>
                        </a:lnTo>
                        <a:lnTo>
                          <a:pt x="2443" y="328"/>
                        </a:lnTo>
                        <a:lnTo>
                          <a:pt x="2449" y="331"/>
                        </a:lnTo>
                        <a:lnTo>
                          <a:pt x="2455" y="335"/>
                        </a:lnTo>
                        <a:lnTo>
                          <a:pt x="2459" y="341"/>
                        </a:lnTo>
                        <a:lnTo>
                          <a:pt x="2463" y="347"/>
                        </a:lnTo>
                        <a:lnTo>
                          <a:pt x="2465" y="347"/>
                        </a:lnTo>
                        <a:lnTo>
                          <a:pt x="2466" y="350"/>
                        </a:lnTo>
                        <a:lnTo>
                          <a:pt x="2467" y="353"/>
                        </a:lnTo>
                        <a:lnTo>
                          <a:pt x="2469" y="355"/>
                        </a:lnTo>
                        <a:lnTo>
                          <a:pt x="2471" y="358"/>
                        </a:lnTo>
                        <a:lnTo>
                          <a:pt x="2477" y="360"/>
                        </a:lnTo>
                        <a:lnTo>
                          <a:pt x="2482" y="361"/>
                        </a:lnTo>
                        <a:lnTo>
                          <a:pt x="2703" y="361"/>
                        </a:lnTo>
                        <a:lnTo>
                          <a:pt x="2709" y="360"/>
                        </a:lnTo>
                        <a:lnTo>
                          <a:pt x="2715" y="358"/>
                        </a:lnTo>
                        <a:lnTo>
                          <a:pt x="2717" y="355"/>
                        </a:lnTo>
                        <a:lnTo>
                          <a:pt x="2719" y="353"/>
                        </a:lnTo>
                        <a:lnTo>
                          <a:pt x="2720" y="350"/>
                        </a:lnTo>
                        <a:lnTo>
                          <a:pt x="2721" y="347"/>
                        </a:lnTo>
                        <a:lnTo>
                          <a:pt x="2725" y="341"/>
                        </a:lnTo>
                        <a:lnTo>
                          <a:pt x="2731" y="335"/>
                        </a:lnTo>
                        <a:lnTo>
                          <a:pt x="2736" y="331"/>
                        </a:lnTo>
                        <a:lnTo>
                          <a:pt x="2742" y="328"/>
                        </a:lnTo>
                        <a:lnTo>
                          <a:pt x="2748" y="325"/>
                        </a:lnTo>
                        <a:lnTo>
                          <a:pt x="2756" y="323"/>
                        </a:lnTo>
                        <a:lnTo>
                          <a:pt x="2762" y="322"/>
                        </a:lnTo>
                        <a:lnTo>
                          <a:pt x="2770" y="321"/>
                        </a:lnTo>
                        <a:lnTo>
                          <a:pt x="2776" y="322"/>
                        </a:lnTo>
                        <a:lnTo>
                          <a:pt x="2783" y="323"/>
                        </a:lnTo>
                        <a:lnTo>
                          <a:pt x="2790" y="325"/>
                        </a:lnTo>
                        <a:lnTo>
                          <a:pt x="2796" y="328"/>
                        </a:lnTo>
                        <a:lnTo>
                          <a:pt x="2802" y="331"/>
                        </a:lnTo>
                        <a:lnTo>
                          <a:pt x="2808" y="335"/>
                        </a:lnTo>
                        <a:lnTo>
                          <a:pt x="2813" y="341"/>
                        </a:lnTo>
                        <a:lnTo>
                          <a:pt x="2818" y="347"/>
                        </a:lnTo>
                        <a:lnTo>
                          <a:pt x="2819" y="350"/>
                        </a:lnTo>
                        <a:lnTo>
                          <a:pt x="2820" y="353"/>
                        </a:lnTo>
                        <a:lnTo>
                          <a:pt x="2822" y="355"/>
                        </a:lnTo>
                        <a:lnTo>
                          <a:pt x="2824" y="358"/>
                        </a:lnTo>
                        <a:lnTo>
                          <a:pt x="2828" y="360"/>
                        </a:lnTo>
                        <a:lnTo>
                          <a:pt x="2835" y="361"/>
                        </a:lnTo>
                        <a:lnTo>
                          <a:pt x="3067" y="361"/>
                        </a:lnTo>
                        <a:lnTo>
                          <a:pt x="3073" y="360"/>
                        </a:lnTo>
                        <a:lnTo>
                          <a:pt x="3078" y="358"/>
                        </a:lnTo>
                        <a:lnTo>
                          <a:pt x="3082" y="353"/>
                        </a:lnTo>
                        <a:lnTo>
                          <a:pt x="3085" y="347"/>
                        </a:lnTo>
                        <a:lnTo>
                          <a:pt x="3090" y="341"/>
                        </a:lnTo>
                        <a:lnTo>
                          <a:pt x="3095" y="335"/>
                        </a:lnTo>
                        <a:lnTo>
                          <a:pt x="3100" y="331"/>
                        </a:lnTo>
                        <a:lnTo>
                          <a:pt x="3105" y="328"/>
                        </a:lnTo>
                        <a:lnTo>
                          <a:pt x="3112" y="325"/>
                        </a:lnTo>
                        <a:lnTo>
                          <a:pt x="3119" y="323"/>
                        </a:lnTo>
                        <a:lnTo>
                          <a:pt x="3125" y="322"/>
                        </a:lnTo>
                        <a:lnTo>
                          <a:pt x="3133" y="321"/>
                        </a:lnTo>
                        <a:lnTo>
                          <a:pt x="3139" y="322"/>
                        </a:lnTo>
                        <a:lnTo>
                          <a:pt x="3147" y="323"/>
                        </a:lnTo>
                        <a:lnTo>
                          <a:pt x="3153" y="325"/>
                        </a:lnTo>
                        <a:lnTo>
                          <a:pt x="3159" y="328"/>
                        </a:lnTo>
                        <a:lnTo>
                          <a:pt x="3166" y="331"/>
                        </a:lnTo>
                        <a:lnTo>
                          <a:pt x="3171" y="335"/>
                        </a:lnTo>
                        <a:lnTo>
                          <a:pt x="3176" y="341"/>
                        </a:lnTo>
                        <a:lnTo>
                          <a:pt x="3180" y="347"/>
                        </a:lnTo>
                        <a:lnTo>
                          <a:pt x="3181" y="350"/>
                        </a:lnTo>
                        <a:lnTo>
                          <a:pt x="3183" y="353"/>
                        </a:lnTo>
                        <a:lnTo>
                          <a:pt x="3186" y="355"/>
                        </a:lnTo>
                        <a:lnTo>
                          <a:pt x="3188" y="358"/>
                        </a:lnTo>
                        <a:lnTo>
                          <a:pt x="3193" y="360"/>
                        </a:lnTo>
                        <a:lnTo>
                          <a:pt x="3199" y="361"/>
                        </a:lnTo>
                        <a:lnTo>
                          <a:pt x="3422" y="361"/>
                        </a:lnTo>
                        <a:lnTo>
                          <a:pt x="3429" y="360"/>
                        </a:lnTo>
                        <a:lnTo>
                          <a:pt x="3434" y="358"/>
                        </a:lnTo>
                        <a:lnTo>
                          <a:pt x="3438" y="353"/>
                        </a:lnTo>
                        <a:lnTo>
                          <a:pt x="3441" y="347"/>
                        </a:lnTo>
                        <a:lnTo>
                          <a:pt x="3446" y="341"/>
                        </a:lnTo>
                        <a:lnTo>
                          <a:pt x="3451" y="335"/>
                        </a:lnTo>
                        <a:lnTo>
                          <a:pt x="3456" y="331"/>
                        </a:lnTo>
                        <a:lnTo>
                          <a:pt x="3462" y="328"/>
                        </a:lnTo>
                        <a:lnTo>
                          <a:pt x="3469" y="325"/>
                        </a:lnTo>
                        <a:lnTo>
                          <a:pt x="3475" y="323"/>
                        </a:lnTo>
                        <a:lnTo>
                          <a:pt x="3483" y="322"/>
                        </a:lnTo>
                        <a:lnTo>
                          <a:pt x="3489" y="321"/>
                        </a:lnTo>
                        <a:lnTo>
                          <a:pt x="3496" y="322"/>
                        </a:lnTo>
                        <a:lnTo>
                          <a:pt x="3503" y="323"/>
                        </a:lnTo>
                        <a:lnTo>
                          <a:pt x="3509" y="325"/>
                        </a:lnTo>
                        <a:lnTo>
                          <a:pt x="3515" y="328"/>
                        </a:lnTo>
                        <a:lnTo>
                          <a:pt x="3521" y="331"/>
                        </a:lnTo>
                        <a:lnTo>
                          <a:pt x="3527" y="335"/>
                        </a:lnTo>
                        <a:lnTo>
                          <a:pt x="3532" y="341"/>
                        </a:lnTo>
                        <a:lnTo>
                          <a:pt x="3536" y="347"/>
                        </a:lnTo>
                        <a:lnTo>
                          <a:pt x="3539" y="353"/>
                        </a:lnTo>
                        <a:lnTo>
                          <a:pt x="3544" y="358"/>
                        </a:lnTo>
                        <a:lnTo>
                          <a:pt x="3550" y="360"/>
                        </a:lnTo>
                        <a:lnTo>
                          <a:pt x="3555" y="361"/>
                        </a:lnTo>
                        <a:lnTo>
                          <a:pt x="3768" y="361"/>
                        </a:lnTo>
                        <a:lnTo>
                          <a:pt x="3774" y="360"/>
                        </a:lnTo>
                        <a:lnTo>
                          <a:pt x="3781" y="358"/>
                        </a:lnTo>
                        <a:lnTo>
                          <a:pt x="3783" y="355"/>
                        </a:lnTo>
                        <a:lnTo>
                          <a:pt x="3785" y="353"/>
                        </a:lnTo>
                        <a:lnTo>
                          <a:pt x="3786" y="350"/>
                        </a:lnTo>
                        <a:lnTo>
                          <a:pt x="3787" y="347"/>
                        </a:lnTo>
                        <a:lnTo>
                          <a:pt x="3791" y="341"/>
                        </a:lnTo>
                        <a:lnTo>
                          <a:pt x="3796" y="335"/>
                        </a:lnTo>
                        <a:lnTo>
                          <a:pt x="3803" y="331"/>
                        </a:lnTo>
                        <a:lnTo>
                          <a:pt x="3808" y="328"/>
                        </a:lnTo>
                        <a:lnTo>
                          <a:pt x="3814" y="325"/>
                        </a:lnTo>
                        <a:lnTo>
                          <a:pt x="3821" y="323"/>
                        </a:lnTo>
                        <a:lnTo>
                          <a:pt x="3828" y="322"/>
                        </a:lnTo>
                        <a:lnTo>
                          <a:pt x="3834" y="321"/>
                        </a:lnTo>
                        <a:lnTo>
                          <a:pt x="3842" y="322"/>
                        </a:lnTo>
                        <a:lnTo>
                          <a:pt x="3848" y="323"/>
                        </a:lnTo>
                        <a:lnTo>
                          <a:pt x="3854" y="325"/>
                        </a:lnTo>
                        <a:lnTo>
                          <a:pt x="3861" y="328"/>
                        </a:lnTo>
                        <a:lnTo>
                          <a:pt x="3867" y="331"/>
                        </a:lnTo>
                        <a:lnTo>
                          <a:pt x="3872" y="335"/>
                        </a:lnTo>
                        <a:lnTo>
                          <a:pt x="3877" y="341"/>
                        </a:lnTo>
                        <a:lnTo>
                          <a:pt x="3882" y="347"/>
                        </a:lnTo>
                        <a:lnTo>
                          <a:pt x="3885" y="353"/>
                        </a:lnTo>
                        <a:lnTo>
                          <a:pt x="3890" y="358"/>
                        </a:lnTo>
                        <a:lnTo>
                          <a:pt x="3895" y="360"/>
                        </a:lnTo>
                        <a:lnTo>
                          <a:pt x="3901" y="361"/>
                        </a:lnTo>
                        <a:lnTo>
                          <a:pt x="4119" y="361"/>
                        </a:lnTo>
                        <a:lnTo>
                          <a:pt x="4124" y="360"/>
                        </a:lnTo>
                        <a:lnTo>
                          <a:pt x="4129" y="358"/>
                        </a:lnTo>
                        <a:lnTo>
                          <a:pt x="4131" y="355"/>
                        </a:lnTo>
                        <a:lnTo>
                          <a:pt x="4133" y="353"/>
                        </a:lnTo>
                        <a:lnTo>
                          <a:pt x="4135" y="350"/>
                        </a:lnTo>
                        <a:lnTo>
                          <a:pt x="4137" y="347"/>
                        </a:lnTo>
                        <a:lnTo>
                          <a:pt x="4141" y="341"/>
                        </a:lnTo>
                        <a:lnTo>
                          <a:pt x="4146" y="335"/>
                        </a:lnTo>
                        <a:lnTo>
                          <a:pt x="4151" y="331"/>
                        </a:lnTo>
                        <a:lnTo>
                          <a:pt x="4158" y="328"/>
                        </a:lnTo>
                        <a:lnTo>
                          <a:pt x="4164" y="325"/>
                        </a:lnTo>
                        <a:lnTo>
                          <a:pt x="4170" y="323"/>
                        </a:lnTo>
                        <a:lnTo>
                          <a:pt x="4178" y="322"/>
                        </a:lnTo>
                        <a:lnTo>
                          <a:pt x="4185" y="321"/>
                        </a:lnTo>
                        <a:lnTo>
                          <a:pt x="4191" y="322"/>
                        </a:lnTo>
                        <a:lnTo>
                          <a:pt x="4199" y="323"/>
                        </a:lnTo>
                        <a:lnTo>
                          <a:pt x="4205" y="325"/>
                        </a:lnTo>
                        <a:lnTo>
                          <a:pt x="4211" y="328"/>
                        </a:lnTo>
                        <a:lnTo>
                          <a:pt x="4218" y="331"/>
                        </a:lnTo>
                        <a:lnTo>
                          <a:pt x="4223" y="335"/>
                        </a:lnTo>
                        <a:lnTo>
                          <a:pt x="4228" y="341"/>
                        </a:lnTo>
                        <a:lnTo>
                          <a:pt x="4232" y="347"/>
                        </a:lnTo>
                        <a:lnTo>
                          <a:pt x="4233" y="350"/>
                        </a:lnTo>
                        <a:lnTo>
                          <a:pt x="4236" y="353"/>
                        </a:lnTo>
                        <a:lnTo>
                          <a:pt x="4237" y="355"/>
                        </a:lnTo>
                        <a:lnTo>
                          <a:pt x="4239" y="358"/>
                        </a:lnTo>
                        <a:lnTo>
                          <a:pt x="4244" y="360"/>
                        </a:lnTo>
                        <a:lnTo>
                          <a:pt x="4250" y="361"/>
                        </a:lnTo>
                        <a:lnTo>
                          <a:pt x="4434" y="3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3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2765" y="1530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1"/>
                      </a:cxn>
                      <a:cxn ang="0">
                        <a:pos x="2" y="15"/>
                      </a:cxn>
                      <a:cxn ang="0">
                        <a:pos x="1" y="20"/>
                      </a:cxn>
                      <a:cxn ang="0">
                        <a:pos x="0" y="24"/>
                      </a:cxn>
                      <a:cxn ang="0">
                        <a:pos x="1" y="28"/>
                      </a:cxn>
                      <a:cxn ang="0">
                        <a:pos x="2" y="32"/>
                      </a:cxn>
                      <a:cxn ang="0">
                        <a:pos x="4" y="36"/>
                      </a:cxn>
                      <a:cxn ang="0">
                        <a:pos x="7" y="40"/>
                      </a:cxn>
                      <a:cxn ang="0">
                        <a:pos x="10" y="43"/>
                      </a:cxn>
                      <a:cxn ang="0">
                        <a:pos x="14" y="46"/>
                      </a:cxn>
                      <a:cxn ang="0">
                        <a:pos x="19" y="47"/>
                      </a:cxn>
                      <a:cxn ang="0">
                        <a:pos x="25" y="47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7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1"/>
                        </a:lnTo>
                        <a:lnTo>
                          <a:pt x="2" y="15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7" y="40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9" y="47"/>
                        </a:lnTo>
                        <a:lnTo>
                          <a:pt x="25" y="47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4" name="Rectangle 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3" y="1530"/>
                    <a:ext cx="460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5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3233" y="153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6" y="47"/>
                      </a:cxn>
                      <a:cxn ang="0">
                        <a:pos x="10" y="46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6"/>
                      </a:cxn>
                      <a:cxn ang="0">
                        <a:pos x="22" y="32"/>
                      </a:cxn>
                      <a:cxn ang="0">
                        <a:pos x="24" y="28"/>
                      </a:cxn>
                      <a:cxn ang="0">
                        <a:pos x="24" y="24"/>
                      </a:cxn>
                      <a:cxn ang="0">
                        <a:pos x="24" y="20"/>
                      </a:cxn>
                      <a:cxn ang="0">
                        <a:pos x="22" y="15"/>
                      </a:cxn>
                      <a:cxn ang="0">
                        <a:pos x="21" y="11"/>
                      </a:cxn>
                      <a:cxn ang="0">
                        <a:pos x="18" y="7"/>
                      </a:cxn>
                      <a:cxn ang="0">
                        <a:pos x="15" y="4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6" y="47"/>
                        </a:lnTo>
                        <a:lnTo>
                          <a:pt x="10" y="46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6"/>
                        </a:lnTo>
                        <a:lnTo>
                          <a:pt x="22" y="32"/>
                        </a:lnTo>
                        <a:lnTo>
                          <a:pt x="24" y="28"/>
                        </a:lnTo>
                        <a:lnTo>
                          <a:pt x="24" y="24"/>
                        </a:lnTo>
                        <a:lnTo>
                          <a:pt x="24" y="20"/>
                        </a:lnTo>
                        <a:lnTo>
                          <a:pt x="22" y="15"/>
                        </a:lnTo>
                        <a:lnTo>
                          <a:pt x="21" y="11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6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3355" y="1900"/>
                    <a:ext cx="6" cy="14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8" y="41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4" y="6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6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7" name="Rectangle 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3" y="1900"/>
                    <a:ext cx="582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8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2765" y="1900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6"/>
                      </a:cxn>
                      <a:cxn ang="0">
                        <a:pos x="7" y="8"/>
                      </a:cxn>
                      <a:cxn ang="0">
                        <a:pos x="4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5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4" y="37"/>
                      </a:cxn>
                      <a:cxn ang="0">
                        <a:pos x="7" y="41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9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6"/>
                        </a:lnTo>
                        <a:lnTo>
                          <a:pt x="7" y="8"/>
                        </a:lnTo>
                        <a:lnTo>
                          <a:pt x="4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39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2765" y="1580"/>
                    <a:ext cx="8" cy="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5"/>
                      </a:cxn>
                      <a:cxn ang="0">
                        <a:pos x="7" y="7"/>
                      </a:cxn>
                      <a:cxn ang="0">
                        <a:pos x="4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4"/>
                      </a:cxn>
                      <a:cxn ang="0">
                        <a:pos x="1" y="28"/>
                      </a:cxn>
                      <a:cxn ang="0">
                        <a:pos x="2" y="33"/>
                      </a:cxn>
                      <a:cxn ang="0">
                        <a:pos x="4" y="37"/>
                      </a:cxn>
                      <a:cxn ang="0">
                        <a:pos x="7" y="41"/>
                      </a:cxn>
                      <a:cxn ang="0">
                        <a:pos x="10" y="43"/>
                      </a:cxn>
                      <a:cxn ang="0">
                        <a:pos x="14" y="46"/>
                      </a:cxn>
                      <a:cxn ang="0">
                        <a:pos x="19" y="47"/>
                      </a:cxn>
                      <a:cxn ang="0">
                        <a:pos x="25" y="48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8">
                        <a:moveTo>
                          <a:pt x="25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9" y="47"/>
                        </a:lnTo>
                        <a:lnTo>
                          <a:pt x="25" y="4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0" name="Rectangle 8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73" y="1580"/>
                    <a:ext cx="462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1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3235" y="1580"/>
                    <a:ext cx="6" cy="15"/>
                  </a:xfrm>
                  <a:custGeom>
                    <a:avLst/>
                    <a:gdLst/>
                    <a:ahLst/>
                    <a:cxnLst>
                      <a:cxn ang="0">
                        <a:pos x="0" y="48"/>
                      </a:cxn>
                      <a:cxn ang="0">
                        <a:pos x="5" y="47"/>
                      </a:cxn>
                      <a:cxn ang="0">
                        <a:pos x="10" y="46"/>
                      </a:cxn>
                      <a:cxn ang="0">
                        <a:pos x="14" y="43"/>
                      </a:cxn>
                      <a:cxn ang="0">
                        <a:pos x="18" y="41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8"/>
                      </a:cxn>
                      <a:cxn ang="0">
                        <a:pos x="23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7"/>
                      </a:cxn>
                      <a:cxn ang="0">
                        <a:pos x="14" y="5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23" h="48">
                        <a:moveTo>
                          <a:pt x="0" y="48"/>
                        </a:moveTo>
                        <a:lnTo>
                          <a:pt x="5" y="47"/>
                        </a:lnTo>
                        <a:lnTo>
                          <a:pt x="10" y="46"/>
                        </a:lnTo>
                        <a:lnTo>
                          <a:pt x="14" y="43"/>
                        </a:lnTo>
                        <a:lnTo>
                          <a:pt x="18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8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7"/>
                        </a:lnTo>
                        <a:lnTo>
                          <a:pt x="14" y="5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2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1289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3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76" y="2048"/>
                    <a:ext cx="113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4" name="Freeform 92"/>
                  <p:cNvSpPr>
                    <a:spLocks noChangeAspect="1"/>
                  </p:cNvSpPr>
                  <p:nvPr/>
                </p:nvSpPr>
                <p:spPr bwMode="auto">
                  <a:xfrm>
                    <a:off x="1169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0"/>
                      </a:cxn>
                      <a:cxn ang="0">
                        <a:pos x="8" y="43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5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1169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8" y="6"/>
                      </a:cxn>
                      <a:cxn ang="0">
                        <a:pos x="5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2"/>
                      </a:cxn>
                      <a:cxn ang="0">
                        <a:pos x="8" y="44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8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6" name="Rectangle 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76" y="1619"/>
                    <a:ext cx="113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7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1289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8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297" y="1619"/>
                    <a:ext cx="8" cy="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8" y="2"/>
                      </a:cxn>
                      <a:cxn ang="0">
                        <a:pos x="14" y="3"/>
                      </a:cxn>
                      <a:cxn ang="0">
                        <a:pos x="10" y="6"/>
                      </a:cxn>
                      <a:cxn ang="0">
                        <a:pos x="7" y="9"/>
                      </a:cxn>
                      <a:cxn ang="0">
                        <a:pos x="4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4" y="37"/>
                      </a:cxn>
                      <a:cxn ang="0">
                        <a:pos x="7" y="42"/>
                      </a:cxn>
                      <a:cxn ang="0">
                        <a:pos x="10" y="44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5" y="49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9">
                        <a:moveTo>
                          <a:pt x="25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7" y="9"/>
                        </a:lnTo>
                        <a:lnTo>
                          <a:pt x="4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4" y="37"/>
                        </a:lnTo>
                        <a:lnTo>
                          <a:pt x="7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5" y="49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49" name="Rectangle 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5" y="1619"/>
                    <a:ext cx="218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0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523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7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5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7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1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523" y="1556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7" y="47"/>
                      </a:cxn>
                      <a:cxn ang="0">
                        <a:pos x="11" y="46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8"/>
                      </a:cxn>
                      <a:cxn ang="0">
                        <a:pos x="25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1"/>
                      </a:cxn>
                      <a:cxn ang="0">
                        <a:pos x="18" y="7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7" y="1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5" h="47">
                        <a:moveTo>
                          <a:pt x="0" y="47"/>
                        </a:moveTo>
                        <a:lnTo>
                          <a:pt x="7" y="47"/>
                        </a:lnTo>
                        <a:lnTo>
                          <a:pt x="11" y="46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8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1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2" name="Rectangle 1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4" y="1556"/>
                    <a:ext cx="179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3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38" y="1556"/>
                    <a:ext cx="6" cy="1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7"/>
                      </a:cxn>
                      <a:cxn ang="0">
                        <a:pos x="3" y="11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6"/>
                      </a:cxn>
                      <a:cxn ang="0">
                        <a:pos x="18" y="47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1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4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523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7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5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7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5" name="Rectangle 1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3" y="2048"/>
                    <a:ext cx="220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6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296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7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745" y="2137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10"/>
                      </a:cxn>
                      <a:cxn ang="0">
                        <a:pos x="4" y="15"/>
                      </a:cxn>
                      <a:cxn ang="0">
                        <a:pos x="7" y="18"/>
                      </a:cxn>
                      <a:cxn ang="0">
                        <a:pos x="11" y="20"/>
                      </a:cxn>
                      <a:cxn ang="0">
                        <a:pos x="14" y="22"/>
                      </a:cxn>
                      <a:cxn ang="0">
                        <a:pos x="19" y="23"/>
                      </a:cxn>
                      <a:cxn ang="0">
                        <a:pos x="23" y="23"/>
                      </a:cxn>
                      <a:cxn ang="0">
                        <a:pos x="28" y="23"/>
                      </a:cxn>
                      <a:cxn ang="0">
                        <a:pos x="32" y="22"/>
                      </a:cxn>
                      <a:cxn ang="0">
                        <a:pos x="35" y="20"/>
                      </a:cxn>
                      <a:cxn ang="0">
                        <a:pos x="40" y="18"/>
                      </a:cxn>
                      <a:cxn ang="0">
                        <a:pos x="42" y="15"/>
                      </a:cxn>
                      <a:cxn ang="0">
                        <a:pos x="45" y="10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3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10"/>
                        </a:lnTo>
                        <a:lnTo>
                          <a:pt x="4" y="15"/>
                        </a:lnTo>
                        <a:lnTo>
                          <a:pt x="7" y="18"/>
                        </a:lnTo>
                        <a:lnTo>
                          <a:pt x="11" y="20"/>
                        </a:lnTo>
                        <a:lnTo>
                          <a:pt x="14" y="22"/>
                        </a:lnTo>
                        <a:lnTo>
                          <a:pt x="19" y="23"/>
                        </a:lnTo>
                        <a:lnTo>
                          <a:pt x="23" y="23"/>
                        </a:lnTo>
                        <a:lnTo>
                          <a:pt x="28" y="23"/>
                        </a:lnTo>
                        <a:lnTo>
                          <a:pt x="32" y="22"/>
                        </a:lnTo>
                        <a:lnTo>
                          <a:pt x="35" y="20"/>
                        </a:lnTo>
                        <a:lnTo>
                          <a:pt x="40" y="18"/>
                        </a:lnTo>
                        <a:lnTo>
                          <a:pt x="42" y="15"/>
                        </a:lnTo>
                        <a:lnTo>
                          <a:pt x="45" y="10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8" name="Rectangle 1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5" y="2063"/>
                    <a:ext cx="14" cy="7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59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745" y="2056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4"/>
                      </a:cxn>
                      <a:cxn ang="0">
                        <a:pos x="46" y="18"/>
                      </a:cxn>
                      <a:cxn ang="0">
                        <a:pos x="45" y="14"/>
                      </a:cxn>
                      <a:cxn ang="0">
                        <a:pos x="42" y="10"/>
                      </a:cxn>
                      <a:cxn ang="0">
                        <a:pos x="40" y="7"/>
                      </a:cxn>
                      <a:cxn ang="0">
                        <a:pos x="35" y="4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4"/>
                      </a:cxn>
                      <a:cxn ang="0">
                        <a:pos x="46" y="24"/>
                      </a:cxn>
                    </a:cxnLst>
                    <a:rect l="0" t="0" r="r" b="b"/>
                    <a:pathLst>
                      <a:path w="46" h="24">
                        <a:moveTo>
                          <a:pt x="46" y="24"/>
                        </a:moveTo>
                        <a:lnTo>
                          <a:pt x="46" y="18"/>
                        </a:lnTo>
                        <a:lnTo>
                          <a:pt x="45" y="14"/>
                        </a:lnTo>
                        <a:lnTo>
                          <a:pt x="42" y="10"/>
                        </a:lnTo>
                        <a:lnTo>
                          <a:pt x="40" y="7"/>
                        </a:lnTo>
                        <a:lnTo>
                          <a:pt x="35" y="4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4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0" name="Freeform 108"/>
                  <p:cNvSpPr>
                    <a:spLocks noChangeAspect="1"/>
                  </p:cNvSpPr>
                  <p:nvPr/>
                </p:nvSpPr>
                <p:spPr bwMode="auto">
                  <a:xfrm>
                    <a:off x="601" y="2056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6"/>
                      </a:cxn>
                      <a:cxn ang="0">
                        <a:pos x="3" y="11"/>
                      </a:cxn>
                      <a:cxn ang="0">
                        <a:pos x="5" y="14"/>
                      </a:cxn>
                      <a:cxn ang="0">
                        <a:pos x="8" y="17"/>
                      </a:cxn>
                      <a:cxn ang="0">
                        <a:pos x="11" y="20"/>
                      </a:cxn>
                      <a:cxn ang="0">
                        <a:pos x="15" y="23"/>
                      </a:cxn>
                      <a:cxn ang="0">
                        <a:pos x="19" y="24"/>
                      </a:cxn>
                      <a:cxn ang="0">
                        <a:pos x="24" y="24"/>
                      </a:cxn>
                      <a:cxn ang="0">
                        <a:pos x="28" y="24"/>
                      </a:cxn>
                      <a:cxn ang="0">
                        <a:pos x="32" y="23"/>
                      </a:cxn>
                      <a:cxn ang="0">
                        <a:pos x="36" y="20"/>
                      </a:cxn>
                      <a:cxn ang="0">
                        <a:pos x="39" y="17"/>
                      </a:cxn>
                      <a:cxn ang="0">
                        <a:pos x="43" y="14"/>
                      </a:cxn>
                      <a:cxn ang="0">
                        <a:pos x="45" y="11"/>
                      </a:cxn>
                      <a:cxn ang="0">
                        <a:pos x="47" y="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4">
                        <a:moveTo>
                          <a:pt x="0" y="0"/>
                        </a:moveTo>
                        <a:lnTo>
                          <a:pt x="1" y="6"/>
                        </a:lnTo>
                        <a:lnTo>
                          <a:pt x="3" y="11"/>
                        </a:lnTo>
                        <a:lnTo>
                          <a:pt x="5" y="14"/>
                        </a:lnTo>
                        <a:lnTo>
                          <a:pt x="8" y="17"/>
                        </a:lnTo>
                        <a:lnTo>
                          <a:pt x="11" y="20"/>
                        </a:lnTo>
                        <a:lnTo>
                          <a:pt x="15" y="23"/>
                        </a:lnTo>
                        <a:lnTo>
                          <a:pt x="19" y="24"/>
                        </a:lnTo>
                        <a:lnTo>
                          <a:pt x="24" y="24"/>
                        </a:lnTo>
                        <a:lnTo>
                          <a:pt x="28" y="24"/>
                        </a:lnTo>
                        <a:lnTo>
                          <a:pt x="32" y="23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3" y="14"/>
                        </a:lnTo>
                        <a:lnTo>
                          <a:pt x="45" y="11"/>
                        </a:lnTo>
                        <a:lnTo>
                          <a:pt x="47" y="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1" name="Rectangle 1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1" y="1626"/>
                    <a:ext cx="14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2" name="Freeform 110"/>
                  <p:cNvSpPr>
                    <a:spLocks noChangeAspect="1"/>
                  </p:cNvSpPr>
                  <p:nvPr/>
                </p:nvSpPr>
                <p:spPr bwMode="auto">
                  <a:xfrm>
                    <a:off x="601" y="1620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7" y="23"/>
                      </a:cxn>
                      <a:cxn ang="0">
                        <a:pos x="47" y="17"/>
                      </a:cxn>
                      <a:cxn ang="0">
                        <a:pos x="45" y="12"/>
                      </a:cxn>
                      <a:cxn ang="0">
                        <a:pos x="43" y="9"/>
                      </a:cxn>
                      <a:cxn ang="0">
                        <a:pos x="39" y="6"/>
                      </a:cxn>
                      <a:cxn ang="0">
                        <a:pos x="36" y="3"/>
                      </a:cxn>
                      <a:cxn ang="0">
                        <a:pos x="32" y="1"/>
                      </a:cxn>
                      <a:cxn ang="0">
                        <a:pos x="28" y="0"/>
                      </a:cxn>
                      <a:cxn ang="0">
                        <a:pos x="24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8" y="6"/>
                      </a:cxn>
                      <a:cxn ang="0">
                        <a:pos x="5" y="9"/>
                      </a:cxn>
                      <a:cxn ang="0">
                        <a:pos x="3" y="12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47" y="23"/>
                      </a:cxn>
                    </a:cxnLst>
                    <a:rect l="0" t="0" r="r" b="b"/>
                    <a:pathLst>
                      <a:path w="47" h="23">
                        <a:moveTo>
                          <a:pt x="47" y="23"/>
                        </a:moveTo>
                        <a:lnTo>
                          <a:pt x="47" y="17"/>
                        </a:lnTo>
                        <a:lnTo>
                          <a:pt x="45" y="12"/>
                        </a:lnTo>
                        <a:lnTo>
                          <a:pt x="43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4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3" name="Rectangle 1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5" y="1927"/>
                    <a:ext cx="23" cy="1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4" name="Rectangle 1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5" y="1593"/>
                    <a:ext cx="21" cy="31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5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698" y="2056"/>
                    <a:ext cx="13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6"/>
                      </a:cxn>
                      <a:cxn ang="0">
                        <a:pos x="2" y="11"/>
                      </a:cxn>
                      <a:cxn ang="0">
                        <a:pos x="4" y="14"/>
                      </a:cxn>
                      <a:cxn ang="0">
                        <a:pos x="7" y="17"/>
                      </a:cxn>
                      <a:cxn ang="0">
                        <a:pos x="10" y="20"/>
                      </a:cxn>
                      <a:cxn ang="0">
                        <a:pos x="14" y="23"/>
                      </a:cxn>
                      <a:cxn ang="0">
                        <a:pos x="19" y="24"/>
                      </a:cxn>
                      <a:cxn ang="0">
                        <a:pos x="23" y="24"/>
                      </a:cxn>
                      <a:cxn ang="0">
                        <a:pos x="27" y="24"/>
                      </a:cxn>
                      <a:cxn ang="0">
                        <a:pos x="31" y="23"/>
                      </a:cxn>
                      <a:cxn ang="0">
                        <a:pos x="35" y="20"/>
                      </a:cxn>
                      <a:cxn ang="0">
                        <a:pos x="39" y="17"/>
                      </a:cxn>
                      <a:cxn ang="0">
                        <a:pos x="42" y="14"/>
                      </a:cxn>
                      <a:cxn ang="0">
                        <a:pos x="44" y="11"/>
                      </a:cxn>
                      <a:cxn ang="0">
                        <a:pos x="45" y="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4">
                        <a:moveTo>
                          <a:pt x="0" y="0"/>
                        </a:moveTo>
                        <a:lnTo>
                          <a:pt x="0" y="6"/>
                        </a:lnTo>
                        <a:lnTo>
                          <a:pt x="2" y="11"/>
                        </a:lnTo>
                        <a:lnTo>
                          <a:pt x="4" y="14"/>
                        </a:lnTo>
                        <a:lnTo>
                          <a:pt x="7" y="17"/>
                        </a:lnTo>
                        <a:lnTo>
                          <a:pt x="10" y="20"/>
                        </a:lnTo>
                        <a:lnTo>
                          <a:pt x="14" y="23"/>
                        </a:lnTo>
                        <a:lnTo>
                          <a:pt x="19" y="24"/>
                        </a:lnTo>
                        <a:lnTo>
                          <a:pt x="23" y="24"/>
                        </a:lnTo>
                        <a:lnTo>
                          <a:pt x="27" y="24"/>
                        </a:lnTo>
                        <a:lnTo>
                          <a:pt x="31" y="23"/>
                        </a:lnTo>
                        <a:lnTo>
                          <a:pt x="35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1"/>
                        </a:lnTo>
                        <a:lnTo>
                          <a:pt x="45" y="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6" name="Rectangle 1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1626"/>
                    <a:ext cx="13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7" name="Freeform 115"/>
                  <p:cNvSpPr>
                    <a:spLocks noChangeAspect="1"/>
                  </p:cNvSpPr>
                  <p:nvPr/>
                </p:nvSpPr>
                <p:spPr bwMode="auto">
                  <a:xfrm>
                    <a:off x="698" y="1620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3"/>
                      </a:cxn>
                      <a:cxn ang="0">
                        <a:pos x="45" y="17"/>
                      </a:cxn>
                      <a:cxn ang="0">
                        <a:pos x="44" y="12"/>
                      </a:cxn>
                      <a:cxn ang="0">
                        <a:pos x="42" y="9"/>
                      </a:cxn>
                      <a:cxn ang="0">
                        <a:pos x="39" y="6"/>
                      </a:cxn>
                      <a:cxn ang="0">
                        <a:pos x="35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6"/>
                      </a:cxn>
                      <a:cxn ang="0">
                        <a:pos x="4" y="9"/>
                      </a:cxn>
                      <a:cxn ang="0">
                        <a:pos x="2" y="12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46" y="23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5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8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563" y="2056"/>
                    <a:ext cx="15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6"/>
                      </a:cxn>
                      <a:cxn ang="0">
                        <a:pos x="2" y="11"/>
                      </a:cxn>
                      <a:cxn ang="0">
                        <a:pos x="4" y="14"/>
                      </a:cxn>
                      <a:cxn ang="0">
                        <a:pos x="8" y="17"/>
                      </a:cxn>
                      <a:cxn ang="0">
                        <a:pos x="11" y="20"/>
                      </a:cxn>
                      <a:cxn ang="0">
                        <a:pos x="15" y="23"/>
                      </a:cxn>
                      <a:cxn ang="0">
                        <a:pos x="19" y="24"/>
                      </a:cxn>
                      <a:cxn ang="0">
                        <a:pos x="23" y="24"/>
                      </a:cxn>
                      <a:cxn ang="0">
                        <a:pos x="28" y="24"/>
                      </a:cxn>
                      <a:cxn ang="0">
                        <a:pos x="32" y="23"/>
                      </a:cxn>
                      <a:cxn ang="0">
                        <a:pos x="36" y="20"/>
                      </a:cxn>
                      <a:cxn ang="0">
                        <a:pos x="39" y="17"/>
                      </a:cxn>
                      <a:cxn ang="0">
                        <a:pos x="42" y="14"/>
                      </a:cxn>
                      <a:cxn ang="0">
                        <a:pos x="44" y="11"/>
                      </a:cxn>
                      <a:cxn ang="0">
                        <a:pos x="46" y="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4">
                        <a:moveTo>
                          <a:pt x="0" y="0"/>
                        </a:moveTo>
                        <a:lnTo>
                          <a:pt x="1" y="6"/>
                        </a:lnTo>
                        <a:lnTo>
                          <a:pt x="2" y="11"/>
                        </a:lnTo>
                        <a:lnTo>
                          <a:pt x="4" y="14"/>
                        </a:lnTo>
                        <a:lnTo>
                          <a:pt x="8" y="17"/>
                        </a:lnTo>
                        <a:lnTo>
                          <a:pt x="11" y="20"/>
                        </a:lnTo>
                        <a:lnTo>
                          <a:pt x="15" y="23"/>
                        </a:lnTo>
                        <a:lnTo>
                          <a:pt x="19" y="24"/>
                        </a:lnTo>
                        <a:lnTo>
                          <a:pt x="23" y="24"/>
                        </a:lnTo>
                        <a:lnTo>
                          <a:pt x="28" y="24"/>
                        </a:lnTo>
                        <a:lnTo>
                          <a:pt x="32" y="23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1"/>
                        </a:lnTo>
                        <a:lnTo>
                          <a:pt x="46" y="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69" name="Rectangle 1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3" y="1626"/>
                    <a:ext cx="15" cy="4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0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563" y="1620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6" y="23"/>
                      </a:cxn>
                      <a:cxn ang="0">
                        <a:pos x="46" y="17"/>
                      </a:cxn>
                      <a:cxn ang="0">
                        <a:pos x="44" y="12"/>
                      </a:cxn>
                      <a:cxn ang="0">
                        <a:pos x="42" y="9"/>
                      </a:cxn>
                      <a:cxn ang="0">
                        <a:pos x="39" y="6"/>
                      </a:cxn>
                      <a:cxn ang="0">
                        <a:pos x="36" y="3"/>
                      </a:cxn>
                      <a:cxn ang="0">
                        <a:pos x="32" y="1"/>
                      </a:cxn>
                      <a:cxn ang="0">
                        <a:pos x="28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8" y="6"/>
                      </a:cxn>
                      <a:cxn ang="0">
                        <a:pos x="4" y="9"/>
                      </a:cxn>
                      <a:cxn ang="0">
                        <a:pos x="2" y="12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46" y="23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6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1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516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8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2" name="Rectangle 1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" y="2049"/>
                    <a:ext cx="222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3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745" y="2049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6" y="46"/>
                      </a:cxn>
                      <a:cxn ang="0">
                        <a:pos x="10" y="44"/>
                      </a:cxn>
                      <a:cxn ang="0">
                        <a:pos x="14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4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6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4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4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516" y="1556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5" name="Rectangle 1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" y="1556"/>
                    <a:ext cx="178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6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701" y="1556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5"/>
                      </a:cxn>
                      <a:cxn ang="0">
                        <a:pos x="11" y="44"/>
                      </a:cxn>
                      <a:cxn ang="0">
                        <a:pos x="14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0"/>
                      </a:cxn>
                      <a:cxn ang="0">
                        <a:pos x="18" y="7"/>
                      </a:cxn>
                      <a:cxn ang="0">
                        <a:pos x="14" y="4"/>
                      </a:cxn>
                      <a:cxn ang="0">
                        <a:pos x="11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5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7" name="Freeform 125"/>
                  <p:cNvSpPr>
                    <a:spLocks noChangeAspect="1"/>
                  </p:cNvSpPr>
                  <p:nvPr/>
                </p:nvSpPr>
                <p:spPr bwMode="auto">
                  <a:xfrm>
                    <a:off x="742" y="162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10" y="44"/>
                      </a:cxn>
                      <a:cxn ang="0">
                        <a:pos x="14" y="42"/>
                      </a:cxn>
                      <a:cxn ang="0">
                        <a:pos x="17" y="38"/>
                      </a:cxn>
                      <a:cxn ang="0">
                        <a:pos x="20" y="35"/>
                      </a:cxn>
                      <a:cxn ang="0">
                        <a:pos x="21" y="31"/>
                      </a:cxn>
                      <a:cxn ang="0">
                        <a:pos x="22" y="27"/>
                      </a:cxn>
                      <a:cxn ang="0">
                        <a:pos x="23" y="23"/>
                      </a:cxn>
                      <a:cxn ang="0">
                        <a:pos x="22" y="18"/>
                      </a:cxn>
                      <a:cxn ang="0">
                        <a:pos x="21" y="14"/>
                      </a:cxn>
                      <a:cxn ang="0">
                        <a:pos x="20" y="10"/>
                      </a:cxn>
                      <a:cxn ang="0">
                        <a:pos x="17" y="7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8" name="Rectangle 1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3" y="1620"/>
                    <a:ext cx="219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79" name="Freeform 127"/>
                  <p:cNvSpPr>
                    <a:spLocks noChangeAspect="1"/>
                  </p:cNvSpPr>
                  <p:nvPr/>
                </p:nvSpPr>
                <p:spPr bwMode="auto">
                  <a:xfrm>
                    <a:off x="516" y="162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3" y="35"/>
                      </a:cxn>
                      <a:cxn ang="0">
                        <a:pos x="6" y="38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8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0" name="Freeform 128"/>
                  <p:cNvSpPr>
                    <a:spLocks noChangeAspect="1"/>
                  </p:cNvSpPr>
                  <p:nvPr/>
                </p:nvSpPr>
                <p:spPr bwMode="auto">
                  <a:xfrm>
                    <a:off x="735" y="162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8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8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1" name="Rectangle 1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2" y="1620"/>
                    <a:ext cx="9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2" name="Freeform 130"/>
                  <p:cNvSpPr>
                    <a:spLocks noChangeAspect="1"/>
                  </p:cNvSpPr>
                  <p:nvPr/>
                </p:nvSpPr>
                <p:spPr bwMode="auto">
                  <a:xfrm>
                    <a:off x="836" y="162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9" y="44"/>
                      </a:cxn>
                      <a:cxn ang="0">
                        <a:pos x="14" y="42"/>
                      </a:cxn>
                      <a:cxn ang="0">
                        <a:pos x="17" y="38"/>
                      </a:cxn>
                      <a:cxn ang="0">
                        <a:pos x="20" y="35"/>
                      </a:cxn>
                      <a:cxn ang="0">
                        <a:pos x="21" y="31"/>
                      </a:cxn>
                      <a:cxn ang="0">
                        <a:pos x="22" y="27"/>
                      </a:cxn>
                      <a:cxn ang="0">
                        <a:pos x="23" y="23"/>
                      </a:cxn>
                      <a:cxn ang="0">
                        <a:pos x="22" y="18"/>
                      </a:cxn>
                      <a:cxn ang="0">
                        <a:pos x="21" y="14"/>
                      </a:cxn>
                      <a:cxn ang="0">
                        <a:pos x="20" y="10"/>
                      </a:cxn>
                      <a:cxn ang="0">
                        <a:pos x="17" y="7"/>
                      </a:cxn>
                      <a:cxn ang="0">
                        <a:pos x="14" y="4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3" name="Freeform 131"/>
                  <p:cNvSpPr>
                    <a:spLocks noChangeAspect="1"/>
                  </p:cNvSpPr>
                  <p:nvPr/>
                </p:nvSpPr>
                <p:spPr bwMode="auto">
                  <a:xfrm>
                    <a:off x="836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9" y="44"/>
                      </a:cxn>
                      <a:cxn ang="0">
                        <a:pos x="14" y="42"/>
                      </a:cxn>
                      <a:cxn ang="0">
                        <a:pos x="17" y="39"/>
                      </a:cxn>
                      <a:cxn ang="0">
                        <a:pos x="20" y="36"/>
                      </a:cxn>
                      <a:cxn ang="0">
                        <a:pos x="21" y="32"/>
                      </a:cxn>
                      <a:cxn ang="0">
                        <a:pos x="22" y="28"/>
                      </a:cxn>
                      <a:cxn ang="0">
                        <a:pos x="23" y="23"/>
                      </a:cxn>
                      <a:cxn ang="0">
                        <a:pos x="22" y="19"/>
                      </a:cxn>
                      <a:cxn ang="0">
                        <a:pos x="21" y="15"/>
                      </a:cxn>
                      <a:cxn ang="0">
                        <a:pos x="20" y="11"/>
                      </a:cxn>
                      <a:cxn ang="0">
                        <a:pos x="17" y="8"/>
                      </a:cxn>
                      <a:cxn ang="0">
                        <a:pos x="14" y="4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1" y="32"/>
                        </a:lnTo>
                        <a:lnTo>
                          <a:pt x="22" y="28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4" name="Rectangle 1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23" y="2049"/>
                    <a:ext cx="11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5" name="Freeform 133"/>
                  <p:cNvSpPr>
                    <a:spLocks noChangeAspect="1"/>
                  </p:cNvSpPr>
                  <p:nvPr/>
                </p:nvSpPr>
                <p:spPr bwMode="auto">
                  <a:xfrm>
                    <a:off x="716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6" name="Freeform 134"/>
                  <p:cNvSpPr>
                    <a:spLocks noChangeAspect="1"/>
                  </p:cNvSpPr>
                  <p:nvPr/>
                </p:nvSpPr>
                <p:spPr bwMode="auto">
                  <a:xfrm>
                    <a:off x="836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9" y="44"/>
                      </a:cxn>
                      <a:cxn ang="0">
                        <a:pos x="14" y="42"/>
                      </a:cxn>
                      <a:cxn ang="0">
                        <a:pos x="17" y="39"/>
                      </a:cxn>
                      <a:cxn ang="0">
                        <a:pos x="20" y="36"/>
                      </a:cxn>
                      <a:cxn ang="0">
                        <a:pos x="21" y="32"/>
                      </a:cxn>
                      <a:cxn ang="0">
                        <a:pos x="22" y="28"/>
                      </a:cxn>
                      <a:cxn ang="0">
                        <a:pos x="23" y="23"/>
                      </a:cxn>
                      <a:cxn ang="0">
                        <a:pos x="22" y="19"/>
                      </a:cxn>
                      <a:cxn ang="0">
                        <a:pos x="21" y="15"/>
                      </a:cxn>
                      <a:cxn ang="0">
                        <a:pos x="20" y="11"/>
                      </a:cxn>
                      <a:cxn ang="0">
                        <a:pos x="17" y="8"/>
                      </a:cxn>
                      <a:cxn ang="0">
                        <a:pos x="14" y="4"/>
                      </a:cxn>
                      <a:cxn ang="0">
                        <a:pos x="9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1" y="32"/>
                        </a:lnTo>
                        <a:lnTo>
                          <a:pt x="22" y="28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9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7" name="Rectangle 1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5" y="2049"/>
                    <a:ext cx="9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8" name="Freeform 136"/>
                  <p:cNvSpPr>
                    <a:spLocks noChangeAspect="1"/>
                  </p:cNvSpPr>
                  <p:nvPr/>
                </p:nvSpPr>
                <p:spPr bwMode="auto">
                  <a:xfrm>
                    <a:off x="738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8"/>
                      </a:cxn>
                      <a:cxn ang="0">
                        <a:pos x="5" y="11"/>
                      </a:cxn>
                      <a:cxn ang="0">
                        <a:pos x="3" y="15"/>
                      </a:cxn>
                      <a:cxn ang="0">
                        <a:pos x="2" y="19"/>
                      </a:cxn>
                      <a:cxn ang="0">
                        <a:pos x="0" y="23"/>
                      </a:cxn>
                      <a:cxn ang="0">
                        <a:pos x="2" y="28"/>
                      </a:cxn>
                      <a:cxn ang="0">
                        <a:pos x="3" y="32"/>
                      </a:cxn>
                      <a:cxn ang="0">
                        <a:pos x="5" y="36"/>
                      </a:cxn>
                      <a:cxn ang="0">
                        <a:pos x="7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4" y="47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7">
                        <a:moveTo>
                          <a:pt x="24" y="0"/>
                        </a:move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8"/>
                        </a:lnTo>
                        <a:lnTo>
                          <a:pt x="5" y="11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2" y="28"/>
                        </a:lnTo>
                        <a:lnTo>
                          <a:pt x="3" y="32"/>
                        </a:lnTo>
                        <a:lnTo>
                          <a:pt x="5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89" name="Freeform 137"/>
                  <p:cNvSpPr>
                    <a:spLocks noChangeAspect="1"/>
                  </p:cNvSpPr>
                  <p:nvPr/>
                </p:nvSpPr>
                <p:spPr bwMode="auto">
                  <a:xfrm>
                    <a:off x="735" y="1620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3"/>
                      </a:cxn>
                      <a:cxn ang="0">
                        <a:pos x="46" y="17"/>
                      </a:cxn>
                      <a:cxn ang="0">
                        <a:pos x="44" y="12"/>
                      </a:cxn>
                      <a:cxn ang="0">
                        <a:pos x="42" y="9"/>
                      </a:cxn>
                      <a:cxn ang="0">
                        <a:pos x="39" y="6"/>
                      </a:cxn>
                      <a:cxn ang="0">
                        <a:pos x="36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0" y="3"/>
                      </a:cxn>
                      <a:cxn ang="0">
                        <a:pos x="7" y="6"/>
                      </a:cxn>
                      <a:cxn ang="0">
                        <a:pos x="4" y="9"/>
                      </a:cxn>
                      <a:cxn ang="0">
                        <a:pos x="2" y="12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46" y="23"/>
                      </a:cxn>
                    </a:cxnLst>
                    <a:rect l="0" t="0" r="r" b="b"/>
                    <a:pathLst>
                      <a:path w="46" h="23">
                        <a:moveTo>
                          <a:pt x="46" y="23"/>
                        </a:moveTo>
                        <a:lnTo>
                          <a:pt x="46" y="17"/>
                        </a:lnTo>
                        <a:lnTo>
                          <a:pt x="44" y="12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0" y="3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2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46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0" name="Rectangle 1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35" y="1626"/>
                    <a:ext cx="13" cy="2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1" name="Freeform 139"/>
                  <p:cNvSpPr>
                    <a:spLocks noChangeAspect="1"/>
                  </p:cNvSpPr>
                  <p:nvPr/>
                </p:nvSpPr>
                <p:spPr bwMode="auto">
                  <a:xfrm>
                    <a:off x="735" y="1647"/>
                    <a:ext cx="13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10"/>
                      </a:cxn>
                      <a:cxn ang="0">
                        <a:pos x="4" y="14"/>
                      </a:cxn>
                      <a:cxn ang="0">
                        <a:pos x="7" y="17"/>
                      </a:cxn>
                      <a:cxn ang="0">
                        <a:pos x="10" y="20"/>
                      </a:cxn>
                      <a:cxn ang="0">
                        <a:pos x="15" y="21"/>
                      </a:cxn>
                      <a:cxn ang="0">
                        <a:pos x="19" y="22"/>
                      </a:cxn>
                      <a:cxn ang="0">
                        <a:pos x="23" y="23"/>
                      </a:cxn>
                      <a:cxn ang="0">
                        <a:pos x="27" y="22"/>
                      </a:cxn>
                      <a:cxn ang="0">
                        <a:pos x="31" y="21"/>
                      </a:cxn>
                      <a:cxn ang="0">
                        <a:pos x="36" y="20"/>
                      </a:cxn>
                      <a:cxn ang="0">
                        <a:pos x="39" y="17"/>
                      </a:cxn>
                      <a:cxn ang="0">
                        <a:pos x="42" y="14"/>
                      </a:cxn>
                      <a:cxn ang="0">
                        <a:pos x="44" y="10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3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10"/>
                        </a:lnTo>
                        <a:lnTo>
                          <a:pt x="4" y="14"/>
                        </a:lnTo>
                        <a:lnTo>
                          <a:pt x="7" y="17"/>
                        </a:lnTo>
                        <a:lnTo>
                          <a:pt x="10" y="20"/>
                        </a:lnTo>
                        <a:lnTo>
                          <a:pt x="15" y="21"/>
                        </a:lnTo>
                        <a:lnTo>
                          <a:pt x="19" y="22"/>
                        </a:lnTo>
                        <a:lnTo>
                          <a:pt x="23" y="23"/>
                        </a:lnTo>
                        <a:lnTo>
                          <a:pt x="27" y="22"/>
                        </a:lnTo>
                        <a:lnTo>
                          <a:pt x="31" y="21"/>
                        </a:lnTo>
                        <a:lnTo>
                          <a:pt x="36" y="20"/>
                        </a:lnTo>
                        <a:lnTo>
                          <a:pt x="39" y="17"/>
                        </a:lnTo>
                        <a:lnTo>
                          <a:pt x="42" y="14"/>
                        </a:lnTo>
                        <a:lnTo>
                          <a:pt x="44" y="10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2" name="Freeform 140"/>
                  <p:cNvSpPr>
                    <a:spLocks noChangeAspect="1"/>
                  </p:cNvSpPr>
                  <p:nvPr/>
                </p:nvSpPr>
                <p:spPr bwMode="auto">
                  <a:xfrm>
                    <a:off x="1063" y="2049"/>
                    <a:ext cx="6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11" y="44"/>
                      </a:cxn>
                      <a:cxn ang="0">
                        <a:pos x="14" y="42"/>
                      </a:cxn>
                      <a:cxn ang="0">
                        <a:pos x="17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7" y="8"/>
                      </a:cxn>
                      <a:cxn ang="0">
                        <a:pos x="14" y="4"/>
                      </a:cxn>
                      <a:cxn ang="0">
                        <a:pos x="11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7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7" y="8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3" name="Rectangle 1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9" y="2049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4" name="Freeform 142"/>
                  <p:cNvSpPr>
                    <a:spLocks noChangeAspect="1"/>
                  </p:cNvSpPr>
                  <p:nvPr/>
                </p:nvSpPr>
                <p:spPr bwMode="auto">
                  <a:xfrm>
                    <a:off x="942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8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5" name="Freeform 143"/>
                  <p:cNvSpPr>
                    <a:spLocks noChangeAspect="1"/>
                  </p:cNvSpPr>
                  <p:nvPr/>
                </p:nvSpPr>
                <p:spPr bwMode="auto">
                  <a:xfrm>
                    <a:off x="942" y="162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3" y="35"/>
                      </a:cxn>
                      <a:cxn ang="0">
                        <a:pos x="6" y="38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8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6" name="Rectangle 1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9" y="1620"/>
                    <a:ext cx="11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7" name="Freeform 145"/>
                  <p:cNvSpPr>
                    <a:spLocks noChangeAspect="1"/>
                  </p:cNvSpPr>
                  <p:nvPr/>
                </p:nvSpPr>
                <p:spPr bwMode="auto">
                  <a:xfrm>
                    <a:off x="1063" y="1620"/>
                    <a:ext cx="6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11" y="44"/>
                      </a:cxn>
                      <a:cxn ang="0">
                        <a:pos x="14" y="42"/>
                      </a:cxn>
                      <a:cxn ang="0">
                        <a:pos x="17" y="38"/>
                      </a:cxn>
                      <a:cxn ang="0">
                        <a:pos x="20" y="35"/>
                      </a:cxn>
                      <a:cxn ang="0">
                        <a:pos x="22" y="31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8"/>
                      </a:cxn>
                      <a:cxn ang="0">
                        <a:pos x="22" y="14"/>
                      </a:cxn>
                      <a:cxn ang="0">
                        <a:pos x="20" y="10"/>
                      </a:cxn>
                      <a:cxn ang="0">
                        <a:pos x="17" y="7"/>
                      </a:cxn>
                      <a:cxn ang="0">
                        <a:pos x="14" y="4"/>
                      </a:cxn>
                      <a:cxn ang="0">
                        <a:pos x="11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4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8" name="Freeform 146"/>
                  <p:cNvSpPr>
                    <a:spLocks noChangeAspect="1"/>
                  </p:cNvSpPr>
                  <p:nvPr/>
                </p:nvSpPr>
                <p:spPr bwMode="auto">
                  <a:xfrm>
                    <a:off x="949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10" y="44"/>
                      </a:cxn>
                      <a:cxn ang="0">
                        <a:pos x="15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0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5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099" name="Rectangle 1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6" y="2049"/>
                    <a:ext cx="11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0" name="Freeform 148"/>
                  <p:cNvSpPr>
                    <a:spLocks noChangeAspect="1"/>
                  </p:cNvSpPr>
                  <p:nvPr/>
                </p:nvSpPr>
                <p:spPr bwMode="auto">
                  <a:xfrm>
                    <a:off x="829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1" name="Freeform 149"/>
                  <p:cNvSpPr>
                    <a:spLocks noChangeAspect="1"/>
                  </p:cNvSpPr>
                  <p:nvPr/>
                </p:nvSpPr>
                <p:spPr bwMode="auto">
                  <a:xfrm>
                    <a:off x="829" y="162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7" y="1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8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8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2" name="Rectangle 1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6" y="1620"/>
                    <a:ext cx="11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3" name="Freeform 151"/>
                  <p:cNvSpPr>
                    <a:spLocks noChangeAspect="1"/>
                  </p:cNvSpPr>
                  <p:nvPr/>
                </p:nvSpPr>
                <p:spPr bwMode="auto">
                  <a:xfrm>
                    <a:off x="949" y="162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10" y="44"/>
                      </a:cxn>
                      <a:cxn ang="0">
                        <a:pos x="15" y="42"/>
                      </a:cxn>
                      <a:cxn ang="0">
                        <a:pos x="18" y="38"/>
                      </a:cxn>
                      <a:cxn ang="0">
                        <a:pos x="20" y="35"/>
                      </a:cxn>
                      <a:cxn ang="0">
                        <a:pos x="22" y="31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8"/>
                      </a:cxn>
                      <a:cxn ang="0">
                        <a:pos x="22" y="14"/>
                      </a:cxn>
                      <a:cxn ang="0">
                        <a:pos x="20" y="10"/>
                      </a:cxn>
                      <a:cxn ang="0">
                        <a:pos x="18" y="7"/>
                      </a:cxn>
                      <a:cxn ang="0">
                        <a:pos x="15" y="4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5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4" name="Freeform 152"/>
                  <p:cNvSpPr>
                    <a:spLocks noChangeAspect="1"/>
                  </p:cNvSpPr>
                  <p:nvPr/>
                </p:nvSpPr>
                <p:spPr bwMode="auto">
                  <a:xfrm>
                    <a:off x="1176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11" y="44"/>
                      </a:cxn>
                      <a:cxn ang="0">
                        <a:pos x="15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5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5" name="Rectangle 1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3" y="2049"/>
                    <a:ext cx="11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6" name="Freeform 154"/>
                  <p:cNvSpPr>
                    <a:spLocks noChangeAspect="1"/>
                  </p:cNvSpPr>
                  <p:nvPr/>
                </p:nvSpPr>
                <p:spPr bwMode="auto">
                  <a:xfrm>
                    <a:off x="1055" y="2049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7">
                        <a:moveTo>
                          <a:pt x="23" y="0"/>
                        </a:move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7" name="Freeform 155"/>
                  <p:cNvSpPr>
                    <a:spLocks noChangeAspect="1"/>
                  </p:cNvSpPr>
                  <p:nvPr/>
                </p:nvSpPr>
                <p:spPr bwMode="auto">
                  <a:xfrm>
                    <a:off x="1055" y="1620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8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8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8" name="Rectangle 15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63" y="1620"/>
                    <a:ext cx="11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09" name="Freeform 157"/>
                  <p:cNvSpPr>
                    <a:spLocks noChangeAspect="1"/>
                  </p:cNvSpPr>
                  <p:nvPr/>
                </p:nvSpPr>
                <p:spPr bwMode="auto">
                  <a:xfrm>
                    <a:off x="1176" y="162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11" y="44"/>
                      </a:cxn>
                      <a:cxn ang="0">
                        <a:pos x="15" y="42"/>
                      </a:cxn>
                      <a:cxn ang="0">
                        <a:pos x="18" y="38"/>
                      </a:cxn>
                      <a:cxn ang="0">
                        <a:pos x="20" y="35"/>
                      </a:cxn>
                      <a:cxn ang="0">
                        <a:pos x="22" y="31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8"/>
                      </a:cxn>
                      <a:cxn ang="0">
                        <a:pos x="22" y="14"/>
                      </a:cxn>
                      <a:cxn ang="0">
                        <a:pos x="20" y="10"/>
                      </a:cxn>
                      <a:cxn ang="0">
                        <a:pos x="18" y="7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11" y="44"/>
                        </a:lnTo>
                        <a:lnTo>
                          <a:pt x="15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0" name="Freeform 158"/>
                  <p:cNvSpPr>
                    <a:spLocks noChangeAspect="1"/>
                  </p:cNvSpPr>
                  <p:nvPr/>
                </p:nvSpPr>
                <p:spPr bwMode="auto">
                  <a:xfrm>
                    <a:off x="1961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2"/>
                      </a:cxn>
                      <a:cxn ang="0">
                        <a:pos x="14" y="3"/>
                      </a:cxn>
                      <a:cxn ang="0">
                        <a:pos x="10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10" y="44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1" name="Rectangle 15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8" y="1619"/>
                    <a:ext cx="103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2" name="Freeform 160"/>
                  <p:cNvSpPr>
                    <a:spLocks noChangeAspect="1"/>
                  </p:cNvSpPr>
                  <p:nvPr/>
                </p:nvSpPr>
                <p:spPr bwMode="auto">
                  <a:xfrm>
                    <a:off x="2071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4"/>
                      </a:cxn>
                      <a:cxn ang="0">
                        <a:pos x="17" y="42"/>
                      </a:cxn>
                      <a:cxn ang="0">
                        <a:pos x="21" y="37"/>
                      </a:cxn>
                      <a:cxn ang="0">
                        <a:pos x="23" y="33"/>
                      </a:cxn>
                      <a:cxn ang="0">
                        <a:pos x="24" y="29"/>
                      </a:cxn>
                      <a:cxn ang="0">
                        <a:pos x="24" y="25"/>
                      </a:cxn>
                      <a:cxn ang="0">
                        <a:pos x="24" y="20"/>
                      </a:cxn>
                      <a:cxn ang="0">
                        <a:pos x="23" y="16"/>
                      </a:cxn>
                      <a:cxn ang="0">
                        <a:pos x="21" y="12"/>
                      </a:cxn>
                      <a:cxn ang="0">
                        <a:pos x="17" y="9"/>
                      </a:cxn>
                      <a:cxn ang="0">
                        <a:pos x="14" y="6"/>
                      </a:cxn>
                      <a:cxn ang="0">
                        <a:pos x="10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7" y="42"/>
                        </a:lnTo>
                        <a:lnTo>
                          <a:pt x="21" y="37"/>
                        </a:lnTo>
                        <a:lnTo>
                          <a:pt x="23" y="33"/>
                        </a:lnTo>
                        <a:lnTo>
                          <a:pt x="24" y="29"/>
                        </a:lnTo>
                        <a:lnTo>
                          <a:pt x="24" y="25"/>
                        </a:lnTo>
                        <a:lnTo>
                          <a:pt x="24" y="20"/>
                        </a:lnTo>
                        <a:lnTo>
                          <a:pt x="23" y="16"/>
                        </a:lnTo>
                        <a:lnTo>
                          <a:pt x="21" y="12"/>
                        </a:lnTo>
                        <a:lnTo>
                          <a:pt x="17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3" name="Freeform 161"/>
                  <p:cNvSpPr>
                    <a:spLocks noChangeAspect="1"/>
                  </p:cNvSpPr>
                  <p:nvPr/>
                </p:nvSpPr>
                <p:spPr bwMode="auto">
                  <a:xfrm>
                    <a:off x="2065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2" y="37"/>
                      </a:cxn>
                      <a:cxn ang="0">
                        <a:pos x="23" y="33"/>
                      </a:cxn>
                      <a:cxn ang="0">
                        <a:pos x="24" y="29"/>
                      </a:cxn>
                      <a:cxn ang="0">
                        <a:pos x="25" y="24"/>
                      </a:cxn>
                      <a:cxn ang="0">
                        <a:pos x="24" y="20"/>
                      </a:cxn>
                      <a:cxn ang="0">
                        <a:pos x="23" y="16"/>
                      </a:cxn>
                      <a:cxn ang="0">
                        <a:pos x="22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2" y="37"/>
                        </a:lnTo>
                        <a:lnTo>
                          <a:pt x="23" y="33"/>
                        </a:lnTo>
                        <a:lnTo>
                          <a:pt x="24" y="29"/>
                        </a:lnTo>
                        <a:lnTo>
                          <a:pt x="25" y="24"/>
                        </a:lnTo>
                        <a:lnTo>
                          <a:pt x="24" y="20"/>
                        </a:lnTo>
                        <a:lnTo>
                          <a:pt x="23" y="16"/>
                        </a:lnTo>
                        <a:lnTo>
                          <a:pt x="22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4" name="Rectangle 16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68" y="2048"/>
                    <a:ext cx="97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5" name="Freeform 163"/>
                  <p:cNvSpPr>
                    <a:spLocks noChangeAspect="1"/>
                  </p:cNvSpPr>
                  <p:nvPr/>
                </p:nvSpPr>
                <p:spPr bwMode="auto">
                  <a:xfrm>
                    <a:off x="1961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6" name="Freeform 164"/>
                  <p:cNvSpPr>
                    <a:spLocks noChangeAspect="1"/>
                  </p:cNvSpPr>
                  <p:nvPr/>
                </p:nvSpPr>
                <p:spPr bwMode="auto">
                  <a:xfrm>
                    <a:off x="1630" y="2048"/>
                    <a:ext cx="6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7" name="Rectangle 1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5" y="2048"/>
                    <a:ext cx="115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8" name="Freeform 166"/>
                  <p:cNvSpPr>
                    <a:spLocks noChangeAspect="1"/>
                  </p:cNvSpPr>
                  <p:nvPr/>
                </p:nvSpPr>
                <p:spPr bwMode="auto">
                  <a:xfrm>
                    <a:off x="1509" y="2048"/>
                    <a:ext cx="6" cy="1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0"/>
                      </a:cxn>
                      <a:cxn ang="0">
                        <a:pos x="8" y="43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19" name="Freeform 167"/>
                  <p:cNvSpPr>
                    <a:spLocks noChangeAspect="1"/>
                  </p:cNvSpPr>
                  <p:nvPr/>
                </p:nvSpPr>
                <p:spPr bwMode="auto">
                  <a:xfrm>
                    <a:off x="1509" y="1619"/>
                    <a:ext cx="6" cy="1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8" y="6"/>
                      </a:cxn>
                      <a:cxn ang="0">
                        <a:pos x="5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2"/>
                      </a:cxn>
                      <a:cxn ang="0">
                        <a:pos x="8" y="44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8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0" name="Rectangle 16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15" y="1619"/>
                    <a:ext cx="115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1" name="Freeform 169"/>
                  <p:cNvSpPr>
                    <a:spLocks noChangeAspect="1"/>
                  </p:cNvSpPr>
                  <p:nvPr/>
                </p:nvSpPr>
                <p:spPr bwMode="auto">
                  <a:xfrm>
                    <a:off x="1630" y="1619"/>
                    <a:ext cx="6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4" y="6"/>
                      </a:cxn>
                      <a:cxn ang="0">
                        <a:pos x="10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2" name="Freeform 170"/>
                  <p:cNvSpPr>
                    <a:spLocks noChangeAspect="1"/>
                  </p:cNvSpPr>
                  <p:nvPr/>
                </p:nvSpPr>
                <p:spPr bwMode="auto">
                  <a:xfrm>
                    <a:off x="1402" y="2048"/>
                    <a:ext cx="8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3" name="Rectangle 17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9" y="2048"/>
                    <a:ext cx="113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4" name="Freeform 172"/>
                  <p:cNvSpPr>
                    <a:spLocks noChangeAspect="1"/>
                  </p:cNvSpPr>
                  <p:nvPr/>
                </p:nvSpPr>
                <p:spPr bwMode="auto">
                  <a:xfrm>
                    <a:off x="1282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9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4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9" y="43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5" name="Freeform 173"/>
                  <p:cNvSpPr>
                    <a:spLocks noChangeAspect="1"/>
                  </p:cNvSpPr>
                  <p:nvPr/>
                </p:nvSpPr>
                <p:spPr bwMode="auto">
                  <a:xfrm>
                    <a:off x="1282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9" y="2"/>
                      </a:cxn>
                      <a:cxn ang="0">
                        <a:pos x="14" y="3"/>
                      </a:cxn>
                      <a:cxn ang="0">
                        <a:pos x="9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5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9" y="44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2"/>
                        </a:lnTo>
                        <a:lnTo>
                          <a:pt x="14" y="3"/>
                        </a:lnTo>
                        <a:lnTo>
                          <a:pt x="9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9" y="44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6" name="Rectangle 17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89" y="1619"/>
                    <a:ext cx="113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7" name="Freeform 175"/>
                  <p:cNvSpPr>
                    <a:spLocks noChangeAspect="1"/>
                  </p:cNvSpPr>
                  <p:nvPr/>
                </p:nvSpPr>
                <p:spPr bwMode="auto">
                  <a:xfrm>
                    <a:off x="1402" y="1619"/>
                    <a:ext cx="8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0" y="47"/>
                      </a:cxn>
                      <a:cxn ang="0">
                        <a:pos x="14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3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4" y="6"/>
                      </a:cxn>
                      <a:cxn ang="0">
                        <a:pos x="10" y="3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3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3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5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8" name="Freeform 176"/>
                  <p:cNvSpPr>
                    <a:spLocks noChangeAspect="1"/>
                  </p:cNvSpPr>
                  <p:nvPr/>
                </p:nvSpPr>
                <p:spPr bwMode="auto">
                  <a:xfrm>
                    <a:off x="1515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29" name="Rectangle 1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02" y="2048"/>
                    <a:ext cx="113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0" name="Freeform 178"/>
                  <p:cNvSpPr>
                    <a:spLocks noChangeAspect="1"/>
                  </p:cNvSpPr>
                  <p:nvPr/>
                </p:nvSpPr>
                <p:spPr bwMode="auto">
                  <a:xfrm>
                    <a:off x="1395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9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9" y="43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1" name="Freeform 179"/>
                  <p:cNvSpPr>
                    <a:spLocks noChangeAspect="1"/>
                  </p:cNvSpPr>
                  <p:nvPr/>
                </p:nvSpPr>
                <p:spPr bwMode="auto">
                  <a:xfrm>
                    <a:off x="1395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2"/>
                      </a:cxn>
                      <a:cxn ang="0">
                        <a:pos x="14" y="3"/>
                      </a:cxn>
                      <a:cxn ang="0">
                        <a:pos x="9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9" y="44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9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9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2" name="Rectangle 18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02" y="1619"/>
                    <a:ext cx="113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3" name="Freeform 181"/>
                  <p:cNvSpPr>
                    <a:spLocks noChangeAspect="1"/>
                  </p:cNvSpPr>
                  <p:nvPr/>
                </p:nvSpPr>
                <p:spPr bwMode="auto">
                  <a:xfrm>
                    <a:off x="1515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4" name="Freeform 182"/>
                  <p:cNvSpPr>
                    <a:spLocks noChangeAspect="1"/>
                  </p:cNvSpPr>
                  <p:nvPr/>
                </p:nvSpPr>
                <p:spPr bwMode="auto">
                  <a:xfrm>
                    <a:off x="1856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5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5" name="Rectangle 18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2" y="2048"/>
                    <a:ext cx="114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6" name="Freeform 184"/>
                  <p:cNvSpPr>
                    <a:spLocks noChangeAspect="1"/>
                  </p:cNvSpPr>
                  <p:nvPr/>
                </p:nvSpPr>
                <p:spPr bwMode="auto">
                  <a:xfrm>
                    <a:off x="1735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0"/>
                      </a:cxn>
                      <a:cxn ang="0">
                        <a:pos x="9" y="43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0"/>
                        </a:lnTo>
                        <a:lnTo>
                          <a:pt x="9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7" name="Freeform 185"/>
                  <p:cNvSpPr>
                    <a:spLocks noChangeAspect="1"/>
                  </p:cNvSpPr>
                  <p:nvPr/>
                </p:nvSpPr>
                <p:spPr bwMode="auto">
                  <a:xfrm>
                    <a:off x="1735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9" y="6"/>
                      </a:cxn>
                      <a:cxn ang="0">
                        <a:pos x="5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2"/>
                      </a:cxn>
                      <a:cxn ang="0">
                        <a:pos x="9" y="44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9" y="6"/>
                        </a:lnTo>
                        <a:lnTo>
                          <a:pt x="5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2"/>
                        </a:lnTo>
                        <a:lnTo>
                          <a:pt x="9" y="44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8" name="Rectangle 18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2" y="1619"/>
                    <a:ext cx="114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39" name="Freeform 187"/>
                  <p:cNvSpPr>
                    <a:spLocks noChangeAspect="1"/>
                  </p:cNvSpPr>
                  <p:nvPr/>
                </p:nvSpPr>
                <p:spPr bwMode="auto">
                  <a:xfrm>
                    <a:off x="1856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5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5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5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0" name="Freeform 188"/>
                  <p:cNvSpPr>
                    <a:spLocks noChangeAspect="1"/>
                  </p:cNvSpPr>
                  <p:nvPr/>
                </p:nvSpPr>
                <p:spPr bwMode="auto">
                  <a:xfrm>
                    <a:off x="1742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7" y="48"/>
                      </a:cxn>
                      <a:cxn ang="0">
                        <a:pos x="11" y="47"/>
                      </a:cxn>
                      <a:cxn ang="0">
                        <a:pos x="15" y="43"/>
                      </a:cxn>
                      <a:cxn ang="0">
                        <a:pos x="18" y="40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4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8"/>
                      </a:cxn>
                      <a:cxn ang="0">
                        <a:pos x="15" y="4"/>
                      </a:cxn>
                      <a:cxn ang="0">
                        <a:pos x="11" y="2"/>
                      </a:cxn>
                      <a:cxn ang="0">
                        <a:pos x="7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3"/>
                        </a:lnTo>
                        <a:lnTo>
                          <a:pt x="18" y="40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8"/>
                        </a:lnTo>
                        <a:lnTo>
                          <a:pt x="15" y="4"/>
                        </a:lnTo>
                        <a:lnTo>
                          <a:pt x="11" y="2"/>
                        </a:lnTo>
                        <a:lnTo>
                          <a:pt x="7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1" name="Rectangle 1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0" y="2048"/>
                    <a:ext cx="112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2" name="Freeform 190"/>
                  <p:cNvSpPr>
                    <a:spLocks noChangeAspect="1"/>
                  </p:cNvSpPr>
                  <p:nvPr/>
                </p:nvSpPr>
                <p:spPr bwMode="auto">
                  <a:xfrm>
                    <a:off x="1622" y="2048"/>
                    <a:ext cx="8" cy="1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3" name="Freeform 191"/>
                  <p:cNvSpPr>
                    <a:spLocks noChangeAspect="1"/>
                  </p:cNvSpPr>
                  <p:nvPr/>
                </p:nvSpPr>
                <p:spPr bwMode="auto">
                  <a:xfrm>
                    <a:off x="1622" y="1619"/>
                    <a:ext cx="8" cy="15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2"/>
                      </a:cxn>
                      <a:cxn ang="0">
                        <a:pos x="14" y="3"/>
                      </a:cxn>
                      <a:cxn ang="0">
                        <a:pos x="10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10" y="44"/>
                      </a:cxn>
                      <a:cxn ang="0">
                        <a:pos x="14" y="47"/>
                      </a:cxn>
                      <a:cxn ang="0">
                        <a:pos x="18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8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8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4" name="Rectangle 1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30" y="1619"/>
                    <a:ext cx="112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5" name="Freeform 193"/>
                  <p:cNvSpPr>
                    <a:spLocks noChangeAspect="1"/>
                  </p:cNvSpPr>
                  <p:nvPr/>
                </p:nvSpPr>
                <p:spPr bwMode="auto">
                  <a:xfrm>
                    <a:off x="1742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7" y="48"/>
                      </a:cxn>
                      <a:cxn ang="0">
                        <a:pos x="11" y="47"/>
                      </a:cxn>
                      <a:cxn ang="0">
                        <a:pos x="15" y="44"/>
                      </a:cxn>
                      <a:cxn ang="0">
                        <a:pos x="18" y="42"/>
                      </a:cxn>
                      <a:cxn ang="0">
                        <a:pos x="21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1" y="12"/>
                      </a:cxn>
                      <a:cxn ang="0">
                        <a:pos x="18" y="9"/>
                      </a:cxn>
                      <a:cxn ang="0">
                        <a:pos x="15" y="6"/>
                      </a:cxn>
                      <a:cxn ang="0">
                        <a:pos x="11" y="3"/>
                      </a:cxn>
                      <a:cxn ang="0">
                        <a:pos x="7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7" y="48"/>
                        </a:lnTo>
                        <a:lnTo>
                          <a:pt x="11" y="47"/>
                        </a:lnTo>
                        <a:lnTo>
                          <a:pt x="15" y="44"/>
                        </a:lnTo>
                        <a:lnTo>
                          <a:pt x="18" y="42"/>
                        </a:lnTo>
                        <a:lnTo>
                          <a:pt x="21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1" y="12"/>
                        </a:lnTo>
                        <a:lnTo>
                          <a:pt x="18" y="9"/>
                        </a:lnTo>
                        <a:lnTo>
                          <a:pt x="15" y="6"/>
                        </a:lnTo>
                        <a:lnTo>
                          <a:pt x="11" y="3"/>
                        </a:lnTo>
                        <a:lnTo>
                          <a:pt x="7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6" name="Freeform 194"/>
                  <p:cNvSpPr>
                    <a:spLocks noChangeAspect="1"/>
                  </p:cNvSpPr>
                  <p:nvPr/>
                </p:nvSpPr>
                <p:spPr bwMode="auto">
                  <a:xfrm>
                    <a:off x="1968" y="2048"/>
                    <a:ext cx="8" cy="16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8" y="40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4" y="29"/>
                      </a:cxn>
                      <a:cxn ang="0">
                        <a:pos x="24" y="24"/>
                      </a:cxn>
                      <a:cxn ang="0">
                        <a:pos x="24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8" y="40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4"/>
                        </a:lnTo>
                        <a:lnTo>
                          <a:pt x="24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7" name="Rectangle 1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6" y="2048"/>
                    <a:ext cx="112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8" name="Freeform 196"/>
                  <p:cNvSpPr>
                    <a:spLocks noChangeAspect="1"/>
                  </p:cNvSpPr>
                  <p:nvPr/>
                </p:nvSpPr>
                <p:spPr bwMode="auto">
                  <a:xfrm>
                    <a:off x="1849" y="2048"/>
                    <a:ext cx="7" cy="16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6" y="8"/>
                      </a:cxn>
                      <a:cxn ang="0">
                        <a:pos x="3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4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7"/>
                      </a:cxn>
                      <a:cxn ang="0">
                        <a:pos x="6" y="40"/>
                      </a:cxn>
                      <a:cxn ang="0">
                        <a:pos x="10" y="43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6" y="8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0"/>
                        </a:lnTo>
                        <a:lnTo>
                          <a:pt x="10" y="43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49" name="Freeform 197"/>
                  <p:cNvSpPr>
                    <a:spLocks noChangeAspect="1"/>
                  </p:cNvSpPr>
                  <p:nvPr/>
                </p:nvSpPr>
                <p:spPr bwMode="auto">
                  <a:xfrm>
                    <a:off x="1849" y="1619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9" y="2"/>
                      </a:cxn>
                      <a:cxn ang="0">
                        <a:pos x="14" y="3"/>
                      </a:cxn>
                      <a:cxn ang="0">
                        <a:pos x="10" y="6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2" y="16"/>
                      </a:cxn>
                      <a:cxn ang="0">
                        <a:pos x="1" y="20"/>
                      </a:cxn>
                      <a:cxn ang="0">
                        <a:pos x="0" y="25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7"/>
                      </a:cxn>
                      <a:cxn ang="0">
                        <a:pos x="6" y="42"/>
                      </a:cxn>
                      <a:cxn ang="0">
                        <a:pos x="10" y="44"/>
                      </a:cxn>
                      <a:cxn ang="0">
                        <a:pos x="14" y="47"/>
                      </a:cxn>
                      <a:cxn ang="0">
                        <a:pos x="19" y="48"/>
                      </a:cxn>
                      <a:cxn ang="0">
                        <a:pos x="24" y="49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9">
                        <a:moveTo>
                          <a:pt x="24" y="0"/>
                        </a:moveTo>
                        <a:lnTo>
                          <a:pt x="19" y="2"/>
                        </a:lnTo>
                        <a:lnTo>
                          <a:pt x="14" y="3"/>
                        </a:lnTo>
                        <a:lnTo>
                          <a:pt x="10" y="6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2" y="16"/>
                        </a:lnTo>
                        <a:lnTo>
                          <a:pt x="1" y="20"/>
                        </a:lnTo>
                        <a:lnTo>
                          <a:pt x="0" y="25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7"/>
                        </a:lnTo>
                        <a:lnTo>
                          <a:pt x="6" y="42"/>
                        </a:lnTo>
                        <a:lnTo>
                          <a:pt x="10" y="44"/>
                        </a:lnTo>
                        <a:lnTo>
                          <a:pt x="14" y="47"/>
                        </a:lnTo>
                        <a:lnTo>
                          <a:pt x="19" y="48"/>
                        </a:lnTo>
                        <a:lnTo>
                          <a:pt x="24" y="49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0" name="Rectangle 1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6" y="1619"/>
                    <a:ext cx="112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1" name="Freeform 199"/>
                  <p:cNvSpPr>
                    <a:spLocks noChangeAspect="1"/>
                  </p:cNvSpPr>
                  <p:nvPr/>
                </p:nvSpPr>
                <p:spPr bwMode="auto">
                  <a:xfrm>
                    <a:off x="1968" y="1619"/>
                    <a:ext cx="8" cy="15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6" y="48"/>
                      </a:cxn>
                      <a:cxn ang="0">
                        <a:pos x="10" y="47"/>
                      </a:cxn>
                      <a:cxn ang="0">
                        <a:pos x="14" y="44"/>
                      </a:cxn>
                      <a:cxn ang="0">
                        <a:pos x="18" y="42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4" y="29"/>
                      </a:cxn>
                      <a:cxn ang="0">
                        <a:pos x="24" y="25"/>
                      </a:cxn>
                      <a:cxn ang="0">
                        <a:pos x="24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8" y="9"/>
                      </a:cxn>
                      <a:cxn ang="0">
                        <a:pos x="14" y="6"/>
                      </a:cxn>
                      <a:cxn ang="0">
                        <a:pos x="10" y="3"/>
                      </a:cxn>
                      <a:cxn ang="0">
                        <a:pos x="6" y="2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6" y="48"/>
                        </a:lnTo>
                        <a:lnTo>
                          <a:pt x="10" y="47"/>
                        </a:lnTo>
                        <a:lnTo>
                          <a:pt x="14" y="44"/>
                        </a:lnTo>
                        <a:lnTo>
                          <a:pt x="18" y="42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4" y="29"/>
                        </a:lnTo>
                        <a:lnTo>
                          <a:pt x="24" y="25"/>
                        </a:lnTo>
                        <a:lnTo>
                          <a:pt x="24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8" y="9"/>
                        </a:lnTo>
                        <a:lnTo>
                          <a:pt x="14" y="6"/>
                        </a:lnTo>
                        <a:lnTo>
                          <a:pt x="10" y="3"/>
                        </a:lnTo>
                        <a:lnTo>
                          <a:pt x="6" y="2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2" name="Freeform 200"/>
                  <p:cNvSpPr>
                    <a:spLocks noChangeAspect="1"/>
                  </p:cNvSpPr>
                  <p:nvPr/>
                </p:nvSpPr>
                <p:spPr bwMode="auto">
                  <a:xfrm>
                    <a:off x="2773" y="1530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7"/>
                      </a:cxn>
                      <a:cxn ang="0">
                        <a:pos x="10" y="46"/>
                      </a:cxn>
                      <a:cxn ang="0">
                        <a:pos x="14" y="43"/>
                      </a:cxn>
                      <a:cxn ang="0">
                        <a:pos x="17" y="40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4" y="24"/>
                      </a:cxn>
                      <a:cxn ang="0">
                        <a:pos x="23" y="20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7" y="7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4" h="47">
                        <a:moveTo>
                          <a:pt x="0" y="47"/>
                        </a:moveTo>
                        <a:lnTo>
                          <a:pt x="5" y="47"/>
                        </a:lnTo>
                        <a:lnTo>
                          <a:pt x="10" y="46"/>
                        </a:lnTo>
                        <a:lnTo>
                          <a:pt x="14" y="43"/>
                        </a:lnTo>
                        <a:lnTo>
                          <a:pt x="17" y="40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4" y="24"/>
                        </a:lnTo>
                        <a:lnTo>
                          <a:pt x="23" y="20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7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3" name="Rectangle 2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3" y="1530"/>
                    <a:ext cx="460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4" name="Freeform 202"/>
                  <p:cNvSpPr>
                    <a:spLocks noChangeAspect="1"/>
                  </p:cNvSpPr>
                  <p:nvPr/>
                </p:nvSpPr>
                <p:spPr bwMode="auto">
                  <a:xfrm>
                    <a:off x="2306" y="153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1"/>
                      </a:cxn>
                      <a:cxn ang="0">
                        <a:pos x="2" y="15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40"/>
                      </a:cxn>
                      <a:cxn ang="0">
                        <a:pos x="9" y="43"/>
                      </a:cxn>
                      <a:cxn ang="0">
                        <a:pos x="14" y="46"/>
                      </a:cxn>
                      <a:cxn ang="0">
                        <a:pos x="18" y="47"/>
                      </a:cxn>
                      <a:cxn ang="0">
                        <a:pos x="24" y="47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7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40"/>
                        </a:lnTo>
                        <a:lnTo>
                          <a:pt x="9" y="43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4" y="47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5" name="Freeform 203"/>
                  <p:cNvSpPr>
                    <a:spLocks noChangeAspect="1"/>
                  </p:cNvSpPr>
                  <p:nvPr/>
                </p:nvSpPr>
                <p:spPr bwMode="auto">
                  <a:xfrm>
                    <a:off x="283" y="1900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3" y="2"/>
                      </a:cxn>
                      <a:cxn ang="0">
                        <a:pos x="8" y="6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5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7"/>
                      </a:cxn>
                      <a:cxn ang="0">
                        <a:pos x="5" y="41"/>
                      </a:cxn>
                      <a:cxn ang="0">
                        <a:pos x="8" y="43"/>
                      </a:cxn>
                      <a:cxn ang="0">
                        <a:pos x="13" y="47"/>
                      </a:cxn>
                      <a:cxn ang="0">
                        <a:pos x="18" y="48"/>
                      </a:cxn>
                      <a:cxn ang="0">
                        <a:pos x="23" y="49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9">
                        <a:moveTo>
                          <a:pt x="23" y="0"/>
                        </a:moveTo>
                        <a:lnTo>
                          <a:pt x="18" y="1"/>
                        </a:lnTo>
                        <a:lnTo>
                          <a:pt x="13" y="2"/>
                        </a:lnTo>
                        <a:lnTo>
                          <a:pt x="8" y="6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7"/>
                        </a:lnTo>
                        <a:lnTo>
                          <a:pt x="5" y="41"/>
                        </a:lnTo>
                        <a:lnTo>
                          <a:pt x="8" y="43"/>
                        </a:lnTo>
                        <a:lnTo>
                          <a:pt x="13" y="47"/>
                        </a:lnTo>
                        <a:lnTo>
                          <a:pt x="18" y="48"/>
                        </a:lnTo>
                        <a:lnTo>
                          <a:pt x="23" y="49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6" name="Rectangle 20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0" y="1900"/>
                    <a:ext cx="2483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7" name="Freeform 205"/>
                  <p:cNvSpPr>
                    <a:spLocks noChangeAspect="1"/>
                  </p:cNvSpPr>
                  <p:nvPr/>
                </p:nvSpPr>
                <p:spPr bwMode="auto">
                  <a:xfrm>
                    <a:off x="2773" y="1900"/>
                    <a:ext cx="8" cy="14"/>
                  </a:xfrm>
                  <a:custGeom>
                    <a:avLst/>
                    <a:gdLst/>
                    <a:ahLst/>
                    <a:cxnLst>
                      <a:cxn ang="0">
                        <a:pos x="0" y="49"/>
                      </a:cxn>
                      <a:cxn ang="0">
                        <a:pos x="5" y="48"/>
                      </a:cxn>
                      <a:cxn ang="0">
                        <a:pos x="10" y="47"/>
                      </a:cxn>
                      <a:cxn ang="0">
                        <a:pos x="14" y="43"/>
                      </a:cxn>
                      <a:cxn ang="0">
                        <a:pos x="17" y="41"/>
                      </a:cxn>
                      <a:cxn ang="0">
                        <a:pos x="20" y="37"/>
                      </a:cxn>
                      <a:cxn ang="0">
                        <a:pos x="22" y="33"/>
                      </a:cxn>
                      <a:cxn ang="0">
                        <a:pos x="23" y="29"/>
                      </a:cxn>
                      <a:cxn ang="0">
                        <a:pos x="24" y="25"/>
                      </a:cxn>
                      <a:cxn ang="0">
                        <a:pos x="23" y="20"/>
                      </a:cxn>
                      <a:cxn ang="0">
                        <a:pos x="22" y="16"/>
                      </a:cxn>
                      <a:cxn ang="0">
                        <a:pos x="20" y="12"/>
                      </a:cxn>
                      <a:cxn ang="0">
                        <a:pos x="17" y="8"/>
                      </a:cxn>
                      <a:cxn ang="0">
                        <a:pos x="14" y="6"/>
                      </a:cxn>
                      <a:cxn ang="0">
                        <a:pos x="10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9"/>
                      </a:cxn>
                    </a:cxnLst>
                    <a:rect l="0" t="0" r="r" b="b"/>
                    <a:pathLst>
                      <a:path w="24" h="49">
                        <a:moveTo>
                          <a:pt x="0" y="49"/>
                        </a:moveTo>
                        <a:lnTo>
                          <a:pt x="5" y="48"/>
                        </a:lnTo>
                        <a:lnTo>
                          <a:pt x="10" y="47"/>
                        </a:lnTo>
                        <a:lnTo>
                          <a:pt x="14" y="43"/>
                        </a:lnTo>
                        <a:lnTo>
                          <a:pt x="17" y="41"/>
                        </a:lnTo>
                        <a:lnTo>
                          <a:pt x="20" y="37"/>
                        </a:lnTo>
                        <a:lnTo>
                          <a:pt x="22" y="33"/>
                        </a:lnTo>
                        <a:lnTo>
                          <a:pt x="23" y="29"/>
                        </a:lnTo>
                        <a:lnTo>
                          <a:pt x="24" y="25"/>
                        </a:lnTo>
                        <a:lnTo>
                          <a:pt x="23" y="20"/>
                        </a:lnTo>
                        <a:lnTo>
                          <a:pt x="22" y="16"/>
                        </a:lnTo>
                        <a:lnTo>
                          <a:pt x="20" y="12"/>
                        </a:lnTo>
                        <a:lnTo>
                          <a:pt x="17" y="8"/>
                        </a:lnTo>
                        <a:lnTo>
                          <a:pt x="14" y="6"/>
                        </a:lnTo>
                        <a:lnTo>
                          <a:pt x="10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158" name="Freeform 206"/>
                  <p:cNvSpPr>
                    <a:spLocks noChangeAspect="1"/>
                  </p:cNvSpPr>
                  <p:nvPr/>
                </p:nvSpPr>
                <p:spPr bwMode="auto">
                  <a:xfrm>
                    <a:off x="2370" y="1580"/>
                    <a:ext cx="13" cy="8"/>
                  </a:xfrm>
                  <a:custGeom>
                    <a:avLst/>
                    <a:gdLst/>
                    <a:ahLst/>
                    <a:cxnLst>
                      <a:cxn ang="0">
                        <a:pos x="47" y="24"/>
                      </a:cxn>
                      <a:cxn ang="0">
                        <a:pos x="47" y="19"/>
                      </a:cxn>
                      <a:cxn ang="0">
                        <a:pos x="45" y="14"/>
                      </a:cxn>
                      <a:cxn ang="0">
                        <a:pos x="43" y="9"/>
                      </a:cxn>
                      <a:cxn ang="0">
                        <a:pos x="40" y="6"/>
                      </a:cxn>
                      <a:cxn ang="0">
                        <a:pos x="36" y="4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6"/>
                      </a:cxn>
                      <a:cxn ang="0">
                        <a:pos x="4" y="9"/>
                      </a:cxn>
                      <a:cxn ang="0">
                        <a:pos x="2" y="14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47" y="24"/>
                      </a:cxn>
                    </a:cxnLst>
                    <a:rect l="0" t="0" r="r" b="b"/>
                    <a:pathLst>
                      <a:path w="47" h="24">
                        <a:moveTo>
                          <a:pt x="47" y="24"/>
                        </a:moveTo>
                        <a:lnTo>
                          <a:pt x="47" y="19"/>
                        </a:lnTo>
                        <a:lnTo>
                          <a:pt x="45" y="14"/>
                        </a:lnTo>
                        <a:lnTo>
                          <a:pt x="43" y="9"/>
                        </a:lnTo>
                        <a:lnTo>
                          <a:pt x="40" y="6"/>
                        </a:lnTo>
                        <a:lnTo>
                          <a:pt x="36" y="4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4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47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grpSp>
                <p:nvGrpSpPr>
                  <p:cNvPr id="382159" name="Group 20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242" y="1489"/>
                    <a:ext cx="5062" cy="671"/>
                    <a:chOff x="71" y="1833"/>
                    <a:chExt cx="5617" cy="744"/>
                  </a:xfrm>
                </p:grpSpPr>
                <p:sp>
                  <p:nvSpPr>
                    <p:cNvPr id="382160" name="Rectangle 2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440" y="1942"/>
                      <a:ext cx="1" cy="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1" name="Freeform 2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432" y="1934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4"/>
                        </a:cxn>
                        <a:cxn ang="0">
                          <a:pos x="47" y="19"/>
                        </a:cxn>
                        <a:cxn ang="0">
                          <a:pos x="45" y="14"/>
                        </a:cxn>
                        <a:cxn ang="0">
                          <a:pos x="43" y="9"/>
                        </a:cxn>
                        <a:cxn ang="0">
                          <a:pos x="40" y="6"/>
                        </a:cxn>
                        <a:cxn ang="0">
                          <a:pos x="36" y="4"/>
                        </a:cxn>
                        <a:cxn ang="0">
                          <a:pos x="32" y="2"/>
                        </a:cxn>
                        <a:cxn ang="0">
                          <a:pos x="28" y="1"/>
                        </a:cxn>
                        <a:cxn ang="0">
                          <a:pos x="24" y="0"/>
                        </a:cxn>
                        <a:cxn ang="0">
                          <a:pos x="19" y="1"/>
                        </a:cxn>
                        <a:cxn ang="0">
                          <a:pos x="14" y="2"/>
                        </a:cxn>
                        <a:cxn ang="0">
                          <a:pos x="10" y="4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4"/>
                        </a:cxn>
                        <a:cxn ang="0">
                          <a:pos x="0" y="19"/>
                        </a:cxn>
                        <a:cxn ang="0">
                          <a:pos x="0" y="24"/>
                        </a:cxn>
                        <a:cxn ang="0">
                          <a:pos x="47" y="24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7" y="19"/>
                          </a:lnTo>
                          <a:lnTo>
                            <a:pt x="45" y="14"/>
                          </a:lnTo>
                          <a:lnTo>
                            <a:pt x="43" y="9"/>
                          </a:lnTo>
                          <a:lnTo>
                            <a:pt x="40" y="6"/>
                          </a:lnTo>
                          <a:lnTo>
                            <a:pt x="36" y="4"/>
                          </a:lnTo>
                          <a:lnTo>
                            <a:pt x="32" y="2"/>
                          </a:lnTo>
                          <a:lnTo>
                            <a:pt x="28" y="1"/>
                          </a:lnTo>
                          <a:lnTo>
                            <a:pt x="24" y="0"/>
                          </a:lnTo>
                          <a:lnTo>
                            <a:pt x="19" y="1"/>
                          </a:lnTo>
                          <a:lnTo>
                            <a:pt x="14" y="2"/>
                          </a:lnTo>
                          <a:lnTo>
                            <a:pt x="10" y="4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4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2" name="Freeform 2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80" y="193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5" y="47"/>
                        </a:cxn>
                        <a:cxn ang="0">
                          <a:pos x="10" y="46"/>
                        </a:cxn>
                        <a:cxn ang="0">
                          <a:pos x="14" y="43"/>
                        </a:cxn>
                        <a:cxn ang="0">
                          <a:pos x="17" y="41"/>
                        </a:cxn>
                        <a:cxn ang="0">
                          <a:pos x="20" y="37"/>
                        </a:cxn>
                        <a:cxn ang="0">
                          <a:pos x="22" y="33"/>
                        </a:cxn>
                        <a:cxn ang="0">
                          <a:pos x="23" y="28"/>
                        </a:cxn>
                        <a:cxn ang="0">
                          <a:pos x="24" y="24"/>
                        </a:cxn>
                        <a:cxn ang="0">
                          <a:pos x="23" y="20"/>
                        </a:cxn>
                        <a:cxn ang="0">
                          <a:pos x="22" y="16"/>
                        </a:cxn>
                        <a:cxn ang="0">
                          <a:pos x="20" y="12"/>
                        </a:cxn>
                        <a:cxn ang="0">
                          <a:pos x="17" y="7"/>
                        </a:cxn>
                        <a:cxn ang="0">
                          <a:pos x="14" y="5"/>
                        </a:cxn>
                        <a:cxn ang="0">
                          <a:pos x="10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0" y="48"/>
                          </a:moveTo>
                          <a:lnTo>
                            <a:pt x="5" y="47"/>
                          </a:lnTo>
                          <a:lnTo>
                            <a:pt x="10" y="46"/>
                          </a:lnTo>
                          <a:lnTo>
                            <a:pt x="14" y="43"/>
                          </a:lnTo>
                          <a:lnTo>
                            <a:pt x="17" y="41"/>
                          </a:lnTo>
                          <a:lnTo>
                            <a:pt x="20" y="37"/>
                          </a:lnTo>
                          <a:lnTo>
                            <a:pt x="22" y="33"/>
                          </a:lnTo>
                          <a:lnTo>
                            <a:pt x="23" y="28"/>
                          </a:lnTo>
                          <a:lnTo>
                            <a:pt x="24" y="24"/>
                          </a:lnTo>
                          <a:lnTo>
                            <a:pt x="23" y="20"/>
                          </a:lnTo>
                          <a:lnTo>
                            <a:pt x="22" y="16"/>
                          </a:lnTo>
                          <a:lnTo>
                            <a:pt x="20" y="12"/>
                          </a:lnTo>
                          <a:lnTo>
                            <a:pt x="17" y="7"/>
                          </a:lnTo>
                          <a:lnTo>
                            <a:pt x="14" y="5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3" name="Rectangle 2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67" y="1934"/>
                      <a:ext cx="513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4" name="Freeform 2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59" y="193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1"/>
                        </a:cxn>
                        <a:cxn ang="0">
                          <a:pos x="13" y="2"/>
                        </a:cxn>
                        <a:cxn ang="0">
                          <a:pos x="9" y="5"/>
                        </a:cxn>
                        <a:cxn ang="0">
                          <a:pos x="6" y="7"/>
                        </a:cxn>
                        <a:cxn ang="0">
                          <a:pos x="3" y="12"/>
                        </a:cxn>
                        <a:cxn ang="0">
                          <a:pos x="2" y="16"/>
                        </a:cxn>
                        <a:cxn ang="0">
                          <a:pos x="1" y="20"/>
                        </a:cxn>
                        <a:cxn ang="0">
                          <a:pos x="0" y="24"/>
                        </a:cxn>
                        <a:cxn ang="0">
                          <a:pos x="1" y="28"/>
                        </a:cxn>
                        <a:cxn ang="0">
                          <a:pos x="2" y="33"/>
                        </a:cxn>
                        <a:cxn ang="0">
                          <a:pos x="3" y="37"/>
                        </a:cxn>
                        <a:cxn ang="0">
                          <a:pos x="6" y="41"/>
                        </a:cxn>
                        <a:cxn ang="0">
                          <a:pos x="9" y="43"/>
                        </a:cxn>
                        <a:cxn ang="0">
                          <a:pos x="13" y="46"/>
                        </a:cxn>
                        <a:cxn ang="0">
                          <a:pos x="18" y="47"/>
                        </a:cxn>
                        <a:cxn ang="0">
                          <a:pos x="24" y="48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24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5"/>
                          </a:lnTo>
                          <a:lnTo>
                            <a:pt x="6" y="7"/>
                          </a:lnTo>
                          <a:lnTo>
                            <a:pt x="3" y="12"/>
                          </a:lnTo>
                          <a:lnTo>
                            <a:pt x="2" y="16"/>
                          </a:lnTo>
                          <a:lnTo>
                            <a:pt x="1" y="20"/>
                          </a:lnTo>
                          <a:lnTo>
                            <a:pt x="0" y="24"/>
                          </a:lnTo>
                          <a:lnTo>
                            <a:pt x="1" y="28"/>
                          </a:lnTo>
                          <a:lnTo>
                            <a:pt x="2" y="33"/>
                          </a:lnTo>
                          <a:lnTo>
                            <a:pt x="3" y="37"/>
                          </a:lnTo>
                          <a:lnTo>
                            <a:pt x="6" y="41"/>
                          </a:lnTo>
                          <a:lnTo>
                            <a:pt x="9" y="43"/>
                          </a:lnTo>
                          <a:lnTo>
                            <a:pt x="13" y="46"/>
                          </a:lnTo>
                          <a:lnTo>
                            <a:pt x="18" y="47"/>
                          </a:lnTo>
                          <a:lnTo>
                            <a:pt x="24" y="4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5" name="Freeform 2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70" y="244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6" y="47"/>
                        </a:cxn>
                        <a:cxn ang="0">
                          <a:pos x="10" y="46"/>
                        </a:cxn>
                        <a:cxn ang="0">
                          <a:pos x="14" y="42"/>
                        </a:cxn>
                        <a:cxn ang="0">
                          <a:pos x="17" y="40"/>
                        </a:cxn>
                        <a:cxn ang="0">
                          <a:pos x="20" y="36"/>
                        </a:cxn>
                        <a:cxn ang="0">
                          <a:pos x="21" y="33"/>
                        </a:cxn>
                        <a:cxn ang="0">
                          <a:pos x="22" y="29"/>
                        </a:cxn>
                        <a:cxn ang="0">
                          <a:pos x="24" y="25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2"/>
                        </a:cxn>
                        <a:cxn ang="0">
                          <a:pos x="17" y="8"/>
                        </a:cxn>
                        <a:cxn ang="0">
                          <a:pos x="14" y="6"/>
                        </a:cxn>
                        <a:cxn ang="0">
                          <a:pos x="10" y="2"/>
                        </a:cxn>
                        <a:cxn ang="0">
                          <a:pos x="6" y="1"/>
                        </a:cxn>
                        <a:cxn ang="0">
                          <a:pos x="0" y="0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4" y="42"/>
                          </a:lnTo>
                          <a:lnTo>
                            <a:pt x="17" y="40"/>
                          </a:lnTo>
                          <a:lnTo>
                            <a:pt x="20" y="36"/>
                          </a:lnTo>
                          <a:lnTo>
                            <a:pt x="21" y="33"/>
                          </a:lnTo>
                          <a:lnTo>
                            <a:pt x="22" y="29"/>
                          </a:lnTo>
                          <a:lnTo>
                            <a:pt x="24" y="25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2"/>
                          </a:lnTo>
                          <a:lnTo>
                            <a:pt x="17" y="8"/>
                          </a:lnTo>
                          <a:lnTo>
                            <a:pt x="14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6" name="Rectangle 2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098" y="2448"/>
                      <a:ext cx="272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7" name="Freeform 2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0" y="244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3" y="2"/>
                        </a:cxn>
                        <a:cxn ang="0">
                          <a:pos x="8" y="6"/>
                        </a:cxn>
                        <a:cxn ang="0">
                          <a:pos x="5" y="8"/>
                        </a:cxn>
                        <a:cxn ang="0">
                          <a:pos x="3" y="12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5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3" y="36"/>
                        </a:cxn>
                        <a:cxn ang="0">
                          <a:pos x="5" y="40"/>
                        </a:cxn>
                        <a:cxn ang="0">
                          <a:pos x="8" y="42"/>
                        </a:cxn>
                        <a:cxn ang="0">
                          <a:pos x="13" y="46"/>
                        </a:cxn>
                        <a:cxn ang="0">
                          <a:pos x="17" y="47"/>
                        </a:cxn>
                        <a:cxn ang="0">
                          <a:pos x="23" y="48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8" y="6"/>
                          </a:lnTo>
                          <a:lnTo>
                            <a:pt x="5" y="8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5" y="40"/>
                          </a:lnTo>
                          <a:lnTo>
                            <a:pt x="8" y="42"/>
                          </a:lnTo>
                          <a:lnTo>
                            <a:pt x="13" y="46"/>
                          </a:lnTo>
                          <a:lnTo>
                            <a:pt x="17" y="47"/>
                          </a:lnTo>
                          <a:lnTo>
                            <a:pt x="23" y="48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8" name="Freeform 2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4" y="1975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69" name="Rectangle 2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2" y="1975"/>
                      <a:ext cx="132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0" name="Freeform 2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4" y="1975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1" name="Freeform 2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3" y="1879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4" y="10"/>
                        </a:cxn>
                        <a:cxn ang="0">
                          <a:pos x="1" y="14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4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5"/>
                        </a:cxn>
                        <a:cxn ang="0">
                          <a:pos x="24" y="46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4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4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2" name="Rectangle 2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1" y="1879"/>
                      <a:ext cx="133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3" name="Freeform 2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4" y="1879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4" name="Freeform 2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9" y="1842"/>
                      <a:ext cx="7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5" y="7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3" y="37"/>
                        </a:cxn>
                        <a:cxn ang="0">
                          <a:pos x="5" y="40"/>
                        </a:cxn>
                        <a:cxn ang="0">
                          <a:pos x="9" y="43"/>
                        </a:cxn>
                        <a:cxn ang="0">
                          <a:pos x="13" y="45"/>
                        </a:cxn>
                        <a:cxn ang="0">
                          <a:pos x="18" y="47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7"/>
                          </a:lnTo>
                          <a:lnTo>
                            <a:pt x="5" y="40"/>
                          </a:lnTo>
                          <a:lnTo>
                            <a:pt x="9" y="43"/>
                          </a:lnTo>
                          <a:lnTo>
                            <a:pt x="13" y="45"/>
                          </a:lnTo>
                          <a:lnTo>
                            <a:pt x="18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5" name="Rectangle 2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6" y="1842"/>
                      <a:ext cx="259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6" name="Freeform 2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5" y="184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7"/>
                        </a:cxn>
                        <a:cxn ang="0">
                          <a:pos x="10" y="45"/>
                        </a:cxn>
                        <a:cxn ang="0">
                          <a:pos x="14" y="43"/>
                        </a:cxn>
                        <a:cxn ang="0">
                          <a:pos x="17" y="40"/>
                        </a:cxn>
                        <a:cxn ang="0">
                          <a:pos x="20" y="37"/>
                        </a:cxn>
                        <a:cxn ang="0">
                          <a:pos x="22" y="33"/>
                        </a:cxn>
                        <a:cxn ang="0">
                          <a:pos x="23" y="29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10" y="45"/>
                          </a:lnTo>
                          <a:lnTo>
                            <a:pt x="14" y="43"/>
                          </a:lnTo>
                          <a:lnTo>
                            <a:pt x="17" y="40"/>
                          </a:lnTo>
                          <a:lnTo>
                            <a:pt x="20" y="37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7" name="Freeform 2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34" y="191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1"/>
                        </a:cxn>
                        <a:cxn ang="0">
                          <a:pos x="18" y="6"/>
                        </a:cxn>
                        <a:cxn ang="0">
                          <a:pos x="14" y="4"/>
                        </a:cxn>
                        <a:cxn ang="0">
                          <a:pos x="10" y="1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4" y="4"/>
                          </a:lnTo>
                          <a:lnTo>
                            <a:pt x="10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8" name="Rectangle 2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02" y="1914"/>
                      <a:ext cx="132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79" name="Freeform 2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094" y="191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1"/>
                        </a:cxn>
                        <a:cxn ang="0">
                          <a:pos x="9" y="4"/>
                        </a:cxn>
                        <a:cxn ang="0">
                          <a:pos x="6" y="6"/>
                        </a:cxn>
                        <a:cxn ang="0">
                          <a:pos x="3" y="11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0" name="Freeform 2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7" y="1975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1" name="Rectangle 2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4" y="1975"/>
                      <a:ext cx="133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2" name="Freeform 2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7" y="1975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9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3" name="Freeform 2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8" y="1879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11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4" y="4"/>
                        </a:cxn>
                        <a:cxn ang="0">
                          <a:pos x="11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4" name="Rectangle 2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4" y="1879"/>
                      <a:ext cx="134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5" name="Freeform 2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7" y="1879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2" y="14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1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6" name="Freeform 2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27" y="1914"/>
                      <a:ext cx="7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1"/>
                        </a:cxn>
                        <a:cxn ang="0">
                          <a:pos x="9" y="4"/>
                        </a:cxn>
                        <a:cxn ang="0">
                          <a:pos x="6" y="6"/>
                        </a:cxn>
                        <a:cxn ang="0">
                          <a:pos x="3" y="11"/>
                        </a:cxn>
                        <a:cxn ang="0">
                          <a:pos x="2" y="14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2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7" name="Rectangle 2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34" y="1914"/>
                      <a:ext cx="133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8" name="Freeform 2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67" y="191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9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20" y="35"/>
                        </a:cxn>
                        <a:cxn ang="0">
                          <a:pos x="21" y="32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8"/>
                        </a:cxn>
                        <a:cxn ang="0">
                          <a:pos x="21" y="14"/>
                        </a:cxn>
                        <a:cxn ang="0">
                          <a:pos x="20" y="11"/>
                        </a:cxn>
                        <a:cxn ang="0">
                          <a:pos x="17" y="6"/>
                        </a:cxn>
                        <a:cxn ang="0">
                          <a:pos x="14" y="4"/>
                        </a:cxn>
                        <a:cxn ang="0">
                          <a:pos x="9" y="1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5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1"/>
                          </a:lnTo>
                          <a:lnTo>
                            <a:pt x="17" y="6"/>
                          </a:lnTo>
                          <a:lnTo>
                            <a:pt x="14" y="4"/>
                          </a:lnTo>
                          <a:lnTo>
                            <a:pt x="9" y="1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89" name="Freeform 2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13" y="191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7" y="0"/>
                        </a:cxn>
                        <a:cxn ang="0">
                          <a:pos x="13" y="1"/>
                        </a:cxn>
                        <a:cxn ang="0">
                          <a:pos x="9" y="4"/>
                        </a:cxn>
                        <a:cxn ang="0">
                          <a:pos x="6" y="6"/>
                        </a:cxn>
                        <a:cxn ang="0">
                          <a:pos x="3" y="11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4" y="46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0" name="Rectangle 2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1" y="1914"/>
                      <a:ext cx="4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1" name="Freeform 2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5" y="191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1"/>
                        </a:cxn>
                        <a:cxn ang="0">
                          <a:pos x="18" y="6"/>
                        </a:cxn>
                        <a:cxn ang="0">
                          <a:pos x="15" y="4"/>
                        </a:cxn>
                        <a:cxn ang="0">
                          <a:pos x="11" y="1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5" y="4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2" name="Freeform 2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13" y="191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7" y="0"/>
                        </a:cxn>
                        <a:cxn ang="0">
                          <a:pos x="13" y="1"/>
                        </a:cxn>
                        <a:cxn ang="0">
                          <a:pos x="9" y="4"/>
                        </a:cxn>
                        <a:cxn ang="0">
                          <a:pos x="6" y="6"/>
                        </a:cxn>
                        <a:cxn ang="0">
                          <a:pos x="3" y="11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5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4" y="46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6">
                          <a:moveTo>
                            <a:pt x="24" y="0"/>
                          </a:moveTo>
                          <a:lnTo>
                            <a:pt x="17" y="0"/>
                          </a:lnTo>
                          <a:lnTo>
                            <a:pt x="13" y="1"/>
                          </a:lnTo>
                          <a:lnTo>
                            <a:pt x="9" y="4"/>
                          </a:lnTo>
                          <a:lnTo>
                            <a:pt x="6" y="6"/>
                          </a:lnTo>
                          <a:lnTo>
                            <a:pt x="3" y="11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5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4" y="46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3" name="Rectangle 2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121" y="1914"/>
                      <a:ext cx="4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4" name="Freeform 2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125" y="1914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1"/>
                        </a:cxn>
                        <a:cxn ang="0">
                          <a:pos x="18" y="6"/>
                        </a:cxn>
                        <a:cxn ang="0">
                          <a:pos x="15" y="4"/>
                        </a:cxn>
                        <a:cxn ang="0">
                          <a:pos x="11" y="1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1"/>
                          </a:lnTo>
                          <a:lnTo>
                            <a:pt x="18" y="6"/>
                          </a:lnTo>
                          <a:lnTo>
                            <a:pt x="15" y="4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5" name="Freeform 2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86" y="1934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8"/>
                        </a:cxn>
                        <a:cxn ang="0">
                          <a:pos x="44" y="13"/>
                        </a:cxn>
                        <a:cxn ang="0">
                          <a:pos x="42" y="9"/>
                        </a:cxn>
                        <a:cxn ang="0">
                          <a:pos x="39" y="5"/>
                        </a:cxn>
                        <a:cxn ang="0">
                          <a:pos x="35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5"/>
                        </a:cxn>
                        <a:cxn ang="0">
                          <a:pos x="4" y="9"/>
                        </a:cxn>
                        <a:cxn ang="0">
                          <a:pos x="2" y="13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8"/>
                          </a:lnTo>
                          <a:lnTo>
                            <a:pt x="44" y="13"/>
                          </a:lnTo>
                          <a:lnTo>
                            <a:pt x="42" y="9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9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6" name="Rectangle 2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393" y="1942"/>
                      <a:ext cx="1" cy="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7" name="Freeform 2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386" y="1934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8"/>
                        </a:cxn>
                        <a:cxn ang="0">
                          <a:pos x="44" y="13"/>
                        </a:cxn>
                        <a:cxn ang="0">
                          <a:pos x="42" y="9"/>
                        </a:cxn>
                        <a:cxn ang="0">
                          <a:pos x="39" y="5"/>
                        </a:cxn>
                        <a:cxn ang="0">
                          <a:pos x="35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5"/>
                        </a:cxn>
                        <a:cxn ang="0">
                          <a:pos x="4" y="9"/>
                        </a:cxn>
                        <a:cxn ang="0">
                          <a:pos x="2" y="13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8"/>
                          </a:lnTo>
                          <a:lnTo>
                            <a:pt x="44" y="13"/>
                          </a:lnTo>
                          <a:lnTo>
                            <a:pt x="42" y="9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9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8" name="Freeform 2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35" y="2508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4"/>
                        </a:cxn>
                        <a:cxn ang="0">
                          <a:pos x="46" y="18"/>
                        </a:cxn>
                        <a:cxn ang="0">
                          <a:pos x="45" y="13"/>
                        </a:cxn>
                        <a:cxn ang="0">
                          <a:pos x="43" y="10"/>
                        </a:cxn>
                        <a:cxn ang="0">
                          <a:pos x="39" y="7"/>
                        </a:cxn>
                        <a:cxn ang="0">
                          <a:pos x="35" y="4"/>
                        </a:cxn>
                        <a:cxn ang="0">
                          <a:pos x="32" y="1"/>
                        </a:cxn>
                        <a:cxn ang="0">
                          <a:pos x="28" y="0"/>
                        </a:cxn>
                        <a:cxn ang="0">
                          <a:pos x="24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4"/>
                        </a:cxn>
                        <a:cxn ang="0">
                          <a:pos x="8" y="7"/>
                        </a:cxn>
                        <a:cxn ang="0">
                          <a:pos x="5" y="10"/>
                        </a:cxn>
                        <a:cxn ang="0">
                          <a:pos x="3" y="13"/>
                        </a:cxn>
                        <a:cxn ang="0">
                          <a:pos x="0" y="18"/>
                        </a:cxn>
                        <a:cxn ang="0">
                          <a:pos x="0" y="24"/>
                        </a:cxn>
                        <a:cxn ang="0">
                          <a:pos x="47" y="24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3" y="10"/>
                          </a:lnTo>
                          <a:lnTo>
                            <a:pt x="39" y="7"/>
                          </a:lnTo>
                          <a:lnTo>
                            <a:pt x="35" y="4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4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8" y="7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199" name="Rectangle 2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643" y="2516"/>
                      <a:ext cx="1" cy="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0" name="Freeform 2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635" y="2508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4"/>
                        </a:cxn>
                        <a:cxn ang="0">
                          <a:pos x="46" y="18"/>
                        </a:cxn>
                        <a:cxn ang="0">
                          <a:pos x="45" y="13"/>
                        </a:cxn>
                        <a:cxn ang="0">
                          <a:pos x="43" y="10"/>
                        </a:cxn>
                        <a:cxn ang="0">
                          <a:pos x="39" y="7"/>
                        </a:cxn>
                        <a:cxn ang="0">
                          <a:pos x="35" y="4"/>
                        </a:cxn>
                        <a:cxn ang="0">
                          <a:pos x="32" y="1"/>
                        </a:cxn>
                        <a:cxn ang="0">
                          <a:pos x="28" y="0"/>
                        </a:cxn>
                        <a:cxn ang="0">
                          <a:pos x="24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4"/>
                        </a:cxn>
                        <a:cxn ang="0">
                          <a:pos x="8" y="7"/>
                        </a:cxn>
                        <a:cxn ang="0">
                          <a:pos x="5" y="10"/>
                        </a:cxn>
                        <a:cxn ang="0">
                          <a:pos x="3" y="13"/>
                        </a:cxn>
                        <a:cxn ang="0">
                          <a:pos x="0" y="18"/>
                        </a:cxn>
                        <a:cxn ang="0">
                          <a:pos x="0" y="24"/>
                        </a:cxn>
                        <a:cxn ang="0">
                          <a:pos x="47" y="24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47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3" y="10"/>
                          </a:lnTo>
                          <a:lnTo>
                            <a:pt x="39" y="7"/>
                          </a:lnTo>
                          <a:lnTo>
                            <a:pt x="35" y="4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4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8" y="7"/>
                          </a:lnTo>
                          <a:lnTo>
                            <a:pt x="5" y="10"/>
                          </a:lnTo>
                          <a:lnTo>
                            <a:pt x="3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7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1" name="Freeform 2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6" y="2551"/>
                      <a:ext cx="16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5"/>
                        </a:cxn>
                        <a:cxn ang="0">
                          <a:pos x="2" y="10"/>
                        </a:cxn>
                        <a:cxn ang="0">
                          <a:pos x="4" y="15"/>
                        </a:cxn>
                        <a:cxn ang="0">
                          <a:pos x="7" y="18"/>
                        </a:cxn>
                        <a:cxn ang="0">
                          <a:pos x="12" y="20"/>
                        </a:cxn>
                        <a:cxn ang="0">
                          <a:pos x="15" y="22"/>
                        </a:cxn>
                        <a:cxn ang="0">
                          <a:pos x="19" y="23"/>
                        </a:cxn>
                        <a:cxn ang="0">
                          <a:pos x="23" y="23"/>
                        </a:cxn>
                        <a:cxn ang="0">
                          <a:pos x="28" y="23"/>
                        </a:cxn>
                        <a:cxn ang="0">
                          <a:pos x="33" y="22"/>
                        </a:cxn>
                        <a:cxn ang="0">
                          <a:pos x="36" y="20"/>
                        </a:cxn>
                        <a:cxn ang="0">
                          <a:pos x="40" y="18"/>
                        </a:cxn>
                        <a:cxn ang="0">
                          <a:pos x="42" y="15"/>
                        </a:cxn>
                        <a:cxn ang="0">
                          <a:pos x="45" y="10"/>
                        </a:cxn>
                        <a:cxn ang="0">
                          <a:pos x="46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1" y="5"/>
                          </a:lnTo>
                          <a:lnTo>
                            <a:pt x="2" y="10"/>
                          </a:lnTo>
                          <a:lnTo>
                            <a:pt x="4" y="15"/>
                          </a:lnTo>
                          <a:lnTo>
                            <a:pt x="7" y="18"/>
                          </a:lnTo>
                          <a:lnTo>
                            <a:pt x="12" y="20"/>
                          </a:lnTo>
                          <a:lnTo>
                            <a:pt x="15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8" y="23"/>
                          </a:lnTo>
                          <a:lnTo>
                            <a:pt x="33" y="22"/>
                          </a:lnTo>
                          <a:lnTo>
                            <a:pt x="36" y="20"/>
                          </a:lnTo>
                          <a:lnTo>
                            <a:pt x="40" y="18"/>
                          </a:lnTo>
                          <a:lnTo>
                            <a:pt x="42" y="15"/>
                          </a:lnTo>
                          <a:lnTo>
                            <a:pt x="45" y="10"/>
                          </a:lnTo>
                          <a:lnTo>
                            <a:pt x="46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2" name="Rectangle 2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66" y="2516"/>
                      <a:ext cx="16" cy="3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3" name="Freeform 2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6" y="2508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4"/>
                        </a:cxn>
                        <a:cxn ang="0">
                          <a:pos x="46" y="18"/>
                        </a:cxn>
                        <a:cxn ang="0">
                          <a:pos x="45" y="13"/>
                        </a:cxn>
                        <a:cxn ang="0">
                          <a:pos x="42" y="10"/>
                        </a:cxn>
                        <a:cxn ang="0">
                          <a:pos x="40" y="7"/>
                        </a:cxn>
                        <a:cxn ang="0">
                          <a:pos x="36" y="4"/>
                        </a:cxn>
                        <a:cxn ang="0">
                          <a:pos x="33" y="1"/>
                        </a:cxn>
                        <a:cxn ang="0">
                          <a:pos x="28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2" y="4"/>
                        </a:cxn>
                        <a:cxn ang="0">
                          <a:pos x="7" y="7"/>
                        </a:cxn>
                        <a:cxn ang="0">
                          <a:pos x="4" y="10"/>
                        </a:cxn>
                        <a:cxn ang="0">
                          <a:pos x="2" y="13"/>
                        </a:cxn>
                        <a:cxn ang="0">
                          <a:pos x="1" y="18"/>
                        </a:cxn>
                        <a:cxn ang="0">
                          <a:pos x="0" y="24"/>
                        </a:cxn>
                        <a:cxn ang="0">
                          <a:pos x="46" y="24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46" y="24"/>
                          </a:moveTo>
                          <a:lnTo>
                            <a:pt x="46" y="18"/>
                          </a:lnTo>
                          <a:lnTo>
                            <a:pt x="45" y="13"/>
                          </a:lnTo>
                          <a:lnTo>
                            <a:pt x="42" y="10"/>
                          </a:lnTo>
                          <a:lnTo>
                            <a:pt x="40" y="7"/>
                          </a:lnTo>
                          <a:lnTo>
                            <a:pt x="36" y="4"/>
                          </a:lnTo>
                          <a:lnTo>
                            <a:pt x="33" y="1"/>
                          </a:lnTo>
                          <a:lnTo>
                            <a:pt x="28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2" y="4"/>
                          </a:lnTo>
                          <a:lnTo>
                            <a:pt x="7" y="7"/>
                          </a:lnTo>
                          <a:lnTo>
                            <a:pt x="4" y="10"/>
                          </a:lnTo>
                          <a:lnTo>
                            <a:pt x="2" y="13"/>
                          </a:lnTo>
                          <a:lnTo>
                            <a:pt x="1" y="18"/>
                          </a:lnTo>
                          <a:lnTo>
                            <a:pt x="0" y="24"/>
                          </a:lnTo>
                          <a:lnTo>
                            <a:pt x="46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4" name="Freeform 2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85" y="250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7"/>
                        </a:cxn>
                        <a:cxn ang="0">
                          <a:pos x="9" y="45"/>
                        </a:cxn>
                        <a:cxn ang="0">
                          <a:pos x="13" y="43"/>
                        </a:cxn>
                        <a:cxn ang="0">
                          <a:pos x="17" y="39"/>
                        </a:cxn>
                        <a:cxn ang="0">
                          <a:pos x="19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4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1"/>
                        </a:cxn>
                        <a:cxn ang="0">
                          <a:pos x="17" y="8"/>
                        </a:cxn>
                        <a:cxn ang="0">
                          <a:pos x="13" y="5"/>
                        </a:cxn>
                        <a:cxn ang="0">
                          <a:pos x="9" y="3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9" y="45"/>
                          </a:lnTo>
                          <a:lnTo>
                            <a:pt x="13" y="43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4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3" y="5"/>
                          </a:lnTo>
                          <a:lnTo>
                            <a:pt x="9" y="3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5" name="Rectangle 2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574" y="2508"/>
                      <a:ext cx="611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6" name="Freeform 2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566" y="250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4" y="3"/>
                        </a:cxn>
                        <a:cxn ang="0">
                          <a:pos x="10" y="5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4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10" y="43"/>
                        </a:cxn>
                        <a:cxn ang="0">
                          <a:pos x="14" y="45"/>
                        </a:cxn>
                        <a:cxn ang="0">
                          <a:pos x="18" y="47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4" y="3"/>
                          </a:lnTo>
                          <a:lnTo>
                            <a:pt x="10" y="5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4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10" y="43"/>
                          </a:lnTo>
                          <a:lnTo>
                            <a:pt x="14" y="45"/>
                          </a:lnTo>
                          <a:lnTo>
                            <a:pt x="18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7" name="Freeform 2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25" y="2448"/>
                      <a:ext cx="7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6" y="47"/>
                        </a:cxn>
                        <a:cxn ang="0">
                          <a:pos x="10" y="46"/>
                        </a:cxn>
                        <a:cxn ang="0">
                          <a:pos x="14" y="42"/>
                        </a:cxn>
                        <a:cxn ang="0">
                          <a:pos x="17" y="40"/>
                        </a:cxn>
                        <a:cxn ang="0">
                          <a:pos x="19" y="36"/>
                        </a:cxn>
                        <a:cxn ang="0">
                          <a:pos x="21" y="33"/>
                        </a:cxn>
                        <a:cxn ang="0">
                          <a:pos x="22" y="29"/>
                        </a:cxn>
                        <a:cxn ang="0">
                          <a:pos x="23" y="25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2"/>
                        </a:cxn>
                        <a:cxn ang="0">
                          <a:pos x="17" y="8"/>
                        </a:cxn>
                        <a:cxn ang="0">
                          <a:pos x="14" y="6"/>
                        </a:cxn>
                        <a:cxn ang="0">
                          <a:pos x="10" y="2"/>
                        </a:cxn>
                        <a:cxn ang="0">
                          <a:pos x="6" y="1"/>
                        </a:cxn>
                        <a:cxn ang="0">
                          <a:pos x="0" y="0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4" y="42"/>
                          </a:lnTo>
                          <a:lnTo>
                            <a:pt x="17" y="40"/>
                          </a:lnTo>
                          <a:lnTo>
                            <a:pt x="19" y="36"/>
                          </a:lnTo>
                          <a:lnTo>
                            <a:pt x="21" y="33"/>
                          </a:lnTo>
                          <a:lnTo>
                            <a:pt x="22" y="29"/>
                          </a:lnTo>
                          <a:lnTo>
                            <a:pt x="23" y="25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2"/>
                          </a:lnTo>
                          <a:lnTo>
                            <a:pt x="17" y="8"/>
                          </a:lnTo>
                          <a:lnTo>
                            <a:pt x="14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8" name="Rectangle 2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88" y="2448"/>
                      <a:ext cx="13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09" name="Freeform 2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0" y="244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1"/>
                        </a:cxn>
                        <a:cxn ang="0">
                          <a:pos x="13" y="2"/>
                        </a:cxn>
                        <a:cxn ang="0">
                          <a:pos x="9" y="6"/>
                        </a:cxn>
                        <a:cxn ang="0">
                          <a:pos x="6" y="8"/>
                        </a:cxn>
                        <a:cxn ang="0">
                          <a:pos x="4" y="12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5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4" y="36"/>
                        </a:cxn>
                        <a:cxn ang="0">
                          <a:pos x="6" y="40"/>
                        </a:cxn>
                        <a:cxn ang="0">
                          <a:pos x="9" y="42"/>
                        </a:cxn>
                        <a:cxn ang="0">
                          <a:pos x="13" y="46"/>
                        </a:cxn>
                        <a:cxn ang="0">
                          <a:pos x="18" y="47"/>
                        </a:cxn>
                        <a:cxn ang="0">
                          <a:pos x="24" y="48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8">
                          <a:moveTo>
                            <a:pt x="24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6"/>
                          </a:lnTo>
                          <a:lnTo>
                            <a:pt x="6" y="8"/>
                          </a:lnTo>
                          <a:lnTo>
                            <a:pt x="4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4" y="36"/>
                          </a:lnTo>
                          <a:lnTo>
                            <a:pt x="6" y="40"/>
                          </a:lnTo>
                          <a:lnTo>
                            <a:pt x="9" y="42"/>
                          </a:lnTo>
                          <a:lnTo>
                            <a:pt x="13" y="46"/>
                          </a:lnTo>
                          <a:lnTo>
                            <a:pt x="18" y="47"/>
                          </a:lnTo>
                          <a:lnTo>
                            <a:pt x="24" y="48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0" name="Freeform 2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7" y="244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3" y="2"/>
                        </a:cxn>
                        <a:cxn ang="0">
                          <a:pos x="9" y="6"/>
                        </a:cxn>
                        <a:cxn ang="0">
                          <a:pos x="5" y="8"/>
                        </a:cxn>
                        <a:cxn ang="0">
                          <a:pos x="3" y="12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5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3" y="36"/>
                        </a:cxn>
                        <a:cxn ang="0">
                          <a:pos x="5" y="40"/>
                        </a:cxn>
                        <a:cxn ang="0">
                          <a:pos x="9" y="42"/>
                        </a:cxn>
                        <a:cxn ang="0">
                          <a:pos x="13" y="46"/>
                        </a:cxn>
                        <a:cxn ang="0">
                          <a:pos x="17" y="47"/>
                        </a:cxn>
                        <a:cxn ang="0">
                          <a:pos x="23" y="48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6"/>
                          </a:lnTo>
                          <a:lnTo>
                            <a:pt x="5" y="8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5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5" y="40"/>
                          </a:lnTo>
                          <a:lnTo>
                            <a:pt x="9" y="42"/>
                          </a:lnTo>
                          <a:lnTo>
                            <a:pt x="13" y="46"/>
                          </a:lnTo>
                          <a:lnTo>
                            <a:pt x="17" y="47"/>
                          </a:lnTo>
                          <a:lnTo>
                            <a:pt x="23" y="48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1" name="Rectangle 2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5" y="2448"/>
                      <a:ext cx="136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2" name="Freeform 2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61" y="244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8"/>
                        </a:cxn>
                        <a:cxn ang="0">
                          <a:pos x="6" y="47"/>
                        </a:cxn>
                        <a:cxn ang="0">
                          <a:pos x="10" y="46"/>
                        </a:cxn>
                        <a:cxn ang="0">
                          <a:pos x="15" y="42"/>
                        </a:cxn>
                        <a:cxn ang="0">
                          <a:pos x="18" y="40"/>
                        </a:cxn>
                        <a:cxn ang="0">
                          <a:pos x="20" y="36"/>
                        </a:cxn>
                        <a:cxn ang="0">
                          <a:pos x="22" y="33"/>
                        </a:cxn>
                        <a:cxn ang="0">
                          <a:pos x="23" y="29"/>
                        </a:cxn>
                        <a:cxn ang="0">
                          <a:pos x="23" y="25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2"/>
                        </a:cxn>
                        <a:cxn ang="0">
                          <a:pos x="18" y="8"/>
                        </a:cxn>
                        <a:cxn ang="0">
                          <a:pos x="15" y="6"/>
                        </a:cxn>
                        <a:cxn ang="0">
                          <a:pos x="10" y="2"/>
                        </a:cxn>
                        <a:cxn ang="0">
                          <a:pos x="6" y="1"/>
                        </a:cxn>
                        <a:cxn ang="0">
                          <a:pos x="0" y="0"/>
                        </a:cxn>
                        <a:cxn ang="0">
                          <a:pos x="0" y="48"/>
                        </a:cxn>
                      </a:cxnLst>
                      <a:rect l="0" t="0" r="r" b="b"/>
                      <a:pathLst>
                        <a:path w="23" h="48">
                          <a:moveTo>
                            <a:pt x="0" y="48"/>
                          </a:moveTo>
                          <a:lnTo>
                            <a:pt x="6" y="47"/>
                          </a:lnTo>
                          <a:lnTo>
                            <a:pt x="10" y="46"/>
                          </a:lnTo>
                          <a:lnTo>
                            <a:pt x="15" y="42"/>
                          </a:lnTo>
                          <a:lnTo>
                            <a:pt x="18" y="40"/>
                          </a:lnTo>
                          <a:lnTo>
                            <a:pt x="20" y="36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5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2"/>
                          </a:lnTo>
                          <a:lnTo>
                            <a:pt x="18" y="8"/>
                          </a:lnTo>
                          <a:lnTo>
                            <a:pt x="15" y="6"/>
                          </a:lnTo>
                          <a:lnTo>
                            <a:pt x="10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8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3" name="Freeform 2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7" y="228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5"/>
                        </a:cxn>
                        <a:cxn ang="0">
                          <a:pos x="5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4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9" y="42"/>
                        </a:cxn>
                        <a:cxn ang="0">
                          <a:pos x="13" y="45"/>
                        </a:cxn>
                        <a:cxn ang="0">
                          <a:pos x="17" y="47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5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5"/>
                          </a:lnTo>
                          <a:lnTo>
                            <a:pt x="17" y="47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4" name="Rectangle 2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5" y="2288"/>
                      <a:ext cx="149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5" name="Freeform 2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74" y="228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7"/>
                        </a:cxn>
                        <a:cxn ang="0">
                          <a:pos x="9" y="45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19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4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1"/>
                        </a:cxn>
                        <a:cxn ang="0">
                          <a:pos x="17" y="8"/>
                        </a:cxn>
                        <a:cxn ang="0">
                          <a:pos x="14" y="5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9" y="45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4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4" y="5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6" name="Freeform 2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7" y="1975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5" y="7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7" name="Rectangle 2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5" y="1975"/>
                      <a:ext cx="132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8" name="Freeform 2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7" y="1975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1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1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1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1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19" name="Freeform 2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6" y="1879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0" name="Rectangle 2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525" y="1879"/>
                      <a:ext cx="131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1" name="Freeform 2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17" y="1879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5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2" name="Freeform 2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5" y="184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1" y="45"/>
                        </a:cxn>
                        <a:cxn ang="0">
                          <a:pos x="14" y="42"/>
                        </a:cxn>
                        <a:cxn ang="0">
                          <a:pos x="18" y="40"/>
                        </a:cxn>
                        <a:cxn ang="0">
                          <a:pos x="20" y="36"/>
                        </a:cxn>
                        <a:cxn ang="0">
                          <a:pos x="22" y="33"/>
                        </a:cxn>
                        <a:cxn ang="0">
                          <a:pos x="23" y="29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2"/>
                        </a:cxn>
                        <a:cxn ang="0">
                          <a:pos x="18" y="7"/>
                        </a:cxn>
                        <a:cxn ang="0">
                          <a:pos x="14" y="5"/>
                        </a:cxn>
                        <a:cxn ang="0">
                          <a:pos x="11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1" y="45"/>
                          </a:lnTo>
                          <a:lnTo>
                            <a:pt x="14" y="42"/>
                          </a:lnTo>
                          <a:lnTo>
                            <a:pt x="18" y="40"/>
                          </a:lnTo>
                          <a:lnTo>
                            <a:pt x="20" y="36"/>
                          </a:lnTo>
                          <a:lnTo>
                            <a:pt x="22" y="33"/>
                          </a:lnTo>
                          <a:lnTo>
                            <a:pt x="23" y="29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2"/>
                          </a:lnTo>
                          <a:lnTo>
                            <a:pt x="18" y="7"/>
                          </a:lnTo>
                          <a:lnTo>
                            <a:pt x="14" y="5"/>
                          </a:lnTo>
                          <a:lnTo>
                            <a:pt x="11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3" name="Rectangle 2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4" y="1842"/>
                      <a:ext cx="261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4" name="Freeform 2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6" y="1842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3" y="2"/>
                        </a:cxn>
                        <a:cxn ang="0">
                          <a:pos x="10" y="5"/>
                        </a:cxn>
                        <a:cxn ang="0">
                          <a:pos x="7" y="7"/>
                        </a:cxn>
                        <a:cxn ang="0">
                          <a:pos x="3" y="12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9"/>
                        </a:cxn>
                        <a:cxn ang="0">
                          <a:pos x="1" y="33"/>
                        </a:cxn>
                        <a:cxn ang="0">
                          <a:pos x="3" y="36"/>
                        </a:cxn>
                        <a:cxn ang="0">
                          <a:pos x="7" y="40"/>
                        </a:cxn>
                        <a:cxn ang="0">
                          <a:pos x="10" y="42"/>
                        </a:cxn>
                        <a:cxn ang="0">
                          <a:pos x="13" y="45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10" y="5"/>
                          </a:lnTo>
                          <a:lnTo>
                            <a:pt x="7" y="7"/>
                          </a:lnTo>
                          <a:lnTo>
                            <a:pt x="3" y="12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9"/>
                          </a:lnTo>
                          <a:lnTo>
                            <a:pt x="1" y="33"/>
                          </a:lnTo>
                          <a:lnTo>
                            <a:pt x="3" y="36"/>
                          </a:lnTo>
                          <a:lnTo>
                            <a:pt x="7" y="40"/>
                          </a:lnTo>
                          <a:lnTo>
                            <a:pt x="10" y="42"/>
                          </a:lnTo>
                          <a:lnTo>
                            <a:pt x="13" y="45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5" name="Freeform 2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4" y="1902"/>
                      <a:ext cx="8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21" y="1"/>
                        </a:cxn>
                        <a:cxn ang="0">
                          <a:pos x="18" y="2"/>
                        </a:cxn>
                        <a:cxn ang="0">
                          <a:pos x="16" y="3"/>
                        </a:cxn>
                        <a:cxn ang="0">
                          <a:pos x="14" y="5"/>
                        </a:cxn>
                        <a:cxn ang="0">
                          <a:pos x="9" y="12"/>
                        </a:cxn>
                        <a:cxn ang="0">
                          <a:pos x="6" y="19"/>
                        </a:cxn>
                        <a:cxn ang="0">
                          <a:pos x="4" y="28"/>
                        </a:cxn>
                        <a:cxn ang="0">
                          <a:pos x="2" y="37"/>
                        </a:cxn>
                        <a:cxn ang="0">
                          <a:pos x="1" y="48"/>
                        </a:cxn>
                        <a:cxn ang="0">
                          <a:pos x="0" y="59"/>
                        </a:cxn>
                        <a:cxn ang="0">
                          <a:pos x="1" y="70"/>
                        </a:cxn>
                        <a:cxn ang="0">
                          <a:pos x="2" y="80"/>
                        </a:cxn>
                        <a:cxn ang="0">
                          <a:pos x="4" y="90"/>
                        </a:cxn>
                        <a:cxn ang="0">
                          <a:pos x="6" y="99"/>
                        </a:cxn>
                        <a:cxn ang="0">
                          <a:pos x="9" y="107"/>
                        </a:cxn>
                        <a:cxn ang="0">
                          <a:pos x="14" y="112"/>
                        </a:cxn>
                        <a:cxn ang="0">
                          <a:pos x="16" y="114"/>
                        </a:cxn>
                        <a:cxn ang="0">
                          <a:pos x="18" y="116"/>
                        </a:cxn>
                        <a:cxn ang="0">
                          <a:pos x="21" y="117"/>
                        </a:cxn>
                        <a:cxn ang="0">
                          <a:pos x="24" y="11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117">
                          <a:moveTo>
                            <a:pt x="24" y="0"/>
                          </a:moveTo>
                          <a:lnTo>
                            <a:pt x="21" y="1"/>
                          </a:lnTo>
                          <a:lnTo>
                            <a:pt x="18" y="2"/>
                          </a:lnTo>
                          <a:lnTo>
                            <a:pt x="16" y="3"/>
                          </a:lnTo>
                          <a:lnTo>
                            <a:pt x="14" y="5"/>
                          </a:lnTo>
                          <a:lnTo>
                            <a:pt x="9" y="12"/>
                          </a:lnTo>
                          <a:lnTo>
                            <a:pt x="6" y="19"/>
                          </a:lnTo>
                          <a:lnTo>
                            <a:pt x="4" y="28"/>
                          </a:lnTo>
                          <a:lnTo>
                            <a:pt x="2" y="37"/>
                          </a:lnTo>
                          <a:lnTo>
                            <a:pt x="1" y="48"/>
                          </a:lnTo>
                          <a:lnTo>
                            <a:pt x="0" y="59"/>
                          </a:lnTo>
                          <a:lnTo>
                            <a:pt x="1" y="70"/>
                          </a:lnTo>
                          <a:lnTo>
                            <a:pt x="2" y="80"/>
                          </a:lnTo>
                          <a:lnTo>
                            <a:pt x="4" y="90"/>
                          </a:lnTo>
                          <a:lnTo>
                            <a:pt x="6" y="99"/>
                          </a:lnTo>
                          <a:lnTo>
                            <a:pt x="9" y="107"/>
                          </a:lnTo>
                          <a:lnTo>
                            <a:pt x="14" y="112"/>
                          </a:lnTo>
                          <a:lnTo>
                            <a:pt x="16" y="114"/>
                          </a:lnTo>
                          <a:lnTo>
                            <a:pt x="18" y="116"/>
                          </a:lnTo>
                          <a:lnTo>
                            <a:pt x="21" y="117"/>
                          </a:lnTo>
                          <a:lnTo>
                            <a:pt x="24" y="11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6" name="Rectangle 2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2" y="1902"/>
                      <a:ext cx="265" cy="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7" name="Freeform 2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7" y="1902"/>
                      <a:ext cx="8" cy="3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17"/>
                        </a:cxn>
                        <a:cxn ang="0">
                          <a:pos x="3" y="117"/>
                        </a:cxn>
                        <a:cxn ang="0">
                          <a:pos x="6" y="116"/>
                        </a:cxn>
                        <a:cxn ang="0">
                          <a:pos x="8" y="114"/>
                        </a:cxn>
                        <a:cxn ang="0">
                          <a:pos x="11" y="112"/>
                        </a:cxn>
                        <a:cxn ang="0">
                          <a:pos x="14" y="107"/>
                        </a:cxn>
                        <a:cxn ang="0">
                          <a:pos x="17" y="99"/>
                        </a:cxn>
                        <a:cxn ang="0">
                          <a:pos x="20" y="90"/>
                        </a:cxn>
                        <a:cxn ang="0">
                          <a:pos x="22" y="80"/>
                        </a:cxn>
                        <a:cxn ang="0">
                          <a:pos x="23" y="70"/>
                        </a:cxn>
                        <a:cxn ang="0">
                          <a:pos x="23" y="59"/>
                        </a:cxn>
                        <a:cxn ang="0">
                          <a:pos x="23" y="48"/>
                        </a:cxn>
                        <a:cxn ang="0">
                          <a:pos x="22" y="37"/>
                        </a:cxn>
                        <a:cxn ang="0">
                          <a:pos x="20" y="28"/>
                        </a:cxn>
                        <a:cxn ang="0">
                          <a:pos x="17" y="19"/>
                        </a:cxn>
                        <a:cxn ang="0">
                          <a:pos x="14" y="12"/>
                        </a:cxn>
                        <a:cxn ang="0">
                          <a:pos x="11" y="5"/>
                        </a:cxn>
                        <a:cxn ang="0">
                          <a:pos x="8" y="3"/>
                        </a:cxn>
                        <a:cxn ang="0">
                          <a:pos x="6" y="2"/>
                        </a:cxn>
                        <a:cxn ang="0">
                          <a:pos x="3" y="1"/>
                        </a:cxn>
                        <a:cxn ang="0">
                          <a:pos x="0" y="0"/>
                        </a:cxn>
                        <a:cxn ang="0">
                          <a:pos x="0" y="117"/>
                        </a:cxn>
                      </a:cxnLst>
                      <a:rect l="0" t="0" r="r" b="b"/>
                      <a:pathLst>
                        <a:path w="23" h="117">
                          <a:moveTo>
                            <a:pt x="0" y="117"/>
                          </a:moveTo>
                          <a:lnTo>
                            <a:pt x="3" y="117"/>
                          </a:lnTo>
                          <a:lnTo>
                            <a:pt x="6" y="116"/>
                          </a:lnTo>
                          <a:lnTo>
                            <a:pt x="8" y="114"/>
                          </a:lnTo>
                          <a:lnTo>
                            <a:pt x="11" y="112"/>
                          </a:lnTo>
                          <a:lnTo>
                            <a:pt x="14" y="107"/>
                          </a:lnTo>
                          <a:lnTo>
                            <a:pt x="17" y="99"/>
                          </a:lnTo>
                          <a:lnTo>
                            <a:pt x="20" y="90"/>
                          </a:lnTo>
                          <a:lnTo>
                            <a:pt x="22" y="80"/>
                          </a:lnTo>
                          <a:lnTo>
                            <a:pt x="23" y="70"/>
                          </a:lnTo>
                          <a:lnTo>
                            <a:pt x="23" y="59"/>
                          </a:lnTo>
                          <a:lnTo>
                            <a:pt x="23" y="48"/>
                          </a:lnTo>
                          <a:lnTo>
                            <a:pt x="22" y="37"/>
                          </a:lnTo>
                          <a:lnTo>
                            <a:pt x="20" y="28"/>
                          </a:lnTo>
                          <a:lnTo>
                            <a:pt x="17" y="19"/>
                          </a:lnTo>
                          <a:lnTo>
                            <a:pt x="14" y="12"/>
                          </a:lnTo>
                          <a:lnTo>
                            <a:pt x="11" y="5"/>
                          </a:lnTo>
                          <a:lnTo>
                            <a:pt x="8" y="3"/>
                          </a:lnTo>
                          <a:lnTo>
                            <a:pt x="6" y="2"/>
                          </a:lnTo>
                          <a:lnTo>
                            <a:pt x="3" y="1"/>
                          </a:lnTo>
                          <a:lnTo>
                            <a:pt x="0" y="0"/>
                          </a:lnTo>
                          <a:lnTo>
                            <a:pt x="0" y="11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8" name="Freeform 2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7" y="2532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5"/>
                        </a:cxn>
                        <a:cxn ang="0">
                          <a:pos x="1" y="10"/>
                        </a:cxn>
                        <a:cxn ang="0">
                          <a:pos x="4" y="14"/>
                        </a:cxn>
                        <a:cxn ang="0">
                          <a:pos x="6" y="17"/>
                        </a:cxn>
                        <a:cxn ang="0">
                          <a:pos x="10" y="20"/>
                        </a:cxn>
                        <a:cxn ang="0">
                          <a:pos x="13" y="21"/>
                        </a:cxn>
                        <a:cxn ang="0">
                          <a:pos x="18" y="22"/>
                        </a:cxn>
                        <a:cxn ang="0">
                          <a:pos x="23" y="23"/>
                        </a:cxn>
                        <a:cxn ang="0">
                          <a:pos x="27" y="22"/>
                        </a:cxn>
                        <a:cxn ang="0">
                          <a:pos x="31" y="21"/>
                        </a:cxn>
                        <a:cxn ang="0">
                          <a:pos x="34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0"/>
                        </a:cxn>
                        <a:cxn ang="0">
                          <a:pos x="45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0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3" y="21"/>
                          </a:lnTo>
                          <a:lnTo>
                            <a:pt x="18" y="22"/>
                          </a:lnTo>
                          <a:lnTo>
                            <a:pt x="23" y="23"/>
                          </a:lnTo>
                          <a:lnTo>
                            <a:pt x="27" y="22"/>
                          </a:lnTo>
                          <a:lnTo>
                            <a:pt x="31" y="21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0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29" name="Rectangle 2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7" y="2516"/>
                      <a:ext cx="16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0" name="Freeform 2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7" y="2508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4"/>
                        </a:cxn>
                        <a:cxn ang="0">
                          <a:pos x="45" y="18"/>
                        </a:cxn>
                        <a:cxn ang="0">
                          <a:pos x="44" y="13"/>
                        </a:cxn>
                        <a:cxn ang="0">
                          <a:pos x="42" y="10"/>
                        </a:cxn>
                        <a:cxn ang="0">
                          <a:pos x="39" y="7"/>
                        </a:cxn>
                        <a:cxn ang="0">
                          <a:pos x="34" y="4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1"/>
                        </a:cxn>
                        <a:cxn ang="0">
                          <a:pos x="10" y="4"/>
                        </a:cxn>
                        <a:cxn ang="0">
                          <a:pos x="6" y="7"/>
                        </a:cxn>
                        <a:cxn ang="0">
                          <a:pos x="4" y="10"/>
                        </a:cxn>
                        <a:cxn ang="0">
                          <a:pos x="1" y="13"/>
                        </a:cxn>
                        <a:cxn ang="0">
                          <a:pos x="0" y="18"/>
                        </a:cxn>
                        <a:cxn ang="0">
                          <a:pos x="0" y="24"/>
                        </a:cxn>
                        <a:cxn ang="0">
                          <a:pos x="46" y="24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46" y="24"/>
                          </a:moveTo>
                          <a:lnTo>
                            <a:pt x="45" y="18"/>
                          </a:lnTo>
                          <a:lnTo>
                            <a:pt x="44" y="13"/>
                          </a:lnTo>
                          <a:lnTo>
                            <a:pt x="42" y="10"/>
                          </a:lnTo>
                          <a:lnTo>
                            <a:pt x="39" y="7"/>
                          </a:lnTo>
                          <a:lnTo>
                            <a:pt x="34" y="4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4"/>
                          </a:lnTo>
                          <a:lnTo>
                            <a:pt x="6" y="7"/>
                          </a:lnTo>
                          <a:lnTo>
                            <a:pt x="4" y="10"/>
                          </a:lnTo>
                          <a:lnTo>
                            <a:pt x="1" y="13"/>
                          </a:lnTo>
                          <a:lnTo>
                            <a:pt x="0" y="18"/>
                          </a:lnTo>
                          <a:lnTo>
                            <a:pt x="0" y="24"/>
                          </a:lnTo>
                          <a:lnTo>
                            <a:pt x="46" y="24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1" name="Freeform 2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7" y="2551"/>
                      <a:ext cx="16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5"/>
                        </a:cxn>
                        <a:cxn ang="0">
                          <a:pos x="1" y="10"/>
                        </a:cxn>
                        <a:cxn ang="0">
                          <a:pos x="4" y="15"/>
                        </a:cxn>
                        <a:cxn ang="0">
                          <a:pos x="6" y="18"/>
                        </a:cxn>
                        <a:cxn ang="0">
                          <a:pos x="10" y="20"/>
                        </a:cxn>
                        <a:cxn ang="0">
                          <a:pos x="13" y="22"/>
                        </a:cxn>
                        <a:cxn ang="0">
                          <a:pos x="18" y="23"/>
                        </a:cxn>
                        <a:cxn ang="0">
                          <a:pos x="23" y="23"/>
                        </a:cxn>
                        <a:cxn ang="0">
                          <a:pos x="27" y="23"/>
                        </a:cxn>
                        <a:cxn ang="0">
                          <a:pos x="31" y="22"/>
                        </a:cxn>
                        <a:cxn ang="0">
                          <a:pos x="34" y="20"/>
                        </a:cxn>
                        <a:cxn ang="0">
                          <a:pos x="39" y="18"/>
                        </a:cxn>
                        <a:cxn ang="0">
                          <a:pos x="42" y="15"/>
                        </a:cxn>
                        <a:cxn ang="0">
                          <a:pos x="44" y="10"/>
                        </a:cxn>
                        <a:cxn ang="0">
                          <a:pos x="45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0"/>
                          </a:lnTo>
                          <a:lnTo>
                            <a:pt x="4" y="15"/>
                          </a:lnTo>
                          <a:lnTo>
                            <a:pt x="6" y="18"/>
                          </a:lnTo>
                          <a:lnTo>
                            <a:pt x="10" y="20"/>
                          </a:lnTo>
                          <a:lnTo>
                            <a:pt x="13" y="22"/>
                          </a:lnTo>
                          <a:lnTo>
                            <a:pt x="18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4" y="20"/>
                          </a:lnTo>
                          <a:lnTo>
                            <a:pt x="39" y="18"/>
                          </a:lnTo>
                          <a:lnTo>
                            <a:pt x="42" y="15"/>
                          </a:lnTo>
                          <a:lnTo>
                            <a:pt x="44" y="10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2" name="Rectangle 2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177" y="2520"/>
                      <a:ext cx="16" cy="3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3" name="Freeform 2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177" y="2512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3"/>
                        </a:cxn>
                        <a:cxn ang="0">
                          <a:pos x="42" y="8"/>
                        </a:cxn>
                        <a:cxn ang="0">
                          <a:pos x="39" y="5"/>
                        </a:cxn>
                        <a:cxn ang="0">
                          <a:pos x="34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1"/>
                        </a:cxn>
                        <a:cxn ang="0">
                          <a:pos x="10" y="3"/>
                        </a:cxn>
                        <a:cxn ang="0">
                          <a:pos x="6" y="5"/>
                        </a:cxn>
                        <a:cxn ang="0">
                          <a:pos x="4" y="8"/>
                        </a:cxn>
                        <a:cxn ang="0">
                          <a:pos x="1" y="13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3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3"/>
                          </a:lnTo>
                          <a:lnTo>
                            <a:pt x="6" y="5"/>
                          </a:lnTo>
                          <a:lnTo>
                            <a:pt x="4" y="8"/>
                          </a:lnTo>
                          <a:lnTo>
                            <a:pt x="1" y="13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4" name="Freeform 2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25" y="1975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19" y="36"/>
                        </a:cxn>
                        <a:cxn ang="0">
                          <a:pos x="21" y="32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1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5" name="Rectangle 2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2" y="1975"/>
                      <a:ext cx="133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6" name="Freeform 2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4" y="1975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4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4" y="44"/>
                        </a:cxn>
                        <a:cxn ang="0">
                          <a:pos x="18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7" name="Freeform 2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383" y="1879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8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8" name="Rectangle 2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391" y="1879"/>
                      <a:ext cx="134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39" name="Freeform 2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525" y="1879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5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19" y="35"/>
                        </a:cxn>
                        <a:cxn ang="0">
                          <a:pos x="21" y="31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4"/>
                        </a:cxn>
                        <a:cxn ang="0">
                          <a:pos x="19" y="10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5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4"/>
                          </a:lnTo>
                          <a:lnTo>
                            <a:pt x="19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0" name="Rectangle 28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71" y="2551"/>
                      <a:ext cx="5617" cy="2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1" name="Freeform 28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4" y="1833"/>
                      <a:ext cx="15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8"/>
                        </a:cxn>
                        <a:cxn ang="0">
                          <a:pos x="39" y="5"/>
                        </a:cxn>
                        <a:cxn ang="0">
                          <a:pos x="35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5"/>
                        </a:cxn>
                        <a:cxn ang="0">
                          <a:pos x="4" y="8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5"/>
                          </a:lnTo>
                          <a:lnTo>
                            <a:pt x="4" y="8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2" name="Rectangle 29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4" y="1840"/>
                      <a:ext cx="15" cy="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3" name="Freeform 2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4" y="1915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5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4" y="22"/>
                        </a:cxn>
                        <a:cxn ang="0">
                          <a:pos x="19" y="23"/>
                        </a:cxn>
                        <a:cxn ang="0">
                          <a:pos x="23" y="23"/>
                        </a:cxn>
                        <a:cxn ang="0">
                          <a:pos x="27" y="23"/>
                        </a:cxn>
                        <a:cxn ang="0">
                          <a:pos x="31" y="22"/>
                        </a:cxn>
                        <a:cxn ang="0">
                          <a:pos x="35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5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4" name="Freeform 29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5" y="1833"/>
                      <a:ext cx="16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8"/>
                        </a:cxn>
                        <a:cxn ang="0">
                          <a:pos x="39" y="5"/>
                        </a:cxn>
                        <a:cxn ang="0">
                          <a:pos x="36" y="3"/>
                        </a:cxn>
                        <a:cxn ang="0">
                          <a:pos x="32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3"/>
                        </a:cxn>
                        <a:cxn ang="0">
                          <a:pos x="7" y="5"/>
                        </a:cxn>
                        <a:cxn ang="0">
                          <a:pos x="4" y="8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5"/>
                          </a:lnTo>
                          <a:lnTo>
                            <a:pt x="4" y="8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5" name="Rectangle 29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5" y="1840"/>
                      <a:ext cx="16" cy="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6" name="Freeform 2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5" y="1915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5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1" y="20"/>
                        </a:cxn>
                        <a:cxn ang="0">
                          <a:pos x="15" y="22"/>
                        </a:cxn>
                        <a:cxn ang="0">
                          <a:pos x="19" y="23"/>
                        </a:cxn>
                        <a:cxn ang="0">
                          <a:pos x="23" y="23"/>
                        </a:cxn>
                        <a:cxn ang="0">
                          <a:pos x="27" y="23"/>
                        </a:cxn>
                        <a:cxn ang="0">
                          <a:pos x="32" y="22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1" y="5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2"/>
                          </a:lnTo>
                          <a:lnTo>
                            <a:pt x="19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2" y="22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7" name="Freeform 29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" y="1833"/>
                      <a:ext cx="15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8"/>
                        </a:cxn>
                        <a:cxn ang="0">
                          <a:pos x="39" y="5"/>
                        </a:cxn>
                        <a:cxn ang="0">
                          <a:pos x="34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1"/>
                        </a:cxn>
                        <a:cxn ang="0">
                          <a:pos x="10" y="3"/>
                        </a:cxn>
                        <a:cxn ang="0">
                          <a:pos x="6" y="5"/>
                        </a:cxn>
                        <a:cxn ang="0">
                          <a:pos x="4" y="8"/>
                        </a:cxn>
                        <a:cxn ang="0">
                          <a:pos x="1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8"/>
                          </a:lnTo>
                          <a:lnTo>
                            <a:pt x="39" y="5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3" y="1"/>
                          </a:lnTo>
                          <a:lnTo>
                            <a:pt x="10" y="3"/>
                          </a:lnTo>
                          <a:lnTo>
                            <a:pt x="6" y="5"/>
                          </a:lnTo>
                          <a:lnTo>
                            <a:pt x="4" y="8"/>
                          </a:lnTo>
                          <a:lnTo>
                            <a:pt x="1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8" name="Rectangle 29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28" y="1840"/>
                      <a:ext cx="15" cy="7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49" name="Freeform 2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28" y="1915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5"/>
                        </a:cxn>
                        <a:cxn ang="0">
                          <a:pos x="1" y="11"/>
                        </a:cxn>
                        <a:cxn ang="0">
                          <a:pos x="4" y="14"/>
                        </a:cxn>
                        <a:cxn ang="0">
                          <a:pos x="6" y="17"/>
                        </a:cxn>
                        <a:cxn ang="0">
                          <a:pos x="10" y="20"/>
                        </a:cxn>
                        <a:cxn ang="0">
                          <a:pos x="13" y="22"/>
                        </a:cxn>
                        <a:cxn ang="0">
                          <a:pos x="18" y="23"/>
                        </a:cxn>
                        <a:cxn ang="0">
                          <a:pos x="23" y="23"/>
                        </a:cxn>
                        <a:cxn ang="0">
                          <a:pos x="27" y="23"/>
                        </a:cxn>
                        <a:cxn ang="0">
                          <a:pos x="31" y="22"/>
                        </a:cxn>
                        <a:cxn ang="0">
                          <a:pos x="34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5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0" y="0"/>
                          </a:moveTo>
                          <a:lnTo>
                            <a:pt x="0" y="5"/>
                          </a:lnTo>
                          <a:lnTo>
                            <a:pt x="1" y="11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3" y="22"/>
                          </a:lnTo>
                          <a:lnTo>
                            <a:pt x="18" y="23"/>
                          </a:lnTo>
                          <a:lnTo>
                            <a:pt x="23" y="23"/>
                          </a:lnTo>
                          <a:lnTo>
                            <a:pt x="27" y="23"/>
                          </a:lnTo>
                          <a:lnTo>
                            <a:pt x="31" y="22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5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0" name="Freeform 29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1" y="2461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1" name="Rectangle 29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1" y="1985"/>
                      <a:ext cx="15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2" name="Freeform 3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1" y="1978"/>
                      <a:ext cx="15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0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3" name="Freeform 30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2" y="2461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1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2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4" name="Rectangle 30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22" y="1985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5" name="Freeform 3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22" y="1978"/>
                      <a:ext cx="16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2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6" name="Freeform 30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5" y="2461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1" y="11"/>
                        </a:cxn>
                        <a:cxn ang="0">
                          <a:pos x="4" y="14"/>
                        </a:cxn>
                        <a:cxn ang="0">
                          <a:pos x="6" y="17"/>
                        </a:cxn>
                        <a:cxn ang="0">
                          <a:pos x="10" y="20"/>
                        </a:cxn>
                        <a:cxn ang="0">
                          <a:pos x="14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4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1" y="11"/>
                          </a:lnTo>
                          <a:lnTo>
                            <a:pt x="4" y="14"/>
                          </a:lnTo>
                          <a:lnTo>
                            <a:pt x="6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7" name="Rectangle 30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175" y="1985"/>
                      <a:ext cx="15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8" name="Freeform 3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175" y="1978"/>
                      <a:ext cx="15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4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6" y="6"/>
                        </a:cxn>
                        <a:cxn ang="0">
                          <a:pos x="4" y="9"/>
                        </a:cxn>
                        <a:cxn ang="0">
                          <a:pos x="1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6" y="6"/>
                          </a:lnTo>
                          <a:lnTo>
                            <a:pt x="4" y="9"/>
                          </a:lnTo>
                          <a:lnTo>
                            <a:pt x="1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59" name="Freeform 30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33" y="228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7"/>
                        </a:cxn>
                        <a:cxn ang="0">
                          <a:pos x="10" y="45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4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4" y="5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7"/>
                          </a:lnTo>
                          <a:lnTo>
                            <a:pt x="10" y="45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4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5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0" name="Rectangle 30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80" y="2288"/>
                      <a:ext cx="2753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1" name="Freeform 30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2872" y="2288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10" y="5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4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10" y="42"/>
                        </a:cxn>
                        <a:cxn ang="0">
                          <a:pos x="13" y="45"/>
                        </a:cxn>
                        <a:cxn ang="0">
                          <a:pos x="18" y="47"/>
                        </a:cxn>
                        <a:cxn ang="0">
                          <a:pos x="24" y="4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10" y="5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4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10" y="42"/>
                          </a:lnTo>
                          <a:lnTo>
                            <a:pt x="13" y="45"/>
                          </a:lnTo>
                          <a:lnTo>
                            <a:pt x="18" y="47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2" name="Freeform 31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1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4" y="42"/>
                        </a:cxn>
                        <a:cxn ang="0">
                          <a:pos x="17" y="38"/>
                        </a:cxn>
                        <a:cxn ang="0">
                          <a:pos x="20" y="35"/>
                        </a:cxn>
                        <a:cxn ang="0">
                          <a:pos x="21" y="31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8"/>
                        </a:cxn>
                        <a:cxn ang="0">
                          <a:pos x="21" y="14"/>
                        </a:cxn>
                        <a:cxn ang="0">
                          <a:pos x="20" y="10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9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3" name="Rectangle 31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6" y="1978"/>
                      <a:ext cx="125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4" name="Freeform 31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8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5" name="Freeform 31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18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6" name="Rectangle 31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526" y="2454"/>
                      <a:ext cx="125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7" name="Freeform 31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51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7" y="8"/>
                        </a:cxn>
                        <a:cxn ang="0">
                          <a:pos x="14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4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8" name="Freeform 31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8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69" name="Rectangle 31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6" y="2454"/>
                      <a:ext cx="244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0" name="Freeform 31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20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1" name="Freeform 31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8" y="1907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7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2" name="Rectangle 32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6" y="1907"/>
                      <a:ext cx="247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3" name="Freeform 32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23" y="1907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4" name="Freeform 32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619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7" y="38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7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5" name="Rectangle 32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76" y="1978"/>
                      <a:ext cx="243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6" name="Freeform 32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68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5" y="38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5" y="38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7" name="Freeform 32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9" y="2461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2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2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2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8" name="Rectangle 32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569" y="1985"/>
                      <a:ext cx="15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79" name="Freeform 32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569" y="1978"/>
                      <a:ext cx="15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2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2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2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0" name="Freeform 32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6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7" y="8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1" name="Rectangle 32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29" y="2454"/>
                      <a:ext cx="247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2" name="Freeform 33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1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4" y="2"/>
                        </a:cxn>
                        <a:cxn ang="0">
                          <a:pos x="10" y="4"/>
                        </a:cxn>
                        <a:cxn ang="0">
                          <a:pos x="6" y="8"/>
                        </a:cxn>
                        <a:cxn ang="0">
                          <a:pos x="4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4" y="36"/>
                        </a:cxn>
                        <a:cxn ang="0">
                          <a:pos x="6" y="39"/>
                        </a:cxn>
                        <a:cxn ang="0">
                          <a:pos x="10" y="42"/>
                        </a:cxn>
                        <a:cxn ang="0">
                          <a:pos x="14" y="44"/>
                        </a:cxn>
                        <a:cxn ang="0">
                          <a:pos x="18" y="46"/>
                        </a:cxn>
                        <a:cxn ang="0">
                          <a:pos x="24" y="4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10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10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3" name="Freeform 33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63" y="2461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4" name="Rectangle 33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63" y="1985"/>
                      <a:ext cx="15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5" name="Freeform 33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63" y="1978"/>
                      <a:ext cx="15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0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6" name="Freeform 33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21" y="2461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4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4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4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7" name="Rectangle 33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421" y="1985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8" name="Freeform 33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421" y="1978"/>
                      <a:ext cx="16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4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4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89" name="Freeform 33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15" y="2461"/>
                      <a:ext cx="16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0" y="20"/>
                        </a:cxn>
                        <a:cxn ang="0">
                          <a:pos x="14" y="23"/>
                        </a:cxn>
                        <a:cxn ang="0">
                          <a:pos x="18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1" y="23"/>
                        </a:cxn>
                        <a:cxn ang="0">
                          <a:pos x="35" y="20"/>
                        </a:cxn>
                        <a:cxn ang="0">
                          <a:pos x="38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5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0" y="20"/>
                          </a:lnTo>
                          <a:lnTo>
                            <a:pt x="14" y="23"/>
                          </a:lnTo>
                          <a:lnTo>
                            <a:pt x="18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1" y="23"/>
                          </a:lnTo>
                          <a:lnTo>
                            <a:pt x="35" y="20"/>
                          </a:lnTo>
                          <a:lnTo>
                            <a:pt x="38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5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0" name="Rectangle 33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15" y="1985"/>
                      <a:ext cx="16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1" name="Freeform 33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15" y="1978"/>
                      <a:ext cx="16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5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8" y="6"/>
                        </a:cxn>
                        <a:cxn ang="0">
                          <a:pos x="35" y="3"/>
                        </a:cxn>
                        <a:cxn ang="0">
                          <a:pos x="31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4" y="1"/>
                        </a:cxn>
                        <a:cxn ang="0">
                          <a:pos x="10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5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8" y="6"/>
                          </a:lnTo>
                          <a:lnTo>
                            <a:pt x="35" y="3"/>
                          </a:lnTo>
                          <a:lnTo>
                            <a:pt x="31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8" y="0"/>
                          </a:lnTo>
                          <a:lnTo>
                            <a:pt x="14" y="1"/>
                          </a:lnTo>
                          <a:lnTo>
                            <a:pt x="10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2" name="Freeform 34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74" y="2461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8" y="17"/>
                        </a:cxn>
                        <a:cxn ang="0">
                          <a:pos x="11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8" y="24"/>
                        </a:cxn>
                        <a:cxn ang="0">
                          <a:pos x="32" y="23"/>
                        </a:cxn>
                        <a:cxn ang="0">
                          <a:pos x="35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7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7" h="24">
                          <a:moveTo>
                            <a:pt x="0" y="0"/>
                          </a:moveTo>
                          <a:lnTo>
                            <a:pt x="0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8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8" y="24"/>
                          </a:lnTo>
                          <a:lnTo>
                            <a:pt x="32" y="23"/>
                          </a:lnTo>
                          <a:lnTo>
                            <a:pt x="35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7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3" name="Rectangle 34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274" y="1985"/>
                      <a:ext cx="15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4" name="Freeform 34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274" y="1978"/>
                      <a:ext cx="15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7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5" y="3"/>
                        </a:cxn>
                        <a:cxn ang="0">
                          <a:pos x="32" y="1"/>
                        </a:cxn>
                        <a:cxn ang="0">
                          <a:pos x="28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3"/>
                        </a:cxn>
                        <a:cxn ang="0">
                          <a:pos x="8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0" y="17"/>
                        </a:cxn>
                        <a:cxn ang="0">
                          <a:pos x="0" y="23"/>
                        </a:cxn>
                        <a:cxn ang="0">
                          <a:pos x="47" y="23"/>
                        </a:cxn>
                      </a:cxnLst>
                      <a:rect l="0" t="0" r="r" b="b"/>
                      <a:pathLst>
                        <a:path w="47" h="23">
                          <a:moveTo>
                            <a:pt x="47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5" y="3"/>
                          </a:lnTo>
                          <a:lnTo>
                            <a:pt x="32" y="1"/>
                          </a:lnTo>
                          <a:lnTo>
                            <a:pt x="28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8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0" y="17"/>
                          </a:lnTo>
                          <a:lnTo>
                            <a:pt x="0" y="23"/>
                          </a:lnTo>
                          <a:lnTo>
                            <a:pt x="47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5" name="Freeform 34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67" y="2461"/>
                      <a:ext cx="15" cy="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6"/>
                        </a:cxn>
                        <a:cxn ang="0">
                          <a:pos x="2" y="11"/>
                        </a:cxn>
                        <a:cxn ang="0">
                          <a:pos x="4" y="14"/>
                        </a:cxn>
                        <a:cxn ang="0">
                          <a:pos x="7" y="17"/>
                        </a:cxn>
                        <a:cxn ang="0">
                          <a:pos x="11" y="20"/>
                        </a:cxn>
                        <a:cxn ang="0">
                          <a:pos x="15" y="23"/>
                        </a:cxn>
                        <a:cxn ang="0">
                          <a:pos x="19" y="24"/>
                        </a:cxn>
                        <a:cxn ang="0">
                          <a:pos x="23" y="24"/>
                        </a:cxn>
                        <a:cxn ang="0">
                          <a:pos x="27" y="24"/>
                        </a:cxn>
                        <a:cxn ang="0">
                          <a:pos x="32" y="23"/>
                        </a:cxn>
                        <a:cxn ang="0">
                          <a:pos x="36" y="20"/>
                        </a:cxn>
                        <a:cxn ang="0">
                          <a:pos x="39" y="17"/>
                        </a:cxn>
                        <a:cxn ang="0">
                          <a:pos x="42" y="14"/>
                        </a:cxn>
                        <a:cxn ang="0">
                          <a:pos x="44" y="11"/>
                        </a:cxn>
                        <a:cxn ang="0">
                          <a:pos x="46" y="6"/>
                        </a:cxn>
                        <a:cxn ang="0">
                          <a:pos x="46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46" h="24">
                          <a:moveTo>
                            <a:pt x="0" y="0"/>
                          </a:moveTo>
                          <a:lnTo>
                            <a:pt x="1" y="6"/>
                          </a:lnTo>
                          <a:lnTo>
                            <a:pt x="2" y="11"/>
                          </a:lnTo>
                          <a:lnTo>
                            <a:pt x="4" y="14"/>
                          </a:lnTo>
                          <a:lnTo>
                            <a:pt x="7" y="17"/>
                          </a:lnTo>
                          <a:lnTo>
                            <a:pt x="11" y="20"/>
                          </a:lnTo>
                          <a:lnTo>
                            <a:pt x="15" y="23"/>
                          </a:lnTo>
                          <a:lnTo>
                            <a:pt x="19" y="24"/>
                          </a:lnTo>
                          <a:lnTo>
                            <a:pt x="23" y="24"/>
                          </a:lnTo>
                          <a:lnTo>
                            <a:pt x="27" y="24"/>
                          </a:lnTo>
                          <a:lnTo>
                            <a:pt x="32" y="23"/>
                          </a:lnTo>
                          <a:lnTo>
                            <a:pt x="36" y="20"/>
                          </a:lnTo>
                          <a:lnTo>
                            <a:pt x="39" y="17"/>
                          </a:lnTo>
                          <a:lnTo>
                            <a:pt x="42" y="14"/>
                          </a:lnTo>
                          <a:lnTo>
                            <a:pt x="44" y="11"/>
                          </a:lnTo>
                          <a:lnTo>
                            <a:pt x="46" y="6"/>
                          </a:lnTo>
                          <a:lnTo>
                            <a:pt x="46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6" name="Rectangle 34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67" y="1985"/>
                      <a:ext cx="15" cy="47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7" name="Freeform 34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67" y="1978"/>
                      <a:ext cx="15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46" y="23"/>
                        </a:cxn>
                        <a:cxn ang="0">
                          <a:pos x="46" y="17"/>
                        </a:cxn>
                        <a:cxn ang="0">
                          <a:pos x="44" y="12"/>
                        </a:cxn>
                        <a:cxn ang="0">
                          <a:pos x="42" y="9"/>
                        </a:cxn>
                        <a:cxn ang="0">
                          <a:pos x="39" y="6"/>
                        </a:cxn>
                        <a:cxn ang="0">
                          <a:pos x="36" y="3"/>
                        </a:cxn>
                        <a:cxn ang="0">
                          <a:pos x="32" y="1"/>
                        </a:cxn>
                        <a:cxn ang="0">
                          <a:pos x="27" y="0"/>
                        </a:cxn>
                        <a:cxn ang="0">
                          <a:pos x="23" y="0"/>
                        </a:cxn>
                        <a:cxn ang="0">
                          <a:pos x="19" y="0"/>
                        </a:cxn>
                        <a:cxn ang="0">
                          <a:pos x="15" y="1"/>
                        </a:cxn>
                        <a:cxn ang="0">
                          <a:pos x="11" y="3"/>
                        </a:cxn>
                        <a:cxn ang="0">
                          <a:pos x="7" y="6"/>
                        </a:cxn>
                        <a:cxn ang="0">
                          <a:pos x="4" y="9"/>
                        </a:cxn>
                        <a:cxn ang="0">
                          <a:pos x="2" y="12"/>
                        </a:cxn>
                        <a:cxn ang="0">
                          <a:pos x="1" y="17"/>
                        </a:cxn>
                        <a:cxn ang="0">
                          <a:pos x="0" y="23"/>
                        </a:cxn>
                        <a:cxn ang="0">
                          <a:pos x="46" y="23"/>
                        </a:cxn>
                      </a:cxnLst>
                      <a:rect l="0" t="0" r="r" b="b"/>
                      <a:pathLst>
                        <a:path w="46" h="23">
                          <a:moveTo>
                            <a:pt x="46" y="23"/>
                          </a:moveTo>
                          <a:lnTo>
                            <a:pt x="46" y="17"/>
                          </a:lnTo>
                          <a:lnTo>
                            <a:pt x="44" y="12"/>
                          </a:lnTo>
                          <a:lnTo>
                            <a:pt x="42" y="9"/>
                          </a:lnTo>
                          <a:lnTo>
                            <a:pt x="39" y="6"/>
                          </a:lnTo>
                          <a:lnTo>
                            <a:pt x="36" y="3"/>
                          </a:lnTo>
                          <a:lnTo>
                            <a:pt x="32" y="1"/>
                          </a:lnTo>
                          <a:lnTo>
                            <a:pt x="27" y="0"/>
                          </a:lnTo>
                          <a:lnTo>
                            <a:pt x="23" y="0"/>
                          </a:lnTo>
                          <a:lnTo>
                            <a:pt x="19" y="0"/>
                          </a:lnTo>
                          <a:lnTo>
                            <a:pt x="15" y="1"/>
                          </a:lnTo>
                          <a:lnTo>
                            <a:pt x="11" y="3"/>
                          </a:lnTo>
                          <a:lnTo>
                            <a:pt x="7" y="6"/>
                          </a:lnTo>
                          <a:lnTo>
                            <a:pt x="4" y="9"/>
                          </a:lnTo>
                          <a:lnTo>
                            <a:pt x="2" y="12"/>
                          </a:lnTo>
                          <a:lnTo>
                            <a:pt x="1" y="17"/>
                          </a:lnTo>
                          <a:lnTo>
                            <a:pt x="0" y="23"/>
                          </a:lnTo>
                          <a:lnTo>
                            <a:pt x="46" y="23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8" name="Freeform 34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1" y="2454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4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4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299" name="Rectangle 34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8" y="2454"/>
                      <a:ext cx="101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0" name="Freeform 34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9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7" y="39"/>
                        </a:cxn>
                        <a:cxn ang="0">
                          <a:pos x="19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4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19" y="11"/>
                        </a:cxn>
                        <a:cxn ang="0">
                          <a:pos x="17" y="8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7" y="39"/>
                          </a:lnTo>
                          <a:lnTo>
                            <a:pt x="19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4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19" y="11"/>
                          </a:lnTo>
                          <a:lnTo>
                            <a:pt x="17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1" name="Freeform 34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1" y="2454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4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4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2" name="Rectangle 35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8" y="2454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3" name="Freeform 35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54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4" name="Freeform 35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33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8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5" name="Rectangle 35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028" y="1978"/>
                      <a:ext cx="105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6" name="Freeform 35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1" y="1978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4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2" y="14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4" y="44"/>
                        </a:cxn>
                        <a:cxn ang="0">
                          <a:pos x="18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4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4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7" name="Freeform 35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25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2" y="14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8" name="Rectangle 35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33" y="1978"/>
                      <a:ext cx="243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09" name="Freeform 35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6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7" y="38"/>
                        </a:cxn>
                        <a:cxn ang="0">
                          <a:pos x="20" y="35"/>
                        </a:cxn>
                        <a:cxn ang="0">
                          <a:pos x="21" y="31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8"/>
                        </a:cxn>
                        <a:cxn ang="0">
                          <a:pos x="21" y="14"/>
                        </a:cxn>
                        <a:cxn ang="0">
                          <a:pos x="20" y="10"/>
                        </a:cxn>
                        <a:cxn ang="0">
                          <a:pos x="17" y="7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0" name="Freeform 35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376" y="1907"/>
                      <a:ext cx="8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5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0"/>
                        </a:cxn>
                        <a:cxn ang="0">
                          <a:pos x="17" y="7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5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0"/>
                          </a:lnTo>
                          <a:lnTo>
                            <a:pt x="17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1" name="Rectangle 35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78" y="1907"/>
                      <a:ext cx="198" cy="1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2" name="Freeform 36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71" y="1907"/>
                      <a:ext cx="7" cy="16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5" y="7"/>
                        </a:cxn>
                        <a:cxn ang="0">
                          <a:pos x="3" y="10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5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5" y="7"/>
                          </a:lnTo>
                          <a:lnTo>
                            <a:pt x="3" y="10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5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3" name="Freeform 36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6" y="2295"/>
                      <a:ext cx="24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9"/>
                        </a:cxn>
                        <a:cxn ang="0">
                          <a:pos x="3" y="16"/>
                        </a:cxn>
                        <a:cxn ang="0">
                          <a:pos x="8" y="22"/>
                        </a:cxn>
                        <a:cxn ang="0">
                          <a:pos x="12" y="28"/>
                        </a:cxn>
                        <a:cxn ang="0">
                          <a:pos x="17" y="32"/>
                        </a:cxn>
                        <a:cxn ang="0">
                          <a:pos x="23" y="34"/>
                        </a:cxn>
                        <a:cxn ang="0">
                          <a:pos x="31" y="36"/>
                        </a:cxn>
                        <a:cxn ang="0">
                          <a:pos x="37" y="36"/>
                        </a:cxn>
                        <a:cxn ang="0">
                          <a:pos x="45" y="36"/>
                        </a:cxn>
                        <a:cxn ang="0">
                          <a:pos x="51" y="34"/>
                        </a:cxn>
                        <a:cxn ang="0">
                          <a:pos x="57" y="32"/>
                        </a:cxn>
                        <a:cxn ang="0">
                          <a:pos x="62" y="28"/>
                        </a:cxn>
                        <a:cxn ang="0">
                          <a:pos x="68" y="22"/>
                        </a:cxn>
                        <a:cxn ang="0">
                          <a:pos x="71" y="16"/>
                        </a:cxn>
                        <a:cxn ang="0">
                          <a:pos x="73" y="9"/>
                        </a:cxn>
                        <a:cxn ang="0">
                          <a:pos x="74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4" h="36">
                          <a:moveTo>
                            <a:pt x="0" y="0"/>
                          </a:moveTo>
                          <a:lnTo>
                            <a:pt x="1" y="9"/>
                          </a:lnTo>
                          <a:lnTo>
                            <a:pt x="3" y="16"/>
                          </a:lnTo>
                          <a:lnTo>
                            <a:pt x="8" y="22"/>
                          </a:lnTo>
                          <a:lnTo>
                            <a:pt x="12" y="28"/>
                          </a:lnTo>
                          <a:lnTo>
                            <a:pt x="17" y="32"/>
                          </a:lnTo>
                          <a:lnTo>
                            <a:pt x="23" y="34"/>
                          </a:lnTo>
                          <a:lnTo>
                            <a:pt x="31" y="36"/>
                          </a:lnTo>
                          <a:lnTo>
                            <a:pt x="37" y="36"/>
                          </a:lnTo>
                          <a:lnTo>
                            <a:pt x="45" y="36"/>
                          </a:lnTo>
                          <a:lnTo>
                            <a:pt x="51" y="34"/>
                          </a:lnTo>
                          <a:lnTo>
                            <a:pt x="57" y="32"/>
                          </a:lnTo>
                          <a:lnTo>
                            <a:pt x="62" y="28"/>
                          </a:lnTo>
                          <a:lnTo>
                            <a:pt x="68" y="22"/>
                          </a:lnTo>
                          <a:lnTo>
                            <a:pt x="71" y="16"/>
                          </a:lnTo>
                          <a:lnTo>
                            <a:pt x="73" y="9"/>
                          </a:lnTo>
                          <a:lnTo>
                            <a:pt x="74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4" name="Rectangle 36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6" y="1948"/>
                      <a:ext cx="24" cy="34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5" name="Freeform 36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6" y="1936"/>
                      <a:ext cx="24" cy="12"/>
                    </a:xfrm>
                    <a:custGeom>
                      <a:avLst/>
                      <a:gdLst/>
                      <a:ahLst/>
                      <a:cxnLst>
                        <a:cxn ang="0">
                          <a:pos x="74" y="37"/>
                        </a:cxn>
                        <a:cxn ang="0">
                          <a:pos x="73" y="29"/>
                        </a:cxn>
                        <a:cxn ang="0">
                          <a:pos x="71" y="21"/>
                        </a:cxn>
                        <a:cxn ang="0">
                          <a:pos x="68" y="15"/>
                        </a:cxn>
                        <a:cxn ang="0">
                          <a:pos x="62" y="10"/>
                        </a:cxn>
                        <a:cxn ang="0">
                          <a:pos x="57" y="6"/>
                        </a:cxn>
                        <a:cxn ang="0">
                          <a:pos x="51" y="3"/>
                        </a:cxn>
                        <a:cxn ang="0">
                          <a:pos x="45" y="1"/>
                        </a:cxn>
                        <a:cxn ang="0">
                          <a:pos x="37" y="0"/>
                        </a:cxn>
                        <a:cxn ang="0">
                          <a:pos x="31" y="1"/>
                        </a:cxn>
                        <a:cxn ang="0">
                          <a:pos x="23" y="3"/>
                        </a:cxn>
                        <a:cxn ang="0">
                          <a:pos x="17" y="6"/>
                        </a:cxn>
                        <a:cxn ang="0">
                          <a:pos x="12" y="10"/>
                        </a:cxn>
                        <a:cxn ang="0">
                          <a:pos x="8" y="15"/>
                        </a:cxn>
                        <a:cxn ang="0">
                          <a:pos x="3" y="21"/>
                        </a:cxn>
                        <a:cxn ang="0">
                          <a:pos x="1" y="29"/>
                        </a:cxn>
                        <a:cxn ang="0">
                          <a:pos x="0" y="37"/>
                        </a:cxn>
                        <a:cxn ang="0">
                          <a:pos x="74" y="37"/>
                        </a:cxn>
                      </a:cxnLst>
                      <a:rect l="0" t="0" r="r" b="b"/>
                      <a:pathLst>
                        <a:path w="74" h="37">
                          <a:moveTo>
                            <a:pt x="74" y="37"/>
                          </a:moveTo>
                          <a:lnTo>
                            <a:pt x="73" y="29"/>
                          </a:lnTo>
                          <a:lnTo>
                            <a:pt x="71" y="21"/>
                          </a:lnTo>
                          <a:lnTo>
                            <a:pt x="68" y="15"/>
                          </a:lnTo>
                          <a:lnTo>
                            <a:pt x="62" y="10"/>
                          </a:lnTo>
                          <a:lnTo>
                            <a:pt x="57" y="6"/>
                          </a:lnTo>
                          <a:lnTo>
                            <a:pt x="51" y="3"/>
                          </a:lnTo>
                          <a:lnTo>
                            <a:pt x="45" y="1"/>
                          </a:lnTo>
                          <a:lnTo>
                            <a:pt x="37" y="0"/>
                          </a:lnTo>
                          <a:lnTo>
                            <a:pt x="31" y="1"/>
                          </a:lnTo>
                          <a:lnTo>
                            <a:pt x="23" y="3"/>
                          </a:lnTo>
                          <a:lnTo>
                            <a:pt x="17" y="6"/>
                          </a:lnTo>
                          <a:lnTo>
                            <a:pt x="12" y="10"/>
                          </a:lnTo>
                          <a:lnTo>
                            <a:pt x="8" y="15"/>
                          </a:lnTo>
                          <a:lnTo>
                            <a:pt x="3" y="21"/>
                          </a:lnTo>
                          <a:lnTo>
                            <a:pt x="1" y="29"/>
                          </a:lnTo>
                          <a:lnTo>
                            <a:pt x="0" y="37"/>
                          </a:lnTo>
                          <a:lnTo>
                            <a:pt x="74" y="3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6" name="Freeform 36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4" y="2461"/>
                      <a:ext cx="24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1" y="9"/>
                        </a:cxn>
                        <a:cxn ang="0">
                          <a:pos x="3" y="16"/>
                        </a:cxn>
                        <a:cxn ang="0">
                          <a:pos x="7" y="23"/>
                        </a:cxn>
                        <a:cxn ang="0">
                          <a:pos x="12" y="28"/>
                        </a:cxn>
                        <a:cxn ang="0">
                          <a:pos x="17" y="32"/>
                        </a:cxn>
                        <a:cxn ang="0">
                          <a:pos x="23" y="35"/>
                        </a:cxn>
                        <a:cxn ang="0">
                          <a:pos x="29" y="36"/>
                        </a:cxn>
                        <a:cxn ang="0">
                          <a:pos x="37" y="37"/>
                        </a:cxn>
                        <a:cxn ang="0">
                          <a:pos x="43" y="36"/>
                        </a:cxn>
                        <a:cxn ang="0">
                          <a:pos x="49" y="35"/>
                        </a:cxn>
                        <a:cxn ang="0">
                          <a:pos x="56" y="32"/>
                        </a:cxn>
                        <a:cxn ang="0">
                          <a:pos x="61" y="28"/>
                        </a:cxn>
                        <a:cxn ang="0">
                          <a:pos x="66" y="23"/>
                        </a:cxn>
                        <a:cxn ang="0">
                          <a:pos x="69" y="16"/>
                        </a:cxn>
                        <a:cxn ang="0">
                          <a:pos x="72" y="9"/>
                        </a:cxn>
                        <a:cxn ang="0">
                          <a:pos x="73" y="0"/>
                        </a:cxn>
                        <a:cxn ang="0">
                          <a:pos x="0" y="0"/>
                        </a:cxn>
                      </a:cxnLst>
                      <a:rect l="0" t="0" r="r" b="b"/>
                      <a:pathLst>
                        <a:path w="73" h="37">
                          <a:moveTo>
                            <a:pt x="0" y="0"/>
                          </a:moveTo>
                          <a:lnTo>
                            <a:pt x="1" y="9"/>
                          </a:lnTo>
                          <a:lnTo>
                            <a:pt x="3" y="16"/>
                          </a:lnTo>
                          <a:lnTo>
                            <a:pt x="7" y="23"/>
                          </a:lnTo>
                          <a:lnTo>
                            <a:pt x="12" y="28"/>
                          </a:lnTo>
                          <a:lnTo>
                            <a:pt x="17" y="32"/>
                          </a:lnTo>
                          <a:lnTo>
                            <a:pt x="23" y="35"/>
                          </a:lnTo>
                          <a:lnTo>
                            <a:pt x="29" y="36"/>
                          </a:lnTo>
                          <a:lnTo>
                            <a:pt x="37" y="37"/>
                          </a:lnTo>
                          <a:lnTo>
                            <a:pt x="43" y="36"/>
                          </a:lnTo>
                          <a:lnTo>
                            <a:pt x="49" y="35"/>
                          </a:lnTo>
                          <a:lnTo>
                            <a:pt x="56" y="32"/>
                          </a:lnTo>
                          <a:lnTo>
                            <a:pt x="61" y="28"/>
                          </a:lnTo>
                          <a:lnTo>
                            <a:pt x="66" y="23"/>
                          </a:lnTo>
                          <a:lnTo>
                            <a:pt x="69" y="16"/>
                          </a:lnTo>
                          <a:lnTo>
                            <a:pt x="72" y="9"/>
                          </a:lnTo>
                          <a:lnTo>
                            <a:pt x="73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7" name="Rectangle 36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114" y="2318"/>
                      <a:ext cx="24" cy="143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8" name="Freeform 36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114" y="2305"/>
                      <a:ext cx="24" cy="13"/>
                    </a:xfrm>
                    <a:custGeom>
                      <a:avLst/>
                      <a:gdLst/>
                      <a:ahLst/>
                      <a:cxnLst>
                        <a:cxn ang="0">
                          <a:pos x="73" y="37"/>
                        </a:cxn>
                        <a:cxn ang="0">
                          <a:pos x="72" y="28"/>
                        </a:cxn>
                        <a:cxn ang="0">
                          <a:pos x="69" y="20"/>
                        </a:cxn>
                        <a:cxn ang="0">
                          <a:pos x="66" y="14"/>
                        </a:cxn>
                        <a:cxn ang="0">
                          <a:pos x="61" y="9"/>
                        </a:cxn>
                        <a:cxn ang="0">
                          <a:pos x="56" y="5"/>
                        </a:cxn>
                        <a:cxn ang="0">
                          <a:pos x="49" y="2"/>
                        </a:cxn>
                        <a:cxn ang="0">
                          <a:pos x="43" y="0"/>
                        </a:cxn>
                        <a:cxn ang="0">
                          <a:pos x="37" y="0"/>
                        </a:cxn>
                        <a:cxn ang="0">
                          <a:pos x="29" y="0"/>
                        </a:cxn>
                        <a:cxn ang="0">
                          <a:pos x="23" y="2"/>
                        </a:cxn>
                        <a:cxn ang="0">
                          <a:pos x="17" y="5"/>
                        </a:cxn>
                        <a:cxn ang="0">
                          <a:pos x="12" y="9"/>
                        </a:cxn>
                        <a:cxn ang="0">
                          <a:pos x="7" y="14"/>
                        </a:cxn>
                        <a:cxn ang="0">
                          <a:pos x="3" y="20"/>
                        </a:cxn>
                        <a:cxn ang="0">
                          <a:pos x="1" y="28"/>
                        </a:cxn>
                        <a:cxn ang="0">
                          <a:pos x="0" y="37"/>
                        </a:cxn>
                        <a:cxn ang="0">
                          <a:pos x="73" y="37"/>
                        </a:cxn>
                      </a:cxnLst>
                      <a:rect l="0" t="0" r="r" b="b"/>
                      <a:pathLst>
                        <a:path w="73" h="37">
                          <a:moveTo>
                            <a:pt x="73" y="37"/>
                          </a:moveTo>
                          <a:lnTo>
                            <a:pt x="72" y="28"/>
                          </a:lnTo>
                          <a:lnTo>
                            <a:pt x="69" y="20"/>
                          </a:lnTo>
                          <a:lnTo>
                            <a:pt x="66" y="14"/>
                          </a:lnTo>
                          <a:lnTo>
                            <a:pt x="61" y="9"/>
                          </a:lnTo>
                          <a:lnTo>
                            <a:pt x="56" y="5"/>
                          </a:lnTo>
                          <a:lnTo>
                            <a:pt x="49" y="2"/>
                          </a:lnTo>
                          <a:lnTo>
                            <a:pt x="43" y="0"/>
                          </a:lnTo>
                          <a:lnTo>
                            <a:pt x="37" y="0"/>
                          </a:lnTo>
                          <a:lnTo>
                            <a:pt x="29" y="0"/>
                          </a:lnTo>
                          <a:lnTo>
                            <a:pt x="23" y="2"/>
                          </a:lnTo>
                          <a:lnTo>
                            <a:pt x="17" y="5"/>
                          </a:lnTo>
                          <a:lnTo>
                            <a:pt x="12" y="9"/>
                          </a:lnTo>
                          <a:lnTo>
                            <a:pt x="7" y="14"/>
                          </a:lnTo>
                          <a:lnTo>
                            <a:pt x="3" y="20"/>
                          </a:lnTo>
                          <a:lnTo>
                            <a:pt x="1" y="28"/>
                          </a:lnTo>
                          <a:lnTo>
                            <a:pt x="0" y="37"/>
                          </a:lnTo>
                          <a:lnTo>
                            <a:pt x="73" y="3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19" name="Freeform 36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69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0" name="Rectangle 36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777" y="2454"/>
                      <a:ext cx="125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1" name="Freeform 36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02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2" name="Freeform 37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5" y="2454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3" name="Rectangle 37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02" y="2454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4" name="Freeform 37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8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5" name="Freeform 37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644" y="2454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6" name="Rectangle 37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51" y="2454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7" name="Freeform 37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777" y="2454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8" name="Freeform 37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902" y="1978"/>
                      <a:ext cx="39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27" y="46"/>
                        </a:cxn>
                        <a:cxn ang="0">
                          <a:pos x="51" y="44"/>
                        </a:cxn>
                        <a:cxn ang="0">
                          <a:pos x="71" y="42"/>
                        </a:cxn>
                        <a:cxn ang="0">
                          <a:pos x="86" y="38"/>
                        </a:cxn>
                        <a:cxn ang="0">
                          <a:pos x="99" y="35"/>
                        </a:cxn>
                        <a:cxn ang="0">
                          <a:pos x="108" y="31"/>
                        </a:cxn>
                        <a:cxn ang="0">
                          <a:pos x="112" y="29"/>
                        </a:cxn>
                        <a:cxn ang="0">
                          <a:pos x="114" y="27"/>
                        </a:cxn>
                        <a:cxn ang="0">
                          <a:pos x="116" y="25"/>
                        </a:cxn>
                        <a:cxn ang="0">
                          <a:pos x="116" y="23"/>
                        </a:cxn>
                        <a:cxn ang="0">
                          <a:pos x="116" y="21"/>
                        </a:cxn>
                        <a:cxn ang="0">
                          <a:pos x="114" y="18"/>
                        </a:cxn>
                        <a:cxn ang="0">
                          <a:pos x="112" y="16"/>
                        </a:cxn>
                        <a:cxn ang="0">
                          <a:pos x="108" y="14"/>
                        </a:cxn>
                        <a:cxn ang="0">
                          <a:pos x="99" y="10"/>
                        </a:cxn>
                        <a:cxn ang="0">
                          <a:pos x="86" y="7"/>
                        </a:cxn>
                        <a:cxn ang="0">
                          <a:pos x="71" y="4"/>
                        </a:cxn>
                        <a:cxn ang="0">
                          <a:pos x="51" y="2"/>
                        </a:cxn>
                        <a:cxn ang="0">
                          <a:pos x="27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116" h="46">
                          <a:moveTo>
                            <a:pt x="0" y="46"/>
                          </a:moveTo>
                          <a:lnTo>
                            <a:pt x="27" y="46"/>
                          </a:lnTo>
                          <a:lnTo>
                            <a:pt x="51" y="44"/>
                          </a:lnTo>
                          <a:lnTo>
                            <a:pt x="71" y="42"/>
                          </a:lnTo>
                          <a:lnTo>
                            <a:pt x="86" y="38"/>
                          </a:lnTo>
                          <a:lnTo>
                            <a:pt x="99" y="35"/>
                          </a:lnTo>
                          <a:lnTo>
                            <a:pt x="108" y="31"/>
                          </a:lnTo>
                          <a:lnTo>
                            <a:pt x="112" y="29"/>
                          </a:lnTo>
                          <a:lnTo>
                            <a:pt x="114" y="27"/>
                          </a:lnTo>
                          <a:lnTo>
                            <a:pt x="116" y="25"/>
                          </a:lnTo>
                          <a:lnTo>
                            <a:pt x="116" y="23"/>
                          </a:lnTo>
                          <a:lnTo>
                            <a:pt x="116" y="21"/>
                          </a:lnTo>
                          <a:lnTo>
                            <a:pt x="114" y="18"/>
                          </a:lnTo>
                          <a:lnTo>
                            <a:pt x="112" y="16"/>
                          </a:lnTo>
                          <a:lnTo>
                            <a:pt x="108" y="14"/>
                          </a:lnTo>
                          <a:lnTo>
                            <a:pt x="99" y="10"/>
                          </a:lnTo>
                          <a:lnTo>
                            <a:pt x="86" y="7"/>
                          </a:lnTo>
                          <a:lnTo>
                            <a:pt x="71" y="4"/>
                          </a:lnTo>
                          <a:lnTo>
                            <a:pt x="51" y="2"/>
                          </a:lnTo>
                          <a:lnTo>
                            <a:pt x="27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29" name="Rectangle 37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77" y="1978"/>
                      <a:ext cx="625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0" name="Freeform 37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38" y="1978"/>
                      <a:ext cx="39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116" y="0"/>
                        </a:cxn>
                        <a:cxn ang="0">
                          <a:pos x="89" y="1"/>
                        </a:cxn>
                        <a:cxn ang="0">
                          <a:pos x="66" y="2"/>
                        </a:cxn>
                        <a:cxn ang="0">
                          <a:pos x="46" y="4"/>
                        </a:cxn>
                        <a:cxn ang="0">
                          <a:pos x="29" y="7"/>
                        </a:cxn>
                        <a:cxn ang="0">
                          <a:pos x="16" y="10"/>
                        </a:cxn>
                        <a:cxn ang="0">
                          <a:pos x="8" y="14"/>
                        </a:cxn>
                        <a:cxn ang="0">
                          <a:pos x="5" y="16"/>
                        </a:cxn>
                        <a:cxn ang="0">
                          <a:pos x="2" y="18"/>
                        </a:cxn>
                        <a:cxn ang="0">
                          <a:pos x="0" y="21"/>
                        </a:cxn>
                        <a:cxn ang="0">
                          <a:pos x="0" y="23"/>
                        </a:cxn>
                        <a:cxn ang="0">
                          <a:pos x="0" y="25"/>
                        </a:cxn>
                        <a:cxn ang="0">
                          <a:pos x="2" y="27"/>
                        </a:cxn>
                        <a:cxn ang="0">
                          <a:pos x="5" y="29"/>
                        </a:cxn>
                        <a:cxn ang="0">
                          <a:pos x="8" y="31"/>
                        </a:cxn>
                        <a:cxn ang="0">
                          <a:pos x="16" y="35"/>
                        </a:cxn>
                        <a:cxn ang="0">
                          <a:pos x="29" y="38"/>
                        </a:cxn>
                        <a:cxn ang="0">
                          <a:pos x="46" y="42"/>
                        </a:cxn>
                        <a:cxn ang="0">
                          <a:pos x="66" y="44"/>
                        </a:cxn>
                        <a:cxn ang="0">
                          <a:pos x="89" y="46"/>
                        </a:cxn>
                        <a:cxn ang="0">
                          <a:pos x="116" y="46"/>
                        </a:cxn>
                        <a:cxn ang="0">
                          <a:pos x="116" y="0"/>
                        </a:cxn>
                      </a:cxnLst>
                      <a:rect l="0" t="0" r="r" b="b"/>
                      <a:pathLst>
                        <a:path w="116" h="46">
                          <a:moveTo>
                            <a:pt x="116" y="0"/>
                          </a:moveTo>
                          <a:lnTo>
                            <a:pt x="89" y="1"/>
                          </a:lnTo>
                          <a:lnTo>
                            <a:pt x="66" y="2"/>
                          </a:lnTo>
                          <a:lnTo>
                            <a:pt x="46" y="4"/>
                          </a:lnTo>
                          <a:lnTo>
                            <a:pt x="29" y="7"/>
                          </a:lnTo>
                          <a:lnTo>
                            <a:pt x="16" y="10"/>
                          </a:lnTo>
                          <a:lnTo>
                            <a:pt x="8" y="14"/>
                          </a:lnTo>
                          <a:lnTo>
                            <a:pt x="5" y="16"/>
                          </a:lnTo>
                          <a:lnTo>
                            <a:pt x="2" y="18"/>
                          </a:lnTo>
                          <a:lnTo>
                            <a:pt x="0" y="21"/>
                          </a:lnTo>
                          <a:lnTo>
                            <a:pt x="0" y="23"/>
                          </a:lnTo>
                          <a:lnTo>
                            <a:pt x="0" y="25"/>
                          </a:lnTo>
                          <a:lnTo>
                            <a:pt x="2" y="27"/>
                          </a:lnTo>
                          <a:lnTo>
                            <a:pt x="5" y="29"/>
                          </a:lnTo>
                          <a:lnTo>
                            <a:pt x="8" y="31"/>
                          </a:lnTo>
                          <a:lnTo>
                            <a:pt x="16" y="35"/>
                          </a:lnTo>
                          <a:lnTo>
                            <a:pt x="29" y="38"/>
                          </a:lnTo>
                          <a:lnTo>
                            <a:pt x="46" y="42"/>
                          </a:lnTo>
                          <a:lnTo>
                            <a:pt x="66" y="44"/>
                          </a:lnTo>
                          <a:lnTo>
                            <a:pt x="89" y="46"/>
                          </a:lnTo>
                          <a:lnTo>
                            <a:pt x="116" y="46"/>
                          </a:lnTo>
                          <a:lnTo>
                            <a:pt x="116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1" name="Freeform 37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5028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6" y="46"/>
                        </a:cxn>
                        <a:cxn ang="0">
                          <a:pos x="11" y="44"/>
                        </a:cxn>
                        <a:cxn ang="0">
                          <a:pos x="15" y="42"/>
                        </a:cxn>
                        <a:cxn ang="0">
                          <a:pos x="18" y="38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5" y="4"/>
                        </a:cxn>
                        <a:cxn ang="0">
                          <a:pos x="11" y="2"/>
                        </a:cxn>
                        <a:cxn ang="0">
                          <a:pos x="6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6" y="46"/>
                          </a:lnTo>
                          <a:lnTo>
                            <a:pt x="11" y="44"/>
                          </a:lnTo>
                          <a:lnTo>
                            <a:pt x="15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1" y="2"/>
                          </a:lnTo>
                          <a:lnTo>
                            <a:pt x="6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2" name="Rectangle 380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902" y="1978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3" name="Freeform 38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895" y="1978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1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8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8" y="1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8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4" name="Freeform 38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7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4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4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4" y="4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5" name="Rectangle 383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65" y="2454"/>
                      <a:ext cx="10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6" name="Freeform 38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71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6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6" y="8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6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6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7" name="Freeform 38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71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6" y="38"/>
                        </a:cxn>
                        <a:cxn ang="0">
                          <a:pos x="20" y="35"/>
                        </a:cxn>
                        <a:cxn ang="0">
                          <a:pos x="21" y="31"/>
                        </a:cxn>
                        <a:cxn ang="0">
                          <a:pos x="22" y="27"/>
                        </a:cxn>
                        <a:cxn ang="0">
                          <a:pos x="23" y="23"/>
                        </a:cxn>
                        <a:cxn ang="0">
                          <a:pos x="22" y="18"/>
                        </a:cxn>
                        <a:cxn ang="0">
                          <a:pos x="21" y="14"/>
                        </a:cxn>
                        <a:cxn ang="0">
                          <a:pos x="20" y="10"/>
                        </a:cxn>
                        <a:cxn ang="0">
                          <a:pos x="16" y="7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6" y="38"/>
                          </a:lnTo>
                          <a:lnTo>
                            <a:pt x="20" y="35"/>
                          </a:lnTo>
                          <a:lnTo>
                            <a:pt x="21" y="31"/>
                          </a:lnTo>
                          <a:lnTo>
                            <a:pt x="22" y="27"/>
                          </a:lnTo>
                          <a:lnTo>
                            <a:pt x="23" y="23"/>
                          </a:lnTo>
                          <a:lnTo>
                            <a:pt x="22" y="18"/>
                          </a:lnTo>
                          <a:lnTo>
                            <a:pt x="21" y="14"/>
                          </a:lnTo>
                          <a:lnTo>
                            <a:pt x="20" y="10"/>
                          </a:lnTo>
                          <a:lnTo>
                            <a:pt x="16" y="7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8" name="Rectangle 386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658" y="1978"/>
                      <a:ext cx="113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39" name="Freeform 38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650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1" y="14"/>
                        </a:cxn>
                        <a:cxn ang="0">
                          <a:pos x="0" y="18"/>
                        </a:cxn>
                        <a:cxn ang="0">
                          <a:pos x="0" y="23"/>
                        </a:cxn>
                        <a:cxn ang="0">
                          <a:pos x="0" y="27"/>
                        </a:cxn>
                        <a:cxn ang="0">
                          <a:pos x="1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1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0" name="Freeform 388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74" y="1978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6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8"/>
                        </a:cxn>
                        <a:cxn ang="0">
                          <a:pos x="20" y="35"/>
                        </a:cxn>
                        <a:cxn ang="0">
                          <a:pos x="22" y="31"/>
                        </a:cxn>
                        <a:cxn ang="0">
                          <a:pos x="23" y="27"/>
                        </a:cxn>
                        <a:cxn ang="0">
                          <a:pos x="23" y="23"/>
                        </a:cxn>
                        <a:cxn ang="0">
                          <a:pos x="23" y="18"/>
                        </a:cxn>
                        <a:cxn ang="0">
                          <a:pos x="22" y="14"/>
                        </a:cxn>
                        <a:cxn ang="0">
                          <a:pos x="20" y="10"/>
                        </a:cxn>
                        <a:cxn ang="0">
                          <a:pos x="18" y="7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5" y="1"/>
                        </a:cxn>
                        <a:cxn ang="0">
                          <a:pos x="0" y="0"/>
                        </a:cxn>
                        <a:cxn ang="0">
                          <a:pos x="0" y="46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0" y="46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8"/>
                          </a:lnTo>
                          <a:lnTo>
                            <a:pt x="20" y="35"/>
                          </a:lnTo>
                          <a:lnTo>
                            <a:pt x="22" y="31"/>
                          </a:lnTo>
                          <a:lnTo>
                            <a:pt x="23" y="27"/>
                          </a:lnTo>
                          <a:lnTo>
                            <a:pt x="23" y="23"/>
                          </a:lnTo>
                          <a:lnTo>
                            <a:pt x="23" y="18"/>
                          </a:lnTo>
                          <a:lnTo>
                            <a:pt x="22" y="14"/>
                          </a:lnTo>
                          <a:lnTo>
                            <a:pt x="20" y="10"/>
                          </a:lnTo>
                          <a:lnTo>
                            <a:pt x="18" y="7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1"/>
                          </a:lnTo>
                          <a:lnTo>
                            <a:pt x="0" y="0"/>
                          </a:lnTo>
                          <a:lnTo>
                            <a:pt x="0" y="4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1" name="Rectangle 389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48" y="1978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2" name="Freeform 39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1" y="1978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1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7"/>
                        </a:cxn>
                        <a:cxn ang="0">
                          <a:pos x="3" y="10"/>
                        </a:cxn>
                        <a:cxn ang="0">
                          <a:pos x="2" y="14"/>
                        </a:cxn>
                        <a:cxn ang="0">
                          <a:pos x="1" y="18"/>
                        </a:cxn>
                        <a:cxn ang="0">
                          <a:pos x="0" y="23"/>
                        </a:cxn>
                        <a:cxn ang="0">
                          <a:pos x="1" y="27"/>
                        </a:cxn>
                        <a:cxn ang="0">
                          <a:pos x="2" y="31"/>
                        </a:cxn>
                        <a:cxn ang="0">
                          <a:pos x="3" y="35"/>
                        </a:cxn>
                        <a:cxn ang="0">
                          <a:pos x="6" y="38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6"/>
                        </a:cxn>
                        <a:cxn ang="0">
                          <a:pos x="23" y="46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6">
                          <a:moveTo>
                            <a:pt x="23" y="0"/>
                          </a:moveTo>
                          <a:lnTo>
                            <a:pt x="17" y="1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7"/>
                          </a:lnTo>
                          <a:lnTo>
                            <a:pt x="3" y="10"/>
                          </a:lnTo>
                          <a:lnTo>
                            <a:pt x="2" y="14"/>
                          </a:lnTo>
                          <a:lnTo>
                            <a:pt x="1" y="18"/>
                          </a:lnTo>
                          <a:lnTo>
                            <a:pt x="0" y="23"/>
                          </a:lnTo>
                          <a:lnTo>
                            <a:pt x="1" y="27"/>
                          </a:lnTo>
                          <a:lnTo>
                            <a:pt x="2" y="31"/>
                          </a:lnTo>
                          <a:lnTo>
                            <a:pt x="3" y="35"/>
                          </a:lnTo>
                          <a:lnTo>
                            <a:pt x="6" y="38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6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3" name="Freeform 391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1" y="2454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4" name="Rectangle 392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148" y="2454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5" name="Freeform 39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74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6" name="Freeform 394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392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2" y="15"/>
                        </a:cxn>
                        <a:cxn ang="0">
                          <a:pos x="1" y="19"/>
                        </a:cxn>
                        <a:cxn ang="0">
                          <a:pos x="0" y="23"/>
                        </a:cxn>
                        <a:cxn ang="0">
                          <a:pos x="1" y="28"/>
                        </a:cxn>
                        <a:cxn ang="0">
                          <a:pos x="2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2" y="15"/>
                          </a:lnTo>
                          <a:lnTo>
                            <a:pt x="1" y="19"/>
                          </a:lnTo>
                          <a:lnTo>
                            <a:pt x="0" y="23"/>
                          </a:lnTo>
                          <a:lnTo>
                            <a:pt x="1" y="28"/>
                          </a:lnTo>
                          <a:lnTo>
                            <a:pt x="2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7" name="Rectangle 395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400" y="2454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8" name="Freeform 39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526" y="2454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49" name="Freeform 397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266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0" name="Rectangle 398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274" y="2454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1" name="Freeform 399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400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5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5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5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5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2" name="Freeform 400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890" y="2454"/>
                      <a:ext cx="7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3" name="Rectangle 401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897" y="2454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4" name="Freeform 402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23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5" y="46"/>
                        </a:cxn>
                        <a:cxn ang="0">
                          <a:pos x="9" y="44"/>
                        </a:cxn>
                        <a:cxn ang="0">
                          <a:pos x="13" y="42"/>
                        </a:cxn>
                        <a:cxn ang="0">
                          <a:pos x="17" y="39"/>
                        </a:cxn>
                        <a:cxn ang="0">
                          <a:pos x="20" y="36"/>
                        </a:cxn>
                        <a:cxn ang="0">
                          <a:pos x="21" y="32"/>
                        </a:cxn>
                        <a:cxn ang="0">
                          <a:pos x="22" y="28"/>
                        </a:cxn>
                        <a:cxn ang="0">
                          <a:pos x="23" y="23"/>
                        </a:cxn>
                        <a:cxn ang="0">
                          <a:pos x="22" y="19"/>
                        </a:cxn>
                        <a:cxn ang="0">
                          <a:pos x="21" y="15"/>
                        </a:cxn>
                        <a:cxn ang="0">
                          <a:pos x="20" y="11"/>
                        </a:cxn>
                        <a:cxn ang="0">
                          <a:pos x="17" y="8"/>
                        </a:cxn>
                        <a:cxn ang="0">
                          <a:pos x="13" y="4"/>
                        </a:cxn>
                        <a:cxn ang="0">
                          <a:pos x="9" y="2"/>
                        </a:cxn>
                        <a:cxn ang="0">
                          <a:pos x="5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5" y="46"/>
                          </a:lnTo>
                          <a:lnTo>
                            <a:pt x="9" y="44"/>
                          </a:lnTo>
                          <a:lnTo>
                            <a:pt x="13" y="42"/>
                          </a:lnTo>
                          <a:lnTo>
                            <a:pt x="17" y="39"/>
                          </a:lnTo>
                          <a:lnTo>
                            <a:pt x="20" y="36"/>
                          </a:lnTo>
                          <a:lnTo>
                            <a:pt x="21" y="32"/>
                          </a:lnTo>
                          <a:lnTo>
                            <a:pt x="22" y="28"/>
                          </a:lnTo>
                          <a:lnTo>
                            <a:pt x="23" y="23"/>
                          </a:lnTo>
                          <a:lnTo>
                            <a:pt x="22" y="19"/>
                          </a:lnTo>
                          <a:lnTo>
                            <a:pt x="21" y="15"/>
                          </a:lnTo>
                          <a:lnTo>
                            <a:pt x="20" y="11"/>
                          </a:lnTo>
                          <a:lnTo>
                            <a:pt x="17" y="8"/>
                          </a:lnTo>
                          <a:lnTo>
                            <a:pt x="13" y="4"/>
                          </a:lnTo>
                          <a:lnTo>
                            <a:pt x="9" y="2"/>
                          </a:lnTo>
                          <a:lnTo>
                            <a:pt x="5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5" name="Freeform 403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015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0"/>
                        </a:cxn>
                        <a:cxn ang="0">
                          <a:pos x="17" y="0"/>
                        </a:cxn>
                        <a:cxn ang="0">
                          <a:pos x="12" y="2"/>
                        </a:cxn>
                        <a:cxn ang="0">
                          <a:pos x="8" y="4"/>
                        </a:cxn>
                        <a:cxn ang="0">
                          <a:pos x="5" y="8"/>
                        </a:cxn>
                        <a:cxn ang="0">
                          <a:pos x="3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3" y="36"/>
                        </a:cxn>
                        <a:cxn ang="0">
                          <a:pos x="5" y="39"/>
                        </a:cxn>
                        <a:cxn ang="0">
                          <a:pos x="8" y="42"/>
                        </a:cxn>
                        <a:cxn ang="0">
                          <a:pos x="12" y="44"/>
                        </a:cxn>
                        <a:cxn ang="0">
                          <a:pos x="17" y="46"/>
                        </a:cxn>
                        <a:cxn ang="0">
                          <a:pos x="23" y="47"/>
                        </a:cxn>
                        <a:cxn ang="0">
                          <a:pos x="23" y="0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23" y="0"/>
                          </a:moveTo>
                          <a:lnTo>
                            <a:pt x="17" y="0"/>
                          </a:lnTo>
                          <a:lnTo>
                            <a:pt x="12" y="2"/>
                          </a:lnTo>
                          <a:lnTo>
                            <a:pt x="8" y="4"/>
                          </a:lnTo>
                          <a:lnTo>
                            <a:pt x="5" y="8"/>
                          </a:lnTo>
                          <a:lnTo>
                            <a:pt x="3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3" y="36"/>
                          </a:lnTo>
                          <a:lnTo>
                            <a:pt x="5" y="39"/>
                          </a:lnTo>
                          <a:lnTo>
                            <a:pt x="8" y="42"/>
                          </a:lnTo>
                          <a:lnTo>
                            <a:pt x="12" y="44"/>
                          </a:lnTo>
                          <a:lnTo>
                            <a:pt x="17" y="46"/>
                          </a:lnTo>
                          <a:lnTo>
                            <a:pt x="23" y="47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6" name="Rectangle 404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023" y="2454"/>
                      <a:ext cx="125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7" name="Freeform 405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4148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47"/>
                        </a:cxn>
                        <a:cxn ang="0">
                          <a:pos x="6" y="46"/>
                        </a:cxn>
                        <a:cxn ang="0">
                          <a:pos x="10" y="44"/>
                        </a:cxn>
                        <a:cxn ang="0">
                          <a:pos x="14" y="42"/>
                        </a:cxn>
                        <a:cxn ang="0">
                          <a:pos x="18" y="39"/>
                        </a:cxn>
                        <a:cxn ang="0">
                          <a:pos x="20" y="36"/>
                        </a:cxn>
                        <a:cxn ang="0">
                          <a:pos x="22" y="32"/>
                        </a:cxn>
                        <a:cxn ang="0">
                          <a:pos x="23" y="28"/>
                        </a:cxn>
                        <a:cxn ang="0">
                          <a:pos x="23" y="23"/>
                        </a:cxn>
                        <a:cxn ang="0">
                          <a:pos x="23" y="19"/>
                        </a:cxn>
                        <a:cxn ang="0">
                          <a:pos x="22" y="15"/>
                        </a:cxn>
                        <a:cxn ang="0">
                          <a:pos x="20" y="11"/>
                        </a:cxn>
                        <a:cxn ang="0">
                          <a:pos x="18" y="8"/>
                        </a:cxn>
                        <a:cxn ang="0">
                          <a:pos x="14" y="4"/>
                        </a:cxn>
                        <a:cxn ang="0">
                          <a:pos x="10" y="2"/>
                        </a:cxn>
                        <a:cxn ang="0">
                          <a:pos x="6" y="0"/>
                        </a:cxn>
                        <a:cxn ang="0">
                          <a:pos x="0" y="0"/>
                        </a:cxn>
                        <a:cxn ang="0">
                          <a:pos x="0" y="47"/>
                        </a:cxn>
                      </a:cxnLst>
                      <a:rect l="0" t="0" r="r" b="b"/>
                      <a:pathLst>
                        <a:path w="23" h="47">
                          <a:moveTo>
                            <a:pt x="0" y="47"/>
                          </a:moveTo>
                          <a:lnTo>
                            <a:pt x="6" y="46"/>
                          </a:lnTo>
                          <a:lnTo>
                            <a:pt x="10" y="44"/>
                          </a:lnTo>
                          <a:lnTo>
                            <a:pt x="14" y="42"/>
                          </a:lnTo>
                          <a:lnTo>
                            <a:pt x="18" y="39"/>
                          </a:lnTo>
                          <a:lnTo>
                            <a:pt x="20" y="36"/>
                          </a:lnTo>
                          <a:lnTo>
                            <a:pt x="22" y="32"/>
                          </a:lnTo>
                          <a:lnTo>
                            <a:pt x="23" y="28"/>
                          </a:lnTo>
                          <a:lnTo>
                            <a:pt x="23" y="23"/>
                          </a:lnTo>
                          <a:lnTo>
                            <a:pt x="23" y="19"/>
                          </a:lnTo>
                          <a:lnTo>
                            <a:pt x="22" y="15"/>
                          </a:lnTo>
                          <a:lnTo>
                            <a:pt x="20" y="11"/>
                          </a:lnTo>
                          <a:lnTo>
                            <a:pt x="18" y="8"/>
                          </a:lnTo>
                          <a:lnTo>
                            <a:pt x="14" y="4"/>
                          </a:lnTo>
                          <a:lnTo>
                            <a:pt x="10" y="2"/>
                          </a:lnTo>
                          <a:lnTo>
                            <a:pt x="6" y="0"/>
                          </a:lnTo>
                          <a:lnTo>
                            <a:pt x="0" y="0"/>
                          </a:lnTo>
                          <a:lnTo>
                            <a:pt x="0" y="47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8" name="Freeform 406"/>
                    <p:cNvSpPr>
                      <a:spLocks noChangeAspect="1"/>
                    </p:cNvSpPr>
                    <p:nvPr/>
                  </p:nvSpPr>
                  <p:spPr bwMode="auto">
                    <a:xfrm>
                      <a:off x="3763" y="2454"/>
                      <a:ext cx="8" cy="15"/>
                    </a:xfrm>
                    <a:custGeom>
                      <a:avLst/>
                      <a:gdLst/>
                      <a:ahLst/>
                      <a:cxnLst>
                        <a:cxn ang="0">
                          <a:pos x="24" y="0"/>
                        </a:cxn>
                        <a:cxn ang="0">
                          <a:pos x="18" y="0"/>
                        </a:cxn>
                        <a:cxn ang="0">
                          <a:pos x="13" y="2"/>
                        </a:cxn>
                        <a:cxn ang="0">
                          <a:pos x="9" y="4"/>
                        </a:cxn>
                        <a:cxn ang="0">
                          <a:pos x="6" y="8"/>
                        </a:cxn>
                        <a:cxn ang="0">
                          <a:pos x="4" y="11"/>
                        </a:cxn>
                        <a:cxn ang="0">
                          <a:pos x="1" y="15"/>
                        </a:cxn>
                        <a:cxn ang="0">
                          <a:pos x="0" y="19"/>
                        </a:cxn>
                        <a:cxn ang="0">
                          <a:pos x="0" y="23"/>
                        </a:cxn>
                        <a:cxn ang="0">
                          <a:pos x="0" y="28"/>
                        </a:cxn>
                        <a:cxn ang="0">
                          <a:pos x="1" y="32"/>
                        </a:cxn>
                        <a:cxn ang="0">
                          <a:pos x="4" y="36"/>
                        </a:cxn>
                        <a:cxn ang="0">
                          <a:pos x="6" y="39"/>
                        </a:cxn>
                        <a:cxn ang="0">
                          <a:pos x="9" y="42"/>
                        </a:cxn>
                        <a:cxn ang="0">
                          <a:pos x="13" y="44"/>
                        </a:cxn>
                        <a:cxn ang="0">
                          <a:pos x="18" y="46"/>
                        </a:cxn>
                        <a:cxn ang="0">
                          <a:pos x="24" y="47"/>
                        </a:cxn>
                        <a:cxn ang="0">
                          <a:pos x="24" y="0"/>
                        </a:cxn>
                      </a:cxnLst>
                      <a:rect l="0" t="0" r="r" b="b"/>
                      <a:pathLst>
                        <a:path w="24" h="47">
                          <a:moveTo>
                            <a:pt x="24" y="0"/>
                          </a:moveTo>
                          <a:lnTo>
                            <a:pt x="18" y="0"/>
                          </a:lnTo>
                          <a:lnTo>
                            <a:pt x="13" y="2"/>
                          </a:lnTo>
                          <a:lnTo>
                            <a:pt x="9" y="4"/>
                          </a:lnTo>
                          <a:lnTo>
                            <a:pt x="6" y="8"/>
                          </a:lnTo>
                          <a:lnTo>
                            <a:pt x="4" y="11"/>
                          </a:lnTo>
                          <a:lnTo>
                            <a:pt x="1" y="15"/>
                          </a:lnTo>
                          <a:lnTo>
                            <a:pt x="0" y="19"/>
                          </a:lnTo>
                          <a:lnTo>
                            <a:pt x="0" y="23"/>
                          </a:lnTo>
                          <a:lnTo>
                            <a:pt x="0" y="28"/>
                          </a:lnTo>
                          <a:lnTo>
                            <a:pt x="1" y="32"/>
                          </a:lnTo>
                          <a:lnTo>
                            <a:pt x="4" y="36"/>
                          </a:lnTo>
                          <a:lnTo>
                            <a:pt x="6" y="39"/>
                          </a:lnTo>
                          <a:lnTo>
                            <a:pt x="9" y="42"/>
                          </a:lnTo>
                          <a:lnTo>
                            <a:pt x="13" y="44"/>
                          </a:lnTo>
                          <a:lnTo>
                            <a:pt x="18" y="46"/>
                          </a:lnTo>
                          <a:lnTo>
                            <a:pt x="24" y="47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382359" name="Rectangle 407"/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3771" y="2454"/>
                      <a:ext cx="126" cy="1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382360" name="Freeform 408"/>
                  <p:cNvSpPr>
                    <a:spLocks noChangeAspect="1"/>
                  </p:cNvSpPr>
                  <p:nvPr/>
                </p:nvSpPr>
                <p:spPr bwMode="auto">
                  <a:xfrm>
                    <a:off x="3690" y="2049"/>
                    <a:ext cx="7" cy="14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10" y="44"/>
                      </a:cxn>
                      <a:cxn ang="0">
                        <a:pos x="14" y="42"/>
                      </a:cxn>
                      <a:cxn ang="0">
                        <a:pos x="18" y="39"/>
                      </a:cxn>
                      <a:cxn ang="0">
                        <a:pos x="20" y="36"/>
                      </a:cxn>
                      <a:cxn ang="0">
                        <a:pos x="22" y="32"/>
                      </a:cxn>
                      <a:cxn ang="0">
                        <a:pos x="23" y="28"/>
                      </a:cxn>
                      <a:cxn ang="0">
                        <a:pos x="23" y="23"/>
                      </a:cxn>
                      <a:cxn ang="0">
                        <a:pos x="23" y="19"/>
                      </a:cxn>
                      <a:cxn ang="0">
                        <a:pos x="22" y="15"/>
                      </a:cxn>
                      <a:cxn ang="0">
                        <a:pos x="20" y="11"/>
                      </a:cxn>
                      <a:cxn ang="0">
                        <a:pos x="18" y="8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9"/>
                        </a:lnTo>
                        <a:lnTo>
                          <a:pt x="20" y="36"/>
                        </a:lnTo>
                        <a:lnTo>
                          <a:pt x="22" y="32"/>
                        </a:lnTo>
                        <a:lnTo>
                          <a:pt x="23" y="28"/>
                        </a:lnTo>
                        <a:lnTo>
                          <a:pt x="23" y="23"/>
                        </a:lnTo>
                        <a:lnTo>
                          <a:pt x="23" y="19"/>
                        </a:lnTo>
                        <a:lnTo>
                          <a:pt x="22" y="15"/>
                        </a:lnTo>
                        <a:lnTo>
                          <a:pt x="20" y="11"/>
                        </a:lnTo>
                        <a:lnTo>
                          <a:pt x="18" y="8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1" name="Freeform 409"/>
                  <p:cNvSpPr>
                    <a:spLocks noChangeAspect="1"/>
                  </p:cNvSpPr>
                  <p:nvPr/>
                </p:nvSpPr>
                <p:spPr bwMode="auto">
                  <a:xfrm>
                    <a:off x="3804" y="1620"/>
                    <a:ext cx="7" cy="13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5" y="46"/>
                      </a:cxn>
                      <a:cxn ang="0">
                        <a:pos x="9" y="44"/>
                      </a:cxn>
                      <a:cxn ang="0">
                        <a:pos x="13" y="42"/>
                      </a:cxn>
                      <a:cxn ang="0">
                        <a:pos x="17" y="38"/>
                      </a:cxn>
                      <a:cxn ang="0">
                        <a:pos x="20" y="35"/>
                      </a:cxn>
                      <a:cxn ang="0">
                        <a:pos x="21" y="31"/>
                      </a:cxn>
                      <a:cxn ang="0">
                        <a:pos x="22" y="27"/>
                      </a:cxn>
                      <a:cxn ang="0">
                        <a:pos x="23" y="23"/>
                      </a:cxn>
                      <a:cxn ang="0">
                        <a:pos x="22" y="18"/>
                      </a:cxn>
                      <a:cxn ang="0">
                        <a:pos x="21" y="14"/>
                      </a:cxn>
                      <a:cxn ang="0">
                        <a:pos x="20" y="10"/>
                      </a:cxn>
                      <a:cxn ang="0">
                        <a:pos x="17" y="7"/>
                      </a:cxn>
                      <a:cxn ang="0">
                        <a:pos x="13" y="4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5" y="46"/>
                        </a:lnTo>
                        <a:lnTo>
                          <a:pt x="9" y="44"/>
                        </a:lnTo>
                        <a:lnTo>
                          <a:pt x="13" y="42"/>
                        </a:lnTo>
                        <a:lnTo>
                          <a:pt x="17" y="38"/>
                        </a:lnTo>
                        <a:lnTo>
                          <a:pt x="20" y="35"/>
                        </a:lnTo>
                        <a:lnTo>
                          <a:pt x="21" y="31"/>
                        </a:lnTo>
                        <a:lnTo>
                          <a:pt x="22" y="27"/>
                        </a:lnTo>
                        <a:lnTo>
                          <a:pt x="23" y="23"/>
                        </a:lnTo>
                        <a:lnTo>
                          <a:pt x="22" y="18"/>
                        </a:lnTo>
                        <a:lnTo>
                          <a:pt x="21" y="14"/>
                        </a:lnTo>
                        <a:lnTo>
                          <a:pt x="20" y="10"/>
                        </a:lnTo>
                        <a:lnTo>
                          <a:pt x="17" y="7"/>
                        </a:lnTo>
                        <a:lnTo>
                          <a:pt x="13" y="4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2" name="Rectangle 41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6" y="1620"/>
                    <a:ext cx="228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3" name="Freeform 411"/>
                  <p:cNvSpPr>
                    <a:spLocks noChangeAspect="1"/>
                  </p:cNvSpPr>
                  <p:nvPr/>
                </p:nvSpPr>
                <p:spPr bwMode="auto">
                  <a:xfrm>
                    <a:off x="3568" y="1620"/>
                    <a:ext cx="8" cy="1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4" y="35"/>
                      </a:cxn>
                      <a:cxn ang="0">
                        <a:pos x="7" y="38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4" y="46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24" h="46">
                        <a:moveTo>
                          <a:pt x="24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4" y="35"/>
                        </a:lnTo>
                        <a:lnTo>
                          <a:pt x="7" y="38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6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4" name="Freeform 412"/>
                  <p:cNvSpPr>
                    <a:spLocks noChangeAspect="1"/>
                  </p:cNvSpPr>
                  <p:nvPr/>
                </p:nvSpPr>
                <p:spPr bwMode="auto">
                  <a:xfrm>
                    <a:off x="3916" y="1620"/>
                    <a:ext cx="7" cy="13"/>
                  </a:xfrm>
                  <a:custGeom>
                    <a:avLst/>
                    <a:gdLst/>
                    <a:ahLst/>
                    <a:cxnLst>
                      <a:cxn ang="0">
                        <a:pos x="0" y="46"/>
                      </a:cxn>
                      <a:cxn ang="0">
                        <a:pos x="6" y="46"/>
                      </a:cxn>
                      <a:cxn ang="0">
                        <a:pos x="10" y="44"/>
                      </a:cxn>
                      <a:cxn ang="0">
                        <a:pos x="14" y="42"/>
                      </a:cxn>
                      <a:cxn ang="0">
                        <a:pos x="18" y="38"/>
                      </a:cxn>
                      <a:cxn ang="0">
                        <a:pos x="20" y="35"/>
                      </a:cxn>
                      <a:cxn ang="0">
                        <a:pos x="22" y="31"/>
                      </a:cxn>
                      <a:cxn ang="0">
                        <a:pos x="23" y="27"/>
                      </a:cxn>
                      <a:cxn ang="0">
                        <a:pos x="23" y="23"/>
                      </a:cxn>
                      <a:cxn ang="0">
                        <a:pos x="23" y="18"/>
                      </a:cxn>
                      <a:cxn ang="0">
                        <a:pos x="22" y="14"/>
                      </a:cxn>
                      <a:cxn ang="0">
                        <a:pos x="20" y="10"/>
                      </a:cxn>
                      <a:cxn ang="0">
                        <a:pos x="18" y="7"/>
                      </a:cxn>
                      <a:cxn ang="0">
                        <a:pos x="14" y="4"/>
                      </a:cxn>
                      <a:cxn ang="0">
                        <a:pos x="10" y="2"/>
                      </a:cxn>
                      <a:cxn ang="0">
                        <a:pos x="6" y="1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</a:cxnLst>
                    <a:rect l="0" t="0" r="r" b="b"/>
                    <a:pathLst>
                      <a:path w="23" h="46">
                        <a:moveTo>
                          <a:pt x="0" y="46"/>
                        </a:moveTo>
                        <a:lnTo>
                          <a:pt x="6" y="46"/>
                        </a:lnTo>
                        <a:lnTo>
                          <a:pt x="10" y="44"/>
                        </a:lnTo>
                        <a:lnTo>
                          <a:pt x="14" y="42"/>
                        </a:lnTo>
                        <a:lnTo>
                          <a:pt x="18" y="38"/>
                        </a:lnTo>
                        <a:lnTo>
                          <a:pt x="20" y="35"/>
                        </a:lnTo>
                        <a:lnTo>
                          <a:pt x="22" y="31"/>
                        </a:lnTo>
                        <a:lnTo>
                          <a:pt x="23" y="27"/>
                        </a:lnTo>
                        <a:lnTo>
                          <a:pt x="23" y="23"/>
                        </a:lnTo>
                        <a:lnTo>
                          <a:pt x="23" y="18"/>
                        </a:lnTo>
                        <a:lnTo>
                          <a:pt x="22" y="14"/>
                        </a:lnTo>
                        <a:lnTo>
                          <a:pt x="20" y="10"/>
                        </a:lnTo>
                        <a:lnTo>
                          <a:pt x="18" y="7"/>
                        </a:lnTo>
                        <a:lnTo>
                          <a:pt x="14" y="4"/>
                        </a:lnTo>
                        <a:lnTo>
                          <a:pt x="10" y="2"/>
                        </a:lnTo>
                        <a:lnTo>
                          <a:pt x="6" y="1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5" name="Rectangle 4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04" y="1620"/>
                    <a:ext cx="112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6" name="Freeform 414"/>
                  <p:cNvSpPr>
                    <a:spLocks noChangeAspect="1"/>
                  </p:cNvSpPr>
                  <p:nvPr/>
                </p:nvSpPr>
                <p:spPr bwMode="auto">
                  <a:xfrm>
                    <a:off x="3796" y="1620"/>
                    <a:ext cx="8" cy="13"/>
                  </a:xfrm>
                  <a:custGeom>
                    <a:avLst/>
                    <a:gdLst/>
                    <a:ahLst/>
                    <a:cxnLst>
                      <a:cxn ang="0">
                        <a:pos x="23" y="0"/>
                      </a:cxn>
                      <a:cxn ang="0">
                        <a:pos x="17" y="1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8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8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3" y="0"/>
                      </a:cxn>
                    </a:cxnLst>
                    <a:rect l="0" t="0" r="r" b="b"/>
                    <a:pathLst>
                      <a:path w="23" h="46">
                        <a:moveTo>
                          <a:pt x="23" y="0"/>
                        </a:moveTo>
                        <a:lnTo>
                          <a:pt x="17" y="1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8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8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7" name="Freeform 415"/>
                  <p:cNvSpPr>
                    <a:spLocks noChangeAspect="1"/>
                  </p:cNvSpPr>
                  <p:nvPr/>
                </p:nvSpPr>
                <p:spPr bwMode="auto">
                  <a:xfrm>
                    <a:off x="3051" y="1449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7" y="17"/>
                      </a:cxn>
                      <a:cxn ang="0">
                        <a:pos x="26" y="13"/>
                      </a:cxn>
                      <a:cxn ang="0">
                        <a:pos x="25" y="9"/>
                      </a:cxn>
                      <a:cxn ang="0">
                        <a:pos x="22" y="5"/>
                      </a:cxn>
                      <a:cxn ang="0">
                        <a:pos x="20" y="3"/>
                      </a:cxn>
                      <a:cxn ang="0">
                        <a:pos x="18" y="1"/>
                      </a:cxn>
                      <a:cxn ang="0">
                        <a:pos x="16" y="0"/>
                      </a:cxn>
                      <a:cxn ang="0">
                        <a:pos x="14" y="0"/>
                      </a:cxn>
                      <a:cxn ang="0">
                        <a:pos x="11" y="0"/>
                      </a:cxn>
                      <a:cxn ang="0">
                        <a:pos x="9" y="1"/>
                      </a:cxn>
                      <a:cxn ang="0">
                        <a:pos x="7" y="3"/>
                      </a:cxn>
                      <a:cxn ang="0">
                        <a:pos x="5" y="5"/>
                      </a:cxn>
                      <a:cxn ang="0">
                        <a:pos x="2" y="9"/>
                      </a:cxn>
                      <a:cxn ang="0">
                        <a:pos x="1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2" y="5"/>
                        </a:lnTo>
                        <a:lnTo>
                          <a:pt x="20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8" name="Rectangle 4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051" y="1457"/>
                    <a:ext cx="9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69" name="Freeform 417"/>
                  <p:cNvSpPr>
                    <a:spLocks noChangeAspect="1"/>
                  </p:cNvSpPr>
                  <p:nvPr/>
                </p:nvSpPr>
                <p:spPr bwMode="auto">
                  <a:xfrm>
                    <a:off x="3051" y="1504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" y="11"/>
                      </a:cxn>
                      <a:cxn ang="0">
                        <a:pos x="2" y="15"/>
                      </a:cxn>
                      <a:cxn ang="0">
                        <a:pos x="5" y="18"/>
                      </a:cxn>
                      <a:cxn ang="0">
                        <a:pos x="7" y="20"/>
                      </a:cxn>
                      <a:cxn ang="0">
                        <a:pos x="9" y="22"/>
                      </a:cxn>
                      <a:cxn ang="0">
                        <a:pos x="11" y="23"/>
                      </a:cxn>
                      <a:cxn ang="0">
                        <a:pos x="14" y="24"/>
                      </a:cxn>
                      <a:cxn ang="0">
                        <a:pos x="16" y="23"/>
                      </a:cxn>
                      <a:cxn ang="0">
                        <a:pos x="18" y="22"/>
                      </a:cxn>
                      <a:cxn ang="0">
                        <a:pos x="20" y="20"/>
                      </a:cxn>
                      <a:cxn ang="0">
                        <a:pos x="22" y="18"/>
                      </a:cxn>
                      <a:cxn ang="0">
                        <a:pos x="25" y="15"/>
                      </a:cxn>
                      <a:cxn ang="0">
                        <a:pos x="26" y="11"/>
                      </a:cxn>
                      <a:cxn ang="0">
                        <a:pos x="27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0" y="20"/>
                        </a:lnTo>
                        <a:lnTo>
                          <a:pt x="22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0" name="Freeform 418"/>
                  <p:cNvSpPr>
                    <a:spLocks noChangeAspect="1"/>
                  </p:cNvSpPr>
                  <p:nvPr/>
                </p:nvSpPr>
                <p:spPr bwMode="auto">
                  <a:xfrm>
                    <a:off x="3154" y="1449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27" y="23"/>
                      </a:cxn>
                      <a:cxn ang="0">
                        <a:pos x="27" y="17"/>
                      </a:cxn>
                      <a:cxn ang="0">
                        <a:pos x="26" y="13"/>
                      </a:cxn>
                      <a:cxn ang="0">
                        <a:pos x="25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8" y="1"/>
                      </a:cxn>
                      <a:cxn ang="0">
                        <a:pos x="16" y="0"/>
                      </a:cxn>
                      <a:cxn ang="0">
                        <a:pos x="13" y="0"/>
                      </a:cxn>
                      <a:cxn ang="0">
                        <a:pos x="11" y="0"/>
                      </a:cxn>
                      <a:cxn ang="0">
                        <a:pos x="9" y="1"/>
                      </a:cxn>
                      <a:cxn ang="0">
                        <a:pos x="6" y="3"/>
                      </a:cxn>
                      <a:cxn ang="0">
                        <a:pos x="4" y="5"/>
                      </a:cxn>
                      <a:cxn ang="0">
                        <a:pos x="3" y="9"/>
                      </a:cxn>
                      <a:cxn ang="0">
                        <a:pos x="1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7" y="23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1" name="Rectangle 41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54" y="1457"/>
                    <a:ext cx="8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2" name="Freeform 420"/>
                  <p:cNvSpPr>
                    <a:spLocks noChangeAspect="1"/>
                  </p:cNvSpPr>
                  <p:nvPr/>
                </p:nvSpPr>
                <p:spPr bwMode="auto">
                  <a:xfrm>
                    <a:off x="3154" y="1504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1" y="11"/>
                      </a:cxn>
                      <a:cxn ang="0">
                        <a:pos x="3" y="15"/>
                      </a:cxn>
                      <a:cxn ang="0">
                        <a:pos x="4" y="18"/>
                      </a:cxn>
                      <a:cxn ang="0">
                        <a:pos x="6" y="20"/>
                      </a:cxn>
                      <a:cxn ang="0">
                        <a:pos x="9" y="22"/>
                      </a:cxn>
                      <a:cxn ang="0">
                        <a:pos x="11" y="23"/>
                      </a:cxn>
                      <a:cxn ang="0">
                        <a:pos x="13" y="24"/>
                      </a:cxn>
                      <a:cxn ang="0">
                        <a:pos x="16" y="23"/>
                      </a:cxn>
                      <a:cxn ang="0">
                        <a:pos x="18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5" y="15"/>
                      </a:cxn>
                      <a:cxn ang="0">
                        <a:pos x="26" y="11"/>
                      </a:cxn>
                      <a:cxn ang="0">
                        <a:pos x="27" y="7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3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3" name="Freeform 421"/>
                  <p:cNvSpPr>
                    <a:spLocks noChangeAspect="1"/>
                  </p:cNvSpPr>
                  <p:nvPr/>
                </p:nvSpPr>
                <p:spPr bwMode="auto">
                  <a:xfrm>
                    <a:off x="2884" y="1449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6" y="13"/>
                      </a:cxn>
                      <a:cxn ang="0">
                        <a:pos x="25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9" y="1"/>
                      </a:cxn>
                      <a:cxn ang="0">
                        <a:pos x="6" y="3"/>
                      </a:cxn>
                      <a:cxn ang="0">
                        <a:pos x="4" y="5"/>
                      </a:cxn>
                      <a:cxn ang="0">
                        <a:pos x="3" y="9"/>
                      </a:cxn>
                      <a:cxn ang="0">
                        <a:pos x="1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4" name="Rectangle 42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84" y="1457"/>
                    <a:ext cx="8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5" name="Freeform 423"/>
                  <p:cNvSpPr>
                    <a:spLocks noChangeAspect="1"/>
                  </p:cNvSpPr>
                  <p:nvPr/>
                </p:nvSpPr>
                <p:spPr bwMode="auto">
                  <a:xfrm>
                    <a:off x="2884" y="1504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1" y="11"/>
                      </a:cxn>
                      <a:cxn ang="0">
                        <a:pos x="3" y="15"/>
                      </a:cxn>
                      <a:cxn ang="0">
                        <a:pos x="4" y="18"/>
                      </a:cxn>
                      <a:cxn ang="0">
                        <a:pos x="6" y="20"/>
                      </a:cxn>
                      <a:cxn ang="0">
                        <a:pos x="9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5" y="15"/>
                      </a:cxn>
                      <a:cxn ang="0">
                        <a:pos x="26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6" name="Freeform 424"/>
                  <p:cNvSpPr>
                    <a:spLocks noChangeAspect="1"/>
                  </p:cNvSpPr>
                  <p:nvPr/>
                </p:nvSpPr>
                <p:spPr bwMode="auto">
                  <a:xfrm>
                    <a:off x="2987" y="1449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7" y="13"/>
                      </a:cxn>
                      <a:cxn ang="0">
                        <a:pos x="26" y="9"/>
                      </a:cxn>
                      <a:cxn ang="0">
                        <a:pos x="24" y="5"/>
                      </a:cxn>
                      <a:cxn ang="0">
                        <a:pos x="22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9" y="1"/>
                      </a:cxn>
                      <a:cxn ang="0">
                        <a:pos x="7" y="3"/>
                      </a:cxn>
                      <a:cxn ang="0">
                        <a:pos x="5" y="5"/>
                      </a:cxn>
                      <a:cxn ang="0">
                        <a:pos x="3" y="9"/>
                      </a:cxn>
                      <a:cxn ang="0">
                        <a:pos x="2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2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3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7" name="Rectangle 42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987" y="1457"/>
                    <a:ext cx="8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8" name="Freeform 426"/>
                  <p:cNvSpPr>
                    <a:spLocks noChangeAspect="1"/>
                  </p:cNvSpPr>
                  <p:nvPr/>
                </p:nvSpPr>
                <p:spPr bwMode="auto">
                  <a:xfrm>
                    <a:off x="2987" y="1504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2" y="11"/>
                      </a:cxn>
                      <a:cxn ang="0">
                        <a:pos x="3" y="15"/>
                      </a:cxn>
                      <a:cxn ang="0">
                        <a:pos x="5" y="18"/>
                      </a:cxn>
                      <a:cxn ang="0">
                        <a:pos x="7" y="20"/>
                      </a:cxn>
                      <a:cxn ang="0">
                        <a:pos x="9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2" y="20"/>
                      </a:cxn>
                      <a:cxn ang="0">
                        <a:pos x="24" y="18"/>
                      </a:cxn>
                      <a:cxn ang="0">
                        <a:pos x="26" y="15"/>
                      </a:cxn>
                      <a:cxn ang="0">
                        <a:pos x="27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2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79" name="Freeform 427"/>
                  <p:cNvSpPr>
                    <a:spLocks noChangeAspect="1"/>
                  </p:cNvSpPr>
                  <p:nvPr/>
                </p:nvSpPr>
                <p:spPr bwMode="auto">
                  <a:xfrm>
                    <a:off x="2718" y="1449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7" y="17"/>
                      </a:cxn>
                      <a:cxn ang="0">
                        <a:pos x="25" y="13"/>
                      </a:cxn>
                      <a:cxn ang="0">
                        <a:pos x="24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8" y="1"/>
                      </a:cxn>
                      <a:cxn ang="0">
                        <a:pos x="16" y="0"/>
                      </a:cxn>
                      <a:cxn ang="0">
                        <a:pos x="14" y="0"/>
                      </a:cxn>
                      <a:cxn ang="0">
                        <a:pos x="11" y="0"/>
                      </a:cxn>
                      <a:cxn ang="0">
                        <a:pos x="9" y="1"/>
                      </a:cxn>
                      <a:cxn ang="0">
                        <a:pos x="7" y="3"/>
                      </a:cxn>
                      <a:cxn ang="0">
                        <a:pos x="4" y="5"/>
                      </a:cxn>
                      <a:cxn ang="0">
                        <a:pos x="2" y="9"/>
                      </a:cxn>
                      <a:cxn ang="0">
                        <a:pos x="1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7" y="17"/>
                        </a:lnTo>
                        <a:lnTo>
                          <a:pt x="25" y="13"/>
                        </a:lnTo>
                        <a:lnTo>
                          <a:pt x="24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4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0" name="Rectangle 42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718" y="1457"/>
                    <a:ext cx="8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1" name="Freeform 429"/>
                  <p:cNvSpPr>
                    <a:spLocks noChangeAspect="1"/>
                  </p:cNvSpPr>
                  <p:nvPr/>
                </p:nvSpPr>
                <p:spPr bwMode="auto">
                  <a:xfrm>
                    <a:off x="2718" y="1504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" y="11"/>
                      </a:cxn>
                      <a:cxn ang="0">
                        <a:pos x="2" y="15"/>
                      </a:cxn>
                      <a:cxn ang="0">
                        <a:pos x="4" y="18"/>
                      </a:cxn>
                      <a:cxn ang="0">
                        <a:pos x="7" y="20"/>
                      </a:cxn>
                      <a:cxn ang="0">
                        <a:pos x="9" y="22"/>
                      </a:cxn>
                      <a:cxn ang="0">
                        <a:pos x="11" y="23"/>
                      </a:cxn>
                      <a:cxn ang="0">
                        <a:pos x="14" y="24"/>
                      </a:cxn>
                      <a:cxn ang="0">
                        <a:pos x="16" y="23"/>
                      </a:cxn>
                      <a:cxn ang="0">
                        <a:pos x="18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4" y="15"/>
                      </a:cxn>
                      <a:cxn ang="0">
                        <a:pos x="25" y="11"/>
                      </a:cxn>
                      <a:cxn ang="0">
                        <a:pos x="27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4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4" y="15"/>
                        </a:lnTo>
                        <a:lnTo>
                          <a:pt x="25" y="11"/>
                        </a:lnTo>
                        <a:lnTo>
                          <a:pt x="27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2" name="Freeform 430"/>
                  <p:cNvSpPr>
                    <a:spLocks noChangeAspect="1"/>
                  </p:cNvSpPr>
                  <p:nvPr/>
                </p:nvSpPr>
                <p:spPr bwMode="auto">
                  <a:xfrm>
                    <a:off x="2820" y="1449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7" y="13"/>
                      </a:cxn>
                      <a:cxn ang="0">
                        <a:pos x="26" y="9"/>
                      </a:cxn>
                      <a:cxn ang="0">
                        <a:pos x="24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10" y="1"/>
                      </a:cxn>
                      <a:cxn ang="0">
                        <a:pos x="7" y="3"/>
                      </a:cxn>
                      <a:cxn ang="0">
                        <a:pos x="5" y="5"/>
                      </a:cxn>
                      <a:cxn ang="0">
                        <a:pos x="4" y="9"/>
                      </a:cxn>
                      <a:cxn ang="0">
                        <a:pos x="3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4" y="9"/>
                        </a:lnTo>
                        <a:lnTo>
                          <a:pt x="3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3" name="Rectangle 43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20" y="1457"/>
                    <a:ext cx="8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4" name="Freeform 432"/>
                  <p:cNvSpPr>
                    <a:spLocks noChangeAspect="1"/>
                  </p:cNvSpPr>
                  <p:nvPr/>
                </p:nvSpPr>
                <p:spPr bwMode="auto">
                  <a:xfrm>
                    <a:off x="2820" y="1504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3" y="11"/>
                      </a:cxn>
                      <a:cxn ang="0">
                        <a:pos x="4" y="15"/>
                      </a:cxn>
                      <a:cxn ang="0">
                        <a:pos x="5" y="18"/>
                      </a:cxn>
                      <a:cxn ang="0">
                        <a:pos x="7" y="20"/>
                      </a:cxn>
                      <a:cxn ang="0">
                        <a:pos x="10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4" y="18"/>
                      </a:cxn>
                      <a:cxn ang="0">
                        <a:pos x="26" y="15"/>
                      </a:cxn>
                      <a:cxn ang="0">
                        <a:pos x="27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3" y="11"/>
                        </a:lnTo>
                        <a:lnTo>
                          <a:pt x="4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10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5" name="Freeform 433"/>
                  <p:cNvSpPr>
                    <a:spLocks noChangeAspect="1"/>
                  </p:cNvSpPr>
                  <p:nvPr/>
                </p:nvSpPr>
                <p:spPr bwMode="auto">
                  <a:xfrm>
                    <a:off x="2550" y="1449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27" y="23"/>
                      </a:cxn>
                      <a:cxn ang="0">
                        <a:pos x="27" y="17"/>
                      </a:cxn>
                      <a:cxn ang="0">
                        <a:pos x="26" y="13"/>
                      </a:cxn>
                      <a:cxn ang="0">
                        <a:pos x="25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8" y="1"/>
                      </a:cxn>
                      <a:cxn ang="0">
                        <a:pos x="6" y="3"/>
                      </a:cxn>
                      <a:cxn ang="0">
                        <a:pos x="4" y="5"/>
                      </a:cxn>
                      <a:cxn ang="0">
                        <a:pos x="3" y="9"/>
                      </a:cxn>
                      <a:cxn ang="0">
                        <a:pos x="1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7" y="23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7" y="17"/>
                        </a:lnTo>
                        <a:lnTo>
                          <a:pt x="26" y="13"/>
                        </a:lnTo>
                        <a:lnTo>
                          <a:pt x="25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8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3" y="9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6" name="Rectangle 43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50" y="1457"/>
                    <a:ext cx="8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7" name="Freeform 435"/>
                  <p:cNvSpPr>
                    <a:spLocks noChangeAspect="1"/>
                  </p:cNvSpPr>
                  <p:nvPr/>
                </p:nvSpPr>
                <p:spPr bwMode="auto">
                  <a:xfrm>
                    <a:off x="2550" y="1504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1" y="11"/>
                      </a:cxn>
                      <a:cxn ang="0">
                        <a:pos x="3" y="15"/>
                      </a:cxn>
                      <a:cxn ang="0">
                        <a:pos x="4" y="18"/>
                      </a:cxn>
                      <a:cxn ang="0">
                        <a:pos x="6" y="20"/>
                      </a:cxn>
                      <a:cxn ang="0">
                        <a:pos x="8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5" y="15"/>
                      </a:cxn>
                      <a:cxn ang="0">
                        <a:pos x="26" y="11"/>
                      </a:cxn>
                      <a:cxn ang="0">
                        <a:pos x="27" y="7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1" y="11"/>
                        </a:lnTo>
                        <a:lnTo>
                          <a:pt x="3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8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5" y="15"/>
                        </a:lnTo>
                        <a:lnTo>
                          <a:pt x="26" y="11"/>
                        </a:lnTo>
                        <a:lnTo>
                          <a:pt x="27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8" name="Freeform 436"/>
                  <p:cNvSpPr>
                    <a:spLocks noChangeAspect="1"/>
                  </p:cNvSpPr>
                  <p:nvPr/>
                </p:nvSpPr>
                <p:spPr bwMode="auto">
                  <a:xfrm>
                    <a:off x="2653" y="1449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7" y="13"/>
                      </a:cxn>
                      <a:cxn ang="0">
                        <a:pos x="26" y="9"/>
                      </a:cxn>
                      <a:cxn ang="0">
                        <a:pos x="24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9" y="1"/>
                      </a:cxn>
                      <a:cxn ang="0">
                        <a:pos x="7" y="3"/>
                      </a:cxn>
                      <a:cxn ang="0">
                        <a:pos x="5" y="5"/>
                      </a:cxn>
                      <a:cxn ang="0">
                        <a:pos x="4" y="9"/>
                      </a:cxn>
                      <a:cxn ang="0">
                        <a:pos x="1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4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9" y="1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4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89" name="Rectangle 43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3" y="1457"/>
                    <a:ext cx="9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0" name="Freeform 438"/>
                  <p:cNvSpPr>
                    <a:spLocks noChangeAspect="1"/>
                  </p:cNvSpPr>
                  <p:nvPr/>
                </p:nvSpPr>
                <p:spPr bwMode="auto">
                  <a:xfrm>
                    <a:off x="2653" y="1504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" y="11"/>
                      </a:cxn>
                      <a:cxn ang="0">
                        <a:pos x="4" y="15"/>
                      </a:cxn>
                      <a:cxn ang="0">
                        <a:pos x="5" y="18"/>
                      </a:cxn>
                      <a:cxn ang="0">
                        <a:pos x="7" y="20"/>
                      </a:cxn>
                      <a:cxn ang="0">
                        <a:pos x="9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4" y="18"/>
                      </a:cxn>
                      <a:cxn ang="0">
                        <a:pos x="26" y="15"/>
                      </a:cxn>
                      <a:cxn ang="0">
                        <a:pos x="27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4" y="15"/>
                        </a:lnTo>
                        <a:lnTo>
                          <a:pt x="5" y="18"/>
                        </a:lnTo>
                        <a:lnTo>
                          <a:pt x="7" y="20"/>
                        </a:lnTo>
                        <a:lnTo>
                          <a:pt x="9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4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1" name="Freeform 439"/>
                  <p:cNvSpPr>
                    <a:spLocks noChangeAspect="1"/>
                  </p:cNvSpPr>
                  <p:nvPr/>
                </p:nvSpPr>
                <p:spPr bwMode="auto">
                  <a:xfrm>
                    <a:off x="2486" y="1449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28" y="23"/>
                      </a:cxn>
                      <a:cxn ang="0">
                        <a:pos x="28" y="17"/>
                      </a:cxn>
                      <a:cxn ang="0">
                        <a:pos x="27" y="13"/>
                      </a:cxn>
                      <a:cxn ang="0">
                        <a:pos x="26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9" y="1"/>
                      </a:cxn>
                      <a:cxn ang="0">
                        <a:pos x="17" y="0"/>
                      </a:cxn>
                      <a:cxn ang="0">
                        <a:pos x="14" y="0"/>
                      </a:cxn>
                      <a:cxn ang="0">
                        <a:pos x="12" y="0"/>
                      </a:cxn>
                      <a:cxn ang="0">
                        <a:pos x="10" y="1"/>
                      </a:cxn>
                      <a:cxn ang="0">
                        <a:pos x="7" y="3"/>
                      </a:cxn>
                      <a:cxn ang="0">
                        <a:pos x="6" y="5"/>
                      </a:cxn>
                      <a:cxn ang="0">
                        <a:pos x="3" y="9"/>
                      </a:cxn>
                      <a:cxn ang="0">
                        <a:pos x="2" y="13"/>
                      </a:cxn>
                      <a:cxn ang="0">
                        <a:pos x="1" y="17"/>
                      </a:cxn>
                      <a:cxn ang="0">
                        <a:pos x="0" y="23"/>
                      </a:cxn>
                      <a:cxn ang="0">
                        <a:pos x="28" y="23"/>
                      </a:cxn>
                    </a:cxnLst>
                    <a:rect l="0" t="0" r="r" b="b"/>
                    <a:pathLst>
                      <a:path w="28" h="23">
                        <a:moveTo>
                          <a:pt x="28" y="23"/>
                        </a:moveTo>
                        <a:lnTo>
                          <a:pt x="28" y="17"/>
                        </a:lnTo>
                        <a:lnTo>
                          <a:pt x="27" y="13"/>
                        </a:lnTo>
                        <a:lnTo>
                          <a:pt x="26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9" y="1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6" y="5"/>
                        </a:lnTo>
                        <a:lnTo>
                          <a:pt x="3" y="9"/>
                        </a:lnTo>
                        <a:lnTo>
                          <a:pt x="2" y="13"/>
                        </a:lnTo>
                        <a:lnTo>
                          <a:pt x="1" y="17"/>
                        </a:lnTo>
                        <a:lnTo>
                          <a:pt x="0" y="23"/>
                        </a:lnTo>
                        <a:lnTo>
                          <a:pt x="2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2" name="Rectangle 44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486" y="1457"/>
                    <a:ext cx="9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3" name="Freeform 441"/>
                  <p:cNvSpPr>
                    <a:spLocks noChangeAspect="1"/>
                  </p:cNvSpPr>
                  <p:nvPr/>
                </p:nvSpPr>
                <p:spPr bwMode="auto">
                  <a:xfrm>
                    <a:off x="2486" y="1504"/>
                    <a:ext cx="9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7"/>
                      </a:cxn>
                      <a:cxn ang="0">
                        <a:pos x="2" y="11"/>
                      </a:cxn>
                      <a:cxn ang="0">
                        <a:pos x="3" y="15"/>
                      </a:cxn>
                      <a:cxn ang="0">
                        <a:pos x="6" y="18"/>
                      </a:cxn>
                      <a:cxn ang="0">
                        <a:pos x="7" y="20"/>
                      </a:cxn>
                      <a:cxn ang="0">
                        <a:pos x="10" y="22"/>
                      </a:cxn>
                      <a:cxn ang="0">
                        <a:pos x="12" y="23"/>
                      </a:cxn>
                      <a:cxn ang="0">
                        <a:pos x="14" y="24"/>
                      </a:cxn>
                      <a:cxn ang="0">
                        <a:pos x="17" y="23"/>
                      </a:cxn>
                      <a:cxn ang="0">
                        <a:pos x="19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6" y="15"/>
                      </a:cxn>
                      <a:cxn ang="0">
                        <a:pos x="27" y="11"/>
                      </a:cxn>
                      <a:cxn ang="0">
                        <a:pos x="28" y="7"/>
                      </a:cxn>
                      <a:cxn ang="0">
                        <a:pos x="28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8" h="24">
                        <a:moveTo>
                          <a:pt x="0" y="0"/>
                        </a:moveTo>
                        <a:lnTo>
                          <a:pt x="1" y="7"/>
                        </a:lnTo>
                        <a:lnTo>
                          <a:pt x="2" y="11"/>
                        </a:lnTo>
                        <a:lnTo>
                          <a:pt x="3" y="15"/>
                        </a:lnTo>
                        <a:lnTo>
                          <a:pt x="6" y="18"/>
                        </a:lnTo>
                        <a:lnTo>
                          <a:pt x="7" y="20"/>
                        </a:lnTo>
                        <a:lnTo>
                          <a:pt x="10" y="22"/>
                        </a:lnTo>
                        <a:lnTo>
                          <a:pt x="12" y="23"/>
                        </a:lnTo>
                        <a:lnTo>
                          <a:pt x="14" y="24"/>
                        </a:lnTo>
                        <a:lnTo>
                          <a:pt x="17" y="23"/>
                        </a:lnTo>
                        <a:lnTo>
                          <a:pt x="19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6" y="15"/>
                        </a:lnTo>
                        <a:lnTo>
                          <a:pt x="27" y="11"/>
                        </a:lnTo>
                        <a:lnTo>
                          <a:pt x="28" y="7"/>
                        </a:lnTo>
                        <a:lnTo>
                          <a:pt x="28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4" name="Freeform 442"/>
                  <p:cNvSpPr>
                    <a:spLocks noChangeAspect="1"/>
                  </p:cNvSpPr>
                  <p:nvPr/>
                </p:nvSpPr>
                <p:spPr bwMode="auto">
                  <a:xfrm>
                    <a:off x="2384" y="1449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27" y="23"/>
                      </a:cxn>
                      <a:cxn ang="0">
                        <a:pos x="26" y="17"/>
                      </a:cxn>
                      <a:cxn ang="0">
                        <a:pos x="25" y="13"/>
                      </a:cxn>
                      <a:cxn ang="0">
                        <a:pos x="24" y="9"/>
                      </a:cxn>
                      <a:cxn ang="0">
                        <a:pos x="23" y="5"/>
                      </a:cxn>
                      <a:cxn ang="0">
                        <a:pos x="21" y="3"/>
                      </a:cxn>
                      <a:cxn ang="0">
                        <a:pos x="18" y="1"/>
                      </a:cxn>
                      <a:cxn ang="0">
                        <a:pos x="16" y="0"/>
                      </a:cxn>
                      <a:cxn ang="0">
                        <a:pos x="14" y="0"/>
                      </a:cxn>
                      <a:cxn ang="0">
                        <a:pos x="11" y="0"/>
                      </a:cxn>
                      <a:cxn ang="0">
                        <a:pos x="9" y="1"/>
                      </a:cxn>
                      <a:cxn ang="0">
                        <a:pos x="6" y="3"/>
                      </a:cxn>
                      <a:cxn ang="0">
                        <a:pos x="4" y="5"/>
                      </a:cxn>
                      <a:cxn ang="0">
                        <a:pos x="2" y="9"/>
                      </a:cxn>
                      <a:cxn ang="0">
                        <a:pos x="1" y="13"/>
                      </a:cxn>
                      <a:cxn ang="0">
                        <a:pos x="0" y="17"/>
                      </a:cxn>
                      <a:cxn ang="0">
                        <a:pos x="0" y="23"/>
                      </a:cxn>
                      <a:cxn ang="0">
                        <a:pos x="27" y="23"/>
                      </a:cxn>
                    </a:cxnLst>
                    <a:rect l="0" t="0" r="r" b="b"/>
                    <a:pathLst>
                      <a:path w="27" h="23">
                        <a:moveTo>
                          <a:pt x="27" y="23"/>
                        </a:moveTo>
                        <a:lnTo>
                          <a:pt x="26" y="17"/>
                        </a:lnTo>
                        <a:lnTo>
                          <a:pt x="25" y="13"/>
                        </a:lnTo>
                        <a:lnTo>
                          <a:pt x="24" y="9"/>
                        </a:lnTo>
                        <a:lnTo>
                          <a:pt x="23" y="5"/>
                        </a:lnTo>
                        <a:lnTo>
                          <a:pt x="21" y="3"/>
                        </a:lnTo>
                        <a:lnTo>
                          <a:pt x="18" y="1"/>
                        </a:lnTo>
                        <a:lnTo>
                          <a:pt x="16" y="0"/>
                        </a:lnTo>
                        <a:lnTo>
                          <a:pt x="14" y="0"/>
                        </a:lnTo>
                        <a:lnTo>
                          <a:pt x="11" y="0"/>
                        </a:lnTo>
                        <a:lnTo>
                          <a:pt x="9" y="1"/>
                        </a:lnTo>
                        <a:lnTo>
                          <a:pt x="6" y="3"/>
                        </a:lnTo>
                        <a:lnTo>
                          <a:pt x="4" y="5"/>
                        </a:lnTo>
                        <a:lnTo>
                          <a:pt x="2" y="9"/>
                        </a:lnTo>
                        <a:lnTo>
                          <a:pt x="1" y="13"/>
                        </a:lnTo>
                        <a:lnTo>
                          <a:pt x="0" y="17"/>
                        </a:lnTo>
                        <a:lnTo>
                          <a:pt x="0" y="23"/>
                        </a:lnTo>
                        <a:lnTo>
                          <a:pt x="2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5" name="Rectangle 44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84" y="1457"/>
                    <a:ext cx="8" cy="47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6" name="Freeform 444"/>
                  <p:cNvSpPr>
                    <a:spLocks noChangeAspect="1"/>
                  </p:cNvSpPr>
                  <p:nvPr/>
                </p:nvSpPr>
                <p:spPr bwMode="auto">
                  <a:xfrm>
                    <a:off x="2384" y="1504"/>
                    <a:ext cx="8" cy="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7"/>
                      </a:cxn>
                      <a:cxn ang="0">
                        <a:pos x="1" y="11"/>
                      </a:cxn>
                      <a:cxn ang="0">
                        <a:pos x="2" y="15"/>
                      </a:cxn>
                      <a:cxn ang="0">
                        <a:pos x="4" y="18"/>
                      </a:cxn>
                      <a:cxn ang="0">
                        <a:pos x="6" y="20"/>
                      </a:cxn>
                      <a:cxn ang="0">
                        <a:pos x="9" y="22"/>
                      </a:cxn>
                      <a:cxn ang="0">
                        <a:pos x="11" y="23"/>
                      </a:cxn>
                      <a:cxn ang="0">
                        <a:pos x="14" y="24"/>
                      </a:cxn>
                      <a:cxn ang="0">
                        <a:pos x="16" y="23"/>
                      </a:cxn>
                      <a:cxn ang="0">
                        <a:pos x="18" y="22"/>
                      </a:cxn>
                      <a:cxn ang="0">
                        <a:pos x="21" y="20"/>
                      </a:cxn>
                      <a:cxn ang="0">
                        <a:pos x="23" y="18"/>
                      </a:cxn>
                      <a:cxn ang="0">
                        <a:pos x="24" y="15"/>
                      </a:cxn>
                      <a:cxn ang="0">
                        <a:pos x="25" y="11"/>
                      </a:cxn>
                      <a:cxn ang="0">
                        <a:pos x="26" y="7"/>
                      </a:cxn>
                      <a:cxn ang="0">
                        <a:pos x="2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27" h="24">
                        <a:moveTo>
                          <a:pt x="0" y="0"/>
                        </a:moveTo>
                        <a:lnTo>
                          <a:pt x="0" y="7"/>
                        </a:lnTo>
                        <a:lnTo>
                          <a:pt x="1" y="11"/>
                        </a:lnTo>
                        <a:lnTo>
                          <a:pt x="2" y="15"/>
                        </a:lnTo>
                        <a:lnTo>
                          <a:pt x="4" y="18"/>
                        </a:lnTo>
                        <a:lnTo>
                          <a:pt x="6" y="20"/>
                        </a:lnTo>
                        <a:lnTo>
                          <a:pt x="9" y="22"/>
                        </a:lnTo>
                        <a:lnTo>
                          <a:pt x="11" y="23"/>
                        </a:lnTo>
                        <a:lnTo>
                          <a:pt x="14" y="24"/>
                        </a:lnTo>
                        <a:lnTo>
                          <a:pt x="16" y="23"/>
                        </a:lnTo>
                        <a:lnTo>
                          <a:pt x="18" y="22"/>
                        </a:lnTo>
                        <a:lnTo>
                          <a:pt x="21" y="20"/>
                        </a:lnTo>
                        <a:lnTo>
                          <a:pt x="23" y="18"/>
                        </a:lnTo>
                        <a:lnTo>
                          <a:pt x="24" y="15"/>
                        </a:lnTo>
                        <a:lnTo>
                          <a:pt x="25" y="11"/>
                        </a:lnTo>
                        <a:lnTo>
                          <a:pt x="26" y="7"/>
                        </a:lnTo>
                        <a:lnTo>
                          <a:pt x="2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7" name="Rectangle 4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46" y="1436"/>
                    <a:ext cx="16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8" name="Rectangle 44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20" y="1436"/>
                    <a:ext cx="16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399" name="Rectangle 44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185" y="1436"/>
                    <a:ext cx="15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0" name="Rectangle 4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10" y="1436"/>
                    <a:ext cx="16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1" name="Rectangle 4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84" y="1436"/>
                    <a:ext cx="16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2" name="Rectangle 45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48" y="1436"/>
                    <a:ext cx="16" cy="3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3" name="Freeform 451"/>
                  <p:cNvSpPr>
                    <a:spLocks noChangeAspect="1"/>
                  </p:cNvSpPr>
                  <p:nvPr/>
                </p:nvSpPr>
                <p:spPr bwMode="auto">
                  <a:xfrm>
                    <a:off x="789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7" y="2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2" y="17"/>
                      </a:cxn>
                      <a:cxn ang="0">
                        <a:pos x="159" y="22"/>
                      </a:cxn>
                      <a:cxn ang="0">
                        <a:pos x="165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90" y="67"/>
                      </a:cxn>
                      <a:cxn ang="0">
                        <a:pos x="192" y="75"/>
                      </a:cxn>
                      <a:cxn ang="0">
                        <a:pos x="194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8" y="2"/>
                      </a:cxn>
                      <a:cxn ang="0">
                        <a:pos x="87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2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4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4" name="Freeform 452"/>
                  <p:cNvSpPr>
                    <a:spLocks noChangeAspect="1"/>
                  </p:cNvSpPr>
                  <p:nvPr/>
                </p:nvSpPr>
                <p:spPr bwMode="auto">
                  <a:xfrm>
                    <a:off x="789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7" y="1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2" y="16"/>
                      </a:cxn>
                      <a:cxn ang="0">
                        <a:pos x="159" y="21"/>
                      </a:cxn>
                      <a:cxn ang="0">
                        <a:pos x="165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90" y="67"/>
                      </a:cxn>
                      <a:cxn ang="0">
                        <a:pos x="192" y="77"/>
                      </a:cxn>
                      <a:cxn ang="0">
                        <a:pos x="194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8" y="1"/>
                      </a:cxn>
                      <a:cxn ang="0">
                        <a:pos x="8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2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4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5" name="Freeform 453"/>
                  <p:cNvSpPr>
                    <a:spLocks noChangeAspect="1"/>
                  </p:cNvSpPr>
                  <p:nvPr/>
                </p:nvSpPr>
                <p:spPr bwMode="auto">
                  <a:xfrm>
                    <a:off x="3521" y="1657"/>
                    <a:ext cx="59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4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6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3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2" y="75"/>
                      </a:cxn>
                      <a:cxn ang="0">
                        <a:pos x="193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4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3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6" name="Freeform 454"/>
                  <p:cNvSpPr>
                    <a:spLocks noChangeAspect="1"/>
                  </p:cNvSpPr>
                  <p:nvPr/>
                </p:nvSpPr>
                <p:spPr bwMode="auto">
                  <a:xfrm>
                    <a:off x="3521" y="1783"/>
                    <a:ext cx="59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4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6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3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2" y="77"/>
                      </a:cxn>
                      <a:cxn ang="0">
                        <a:pos x="193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4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3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7" name="Freeform 455"/>
                  <p:cNvSpPr>
                    <a:spLocks noChangeAspect="1"/>
                  </p:cNvSpPr>
                  <p:nvPr/>
                </p:nvSpPr>
                <p:spPr bwMode="auto">
                  <a:xfrm>
                    <a:off x="1430" y="1657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4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49" y="17"/>
                      </a:cxn>
                      <a:cxn ang="0">
                        <a:pos x="157" y="22"/>
                      </a:cxn>
                      <a:cxn ang="0">
                        <a:pos x="163" y="28"/>
                      </a:cxn>
                      <a:cxn ang="0">
                        <a:pos x="169" y="34"/>
                      </a:cxn>
                      <a:cxn ang="0">
                        <a:pos x="174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5"/>
                      </a:cxn>
                      <a:cxn ang="0">
                        <a:pos x="191" y="85"/>
                      </a:cxn>
                      <a:cxn ang="0">
                        <a:pos x="191" y="94"/>
                      </a:cxn>
                      <a:cxn ang="0">
                        <a:pos x="191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4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1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4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1" y="85"/>
                        </a:lnTo>
                        <a:lnTo>
                          <a:pt x="191" y="94"/>
                        </a:lnTo>
                        <a:lnTo>
                          <a:pt x="191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8" name="Freeform 456"/>
                  <p:cNvSpPr>
                    <a:spLocks noChangeAspect="1"/>
                  </p:cNvSpPr>
                  <p:nvPr/>
                </p:nvSpPr>
                <p:spPr bwMode="auto">
                  <a:xfrm>
                    <a:off x="1430" y="1783"/>
                    <a:ext cx="57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4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49" y="16"/>
                      </a:cxn>
                      <a:cxn ang="0">
                        <a:pos x="157" y="21"/>
                      </a:cxn>
                      <a:cxn ang="0">
                        <a:pos x="163" y="27"/>
                      </a:cxn>
                      <a:cxn ang="0">
                        <a:pos x="169" y="35"/>
                      </a:cxn>
                      <a:cxn ang="0">
                        <a:pos x="174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7"/>
                      </a:cxn>
                      <a:cxn ang="0">
                        <a:pos x="191" y="86"/>
                      </a:cxn>
                      <a:cxn ang="0">
                        <a:pos x="191" y="96"/>
                      </a:cxn>
                      <a:cxn ang="0">
                        <a:pos x="191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4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1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4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1" y="86"/>
                        </a:lnTo>
                        <a:lnTo>
                          <a:pt x="191" y="96"/>
                        </a:lnTo>
                        <a:lnTo>
                          <a:pt x="191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09" name="Freeform 457"/>
                  <p:cNvSpPr>
                    <a:spLocks noChangeAspect="1"/>
                  </p:cNvSpPr>
                  <p:nvPr/>
                </p:nvSpPr>
                <p:spPr bwMode="auto">
                  <a:xfrm>
                    <a:off x="4162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5" y="1"/>
                      </a:cxn>
                      <a:cxn ang="0">
                        <a:pos x="115" y="2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1" y="34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5" y="1"/>
                        </a:lnTo>
                        <a:lnTo>
                          <a:pt x="115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0" name="Freeform 458"/>
                  <p:cNvSpPr>
                    <a:spLocks noChangeAspect="1"/>
                  </p:cNvSpPr>
                  <p:nvPr/>
                </p:nvSpPr>
                <p:spPr bwMode="auto">
                  <a:xfrm>
                    <a:off x="4162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5" y="0"/>
                      </a:cxn>
                      <a:cxn ang="0">
                        <a:pos x="115" y="1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1" y="35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5" y="0"/>
                        </a:lnTo>
                        <a:lnTo>
                          <a:pt x="115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1" name="Freeform 459"/>
                  <p:cNvSpPr>
                    <a:spLocks noChangeAspect="1"/>
                  </p:cNvSpPr>
                  <p:nvPr/>
                </p:nvSpPr>
                <p:spPr bwMode="auto">
                  <a:xfrm>
                    <a:off x="637" y="1651"/>
                    <a:ext cx="37" cy="80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2" y="1"/>
                      </a:cxn>
                      <a:cxn ang="0">
                        <a:pos x="82" y="4"/>
                      </a:cxn>
                      <a:cxn ang="0">
                        <a:pos x="87" y="6"/>
                      </a:cxn>
                      <a:cxn ang="0">
                        <a:pos x="92" y="9"/>
                      </a:cxn>
                      <a:cxn ang="0">
                        <a:pos x="96" y="12"/>
                      </a:cxn>
                      <a:cxn ang="0">
                        <a:pos x="102" y="17"/>
                      </a:cxn>
                      <a:cxn ang="0">
                        <a:pos x="106" y="21"/>
                      </a:cxn>
                      <a:cxn ang="0">
                        <a:pos x="110" y="26"/>
                      </a:cxn>
                      <a:cxn ang="0">
                        <a:pos x="114" y="32"/>
                      </a:cxn>
                      <a:cxn ang="0">
                        <a:pos x="117" y="39"/>
                      </a:cxn>
                      <a:cxn ang="0">
                        <a:pos x="119" y="46"/>
                      </a:cxn>
                      <a:cxn ang="0">
                        <a:pos x="122" y="54"/>
                      </a:cxn>
                      <a:cxn ang="0">
                        <a:pos x="123" y="63"/>
                      </a:cxn>
                      <a:cxn ang="0">
                        <a:pos x="124" y="72"/>
                      </a:cxn>
                      <a:cxn ang="0">
                        <a:pos x="124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2" y="63"/>
                      </a:cxn>
                      <a:cxn ang="0">
                        <a:pos x="3" y="54"/>
                      </a:cxn>
                      <a:cxn ang="0">
                        <a:pos x="5" y="46"/>
                      </a:cxn>
                      <a:cxn ang="0">
                        <a:pos x="7" y="39"/>
                      </a:cxn>
                      <a:cxn ang="0">
                        <a:pos x="11" y="32"/>
                      </a:cxn>
                      <a:cxn ang="0">
                        <a:pos x="14" y="26"/>
                      </a:cxn>
                      <a:cxn ang="0">
                        <a:pos x="18" y="21"/>
                      </a:cxn>
                      <a:cxn ang="0">
                        <a:pos x="24" y="17"/>
                      </a:cxn>
                      <a:cxn ang="0">
                        <a:pos x="28" y="12"/>
                      </a:cxn>
                      <a:cxn ang="0">
                        <a:pos x="33" y="9"/>
                      </a:cxn>
                      <a:cxn ang="0">
                        <a:pos x="38" y="6"/>
                      </a:cxn>
                      <a:cxn ang="0">
                        <a:pos x="44" y="4"/>
                      </a:cxn>
                      <a:cxn ang="0">
                        <a:pos x="54" y="1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24" h="267">
                        <a:moveTo>
                          <a:pt x="63" y="0"/>
                        </a:moveTo>
                        <a:lnTo>
                          <a:pt x="72" y="1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2" y="9"/>
                        </a:lnTo>
                        <a:lnTo>
                          <a:pt x="96" y="12"/>
                        </a:lnTo>
                        <a:lnTo>
                          <a:pt x="102" y="17"/>
                        </a:lnTo>
                        <a:lnTo>
                          <a:pt x="106" y="21"/>
                        </a:lnTo>
                        <a:lnTo>
                          <a:pt x="110" y="26"/>
                        </a:lnTo>
                        <a:lnTo>
                          <a:pt x="114" y="32"/>
                        </a:lnTo>
                        <a:lnTo>
                          <a:pt x="117" y="39"/>
                        </a:lnTo>
                        <a:lnTo>
                          <a:pt x="119" y="46"/>
                        </a:lnTo>
                        <a:lnTo>
                          <a:pt x="122" y="54"/>
                        </a:lnTo>
                        <a:lnTo>
                          <a:pt x="123" y="63"/>
                        </a:lnTo>
                        <a:lnTo>
                          <a:pt x="124" y="72"/>
                        </a:lnTo>
                        <a:lnTo>
                          <a:pt x="124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2" y="63"/>
                        </a:lnTo>
                        <a:lnTo>
                          <a:pt x="3" y="54"/>
                        </a:lnTo>
                        <a:lnTo>
                          <a:pt x="5" y="46"/>
                        </a:lnTo>
                        <a:lnTo>
                          <a:pt x="7" y="39"/>
                        </a:lnTo>
                        <a:lnTo>
                          <a:pt x="11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4" y="17"/>
                        </a:lnTo>
                        <a:lnTo>
                          <a:pt x="28" y="12"/>
                        </a:lnTo>
                        <a:lnTo>
                          <a:pt x="33" y="9"/>
                        </a:lnTo>
                        <a:lnTo>
                          <a:pt x="38" y="6"/>
                        </a:lnTo>
                        <a:lnTo>
                          <a:pt x="44" y="4"/>
                        </a:lnTo>
                        <a:lnTo>
                          <a:pt x="54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2" name="Freeform 460"/>
                  <p:cNvSpPr>
                    <a:spLocks noChangeAspect="1"/>
                  </p:cNvSpPr>
                  <p:nvPr/>
                </p:nvSpPr>
                <p:spPr bwMode="auto">
                  <a:xfrm>
                    <a:off x="4869" y="1651"/>
                    <a:ext cx="37" cy="80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1" y="1"/>
                      </a:cxn>
                      <a:cxn ang="0">
                        <a:pos x="81" y="4"/>
                      </a:cxn>
                      <a:cxn ang="0">
                        <a:pos x="86" y="6"/>
                      </a:cxn>
                      <a:cxn ang="0">
                        <a:pos x="91" y="9"/>
                      </a:cxn>
                      <a:cxn ang="0">
                        <a:pos x="97" y="12"/>
                      </a:cxn>
                      <a:cxn ang="0">
                        <a:pos x="101" y="17"/>
                      </a:cxn>
                      <a:cxn ang="0">
                        <a:pos x="105" y="21"/>
                      </a:cxn>
                      <a:cxn ang="0">
                        <a:pos x="109" y="26"/>
                      </a:cxn>
                      <a:cxn ang="0">
                        <a:pos x="114" y="32"/>
                      </a:cxn>
                      <a:cxn ang="0">
                        <a:pos x="117" y="39"/>
                      </a:cxn>
                      <a:cxn ang="0">
                        <a:pos x="119" y="46"/>
                      </a:cxn>
                      <a:cxn ang="0">
                        <a:pos x="121" y="54"/>
                      </a:cxn>
                      <a:cxn ang="0">
                        <a:pos x="123" y="63"/>
                      </a:cxn>
                      <a:cxn ang="0">
                        <a:pos x="123" y="72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1" y="63"/>
                      </a:cxn>
                      <a:cxn ang="0">
                        <a:pos x="2" y="54"/>
                      </a:cxn>
                      <a:cxn ang="0">
                        <a:pos x="4" y="46"/>
                      </a:cxn>
                      <a:cxn ang="0">
                        <a:pos x="7" y="39"/>
                      </a:cxn>
                      <a:cxn ang="0">
                        <a:pos x="10" y="32"/>
                      </a:cxn>
                      <a:cxn ang="0">
                        <a:pos x="15" y="26"/>
                      </a:cxn>
                      <a:cxn ang="0">
                        <a:pos x="19" y="21"/>
                      </a:cxn>
                      <a:cxn ang="0">
                        <a:pos x="23" y="17"/>
                      </a:cxn>
                      <a:cxn ang="0">
                        <a:pos x="28" y="12"/>
                      </a:cxn>
                      <a:cxn ang="0">
                        <a:pos x="32" y="9"/>
                      </a:cxn>
                      <a:cxn ang="0">
                        <a:pos x="38" y="6"/>
                      </a:cxn>
                      <a:cxn ang="0">
                        <a:pos x="43" y="4"/>
                      </a:cxn>
                      <a:cxn ang="0">
                        <a:pos x="53" y="1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23" h="267">
                        <a:moveTo>
                          <a:pt x="63" y="0"/>
                        </a:moveTo>
                        <a:lnTo>
                          <a:pt x="71" y="1"/>
                        </a:lnTo>
                        <a:lnTo>
                          <a:pt x="81" y="4"/>
                        </a:lnTo>
                        <a:lnTo>
                          <a:pt x="86" y="6"/>
                        </a:lnTo>
                        <a:lnTo>
                          <a:pt x="91" y="9"/>
                        </a:lnTo>
                        <a:lnTo>
                          <a:pt x="97" y="12"/>
                        </a:lnTo>
                        <a:lnTo>
                          <a:pt x="101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4" y="32"/>
                        </a:lnTo>
                        <a:lnTo>
                          <a:pt x="117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3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5" y="26"/>
                        </a:lnTo>
                        <a:lnTo>
                          <a:pt x="19" y="21"/>
                        </a:lnTo>
                        <a:lnTo>
                          <a:pt x="23" y="17"/>
                        </a:lnTo>
                        <a:lnTo>
                          <a:pt x="28" y="12"/>
                        </a:lnTo>
                        <a:lnTo>
                          <a:pt x="32" y="9"/>
                        </a:lnTo>
                        <a:lnTo>
                          <a:pt x="38" y="6"/>
                        </a:lnTo>
                        <a:lnTo>
                          <a:pt x="43" y="4"/>
                        </a:lnTo>
                        <a:lnTo>
                          <a:pt x="53" y="1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3" name="Freeform 461"/>
                  <p:cNvSpPr>
                    <a:spLocks noChangeAspect="1"/>
                  </p:cNvSpPr>
                  <p:nvPr/>
                </p:nvSpPr>
                <p:spPr bwMode="auto">
                  <a:xfrm>
                    <a:off x="5002" y="1651"/>
                    <a:ext cx="37" cy="80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70" y="1"/>
                      </a:cxn>
                      <a:cxn ang="0">
                        <a:pos x="79" y="4"/>
                      </a:cxn>
                      <a:cxn ang="0">
                        <a:pos x="85" y="6"/>
                      </a:cxn>
                      <a:cxn ang="0">
                        <a:pos x="90" y="9"/>
                      </a:cxn>
                      <a:cxn ang="0">
                        <a:pos x="95" y="12"/>
                      </a:cxn>
                      <a:cxn ang="0">
                        <a:pos x="100" y="17"/>
                      </a:cxn>
                      <a:cxn ang="0">
                        <a:pos x="105" y="21"/>
                      </a:cxn>
                      <a:cxn ang="0">
                        <a:pos x="109" y="26"/>
                      </a:cxn>
                      <a:cxn ang="0">
                        <a:pos x="113" y="32"/>
                      </a:cxn>
                      <a:cxn ang="0">
                        <a:pos x="116" y="39"/>
                      </a:cxn>
                      <a:cxn ang="0">
                        <a:pos x="119" y="46"/>
                      </a:cxn>
                      <a:cxn ang="0">
                        <a:pos x="121" y="54"/>
                      </a:cxn>
                      <a:cxn ang="0">
                        <a:pos x="122" y="63"/>
                      </a:cxn>
                      <a:cxn ang="0">
                        <a:pos x="122" y="72"/>
                      </a:cxn>
                      <a:cxn ang="0">
                        <a:pos x="122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0" y="63"/>
                      </a:cxn>
                      <a:cxn ang="0">
                        <a:pos x="1" y="54"/>
                      </a:cxn>
                      <a:cxn ang="0">
                        <a:pos x="3" y="46"/>
                      </a:cxn>
                      <a:cxn ang="0">
                        <a:pos x="7" y="39"/>
                      </a:cxn>
                      <a:cxn ang="0">
                        <a:pos x="10" y="32"/>
                      </a:cxn>
                      <a:cxn ang="0">
                        <a:pos x="14" y="26"/>
                      </a:cxn>
                      <a:cxn ang="0">
                        <a:pos x="18" y="21"/>
                      </a:cxn>
                      <a:cxn ang="0">
                        <a:pos x="22" y="17"/>
                      </a:cxn>
                      <a:cxn ang="0">
                        <a:pos x="28" y="12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2" y="4"/>
                      </a:cxn>
                      <a:cxn ang="0">
                        <a:pos x="52" y="1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122" h="267">
                        <a:moveTo>
                          <a:pt x="60" y="0"/>
                        </a:moveTo>
                        <a:lnTo>
                          <a:pt x="70" y="1"/>
                        </a:lnTo>
                        <a:lnTo>
                          <a:pt x="79" y="4"/>
                        </a:lnTo>
                        <a:lnTo>
                          <a:pt x="85" y="6"/>
                        </a:lnTo>
                        <a:lnTo>
                          <a:pt x="90" y="9"/>
                        </a:lnTo>
                        <a:lnTo>
                          <a:pt x="95" y="12"/>
                        </a:lnTo>
                        <a:lnTo>
                          <a:pt x="100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3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2" y="72"/>
                        </a:lnTo>
                        <a:lnTo>
                          <a:pt x="122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0" y="63"/>
                        </a:lnTo>
                        <a:lnTo>
                          <a:pt x="1" y="54"/>
                        </a:lnTo>
                        <a:lnTo>
                          <a:pt x="3" y="46"/>
                        </a:lnTo>
                        <a:lnTo>
                          <a:pt x="7" y="39"/>
                        </a:lnTo>
                        <a:lnTo>
                          <a:pt x="10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7"/>
                        </a:lnTo>
                        <a:lnTo>
                          <a:pt x="28" y="12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2" y="4"/>
                        </a:lnTo>
                        <a:lnTo>
                          <a:pt x="52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4" name="Freeform 462"/>
                  <p:cNvSpPr>
                    <a:spLocks noChangeAspect="1"/>
                  </p:cNvSpPr>
                  <p:nvPr/>
                </p:nvSpPr>
                <p:spPr bwMode="auto">
                  <a:xfrm>
                    <a:off x="5137" y="1651"/>
                    <a:ext cx="36" cy="80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69" y="1"/>
                      </a:cxn>
                      <a:cxn ang="0">
                        <a:pos x="79" y="4"/>
                      </a:cxn>
                      <a:cxn ang="0">
                        <a:pos x="84" y="6"/>
                      </a:cxn>
                      <a:cxn ang="0">
                        <a:pos x="89" y="9"/>
                      </a:cxn>
                      <a:cxn ang="0">
                        <a:pos x="95" y="12"/>
                      </a:cxn>
                      <a:cxn ang="0">
                        <a:pos x="99" y="17"/>
                      </a:cxn>
                      <a:cxn ang="0">
                        <a:pos x="103" y="21"/>
                      </a:cxn>
                      <a:cxn ang="0">
                        <a:pos x="107" y="26"/>
                      </a:cxn>
                      <a:cxn ang="0">
                        <a:pos x="111" y="32"/>
                      </a:cxn>
                      <a:cxn ang="0">
                        <a:pos x="115" y="39"/>
                      </a:cxn>
                      <a:cxn ang="0">
                        <a:pos x="117" y="46"/>
                      </a:cxn>
                      <a:cxn ang="0">
                        <a:pos x="119" y="54"/>
                      </a:cxn>
                      <a:cxn ang="0">
                        <a:pos x="120" y="63"/>
                      </a:cxn>
                      <a:cxn ang="0">
                        <a:pos x="121" y="72"/>
                      </a:cxn>
                      <a:cxn ang="0">
                        <a:pos x="121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0" y="63"/>
                      </a:cxn>
                      <a:cxn ang="0">
                        <a:pos x="2" y="54"/>
                      </a:cxn>
                      <a:cxn ang="0">
                        <a:pos x="4" y="46"/>
                      </a:cxn>
                      <a:cxn ang="0">
                        <a:pos x="6" y="39"/>
                      </a:cxn>
                      <a:cxn ang="0">
                        <a:pos x="9" y="32"/>
                      </a:cxn>
                      <a:cxn ang="0">
                        <a:pos x="14" y="26"/>
                      </a:cxn>
                      <a:cxn ang="0">
                        <a:pos x="18" y="21"/>
                      </a:cxn>
                      <a:cxn ang="0">
                        <a:pos x="22" y="17"/>
                      </a:cxn>
                      <a:cxn ang="0">
                        <a:pos x="26" y="12"/>
                      </a:cxn>
                      <a:cxn ang="0">
                        <a:pos x="31" y="9"/>
                      </a:cxn>
                      <a:cxn ang="0">
                        <a:pos x="37" y="6"/>
                      </a:cxn>
                      <a:cxn ang="0">
                        <a:pos x="42" y="4"/>
                      </a:cxn>
                      <a:cxn ang="0">
                        <a:pos x="51" y="1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121" h="267">
                        <a:moveTo>
                          <a:pt x="60" y="0"/>
                        </a:moveTo>
                        <a:lnTo>
                          <a:pt x="69" y="1"/>
                        </a:lnTo>
                        <a:lnTo>
                          <a:pt x="79" y="4"/>
                        </a:lnTo>
                        <a:lnTo>
                          <a:pt x="84" y="6"/>
                        </a:lnTo>
                        <a:lnTo>
                          <a:pt x="89" y="9"/>
                        </a:lnTo>
                        <a:lnTo>
                          <a:pt x="95" y="12"/>
                        </a:lnTo>
                        <a:lnTo>
                          <a:pt x="99" y="17"/>
                        </a:lnTo>
                        <a:lnTo>
                          <a:pt x="103" y="21"/>
                        </a:lnTo>
                        <a:lnTo>
                          <a:pt x="107" y="26"/>
                        </a:lnTo>
                        <a:lnTo>
                          <a:pt x="111" y="32"/>
                        </a:lnTo>
                        <a:lnTo>
                          <a:pt x="115" y="39"/>
                        </a:lnTo>
                        <a:lnTo>
                          <a:pt x="117" y="46"/>
                        </a:lnTo>
                        <a:lnTo>
                          <a:pt x="119" y="54"/>
                        </a:lnTo>
                        <a:lnTo>
                          <a:pt x="120" y="63"/>
                        </a:lnTo>
                        <a:lnTo>
                          <a:pt x="121" y="72"/>
                        </a:lnTo>
                        <a:lnTo>
                          <a:pt x="121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0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4" y="26"/>
                        </a:lnTo>
                        <a:lnTo>
                          <a:pt x="18" y="21"/>
                        </a:lnTo>
                        <a:lnTo>
                          <a:pt x="22" y="17"/>
                        </a:lnTo>
                        <a:lnTo>
                          <a:pt x="26" y="12"/>
                        </a:lnTo>
                        <a:lnTo>
                          <a:pt x="31" y="9"/>
                        </a:lnTo>
                        <a:lnTo>
                          <a:pt x="37" y="6"/>
                        </a:lnTo>
                        <a:lnTo>
                          <a:pt x="42" y="4"/>
                        </a:lnTo>
                        <a:lnTo>
                          <a:pt x="51" y="1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5" name="Freeform 463"/>
                  <p:cNvSpPr>
                    <a:spLocks noChangeAspect="1"/>
                  </p:cNvSpPr>
                  <p:nvPr/>
                </p:nvSpPr>
                <p:spPr bwMode="auto">
                  <a:xfrm>
                    <a:off x="4869" y="1783"/>
                    <a:ext cx="37" cy="81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1" y="0"/>
                      </a:cxn>
                      <a:cxn ang="0">
                        <a:pos x="81" y="3"/>
                      </a:cxn>
                      <a:cxn ang="0">
                        <a:pos x="86" y="5"/>
                      </a:cxn>
                      <a:cxn ang="0">
                        <a:pos x="91" y="8"/>
                      </a:cxn>
                      <a:cxn ang="0">
                        <a:pos x="97" y="11"/>
                      </a:cxn>
                      <a:cxn ang="0">
                        <a:pos x="101" y="16"/>
                      </a:cxn>
                      <a:cxn ang="0">
                        <a:pos x="105" y="20"/>
                      </a:cxn>
                      <a:cxn ang="0">
                        <a:pos x="109" y="25"/>
                      </a:cxn>
                      <a:cxn ang="0">
                        <a:pos x="114" y="31"/>
                      </a:cxn>
                      <a:cxn ang="0">
                        <a:pos x="117" y="38"/>
                      </a:cxn>
                      <a:cxn ang="0">
                        <a:pos x="119" y="45"/>
                      </a:cxn>
                      <a:cxn ang="0">
                        <a:pos x="121" y="54"/>
                      </a:cxn>
                      <a:cxn ang="0">
                        <a:pos x="123" y="62"/>
                      </a:cxn>
                      <a:cxn ang="0">
                        <a:pos x="123" y="71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1" y="62"/>
                      </a:cxn>
                      <a:cxn ang="0">
                        <a:pos x="2" y="54"/>
                      </a:cxn>
                      <a:cxn ang="0">
                        <a:pos x="4" y="45"/>
                      </a:cxn>
                      <a:cxn ang="0">
                        <a:pos x="7" y="38"/>
                      </a:cxn>
                      <a:cxn ang="0">
                        <a:pos x="10" y="31"/>
                      </a:cxn>
                      <a:cxn ang="0">
                        <a:pos x="15" y="25"/>
                      </a:cxn>
                      <a:cxn ang="0">
                        <a:pos x="19" y="20"/>
                      </a:cxn>
                      <a:cxn ang="0">
                        <a:pos x="23" y="16"/>
                      </a:cxn>
                      <a:cxn ang="0">
                        <a:pos x="28" y="11"/>
                      </a:cxn>
                      <a:cxn ang="0">
                        <a:pos x="32" y="8"/>
                      </a:cxn>
                      <a:cxn ang="0">
                        <a:pos x="38" y="5"/>
                      </a:cxn>
                      <a:cxn ang="0">
                        <a:pos x="43" y="3"/>
                      </a:cxn>
                      <a:cxn ang="0">
                        <a:pos x="53" y="0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23" h="267">
                        <a:moveTo>
                          <a:pt x="63" y="0"/>
                        </a:moveTo>
                        <a:lnTo>
                          <a:pt x="71" y="0"/>
                        </a:lnTo>
                        <a:lnTo>
                          <a:pt x="81" y="3"/>
                        </a:lnTo>
                        <a:lnTo>
                          <a:pt x="86" y="5"/>
                        </a:lnTo>
                        <a:lnTo>
                          <a:pt x="91" y="8"/>
                        </a:lnTo>
                        <a:lnTo>
                          <a:pt x="97" y="11"/>
                        </a:lnTo>
                        <a:lnTo>
                          <a:pt x="101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4" y="31"/>
                        </a:lnTo>
                        <a:lnTo>
                          <a:pt x="117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3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7" y="38"/>
                        </a:lnTo>
                        <a:lnTo>
                          <a:pt x="10" y="31"/>
                        </a:lnTo>
                        <a:lnTo>
                          <a:pt x="15" y="25"/>
                        </a:lnTo>
                        <a:lnTo>
                          <a:pt x="19" y="20"/>
                        </a:lnTo>
                        <a:lnTo>
                          <a:pt x="23" y="16"/>
                        </a:lnTo>
                        <a:lnTo>
                          <a:pt x="28" y="11"/>
                        </a:lnTo>
                        <a:lnTo>
                          <a:pt x="32" y="8"/>
                        </a:lnTo>
                        <a:lnTo>
                          <a:pt x="38" y="5"/>
                        </a:lnTo>
                        <a:lnTo>
                          <a:pt x="43" y="3"/>
                        </a:lnTo>
                        <a:lnTo>
                          <a:pt x="53" y="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6" name="Freeform 464"/>
                  <p:cNvSpPr>
                    <a:spLocks noChangeAspect="1"/>
                  </p:cNvSpPr>
                  <p:nvPr/>
                </p:nvSpPr>
                <p:spPr bwMode="auto">
                  <a:xfrm>
                    <a:off x="5002" y="1783"/>
                    <a:ext cx="37" cy="81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70" y="0"/>
                      </a:cxn>
                      <a:cxn ang="0">
                        <a:pos x="79" y="3"/>
                      </a:cxn>
                      <a:cxn ang="0">
                        <a:pos x="85" y="5"/>
                      </a:cxn>
                      <a:cxn ang="0">
                        <a:pos x="90" y="8"/>
                      </a:cxn>
                      <a:cxn ang="0">
                        <a:pos x="95" y="11"/>
                      </a:cxn>
                      <a:cxn ang="0">
                        <a:pos x="100" y="16"/>
                      </a:cxn>
                      <a:cxn ang="0">
                        <a:pos x="105" y="20"/>
                      </a:cxn>
                      <a:cxn ang="0">
                        <a:pos x="109" y="25"/>
                      </a:cxn>
                      <a:cxn ang="0">
                        <a:pos x="113" y="31"/>
                      </a:cxn>
                      <a:cxn ang="0">
                        <a:pos x="116" y="38"/>
                      </a:cxn>
                      <a:cxn ang="0">
                        <a:pos x="119" y="45"/>
                      </a:cxn>
                      <a:cxn ang="0">
                        <a:pos x="121" y="54"/>
                      </a:cxn>
                      <a:cxn ang="0">
                        <a:pos x="122" y="62"/>
                      </a:cxn>
                      <a:cxn ang="0">
                        <a:pos x="122" y="71"/>
                      </a:cxn>
                      <a:cxn ang="0">
                        <a:pos x="122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0" y="62"/>
                      </a:cxn>
                      <a:cxn ang="0">
                        <a:pos x="1" y="54"/>
                      </a:cxn>
                      <a:cxn ang="0">
                        <a:pos x="3" y="45"/>
                      </a:cxn>
                      <a:cxn ang="0">
                        <a:pos x="7" y="38"/>
                      </a:cxn>
                      <a:cxn ang="0">
                        <a:pos x="10" y="31"/>
                      </a:cxn>
                      <a:cxn ang="0">
                        <a:pos x="14" y="25"/>
                      </a:cxn>
                      <a:cxn ang="0">
                        <a:pos x="18" y="20"/>
                      </a:cxn>
                      <a:cxn ang="0">
                        <a:pos x="22" y="16"/>
                      </a:cxn>
                      <a:cxn ang="0">
                        <a:pos x="28" y="11"/>
                      </a:cxn>
                      <a:cxn ang="0">
                        <a:pos x="32" y="8"/>
                      </a:cxn>
                      <a:cxn ang="0">
                        <a:pos x="37" y="5"/>
                      </a:cxn>
                      <a:cxn ang="0">
                        <a:pos x="42" y="3"/>
                      </a:cxn>
                      <a:cxn ang="0">
                        <a:pos x="52" y="0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122" h="267">
                        <a:moveTo>
                          <a:pt x="60" y="0"/>
                        </a:moveTo>
                        <a:lnTo>
                          <a:pt x="70" y="0"/>
                        </a:lnTo>
                        <a:lnTo>
                          <a:pt x="79" y="3"/>
                        </a:lnTo>
                        <a:lnTo>
                          <a:pt x="85" y="5"/>
                        </a:lnTo>
                        <a:lnTo>
                          <a:pt x="90" y="8"/>
                        </a:lnTo>
                        <a:lnTo>
                          <a:pt x="95" y="11"/>
                        </a:lnTo>
                        <a:lnTo>
                          <a:pt x="100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3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2" y="71"/>
                        </a:lnTo>
                        <a:lnTo>
                          <a:pt x="122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0" y="62"/>
                        </a:lnTo>
                        <a:lnTo>
                          <a:pt x="1" y="54"/>
                        </a:lnTo>
                        <a:lnTo>
                          <a:pt x="3" y="45"/>
                        </a:lnTo>
                        <a:lnTo>
                          <a:pt x="7" y="38"/>
                        </a:lnTo>
                        <a:lnTo>
                          <a:pt x="10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2" y="16"/>
                        </a:lnTo>
                        <a:lnTo>
                          <a:pt x="28" y="11"/>
                        </a:lnTo>
                        <a:lnTo>
                          <a:pt x="32" y="8"/>
                        </a:lnTo>
                        <a:lnTo>
                          <a:pt x="37" y="5"/>
                        </a:lnTo>
                        <a:lnTo>
                          <a:pt x="42" y="3"/>
                        </a:lnTo>
                        <a:lnTo>
                          <a:pt x="52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7" name="Freeform 465"/>
                  <p:cNvSpPr>
                    <a:spLocks noChangeAspect="1"/>
                  </p:cNvSpPr>
                  <p:nvPr/>
                </p:nvSpPr>
                <p:spPr bwMode="auto">
                  <a:xfrm>
                    <a:off x="5137" y="1783"/>
                    <a:ext cx="36" cy="81"/>
                  </a:xfrm>
                  <a:custGeom>
                    <a:avLst/>
                    <a:gdLst/>
                    <a:ahLst/>
                    <a:cxnLst>
                      <a:cxn ang="0">
                        <a:pos x="60" y="0"/>
                      </a:cxn>
                      <a:cxn ang="0">
                        <a:pos x="69" y="0"/>
                      </a:cxn>
                      <a:cxn ang="0">
                        <a:pos x="79" y="3"/>
                      </a:cxn>
                      <a:cxn ang="0">
                        <a:pos x="84" y="5"/>
                      </a:cxn>
                      <a:cxn ang="0">
                        <a:pos x="89" y="8"/>
                      </a:cxn>
                      <a:cxn ang="0">
                        <a:pos x="95" y="11"/>
                      </a:cxn>
                      <a:cxn ang="0">
                        <a:pos x="99" y="16"/>
                      </a:cxn>
                      <a:cxn ang="0">
                        <a:pos x="103" y="20"/>
                      </a:cxn>
                      <a:cxn ang="0">
                        <a:pos x="107" y="25"/>
                      </a:cxn>
                      <a:cxn ang="0">
                        <a:pos x="111" y="31"/>
                      </a:cxn>
                      <a:cxn ang="0">
                        <a:pos x="115" y="38"/>
                      </a:cxn>
                      <a:cxn ang="0">
                        <a:pos x="117" y="45"/>
                      </a:cxn>
                      <a:cxn ang="0">
                        <a:pos x="119" y="54"/>
                      </a:cxn>
                      <a:cxn ang="0">
                        <a:pos x="120" y="62"/>
                      </a:cxn>
                      <a:cxn ang="0">
                        <a:pos x="121" y="71"/>
                      </a:cxn>
                      <a:cxn ang="0">
                        <a:pos x="121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0" y="62"/>
                      </a:cxn>
                      <a:cxn ang="0">
                        <a:pos x="2" y="54"/>
                      </a:cxn>
                      <a:cxn ang="0">
                        <a:pos x="4" y="45"/>
                      </a:cxn>
                      <a:cxn ang="0">
                        <a:pos x="6" y="38"/>
                      </a:cxn>
                      <a:cxn ang="0">
                        <a:pos x="9" y="31"/>
                      </a:cxn>
                      <a:cxn ang="0">
                        <a:pos x="14" y="25"/>
                      </a:cxn>
                      <a:cxn ang="0">
                        <a:pos x="18" y="20"/>
                      </a:cxn>
                      <a:cxn ang="0">
                        <a:pos x="22" y="16"/>
                      </a:cxn>
                      <a:cxn ang="0">
                        <a:pos x="26" y="11"/>
                      </a:cxn>
                      <a:cxn ang="0">
                        <a:pos x="31" y="8"/>
                      </a:cxn>
                      <a:cxn ang="0">
                        <a:pos x="37" y="5"/>
                      </a:cxn>
                      <a:cxn ang="0">
                        <a:pos x="42" y="3"/>
                      </a:cxn>
                      <a:cxn ang="0">
                        <a:pos x="51" y="0"/>
                      </a:cxn>
                      <a:cxn ang="0">
                        <a:pos x="60" y="0"/>
                      </a:cxn>
                    </a:cxnLst>
                    <a:rect l="0" t="0" r="r" b="b"/>
                    <a:pathLst>
                      <a:path w="121" h="267">
                        <a:moveTo>
                          <a:pt x="60" y="0"/>
                        </a:moveTo>
                        <a:lnTo>
                          <a:pt x="69" y="0"/>
                        </a:lnTo>
                        <a:lnTo>
                          <a:pt x="79" y="3"/>
                        </a:lnTo>
                        <a:lnTo>
                          <a:pt x="84" y="5"/>
                        </a:lnTo>
                        <a:lnTo>
                          <a:pt x="89" y="8"/>
                        </a:lnTo>
                        <a:lnTo>
                          <a:pt x="95" y="11"/>
                        </a:lnTo>
                        <a:lnTo>
                          <a:pt x="99" y="16"/>
                        </a:lnTo>
                        <a:lnTo>
                          <a:pt x="103" y="20"/>
                        </a:lnTo>
                        <a:lnTo>
                          <a:pt x="107" y="25"/>
                        </a:lnTo>
                        <a:lnTo>
                          <a:pt x="111" y="31"/>
                        </a:lnTo>
                        <a:lnTo>
                          <a:pt x="115" y="38"/>
                        </a:lnTo>
                        <a:lnTo>
                          <a:pt x="117" y="45"/>
                        </a:lnTo>
                        <a:lnTo>
                          <a:pt x="119" y="54"/>
                        </a:lnTo>
                        <a:lnTo>
                          <a:pt x="120" y="62"/>
                        </a:lnTo>
                        <a:lnTo>
                          <a:pt x="121" y="71"/>
                        </a:lnTo>
                        <a:lnTo>
                          <a:pt x="121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0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9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2" y="16"/>
                        </a:lnTo>
                        <a:lnTo>
                          <a:pt x="26" y="11"/>
                        </a:lnTo>
                        <a:lnTo>
                          <a:pt x="31" y="8"/>
                        </a:lnTo>
                        <a:lnTo>
                          <a:pt x="37" y="5"/>
                        </a:lnTo>
                        <a:lnTo>
                          <a:pt x="42" y="3"/>
                        </a:lnTo>
                        <a:lnTo>
                          <a:pt x="51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8" name="Freeform 466"/>
                  <p:cNvSpPr>
                    <a:spLocks noChangeAspect="1"/>
                  </p:cNvSpPr>
                  <p:nvPr/>
                </p:nvSpPr>
                <p:spPr bwMode="auto">
                  <a:xfrm>
                    <a:off x="507" y="1651"/>
                    <a:ext cx="37" cy="8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69" y="1"/>
                      </a:cxn>
                      <a:cxn ang="0">
                        <a:pos x="80" y="4"/>
                      </a:cxn>
                      <a:cxn ang="0">
                        <a:pos x="85" y="6"/>
                      </a:cxn>
                      <a:cxn ang="0">
                        <a:pos x="90" y="9"/>
                      </a:cxn>
                      <a:cxn ang="0">
                        <a:pos x="95" y="12"/>
                      </a:cxn>
                      <a:cxn ang="0">
                        <a:pos x="100" y="17"/>
                      </a:cxn>
                      <a:cxn ang="0">
                        <a:pos x="105" y="21"/>
                      </a:cxn>
                      <a:cxn ang="0">
                        <a:pos x="109" y="26"/>
                      </a:cxn>
                      <a:cxn ang="0">
                        <a:pos x="112" y="32"/>
                      </a:cxn>
                      <a:cxn ang="0">
                        <a:pos x="116" y="39"/>
                      </a:cxn>
                      <a:cxn ang="0">
                        <a:pos x="119" y="46"/>
                      </a:cxn>
                      <a:cxn ang="0">
                        <a:pos x="121" y="54"/>
                      </a:cxn>
                      <a:cxn ang="0">
                        <a:pos x="122" y="63"/>
                      </a:cxn>
                      <a:cxn ang="0">
                        <a:pos x="123" y="72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1" y="63"/>
                      </a:cxn>
                      <a:cxn ang="0">
                        <a:pos x="2" y="54"/>
                      </a:cxn>
                      <a:cxn ang="0">
                        <a:pos x="4" y="46"/>
                      </a:cxn>
                      <a:cxn ang="0">
                        <a:pos x="6" y="39"/>
                      </a:cxn>
                      <a:cxn ang="0">
                        <a:pos x="9" y="32"/>
                      </a:cxn>
                      <a:cxn ang="0">
                        <a:pos x="13" y="26"/>
                      </a:cxn>
                      <a:cxn ang="0">
                        <a:pos x="17" y="21"/>
                      </a:cxn>
                      <a:cxn ang="0">
                        <a:pos x="22" y="17"/>
                      </a:cxn>
                      <a:cxn ang="0">
                        <a:pos x="27" y="12"/>
                      </a:cxn>
                      <a:cxn ang="0">
                        <a:pos x="31" y="9"/>
                      </a:cxn>
                      <a:cxn ang="0">
                        <a:pos x="36" y="6"/>
                      </a:cxn>
                      <a:cxn ang="0">
                        <a:pos x="42" y="4"/>
                      </a:cxn>
                      <a:cxn ang="0">
                        <a:pos x="51" y="1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123" h="267">
                        <a:moveTo>
                          <a:pt x="61" y="0"/>
                        </a:moveTo>
                        <a:lnTo>
                          <a:pt x="69" y="1"/>
                        </a:lnTo>
                        <a:lnTo>
                          <a:pt x="80" y="4"/>
                        </a:lnTo>
                        <a:lnTo>
                          <a:pt x="85" y="6"/>
                        </a:lnTo>
                        <a:lnTo>
                          <a:pt x="90" y="9"/>
                        </a:lnTo>
                        <a:lnTo>
                          <a:pt x="95" y="12"/>
                        </a:lnTo>
                        <a:lnTo>
                          <a:pt x="100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2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9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2" y="17"/>
                        </a:lnTo>
                        <a:lnTo>
                          <a:pt x="27" y="12"/>
                        </a:lnTo>
                        <a:lnTo>
                          <a:pt x="31" y="9"/>
                        </a:lnTo>
                        <a:lnTo>
                          <a:pt x="36" y="6"/>
                        </a:lnTo>
                        <a:lnTo>
                          <a:pt x="42" y="4"/>
                        </a:lnTo>
                        <a:lnTo>
                          <a:pt x="51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19" name="Freeform 467"/>
                  <p:cNvSpPr>
                    <a:spLocks noChangeAspect="1"/>
                  </p:cNvSpPr>
                  <p:nvPr/>
                </p:nvSpPr>
                <p:spPr bwMode="auto">
                  <a:xfrm>
                    <a:off x="370" y="1651"/>
                    <a:ext cx="37" cy="80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71" y="1"/>
                      </a:cxn>
                      <a:cxn ang="0">
                        <a:pos x="81" y="4"/>
                      </a:cxn>
                      <a:cxn ang="0">
                        <a:pos x="86" y="6"/>
                      </a:cxn>
                      <a:cxn ang="0">
                        <a:pos x="91" y="9"/>
                      </a:cxn>
                      <a:cxn ang="0">
                        <a:pos x="96" y="12"/>
                      </a:cxn>
                      <a:cxn ang="0">
                        <a:pos x="101" y="17"/>
                      </a:cxn>
                      <a:cxn ang="0">
                        <a:pos x="105" y="21"/>
                      </a:cxn>
                      <a:cxn ang="0">
                        <a:pos x="109" y="26"/>
                      </a:cxn>
                      <a:cxn ang="0">
                        <a:pos x="113" y="32"/>
                      </a:cxn>
                      <a:cxn ang="0">
                        <a:pos x="116" y="39"/>
                      </a:cxn>
                      <a:cxn ang="0">
                        <a:pos x="119" y="46"/>
                      </a:cxn>
                      <a:cxn ang="0">
                        <a:pos x="121" y="54"/>
                      </a:cxn>
                      <a:cxn ang="0">
                        <a:pos x="122" y="63"/>
                      </a:cxn>
                      <a:cxn ang="0">
                        <a:pos x="123" y="72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2"/>
                      </a:cxn>
                      <a:cxn ang="0">
                        <a:pos x="1" y="63"/>
                      </a:cxn>
                      <a:cxn ang="0">
                        <a:pos x="2" y="54"/>
                      </a:cxn>
                      <a:cxn ang="0">
                        <a:pos x="4" y="46"/>
                      </a:cxn>
                      <a:cxn ang="0">
                        <a:pos x="6" y="39"/>
                      </a:cxn>
                      <a:cxn ang="0">
                        <a:pos x="10" y="32"/>
                      </a:cxn>
                      <a:cxn ang="0">
                        <a:pos x="13" y="26"/>
                      </a:cxn>
                      <a:cxn ang="0">
                        <a:pos x="17" y="21"/>
                      </a:cxn>
                      <a:cxn ang="0">
                        <a:pos x="23" y="17"/>
                      </a:cxn>
                      <a:cxn ang="0">
                        <a:pos x="27" y="12"/>
                      </a:cxn>
                      <a:cxn ang="0">
                        <a:pos x="32" y="9"/>
                      </a:cxn>
                      <a:cxn ang="0">
                        <a:pos x="37" y="6"/>
                      </a:cxn>
                      <a:cxn ang="0">
                        <a:pos x="43" y="4"/>
                      </a:cxn>
                      <a:cxn ang="0">
                        <a:pos x="53" y="1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123" h="267">
                        <a:moveTo>
                          <a:pt x="62" y="0"/>
                        </a:moveTo>
                        <a:lnTo>
                          <a:pt x="71" y="1"/>
                        </a:lnTo>
                        <a:lnTo>
                          <a:pt x="81" y="4"/>
                        </a:lnTo>
                        <a:lnTo>
                          <a:pt x="86" y="6"/>
                        </a:lnTo>
                        <a:lnTo>
                          <a:pt x="91" y="9"/>
                        </a:lnTo>
                        <a:lnTo>
                          <a:pt x="96" y="12"/>
                        </a:lnTo>
                        <a:lnTo>
                          <a:pt x="101" y="17"/>
                        </a:lnTo>
                        <a:lnTo>
                          <a:pt x="105" y="21"/>
                        </a:lnTo>
                        <a:lnTo>
                          <a:pt x="109" y="26"/>
                        </a:lnTo>
                        <a:lnTo>
                          <a:pt x="113" y="32"/>
                        </a:lnTo>
                        <a:lnTo>
                          <a:pt x="116" y="39"/>
                        </a:lnTo>
                        <a:lnTo>
                          <a:pt x="119" y="46"/>
                        </a:lnTo>
                        <a:lnTo>
                          <a:pt x="121" y="54"/>
                        </a:lnTo>
                        <a:lnTo>
                          <a:pt x="122" y="63"/>
                        </a:lnTo>
                        <a:lnTo>
                          <a:pt x="123" y="72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2"/>
                        </a:lnTo>
                        <a:lnTo>
                          <a:pt x="1" y="63"/>
                        </a:lnTo>
                        <a:lnTo>
                          <a:pt x="2" y="54"/>
                        </a:lnTo>
                        <a:lnTo>
                          <a:pt x="4" y="46"/>
                        </a:lnTo>
                        <a:lnTo>
                          <a:pt x="6" y="39"/>
                        </a:lnTo>
                        <a:lnTo>
                          <a:pt x="10" y="32"/>
                        </a:lnTo>
                        <a:lnTo>
                          <a:pt x="13" y="26"/>
                        </a:lnTo>
                        <a:lnTo>
                          <a:pt x="17" y="21"/>
                        </a:lnTo>
                        <a:lnTo>
                          <a:pt x="23" y="17"/>
                        </a:lnTo>
                        <a:lnTo>
                          <a:pt x="27" y="12"/>
                        </a:lnTo>
                        <a:lnTo>
                          <a:pt x="32" y="9"/>
                        </a:lnTo>
                        <a:lnTo>
                          <a:pt x="37" y="6"/>
                        </a:lnTo>
                        <a:lnTo>
                          <a:pt x="43" y="4"/>
                        </a:lnTo>
                        <a:lnTo>
                          <a:pt x="53" y="1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0" name="Freeform 468"/>
                  <p:cNvSpPr>
                    <a:spLocks noChangeAspect="1"/>
                  </p:cNvSpPr>
                  <p:nvPr/>
                </p:nvSpPr>
                <p:spPr bwMode="auto">
                  <a:xfrm>
                    <a:off x="637" y="1783"/>
                    <a:ext cx="37" cy="81"/>
                  </a:xfrm>
                  <a:custGeom>
                    <a:avLst/>
                    <a:gdLst/>
                    <a:ahLst/>
                    <a:cxnLst>
                      <a:cxn ang="0">
                        <a:pos x="63" y="0"/>
                      </a:cxn>
                      <a:cxn ang="0">
                        <a:pos x="72" y="0"/>
                      </a:cxn>
                      <a:cxn ang="0">
                        <a:pos x="82" y="3"/>
                      </a:cxn>
                      <a:cxn ang="0">
                        <a:pos x="87" y="5"/>
                      </a:cxn>
                      <a:cxn ang="0">
                        <a:pos x="92" y="8"/>
                      </a:cxn>
                      <a:cxn ang="0">
                        <a:pos x="96" y="11"/>
                      </a:cxn>
                      <a:cxn ang="0">
                        <a:pos x="102" y="16"/>
                      </a:cxn>
                      <a:cxn ang="0">
                        <a:pos x="106" y="20"/>
                      </a:cxn>
                      <a:cxn ang="0">
                        <a:pos x="110" y="25"/>
                      </a:cxn>
                      <a:cxn ang="0">
                        <a:pos x="114" y="31"/>
                      </a:cxn>
                      <a:cxn ang="0">
                        <a:pos x="117" y="38"/>
                      </a:cxn>
                      <a:cxn ang="0">
                        <a:pos x="119" y="45"/>
                      </a:cxn>
                      <a:cxn ang="0">
                        <a:pos x="122" y="54"/>
                      </a:cxn>
                      <a:cxn ang="0">
                        <a:pos x="123" y="62"/>
                      </a:cxn>
                      <a:cxn ang="0">
                        <a:pos x="124" y="71"/>
                      </a:cxn>
                      <a:cxn ang="0">
                        <a:pos x="124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2" y="62"/>
                      </a:cxn>
                      <a:cxn ang="0">
                        <a:pos x="3" y="54"/>
                      </a:cxn>
                      <a:cxn ang="0">
                        <a:pos x="5" y="45"/>
                      </a:cxn>
                      <a:cxn ang="0">
                        <a:pos x="7" y="38"/>
                      </a:cxn>
                      <a:cxn ang="0">
                        <a:pos x="11" y="31"/>
                      </a:cxn>
                      <a:cxn ang="0">
                        <a:pos x="14" y="25"/>
                      </a:cxn>
                      <a:cxn ang="0">
                        <a:pos x="18" y="20"/>
                      </a:cxn>
                      <a:cxn ang="0">
                        <a:pos x="24" y="16"/>
                      </a:cxn>
                      <a:cxn ang="0">
                        <a:pos x="28" y="11"/>
                      </a:cxn>
                      <a:cxn ang="0">
                        <a:pos x="33" y="8"/>
                      </a:cxn>
                      <a:cxn ang="0">
                        <a:pos x="38" y="5"/>
                      </a:cxn>
                      <a:cxn ang="0">
                        <a:pos x="44" y="3"/>
                      </a:cxn>
                      <a:cxn ang="0">
                        <a:pos x="54" y="0"/>
                      </a:cxn>
                      <a:cxn ang="0">
                        <a:pos x="63" y="0"/>
                      </a:cxn>
                    </a:cxnLst>
                    <a:rect l="0" t="0" r="r" b="b"/>
                    <a:pathLst>
                      <a:path w="124" h="267">
                        <a:moveTo>
                          <a:pt x="63" y="0"/>
                        </a:moveTo>
                        <a:lnTo>
                          <a:pt x="72" y="0"/>
                        </a:lnTo>
                        <a:lnTo>
                          <a:pt x="82" y="3"/>
                        </a:lnTo>
                        <a:lnTo>
                          <a:pt x="87" y="5"/>
                        </a:lnTo>
                        <a:lnTo>
                          <a:pt x="92" y="8"/>
                        </a:lnTo>
                        <a:lnTo>
                          <a:pt x="96" y="11"/>
                        </a:lnTo>
                        <a:lnTo>
                          <a:pt x="102" y="16"/>
                        </a:lnTo>
                        <a:lnTo>
                          <a:pt x="106" y="20"/>
                        </a:lnTo>
                        <a:lnTo>
                          <a:pt x="110" y="25"/>
                        </a:lnTo>
                        <a:lnTo>
                          <a:pt x="114" y="31"/>
                        </a:lnTo>
                        <a:lnTo>
                          <a:pt x="117" y="38"/>
                        </a:lnTo>
                        <a:lnTo>
                          <a:pt x="119" y="45"/>
                        </a:lnTo>
                        <a:lnTo>
                          <a:pt x="122" y="54"/>
                        </a:lnTo>
                        <a:lnTo>
                          <a:pt x="123" y="62"/>
                        </a:lnTo>
                        <a:lnTo>
                          <a:pt x="124" y="71"/>
                        </a:lnTo>
                        <a:lnTo>
                          <a:pt x="124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2" y="62"/>
                        </a:lnTo>
                        <a:lnTo>
                          <a:pt x="3" y="54"/>
                        </a:lnTo>
                        <a:lnTo>
                          <a:pt x="5" y="45"/>
                        </a:lnTo>
                        <a:lnTo>
                          <a:pt x="7" y="38"/>
                        </a:lnTo>
                        <a:lnTo>
                          <a:pt x="11" y="31"/>
                        </a:lnTo>
                        <a:lnTo>
                          <a:pt x="14" y="25"/>
                        </a:lnTo>
                        <a:lnTo>
                          <a:pt x="18" y="20"/>
                        </a:lnTo>
                        <a:lnTo>
                          <a:pt x="24" y="16"/>
                        </a:lnTo>
                        <a:lnTo>
                          <a:pt x="28" y="11"/>
                        </a:lnTo>
                        <a:lnTo>
                          <a:pt x="33" y="8"/>
                        </a:lnTo>
                        <a:lnTo>
                          <a:pt x="38" y="5"/>
                        </a:lnTo>
                        <a:lnTo>
                          <a:pt x="44" y="3"/>
                        </a:lnTo>
                        <a:lnTo>
                          <a:pt x="54" y="0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1" name="Freeform 469"/>
                  <p:cNvSpPr>
                    <a:spLocks noChangeAspect="1"/>
                  </p:cNvSpPr>
                  <p:nvPr/>
                </p:nvSpPr>
                <p:spPr bwMode="auto">
                  <a:xfrm>
                    <a:off x="507" y="1783"/>
                    <a:ext cx="37" cy="81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69" y="0"/>
                      </a:cxn>
                      <a:cxn ang="0">
                        <a:pos x="80" y="3"/>
                      </a:cxn>
                      <a:cxn ang="0">
                        <a:pos x="85" y="5"/>
                      </a:cxn>
                      <a:cxn ang="0">
                        <a:pos x="90" y="8"/>
                      </a:cxn>
                      <a:cxn ang="0">
                        <a:pos x="95" y="11"/>
                      </a:cxn>
                      <a:cxn ang="0">
                        <a:pos x="100" y="16"/>
                      </a:cxn>
                      <a:cxn ang="0">
                        <a:pos x="105" y="20"/>
                      </a:cxn>
                      <a:cxn ang="0">
                        <a:pos x="109" y="25"/>
                      </a:cxn>
                      <a:cxn ang="0">
                        <a:pos x="112" y="31"/>
                      </a:cxn>
                      <a:cxn ang="0">
                        <a:pos x="116" y="38"/>
                      </a:cxn>
                      <a:cxn ang="0">
                        <a:pos x="119" y="45"/>
                      </a:cxn>
                      <a:cxn ang="0">
                        <a:pos x="121" y="54"/>
                      </a:cxn>
                      <a:cxn ang="0">
                        <a:pos x="122" y="62"/>
                      </a:cxn>
                      <a:cxn ang="0">
                        <a:pos x="123" y="71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1" y="62"/>
                      </a:cxn>
                      <a:cxn ang="0">
                        <a:pos x="2" y="54"/>
                      </a:cxn>
                      <a:cxn ang="0">
                        <a:pos x="4" y="45"/>
                      </a:cxn>
                      <a:cxn ang="0">
                        <a:pos x="6" y="38"/>
                      </a:cxn>
                      <a:cxn ang="0">
                        <a:pos x="9" y="31"/>
                      </a:cxn>
                      <a:cxn ang="0">
                        <a:pos x="13" y="25"/>
                      </a:cxn>
                      <a:cxn ang="0">
                        <a:pos x="17" y="20"/>
                      </a:cxn>
                      <a:cxn ang="0">
                        <a:pos x="22" y="16"/>
                      </a:cxn>
                      <a:cxn ang="0">
                        <a:pos x="27" y="11"/>
                      </a:cxn>
                      <a:cxn ang="0">
                        <a:pos x="31" y="8"/>
                      </a:cxn>
                      <a:cxn ang="0">
                        <a:pos x="36" y="5"/>
                      </a:cxn>
                      <a:cxn ang="0">
                        <a:pos x="42" y="3"/>
                      </a:cxn>
                      <a:cxn ang="0">
                        <a:pos x="51" y="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123" h="267">
                        <a:moveTo>
                          <a:pt x="61" y="0"/>
                        </a:moveTo>
                        <a:lnTo>
                          <a:pt x="69" y="0"/>
                        </a:lnTo>
                        <a:lnTo>
                          <a:pt x="80" y="3"/>
                        </a:lnTo>
                        <a:lnTo>
                          <a:pt x="85" y="5"/>
                        </a:lnTo>
                        <a:lnTo>
                          <a:pt x="90" y="8"/>
                        </a:lnTo>
                        <a:lnTo>
                          <a:pt x="95" y="11"/>
                        </a:lnTo>
                        <a:lnTo>
                          <a:pt x="100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2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9" y="31"/>
                        </a:lnTo>
                        <a:lnTo>
                          <a:pt x="13" y="25"/>
                        </a:lnTo>
                        <a:lnTo>
                          <a:pt x="17" y="20"/>
                        </a:lnTo>
                        <a:lnTo>
                          <a:pt x="22" y="16"/>
                        </a:lnTo>
                        <a:lnTo>
                          <a:pt x="27" y="11"/>
                        </a:lnTo>
                        <a:lnTo>
                          <a:pt x="31" y="8"/>
                        </a:lnTo>
                        <a:lnTo>
                          <a:pt x="36" y="5"/>
                        </a:lnTo>
                        <a:lnTo>
                          <a:pt x="42" y="3"/>
                        </a:lnTo>
                        <a:lnTo>
                          <a:pt x="51" y="0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2" name="Freeform 470"/>
                  <p:cNvSpPr>
                    <a:spLocks noChangeAspect="1"/>
                  </p:cNvSpPr>
                  <p:nvPr/>
                </p:nvSpPr>
                <p:spPr bwMode="auto">
                  <a:xfrm>
                    <a:off x="370" y="1783"/>
                    <a:ext cx="37" cy="81"/>
                  </a:xfrm>
                  <a:custGeom>
                    <a:avLst/>
                    <a:gdLst/>
                    <a:ahLst/>
                    <a:cxnLst>
                      <a:cxn ang="0">
                        <a:pos x="62" y="0"/>
                      </a:cxn>
                      <a:cxn ang="0">
                        <a:pos x="71" y="0"/>
                      </a:cxn>
                      <a:cxn ang="0">
                        <a:pos x="81" y="3"/>
                      </a:cxn>
                      <a:cxn ang="0">
                        <a:pos x="86" y="5"/>
                      </a:cxn>
                      <a:cxn ang="0">
                        <a:pos x="91" y="8"/>
                      </a:cxn>
                      <a:cxn ang="0">
                        <a:pos x="96" y="11"/>
                      </a:cxn>
                      <a:cxn ang="0">
                        <a:pos x="101" y="16"/>
                      </a:cxn>
                      <a:cxn ang="0">
                        <a:pos x="105" y="20"/>
                      </a:cxn>
                      <a:cxn ang="0">
                        <a:pos x="109" y="25"/>
                      </a:cxn>
                      <a:cxn ang="0">
                        <a:pos x="113" y="31"/>
                      </a:cxn>
                      <a:cxn ang="0">
                        <a:pos x="116" y="38"/>
                      </a:cxn>
                      <a:cxn ang="0">
                        <a:pos x="119" y="45"/>
                      </a:cxn>
                      <a:cxn ang="0">
                        <a:pos x="121" y="54"/>
                      </a:cxn>
                      <a:cxn ang="0">
                        <a:pos x="122" y="62"/>
                      </a:cxn>
                      <a:cxn ang="0">
                        <a:pos x="123" y="71"/>
                      </a:cxn>
                      <a:cxn ang="0">
                        <a:pos x="123" y="267"/>
                      </a:cxn>
                      <a:cxn ang="0">
                        <a:pos x="0" y="267"/>
                      </a:cxn>
                      <a:cxn ang="0">
                        <a:pos x="0" y="71"/>
                      </a:cxn>
                      <a:cxn ang="0">
                        <a:pos x="1" y="62"/>
                      </a:cxn>
                      <a:cxn ang="0">
                        <a:pos x="2" y="54"/>
                      </a:cxn>
                      <a:cxn ang="0">
                        <a:pos x="4" y="45"/>
                      </a:cxn>
                      <a:cxn ang="0">
                        <a:pos x="6" y="38"/>
                      </a:cxn>
                      <a:cxn ang="0">
                        <a:pos x="10" y="31"/>
                      </a:cxn>
                      <a:cxn ang="0">
                        <a:pos x="13" y="25"/>
                      </a:cxn>
                      <a:cxn ang="0">
                        <a:pos x="17" y="20"/>
                      </a:cxn>
                      <a:cxn ang="0">
                        <a:pos x="23" y="16"/>
                      </a:cxn>
                      <a:cxn ang="0">
                        <a:pos x="27" y="11"/>
                      </a:cxn>
                      <a:cxn ang="0">
                        <a:pos x="32" y="8"/>
                      </a:cxn>
                      <a:cxn ang="0">
                        <a:pos x="37" y="5"/>
                      </a:cxn>
                      <a:cxn ang="0">
                        <a:pos x="43" y="3"/>
                      </a:cxn>
                      <a:cxn ang="0">
                        <a:pos x="53" y="0"/>
                      </a:cxn>
                      <a:cxn ang="0">
                        <a:pos x="62" y="0"/>
                      </a:cxn>
                    </a:cxnLst>
                    <a:rect l="0" t="0" r="r" b="b"/>
                    <a:pathLst>
                      <a:path w="123" h="267">
                        <a:moveTo>
                          <a:pt x="62" y="0"/>
                        </a:moveTo>
                        <a:lnTo>
                          <a:pt x="71" y="0"/>
                        </a:lnTo>
                        <a:lnTo>
                          <a:pt x="81" y="3"/>
                        </a:lnTo>
                        <a:lnTo>
                          <a:pt x="86" y="5"/>
                        </a:lnTo>
                        <a:lnTo>
                          <a:pt x="91" y="8"/>
                        </a:lnTo>
                        <a:lnTo>
                          <a:pt x="96" y="11"/>
                        </a:lnTo>
                        <a:lnTo>
                          <a:pt x="101" y="16"/>
                        </a:lnTo>
                        <a:lnTo>
                          <a:pt x="105" y="20"/>
                        </a:lnTo>
                        <a:lnTo>
                          <a:pt x="109" y="25"/>
                        </a:lnTo>
                        <a:lnTo>
                          <a:pt x="113" y="31"/>
                        </a:lnTo>
                        <a:lnTo>
                          <a:pt x="116" y="38"/>
                        </a:lnTo>
                        <a:lnTo>
                          <a:pt x="119" y="45"/>
                        </a:lnTo>
                        <a:lnTo>
                          <a:pt x="121" y="54"/>
                        </a:lnTo>
                        <a:lnTo>
                          <a:pt x="122" y="62"/>
                        </a:lnTo>
                        <a:lnTo>
                          <a:pt x="123" y="71"/>
                        </a:lnTo>
                        <a:lnTo>
                          <a:pt x="123" y="267"/>
                        </a:lnTo>
                        <a:lnTo>
                          <a:pt x="0" y="267"/>
                        </a:lnTo>
                        <a:lnTo>
                          <a:pt x="0" y="71"/>
                        </a:lnTo>
                        <a:lnTo>
                          <a:pt x="1" y="62"/>
                        </a:lnTo>
                        <a:lnTo>
                          <a:pt x="2" y="54"/>
                        </a:lnTo>
                        <a:lnTo>
                          <a:pt x="4" y="45"/>
                        </a:lnTo>
                        <a:lnTo>
                          <a:pt x="6" y="38"/>
                        </a:lnTo>
                        <a:lnTo>
                          <a:pt x="10" y="31"/>
                        </a:lnTo>
                        <a:lnTo>
                          <a:pt x="13" y="25"/>
                        </a:lnTo>
                        <a:lnTo>
                          <a:pt x="17" y="20"/>
                        </a:lnTo>
                        <a:lnTo>
                          <a:pt x="23" y="16"/>
                        </a:lnTo>
                        <a:lnTo>
                          <a:pt x="27" y="11"/>
                        </a:lnTo>
                        <a:lnTo>
                          <a:pt x="32" y="8"/>
                        </a:lnTo>
                        <a:lnTo>
                          <a:pt x="37" y="5"/>
                        </a:lnTo>
                        <a:lnTo>
                          <a:pt x="43" y="3"/>
                        </a:lnTo>
                        <a:lnTo>
                          <a:pt x="53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3" name="Freeform 471"/>
                  <p:cNvSpPr>
                    <a:spLocks noChangeAspect="1"/>
                  </p:cNvSpPr>
                  <p:nvPr/>
                </p:nvSpPr>
                <p:spPr bwMode="auto">
                  <a:xfrm>
                    <a:off x="896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49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1" y="34"/>
                      </a:cxn>
                      <a:cxn ang="0">
                        <a:pos x="176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8" y="2"/>
                      </a:cxn>
                      <a:cxn ang="0">
                        <a:pos x="87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2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4" name="Freeform 472"/>
                  <p:cNvSpPr>
                    <a:spLocks noChangeAspect="1"/>
                  </p:cNvSpPr>
                  <p:nvPr/>
                </p:nvSpPr>
                <p:spPr bwMode="auto">
                  <a:xfrm>
                    <a:off x="896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49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1" y="35"/>
                      </a:cxn>
                      <a:cxn ang="0">
                        <a:pos x="176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8" y="1"/>
                      </a:cxn>
                      <a:cxn ang="0">
                        <a:pos x="8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2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8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5" name="Freeform 473"/>
                  <p:cNvSpPr>
                    <a:spLocks noChangeAspect="1"/>
                  </p:cNvSpPr>
                  <p:nvPr/>
                </p:nvSpPr>
                <p:spPr bwMode="auto">
                  <a:xfrm>
                    <a:off x="3629" y="1657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5" y="1"/>
                      </a:cxn>
                      <a:cxn ang="0">
                        <a:pos x="115" y="2"/>
                      </a:cxn>
                      <a:cxn ang="0">
                        <a:pos x="124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50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1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8" y="7"/>
                      </a:cxn>
                      <a:cxn ang="0">
                        <a:pos x="67" y="4"/>
                      </a:cxn>
                      <a:cxn ang="0">
                        <a:pos x="76" y="2"/>
                      </a:cxn>
                      <a:cxn ang="0">
                        <a:pos x="86" y="1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5" y="1"/>
                        </a:lnTo>
                        <a:lnTo>
                          <a:pt x="115" y="2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1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7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6" name="Freeform 474"/>
                  <p:cNvSpPr>
                    <a:spLocks noChangeAspect="1"/>
                  </p:cNvSpPr>
                  <p:nvPr/>
                </p:nvSpPr>
                <p:spPr bwMode="auto">
                  <a:xfrm>
                    <a:off x="3629" y="1783"/>
                    <a:ext cx="57" cy="81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5" y="0"/>
                      </a:cxn>
                      <a:cxn ang="0">
                        <a:pos x="115" y="1"/>
                      </a:cxn>
                      <a:cxn ang="0">
                        <a:pos x="124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50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1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8" y="7"/>
                      </a:cxn>
                      <a:cxn ang="0">
                        <a:pos x="67" y="4"/>
                      </a:cxn>
                      <a:cxn ang="0">
                        <a:pos x="76" y="1"/>
                      </a:cxn>
                      <a:cxn ang="0">
                        <a:pos x="86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5" y="0"/>
                        </a:lnTo>
                        <a:lnTo>
                          <a:pt x="115" y="1"/>
                        </a:lnTo>
                        <a:lnTo>
                          <a:pt x="124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1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7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7" name="Freeform 475"/>
                  <p:cNvSpPr>
                    <a:spLocks noChangeAspect="1"/>
                  </p:cNvSpPr>
                  <p:nvPr/>
                </p:nvSpPr>
                <p:spPr bwMode="auto">
                  <a:xfrm>
                    <a:off x="1536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9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6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3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8" name="Freeform 476"/>
                  <p:cNvSpPr>
                    <a:spLocks noChangeAspect="1"/>
                  </p:cNvSpPr>
                  <p:nvPr/>
                </p:nvSpPr>
                <p:spPr bwMode="auto">
                  <a:xfrm>
                    <a:off x="1536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9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6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3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29" name="Freeform 477"/>
                  <p:cNvSpPr>
                    <a:spLocks noChangeAspect="1"/>
                  </p:cNvSpPr>
                  <p:nvPr/>
                </p:nvSpPr>
                <p:spPr bwMode="auto">
                  <a:xfrm>
                    <a:off x="4269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2" y="75"/>
                      </a:cxn>
                      <a:cxn ang="0">
                        <a:pos x="193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0" name="Freeform 478"/>
                  <p:cNvSpPr>
                    <a:spLocks noChangeAspect="1"/>
                  </p:cNvSpPr>
                  <p:nvPr/>
                </p:nvSpPr>
                <p:spPr bwMode="auto">
                  <a:xfrm>
                    <a:off x="4269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2" y="77"/>
                      </a:cxn>
                      <a:cxn ang="0">
                        <a:pos x="193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1" name="Freeform 479"/>
                  <p:cNvSpPr>
                    <a:spLocks noChangeAspect="1"/>
                  </p:cNvSpPr>
                  <p:nvPr/>
                </p:nvSpPr>
                <p:spPr bwMode="auto">
                  <a:xfrm>
                    <a:off x="1002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8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2" name="Freeform 480"/>
                  <p:cNvSpPr>
                    <a:spLocks noChangeAspect="1"/>
                  </p:cNvSpPr>
                  <p:nvPr/>
                </p:nvSpPr>
                <p:spPr bwMode="auto">
                  <a:xfrm>
                    <a:off x="1002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8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3" name="Freeform 481"/>
                  <p:cNvSpPr>
                    <a:spLocks noChangeAspect="1"/>
                  </p:cNvSpPr>
                  <p:nvPr/>
                </p:nvSpPr>
                <p:spPr bwMode="auto">
                  <a:xfrm>
                    <a:off x="3735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7" y="2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9" y="22"/>
                      </a:cxn>
                      <a:cxn ang="0">
                        <a:pos x="166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7" y="59"/>
                      </a:cxn>
                      <a:cxn ang="0">
                        <a:pos x="190" y="67"/>
                      </a:cxn>
                      <a:cxn ang="0">
                        <a:pos x="192" y="75"/>
                      </a:cxn>
                      <a:cxn ang="0">
                        <a:pos x="193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8" y="2"/>
                      </a:cxn>
                      <a:cxn ang="0">
                        <a:pos x="88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8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4" name="Freeform 482"/>
                  <p:cNvSpPr>
                    <a:spLocks noChangeAspect="1"/>
                  </p:cNvSpPr>
                  <p:nvPr/>
                </p:nvSpPr>
                <p:spPr bwMode="auto">
                  <a:xfrm>
                    <a:off x="3735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7" y="1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9" y="21"/>
                      </a:cxn>
                      <a:cxn ang="0">
                        <a:pos x="166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7" y="59"/>
                      </a:cxn>
                      <a:cxn ang="0">
                        <a:pos x="190" y="67"/>
                      </a:cxn>
                      <a:cxn ang="0">
                        <a:pos x="192" y="77"/>
                      </a:cxn>
                      <a:cxn ang="0">
                        <a:pos x="193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8" y="1"/>
                      </a:cxn>
                      <a:cxn ang="0">
                        <a:pos x="88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8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5" name="Freeform 483"/>
                  <p:cNvSpPr>
                    <a:spLocks noChangeAspect="1"/>
                  </p:cNvSpPr>
                  <p:nvPr/>
                </p:nvSpPr>
                <p:spPr bwMode="auto">
                  <a:xfrm>
                    <a:off x="1643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9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6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3" y="17"/>
                      </a:cxn>
                      <a:cxn ang="0">
                        <a:pos x="50" y="11"/>
                      </a:cxn>
                      <a:cxn ang="0">
                        <a:pos x="58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6" name="Freeform 484"/>
                  <p:cNvSpPr>
                    <a:spLocks noChangeAspect="1"/>
                  </p:cNvSpPr>
                  <p:nvPr/>
                </p:nvSpPr>
                <p:spPr bwMode="auto">
                  <a:xfrm>
                    <a:off x="1643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9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6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3" y="16"/>
                      </a:cxn>
                      <a:cxn ang="0">
                        <a:pos x="50" y="11"/>
                      </a:cxn>
                      <a:cxn ang="0">
                        <a:pos x="58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6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8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7" name="Freeform 485"/>
                  <p:cNvSpPr>
                    <a:spLocks noChangeAspect="1"/>
                  </p:cNvSpPr>
                  <p:nvPr/>
                </p:nvSpPr>
                <p:spPr bwMode="auto">
                  <a:xfrm>
                    <a:off x="4376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1" y="11"/>
                      </a:cxn>
                      <a:cxn ang="0">
                        <a:pos x="149" y="17"/>
                      </a:cxn>
                      <a:cxn ang="0">
                        <a:pos x="157" y="22"/>
                      </a:cxn>
                      <a:cxn ang="0">
                        <a:pos x="163" y="28"/>
                      </a:cxn>
                      <a:cxn ang="0">
                        <a:pos x="169" y="34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5"/>
                      </a:cxn>
                      <a:cxn ang="0">
                        <a:pos x="191" y="85"/>
                      </a:cxn>
                      <a:cxn ang="0">
                        <a:pos x="192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1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1" y="85"/>
                        </a:lnTo>
                        <a:lnTo>
                          <a:pt x="192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8" name="Freeform 486"/>
                  <p:cNvSpPr>
                    <a:spLocks noChangeAspect="1"/>
                  </p:cNvSpPr>
                  <p:nvPr/>
                </p:nvSpPr>
                <p:spPr bwMode="auto">
                  <a:xfrm>
                    <a:off x="4376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1" y="11"/>
                      </a:cxn>
                      <a:cxn ang="0">
                        <a:pos x="149" y="16"/>
                      </a:cxn>
                      <a:cxn ang="0">
                        <a:pos x="157" y="21"/>
                      </a:cxn>
                      <a:cxn ang="0">
                        <a:pos x="163" y="27"/>
                      </a:cxn>
                      <a:cxn ang="0">
                        <a:pos x="169" y="35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7"/>
                      </a:cxn>
                      <a:cxn ang="0">
                        <a:pos x="191" y="86"/>
                      </a:cxn>
                      <a:cxn ang="0">
                        <a:pos x="192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1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1" y="86"/>
                        </a:lnTo>
                        <a:lnTo>
                          <a:pt x="192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39" name="Freeform 487"/>
                  <p:cNvSpPr>
                    <a:spLocks noChangeAspect="1"/>
                  </p:cNvSpPr>
                  <p:nvPr/>
                </p:nvSpPr>
                <p:spPr bwMode="auto">
                  <a:xfrm>
                    <a:off x="1110" y="1657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49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0" name="Freeform 488"/>
                  <p:cNvSpPr>
                    <a:spLocks noChangeAspect="1"/>
                  </p:cNvSpPr>
                  <p:nvPr/>
                </p:nvSpPr>
                <p:spPr bwMode="auto">
                  <a:xfrm>
                    <a:off x="1110" y="1783"/>
                    <a:ext cx="57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4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49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4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49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1" name="Freeform 489"/>
                  <p:cNvSpPr>
                    <a:spLocks noChangeAspect="1"/>
                  </p:cNvSpPr>
                  <p:nvPr/>
                </p:nvSpPr>
                <p:spPr bwMode="auto">
                  <a:xfrm>
                    <a:off x="3841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6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2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7" y="2"/>
                      </a:cxn>
                      <a:cxn ang="0">
                        <a:pos x="88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2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2" name="Freeform 490"/>
                  <p:cNvSpPr>
                    <a:spLocks noChangeAspect="1"/>
                  </p:cNvSpPr>
                  <p:nvPr/>
                </p:nvSpPr>
                <p:spPr bwMode="auto">
                  <a:xfrm>
                    <a:off x="3841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6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2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7" y="1"/>
                      </a:cxn>
                      <a:cxn ang="0">
                        <a:pos x="88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2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3" name="Freeform 491"/>
                  <p:cNvSpPr>
                    <a:spLocks noChangeAspect="1"/>
                  </p:cNvSpPr>
                  <p:nvPr/>
                </p:nvSpPr>
                <p:spPr bwMode="auto">
                  <a:xfrm>
                    <a:off x="1750" y="1657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6" y="1"/>
                      </a:cxn>
                      <a:cxn ang="0">
                        <a:pos x="115" y="2"/>
                      </a:cxn>
                      <a:cxn ang="0">
                        <a:pos x="125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7" y="22"/>
                      </a:cxn>
                      <a:cxn ang="0">
                        <a:pos x="164" y="28"/>
                      </a:cxn>
                      <a:cxn ang="0">
                        <a:pos x="170" y="34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5"/>
                      </a:cxn>
                      <a:cxn ang="0">
                        <a:pos x="192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2" y="85"/>
                      </a:cxn>
                      <a:cxn ang="0">
                        <a:pos x="3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3" y="34"/>
                      </a:cxn>
                      <a:cxn ang="0">
                        <a:pos x="29" y="28"/>
                      </a:cxn>
                      <a:cxn ang="0">
                        <a:pos x="35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6" y="2"/>
                      </a:cxn>
                      <a:cxn ang="0">
                        <a:pos x="86" y="1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6" y="1"/>
                        </a:lnTo>
                        <a:lnTo>
                          <a:pt x="115" y="2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7" y="22"/>
                        </a:lnTo>
                        <a:lnTo>
                          <a:pt x="164" y="28"/>
                        </a:lnTo>
                        <a:lnTo>
                          <a:pt x="170" y="34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5"/>
                        </a:lnTo>
                        <a:lnTo>
                          <a:pt x="192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2" y="85"/>
                        </a:lnTo>
                        <a:lnTo>
                          <a:pt x="3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3" y="34"/>
                        </a:lnTo>
                        <a:lnTo>
                          <a:pt x="29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4" name="Freeform 492"/>
                  <p:cNvSpPr>
                    <a:spLocks noChangeAspect="1"/>
                  </p:cNvSpPr>
                  <p:nvPr/>
                </p:nvSpPr>
                <p:spPr bwMode="auto">
                  <a:xfrm>
                    <a:off x="1750" y="1783"/>
                    <a:ext cx="57" cy="81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6" y="0"/>
                      </a:cxn>
                      <a:cxn ang="0">
                        <a:pos x="115" y="1"/>
                      </a:cxn>
                      <a:cxn ang="0">
                        <a:pos x="125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7" y="21"/>
                      </a:cxn>
                      <a:cxn ang="0">
                        <a:pos x="164" y="27"/>
                      </a:cxn>
                      <a:cxn ang="0">
                        <a:pos x="170" y="35"/>
                      </a:cxn>
                      <a:cxn ang="0">
                        <a:pos x="176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0" y="77"/>
                      </a:cxn>
                      <a:cxn ang="0">
                        <a:pos x="192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2" y="86"/>
                      </a:cxn>
                      <a:cxn ang="0">
                        <a:pos x="3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3" y="35"/>
                      </a:cxn>
                      <a:cxn ang="0">
                        <a:pos x="29" y="27"/>
                      </a:cxn>
                      <a:cxn ang="0">
                        <a:pos x="35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6" y="1"/>
                      </a:cxn>
                      <a:cxn ang="0">
                        <a:pos x="86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6" y="0"/>
                        </a:lnTo>
                        <a:lnTo>
                          <a:pt x="115" y="1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7" y="21"/>
                        </a:lnTo>
                        <a:lnTo>
                          <a:pt x="164" y="27"/>
                        </a:lnTo>
                        <a:lnTo>
                          <a:pt x="170" y="35"/>
                        </a:lnTo>
                        <a:lnTo>
                          <a:pt x="176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0" y="77"/>
                        </a:lnTo>
                        <a:lnTo>
                          <a:pt x="192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2" y="86"/>
                        </a:lnTo>
                        <a:lnTo>
                          <a:pt x="3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3" y="35"/>
                        </a:lnTo>
                        <a:lnTo>
                          <a:pt x="29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5" name="Freeform 493"/>
                  <p:cNvSpPr>
                    <a:spLocks noChangeAspect="1"/>
                  </p:cNvSpPr>
                  <p:nvPr/>
                </p:nvSpPr>
                <p:spPr bwMode="auto">
                  <a:xfrm>
                    <a:off x="4482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4" y="1"/>
                      </a:cxn>
                      <a:cxn ang="0">
                        <a:pos x="115" y="2"/>
                      </a:cxn>
                      <a:cxn ang="0">
                        <a:pos x="123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48" y="17"/>
                      </a:cxn>
                      <a:cxn ang="0">
                        <a:pos x="157" y="22"/>
                      </a:cxn>
                      <a:cxn ang="0">
                        <a:pos x="163" y="28"/>
                      </a:cxn>
                      <a:cxn ang="0">
                        <a:pos x="169" y="34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5"/>
                      </a:cxn>
                      <a:cxn ang="0">
                        <a:pos x="190" y="85"/>
                      </a:cxn>
                      <a:cxn ang="0">
                        <a:pos x="192" y="94"/>
                      </a:cxn>
                      <a:cxn ang="0">
                        <a:pos x="192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49" y="11"/>
                      </a:cxn>
                      <a:cxn ang="0">
                        <a:pos x="58" y="7"/>
                      </a:cxn>
                      <a:cxn ang="0">
                        <a:pos x="66" y="4"/>
                      </a:cxn>
                      <a:cxn ang="0">
                        <a:pos x="76" y="2"/>
                      </a:cxn>
                      <a:cxn ang="0">
                        <a:pos x="85" y="1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6">
                        <a:moveTo>
                          <a:pt x="95" y="0"/>
                        </a:moveTo>
                        <a:lnTo>
                          <a:pt x="104" y="1"/>
                        </a:lnTo>
                        <a:lnTo>
                          <a:pt x="115" y="2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7"/>
                        </a:lnTo>
                        <a:lnTo>
                          <a:pt x="157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0" y="85"/>
                        </a:lnTo>
                        <a:lnTo>
                          <a:pt x="192" y="94"/>
                        </a:lnTo>
                        <a:lnTo>
                          <a:pt x="192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2"/>
                        </a:lnTo>
                        <a:lnTo>
                          <a:pt x="85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6" name="Freeform 494"/>
                  <p:cNvSpPr>
                    <a:spLocks noChangeAspect="1"/>
                  </p:cNvSpPr>
                  <p:nvPr/>
                </p:nvSpPr>
                <p:spPr bwMode="auto">
                  <a:xfrm>
                    <a:off x="4482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4" y="0"/>
                      </a:cxn>
                      <a:cxn ang="0">
                        <a:pos x="115" y="1"/>
                      </a:cxn>
                      <a:cxn ang="0">
                        <a:pos x="123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48" y="16"/>
                      </a:cxn>
                      <a:cxn ang="0">
                        <a:pos x="157" y="21"/>
                      </a:cxn>
                      <a:cxn ang="0">
                        <a:pos x="163" y="27"/>
                      </a:cxn>
                      <a:cxn ang="0">
                        <a:pos x="169" y="35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4" y="59"/>
                      </a:cxn>
                      <a:cxn ang="0">
                        <a:pos x="187" y="67"/>
                      </a:cxn>
                      <a:cxn ang="0">
                        <a:pos x="189" y="77"/>
                      </a:cxn>
                      <a:cxn ang="0">
                        <a:pos x="190" y="86"/>
                      </a:cxn>
                      <a:cxn ang="0">
                        <a:pos x="192" y="96"/>
                      </a:cxn>
                      <a:cxn ang="0">
                        <a:pos x="192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2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49" y="11"/>
                      </a:cxn>
                      <a:cxn ang="0">
                        <a:pos x="58" y="7"/>
                      </a:cxn>
                      <a:cxn ang="0">
                        <a:pos x="66" y="4"/>
                      </a:cxn>
                      <a:cxn ang="0">
                        <a:pos x="76" y="1"/>
                      </a:cxn>
                      <a:cxn ang="0">
                        <a:pos x="8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2" h="267">
                        <a:moveTo>
                          <a:pt x="95" y="0"/>
                        </a:moveTo>
                        <a:lnTo>
                          <a:pt x="104" y="0"/>
                        </a:lnTo>
                        <a:lnTo>
                          <a:pt x="115" y="1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6"/>
                        </a:lnTo>
                        <a:lnTo>
                          <a:pt x="157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4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0" y="86"/>
                        </a:lnTo>
                        <a:lnTo>
                          <a:pt x="192" y="96"/>
                        </a:lnTo>
                        <a:lnTo>
                          <a:pt x="192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2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1"/>
                        </a:lnTo>
                        <a:lnTo>
                          <a:pt x="8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7" name="Freeform 495"/>
                  <p:cNvSpPr>
                    <a:spLocks noChangeAspect="1"/>
                  </p:cNvSpPr>
                  <p:nvPr/>
                </p:nvSpPr>
                <p:spPr bwMode="auto">
                  <a:xfrm>
                    <a:off x="1216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4" y="1"/>
                      </a:cxn>
                      <a:cxn ang="0">
                        <a:pos x="114" y="2"/>
                      </a:cxn>
                      <a:cxn ang="0">
                        <a:pos x="123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48" y="17"/>
                      </a:cxn>
                      <a:cxn ang="0">
                        <a:pos x="156" y="22"/>
                      </a:cxn>
                      <a:cxn ang="0">
                        <a:pos x="163" y="28"/>
                      </a:cxn>
                      <a:cxn ang="0">
                        <a:pos x="169" y="34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3" y="59"/>
                      </a:cxn>
                      <a:cxn ang="0">
                        <a:pos x="187" y="67"/>
                      </a:cxn>
                      <a:cxn ang="0">
                        <a:pos x="189" y="75"/>
                      </a:cxn>
                      <a:cxn ang="0">
                        <a:pos x="190" y="85"/>
                      </a:cxn>
                      <a:cxn ang="0">
                        <a:pos x="191" y="94"/>
                      </a:cxn>
                      <a:cxn ang="0">
                        <a:pos x="191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1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49" y="11"/>
                      </a:cxn>
                      <a:cxn ang="0">
                        <a:pos x="58" y="7"/>
                      </a:cxn>
                      <a:cxn ang="0">
                        <a:pos x="66" y="4"/>
                      </a:cxn>
                      <a:cxn ang="0">
                        <a:pos x="76" y="2"/>
                      </a:cxn>
                      <a:cxn ang="0">
                        <a:pos x="85" y="1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1" h="266">
                        <a:moveTo>
                          <a:pt x="95" y="0"/>
                        </a:moveTo>
                        <a:lnTo>
                          <a:pt x="104" y="1"/>
                        </a:lnTo>
                        <a:lnTo>
                          <a:pt x="114" y="2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7"/>
                        </a:lnTo>
                        <a:lnTo>
                          <a:pt x="156" y="22"/>
                        </a:lnTo>
                        <a:lnTo>
                          <a:pt x="163" y="28"/>
                        </a:lnTo>
                        <a:lnTo>
                          <a:pt x="169" y="34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3" y="59"/>
                        </a:lnTo>
                        <a:lnTo>
                          <a:pt x="187" y="67"/>
                        </a:lnTo>
                        <a:lnTo>
                          <a:pt x="189" y="75"/>
                        </a:lnTo>
                        <a:lnTo>
                          <a:pt x="190" y="85"/>
                        </a:lnTo>
                        <a:lnTo>
                          <a:pt x="191" y="94"/>
                        </a:lnTo>
                        <a:lnTo>
                          <a:pt x="191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2"/>
                        </a:lnTo>
                        <a:lnTo>
                          <a:pt x="85" y="1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8" name="Freeform 496"/>
                  <p:cNvSpPr>
                    <a:spLocks noChangeAspect="1"/>
                  </p:cNvSpPr>
                  <p:nvPr/>
                </p:nvSpPr>
                <p:spPr bwMode="auto">
                  <a:xfrm>
                    <a:off x="1216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5" y="0"/>
                      </a:cxn>
                      <a:cxn ang="0">
                        <a:pos x="104" y="0"/>
                      </a:cxn>
                      <a:cxn ang="0">
                        <a:pos x="114" y="1"/>
                      </a:cxn>
                      <a:cxn ang="0">
                        <a:pos x="123" y="4"/>
                      </a:cxn>
                      <a:cxn ang="0">
                        <a:pos x="133" y="7"/>
                      </a:cxn>
                      <a:cxn ang="0">
                        <a:pos x="141" y="11"/>
                      </a:cxn>
                      <a:cxn ang="0">
                        <a:pos x="148" y="16"/>
                      </a:cxn>
                      <a:cxn ang="0">
                        <a:pos x="156" y="21"/>
                      </a:cxn>
                      <a:cxn ang="0">
                        <a:pos x="163" y="27"/>
                      </a:cxn>
                      <a:cxn ang="0">
                        <a:pos x="169" y="35"/>
                      </a:cxn>
                      <a:cxn ang="0">
                        <a:pos x="175" y="42"/>
                      </a:cxn>
                      <a:cxn ang="0">
                        <a:pos x="180" y="50"/>
                      </a:cxn>
                      <a:cxn ang="0">
                        <a:pos x="183" y="59"/>
                      </a:cxn>
                      <a:cxn ang="0">
                        <a:pos x="187" y="67"/>
                      </a:cxn>
                      <a:cxn ang="0">
                        <a:pos x="189" y="77"/>
                      </a:cxn>
                      <a:cxn ang="0">
                        <a:pos x="190" y="86"/>
                      </a:cxn>
                      <a:cxn ang="0">
                        <a:pos x="191" y="96"/>
                      </a:cxn>
                      <a:cxn ang="0">
                        <a:pos x="191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6" y="42"/>
                      </a:cxn>
                      <a:cxn ang="0">
                        <a:pos x="21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49" y="11"/>
                      </a:cxn>
                      <a:cxn ang="0">
                        <a:pos x="58" y="7"/>
                      </a:cxn>
                      <a:cxn ang="0">
                        <a:pos x="66" y="4"/>
                      </a:cxn>
                      <a:cxn ang="0">
                        <a:pos x="76" y="1"/>
                      </a:cxn>
                      <a:cxn ang="0">
                        <a:pos x="85" y="0"/>
                      </a:cxn>
                      <a:cxn ang="0">
                        <a:pos x="95" y="0"/>
                      </a:cxn>
                    </a:cxnLst>
                    <a:rect l="0" t="0" r="r" b="b"/>
                    <a:pathLst>
                      <a:path w="191" h="267">
                        <a:moveTo>
                          <a:pt x="95" y="0"/>
                        </a:moveTo>
                        <a:lnTo>
                          <a:pt x="104" y="0"/>
                        </a:lnTo>
                        <a:lnTo>
                          <a:pt x="114" y="1"/>
                        </a:lnTo>
                        <a:lnTo>
                          <a:pt x="123" y="4"/>
                        </a:lnTo>
                        <a:lnTo>
                          <a:pt x="133" y="7"/>
                        </a:lnTo>
                        <a:lnTo>
                          <a:pt x="141" y="11"/>
                        </a:lnTo>
                        <a:lnTo>
                          <a:pt x="148" y="16"/>
                        </a:lnTo>
                        <a:lnTo>
                          <a:pt x="156" y="21"/>
                        </a:lnTo>
                        <a:lnTo>
                          <a:pt x="163" y="27"/>
                        </a:lnTo>
                        <a:lnTo>
                          <a:pt x="169" y="35"/>
                        </a:lnTo>
                        <a:lnTo>
                          <a:pt x="175" y="42"/>
                        </a:lnTo>
                        <a:lnTo>
                          <a:pt x="180" y="50"/>
                        </a:lnTo>
                        <a:lnTo>
                          <a:pt x="183" y="59"/>
                        </a:lnTo>
                        <a:lnTo>
                          <a:pt x="187" y="67"/>
                        </a:lnTo>
                        <a:lnTo>
                          <a:pt x="189" y="77"/>
                        </a:lnTo>
                        <a:lnTo>
                          <a:pt x="190" y="86"/>
                        </a:lnTo>
                        <a:lnTo>
                          <a:pt x="191" y="96"/>
                        </a:lnTo>
                        <a:lnTo>
                          <a:pt x="191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49" y="11"/>
                        </a:lnTo>
                        <a:lnTo>
                          <a:pt x="58" y="7"/>
                        </a:lnTo>
                        <a:lnTo>
                          <a:pt x="66" y="4"/>
                        </a:lnTo>
                        <a:lnTo>
                          <a:pt x="76" y="1"/>
                        </a:lnTo>
                        <a:lnTo>
                          <a:pt x="85" y="0"/>
                        </a:lnTo>
                        <a:lnTo>
                          <a:pt x="9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49" name="Freeform 497"/>
                  <p:cNvSpPr>
                    <a:spLocks noChangeAspect="1"/>
                  </p:cNvSpPr>
                  <p:nvPr/>
                </p:nvSpPr>
                <p:spPr bwMode="auto">
                  <a:xfrm>
                    <a:off x="3949" y="1657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4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9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9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0" name="Freeform 498"/>
                  <p:cNvSpPr>
                    <a:spLocks noChangeAspect="1"/>
                  </p:cNvSpPr>
                  <p:nvPr/>
                </p:nvSpPr>
                <p:spPr bwMode="auto">
                  <a:xfrm>
                    <a:off x="3949" y="1783"/>
                    <a:ext cx="57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4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9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9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9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9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1" name="Freeform 499"/>
                  <p:cNvSpPr>
                    <a:spLocks noChangeAspect="1"/>
                  </p:cNvSpPr>
                  <p:nvPr/>
                </p:nvSpPr>
                <p:spPr bwMode="auto">
                  <a:xfrm>
                    <a:off x="1856" y="1657"/>
                    <a:ext cx="59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1"/>
                      </a:cxn>
                      <a:cxn ang="0">
                        <a:pos x="116" y="2"/>
                      </a:cxn>
                      <a:cxn ang="0">
                        <a:pos x="126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1" y="34"/>
                      </a:cxn>
                      <a:cxn ang="0">
                        <a:pos x="28" y="28"/>
                      </a:cxn>
                      <a:cxn ang="0">
                        <a:pos x="35" y="22"/>
                      </a:cxn>
                      <a:cxn ang="0">
                        <a:pos x="43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7" y="1"/>
                        </a:lnTo>
                        <a:lnTo>
                          <a:pt x="116" y="2"/>
                        </a:lnTo>
                        <a:lnTo>
                          <a:pt x="126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8" y="28"/>
                        </a:lnTo>
                        <a:lnTo>
                          <a:pt x="35" y="22"/>
                        </a:lnTo>
                        <a:lnTo>
                          <a:pt x="43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2" name="Freeform 500"/>
                  <p:cNvSpPr>
                    <a:spLocks noChangeAspect="1"/>
                  </p:cNvSpPr>
                  <p:nvPr/>
                </p:nvSpPr>
                <p:spPr bwMode="auto">
                  <a:xfrm>
                    <a:off x="1856" y="1783"/>
                    <a:ext cx="59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7" y="0"/>
                      </a:cxn>
                      <a:cxn ang="0">
                        <a:pos x="116" y="1"/>
                      </a:cxn>
                      <a:cxn ang="0">
                        <a:pos x="126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5" y="67"/>
                      </a:cxn>
                      <a:cxn ang="0">
                        <a:pos x="8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1" y="35"/>
                      </a:cxn>
                      <a:cxn ang="0">
                        <a:pos x="28" y="27"/>
                      </a:cxn>
                      <a:cxn ang="0">
                        <a:pos x="35" y="21"/>
                      </a:cxn>
                      <a:cxn ang="0">
                        <a:pos x="43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7" y="0"/>
                        </a:lnTo>
                        <a:lnTo>
                          <a:pt x="116" y="1"/>
                        </a:lnTo>
                        <a:lnTo>
                          <a:pt x="126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5" y="67"/>
                        </a:lnTo>
                        <a:lnTo>
                          <a:pt x="8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8" y="27"/>
                        </a:lnTo>
                        <a:lnTo>
                          <a:pt x="35" y="21"/>
                        </a:lnTo>
                        <a:lnTo>
                          <a:pt x="43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3" name="Freeform 501"/>
                  <p:cNvSpPr>
                    <a:spLocks noChangeAspect="1"/>
                  </p:cNvSpPr>
                  <p:nvPr/>
                </p:nvSpPr>
                <p:spPr bwMode="auto">
                  <a:xfrm>
                    <a:off x="4589" y="1657"/>
                    <a:ext cx="58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7" y="2"/>
                      </a:cxn>
                      <a:cxn ang="0">
                        <a:pos x="125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0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2"/>
                      </a:cxn>
                      <a:cxn ang="0">
                        <a:pos x="87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7" y="2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2"/>
                        </a:lnTo>
                        <a:lnTo>
                          <a:pt x="87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4" name="Freeform 502"/>
                  <p:cNvSpPr>
                    <a:spLocks noChangeAspect="1"/>
                  </p:cNvSpPr>
                  <p:nvPr/>
                </p:nvSpPr>
                <p:spPr bwMode="auto">
                  <a:xfrm>
                    <a:off x="4589" y="1783"/>
                    <a:ext cx="58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7" y="1"/>
                      </a:cxn>
                      <a:cxn ang="0">
                        <a:pos x="125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0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6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8" y="4"/>
                      </a:cxn>
                      <a:cxn ang="0">
                        <a:pos x="77" y="1"/>
                      </a:cxn>
                      <a:cxn ang="0">
                        <a:pos x="87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7" y="1"/>
                        </a:lnTo>
                        <a:lnTo>
                          <a:pt x="125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6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8" y="4"/>
                        </a:lnTo>
                        <a:lnTo>
                          <a:pt x="77" y="1"/>
                        </a:lnTo>
                        <a:lnTo>
                          <a:pt x="87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5" name="Freeform 503"/>
                  <p:cNvSpPr>
                    <a:spLocks noChangeAspect="1"/>
                  </p:cNvSpPr>
                  <p:nvPr/>
                </p:nvSpPr>
                <p:spPr bwMode="auto">
                  <a:xfrm>
                    <a:off x="1956" y="1657"/>
                    <a:ext cx="59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1"/>
                      </a:cxn>
                      <a:cxn ang="0">
                        <a:pos x="117" y="2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7"/>
                      </a:cxn>
                      <a:cxn ang="0">
                        <a:pos x="159" y="22"/>
                      </a:cxn>
                      <a:cxn ang="0">
                        <a:pos x="166" y="28"/>
                      </a:cxn>
                      <a:cxn ang="0">
                        <a:pos x="172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7" y="59"/>
                      </a:cxn>
                      <a:cxn ang="0">
                        <a:pos x="190" y="67"/>
                      </a:cxn>
                      <a:cxn ang="0">
                        <a:pos x="192" y="75"/>
                      </a:cxn>
                      <a:cxn ang="0">
                        <a:pos x="193" y="85"/>
                      </a:cxn>
                      <a:cxn ang="0">
                        <a:pos x="194" y="94"/>
                      </a:cxn>
                      <a:cxn ang="0">
                        <a:pos x="194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1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9" y="59"/>
                      </a:cxn>
                      <a:cxn ang="0">
                        <a:pos x="13" y="50"/>
                      </a:cxn>
                      <a:cxn ang="0">
                        <a:pos x="17" y="42"/>
                      </a:cxn>
                      <a:cxn ang="0">
                        <a:pos x="23" y="34"/>
                      </a:cxn>
                      <a:cxn ang="0">
                        <a:pos x="30" y="28"/>
                      </a:cxn>
                      <a:cxn ang="0">
                        <a:pos x="36" y="22"/>
                      </a:cxn>
                      <a:cxn ang="0">
                        <a:pos x="43" y="17"/>
                      </a:cxn>
                      <a:cxn ang="0">
                        <a:pos x="52" y="11"/>
                      </a:cxn>
                      <a:cxn ang="0">
                        <a:pos x="60" y="7"/>
                      </a:cxn>
                      <a:cxn ang="0">
                        <a:pos x="69" y="4"/>
                      </a:cxn>
                      <a:cxn ang="0">
                        <a:pos x="78" y="2"/>
                      </a:cxn>
                      <a:cxn ang="0">
                        <a:pos x="88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6">
                        <a:moveTo>
                          <a:pt x="97" y="0"/>
                        </a:moveTo>
                        <a:lnTo>
                          <a:pt x="107" y="1"/>
                        </a:lnTo>
                        <a:lnTo>
                          <a:pt x="117" y="2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7"/>
                        </a:lnTo>
                        <a:lnTo>
                          <a:pt x="159" y="22"/>
                        </a:lnTo>
                        <a:lnTo>
                          <a:pt x="166" y="28"/>
                        </a:lnTo>
                        <a:lnTo>
                          <a:pt x="172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5"/>
                        </a:lnTo>
                        <a:lnTo>
                          <a:pt x="193" y="85"/>
                        </a:lnTo>
                        <a:lnTo>
                          <a:pt x="194" y="94"/>
                        </a:lnTo>
                        <a:lnTo>
                          <a:pt x="194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1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9" y="59"/>
                        </a:lnTo>
                        <a:lnTo>
                          <a:pt x="13" y="50"/>
                        </a:lnTo>
                        <a:lnTo>
                          <a:pt x="17" y="42"/>
                        </a:lnTo>
                        <a:lnTo>
                          <a:pt x="23" y="34"/>
                        </a:lnTo>
                        <a:lnTo>
                          <a:pt x="30" y="28"/>
                        </a:lnTo>
                        <a:lnTo>
                          <a:pt x="36" y="22"/>
                        </a:lnTo>
                        <a:lnTo>
                          <a:pt x="43" y="17"/>
                        </a:lnTo>
                        <a:lnTo>
                          <a:pt x="52" y="11"/>
                        </a:lnTo>
                        <a:lnTo>
                          <a:pt x="60" y="7"/>
                        </a:lnTo>
                        <a:lnTo>
                          <a:pt x="69" y="4"/>
                        </a:lnTo>
                        <a:lnTo>
                          <a:pt x="78" y="2"/>
                        </a:lnTo>
                        <a:lnTo>
                          <a:pt x="88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6" name="Freeform 504"/>
                  <p:cNvSpPr>
                    <a:spLocks noChangeAspect="1"/>
                  </p:cNvSpPr>
                  <p:nvPr/>
                </p:nvSpPr>
                <p:spPr bwMode="auto">
                  <a:xfrm>
                    <a:off x="1956" y="1783"/>
                    <a:ext cx="59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7" y="0"/>
                      </a:cxn>
                      <a:cxn ang="0">
                        <a:pos x="117" y="1"/>
                      </a:cxn>
                      <a:cxn ang="0">
                        <a:pos x="126" y="4"/>
                      </a:cxn>
                      <a:cxn ang="0">
                        <a:pos x="135" y="7"/>
                      </a:cxn>
                      <a:cxn ang="0">
                        <a:pos x="143" y="11"/>
                      </a:cxn>
                      <a:cxn ang="0">
                        <a:pos x="151" y="16"/>
                      </a:cxn>
                      <a:cxn ang="0">
                        <a:pos x="159" y="21"/>
                      </a:cxn>
                      <a:cxn ang="0">
                        <a:pos x="166" y="27"/>
                      </a:cxn>
                      <a:cxn ang="0">
                        <a:pos x="172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7" y="59"/>
                      </a:cxn>
                      <a:cxn ang="0">
                        <a:pos x="190" y="67"/>
                      </a:cxn>
                      <a:cxn ang="0">
                        <a:pos x="192" y="77"/>
                      </a:cxn>
                      <a:cxn ang="0">
                        <a:pos x="193" y="86"/>
                      </a:cxn>
                      <a:cxn ang="0">
                        <a:pos x="194" y="96"/>
                      </a:cxn>
                      <a:cxn ang="0">
                        <a:pos x="194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1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9" y="59"/>
                      </a:cxn>
                      <a:cxn ang="0">
                        <a:pos x="13" y="50"/>
                      </a:cxn>
                      <a:cxn ang="0">
                        <a:pos x="17" y="42"/>
                      </a:cxn>
                      <a:cxn ang="0">
                        <a:pos x="23" y="35"/>
                      </a:cxn>
                      <a:cxn ang="0">
                        <a:pos x="30" y="27"/>
                      </a:cxn>
                      <a:cxn ang="0">
                        <a:pos x="36" y="21"/>
                      </a:cxn>
                      <a:cxn ang="0">
                        <a:pos x="43" y="16"/>
                      </a:cxn>
                      <a:cxn ang="0">
                        <a:pos x="52" y="11"/>
                      </a:cxn>
                      <a:cxn ang="0">
                        <a:pos x="60" y="7"/>
                      </a:cxn>
                      <a:cxn ang="0">
                        <a:pos x="69" y="4"/>
                      </a:cxn>
                      <a:cxn ang="0">
                        <a:pos x="78" y="1"/>
                      </a:cxn>
                      <a:cxn ang="0">
                        <a:pos x="88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4" h="267">
                        <a:moveTo>
                          <a:pt x="97" y="0"/>
                        </a:moveTo>
                        <a:lnTo>
                          <a:pt x="107" y="0"/>
                        </a:lnTo>
                        <a:lnTo>
                          <a:pt x="117" y="1"/>
                        </a:lnTo>
                        <a:lnTo>
                          <a:pt x="126" y="4"/>
                        </a:lnTo>
                        <a:lnTo>
                          <a:pt x="135" y="7"/>
                        </a:lnTo>
                        <a:lnTo>
                          <a:pt x="143" y="11"/>
                        </a:lnTo>
                        <a:lnTo>
                          <a:pt x="151" y="16"/>
                        </a:lnTo>
                        <a:lnTo>
                          <a:pt x="159" y="21"/>
                        </a:lnTo>
                        <a:lnTo>
                          <a:pt x="166" y="27"/>
                        </a:lnTo>
                        <a:lnTo>
                          <a:pt x="172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7" y="59"/>
                        </a:lnTo>
                        <a:lnTo>
                          <a:pt x="190" y="67"/>
                        </a:lnTo>
                        <a:lnTo>
                          <a:pt x="192" y="77"/>
                        </a:lnTo>
                        <a:lnTo>
                          <a:pt x="193" y="86"/>
                        </a:lnTo>
                        <a:lnTo>
                          <a:pt x="194" y="96"/>
                        </a:lnTo>
                        <a:lnTo>
                          <a:pt x="194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1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9" y="59"/>
                        </a:lnTo>
                        <a:lnTo>
                          <a:pt x="13" y="50"/>
                        </a:lnTo>
                        <a:lnTo>
                          <a:pt x="17" y="42"/>
                        </a:lnTo>
                        <a:lnTo>
                          <a:pt x="23" y="35"/>
                        </a:lnTo>
                        <a:lnTo>
                          <a:pt x="30" y="27"/>
                        </a:lnTo>
                        <a:lnTo>
                          <a:pt x="36" y="21"/>
                        </a:lnTo>
                        <a:lnTo>
                          <a:pt x="43" y="16"/>
                        </a:lnTo>
                        <a:lnTo>
                          <a:pt x="52" y="11"/>
                        </a:lnTo>
                        <a:lnTo>
                          <a:pt x="60" y="7"/>
                        </a:lnTo>
                        <a:lnTo>
                          <a:pt x="69" y="4"/>
                        </a:lnTo>
                        <a:lnTo>
                          <a:pt x="78" y="1"/>
                        </a:lnTo>
                        <a:lnTo>
                          <a:pt x="88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7" name="Freeform 505"/>
                  <p:cNvSpPr>
                    <a:spLocks noChangeAspect="1"/>
                  </p:cNvSpPr>
                  <p:nvPr/>
                </p:nvSpPr>
                <p:spPr bwMode="auto">
                  <a:xfrm>
                    <a:off x="4690" y="1657"/>
                    <a:ext cx="57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5" y="2"/>
                      </a:cxn>
                      <a:cxn ang="0">
                        <a:pos x="125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50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5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4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6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5" y="2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5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6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8" name="Freeform 506"/>
                  <p:cNvSpPr>
                    <a:spLocks noChangeAspect="1"/>
                  </p:cNvSpPr>
                  <p:nvPr/>
                </p:nvSpPr>
                <p:spPr bwMode="auto">
                  <a:xfrm>
                    <a:off x="4690" y="1783"/>
                    <a:ext cx="57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5" y="1"/>
                      </a:cxn>
                      <a:cxn ang="0">
                        <a:pos x="125" y="4"/>
                      </a:cxn>
                      <a:cxn ang="0">
                        <a:pos x="133" y="7"/>
                      </a:cxn>
                      <a:cxn ang="0">
                        <a:pos x="142" y="11"/>
                      </a:cxn>
                      <a:cxn ang="0">
                        <a:pos x="150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8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5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4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6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5" y="1"/>
                        </a:lnTo>
                        <a:lnTo>
                          <a:pt x="125" y="4"/>
                        </a:lnTo>
                        <a:lnTo>
                          <a:pt x="133" y="7"/>
                        </a:lnTo>
                        <a:lnTo>
                          <a:pt x="142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8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5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6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59" name="Freeform 507"/>
                  <p:cNvSpPr>
                    <a:spLocks noChangeAspect="1"/>
                  </p:cNvSpPr>
                  <p:nvPr/>
                </p:nvSpPr>
                <p:spPr bwMode="auto">
                  <a:xfrm>
                    <a:off x="1322" y="1657"/>
                    <a:ext cx="59" cy="79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0" y="17"/>
                      </a:cxn>
                      <a:cxn ang="0">
                        <a:pos x="158" y="22"/>
                      </a:cxn>
                      <a:cxn ang="0">
                        <a:pos x="165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2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2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4"/>
                      </a:cxn>
                      <a:cxn ang="0">
                        <a:pos x="28" y="28"/>
                      </a:cxn>
                      <a:cxn ang="0">
                        <a:pos x="34" y="22"/>
                      </a:cxn>
                      <a:cxn ang="0">
                        <a:pos x="42" y="17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3" h="266">
                        <a:moveTo>
                          <a:pt x="97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0" y="17"/>
                        </a:lnTo>
                        <a:lnTo>
                          <a:pt x="158" y="22"/>
                        </a:lnTo>
                        <a:lnTo>
                          <a:pt x="165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2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2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4"/>
                        </a:lnTo>
                        <a:lnTo>
                          <a:pt x="28" y="28"/>
                        </a:lnTo>
                        <a:lnTo>
                          <a:pt x="34" y="22"/>
                        </a:lnTo>
                        <a:lnTo>
                          <a:pt x="42" y="17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0" name="Freeform 508"/>
                  <p:cNvSpPr>
                    <a:spLocks noChangeAspect="1"/>
                  </p:cNvSpPr>
                  <p:nvPr/>
                </p:nvSpPr>
                <p:spPr bwMode="auto">
                  <a:xfrm>
                    <a:off x="1322" y="1783"/>
                    <a:ext cx="59" cy="81"/>
                  </a:xfrm>
                  <a:custGeom>
                    <a:avLst/>
                    <a:gdLst/>
                    <a:ahLst/>
                    <a:cxnLst>
                      <a:cxn ang="0">
                        <a:pos x="97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3" y="11"/>
                      </a:cxn>
                      <a:cxn ang="0">
                        <a:pos x="150" y="16"/>
                      </a:cxn>
                      <a:cxn ang="0">
                        <a:pos x="158" y="21"/>
                      </a:cxn>
                      <a:cxn ang="0">
                        <a:pos x="165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2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2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2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1" y="50"/>
                      </a:cxn>
                      <a:cxn ang="0">
                        <a:pos x="17" y="42"/>
                      </a:cxn>
                      <a:cxn ang="0">
                        <a:pos x="22" y="35"/>
                      </a:cxn>
                      <a:cxn ang="0">
                        <a:pos x="28" y="27"/>
                      </a:cxn>
                      <a:cxn ang="0">
                        <a:pos x="34" y="21"/>
                      </a:cxn>
                      <a:cxn ang="0">
                        <a:pos x="42" y="16"/>
                      </a:cxn>
                      <a:cxn ang="0">
                        <a:pos x="50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7" y="0"/>
                      </a:cxn>
                    </a:cxnLst>
                    <a:rect l="0" t="0" r="r" b="b"/>
                    <a:pathLst>
                      <a:path w="193" h="267">
                        <a:moveTo>
                          <a:pt x="97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3" y="11"/>
                        </a:lnTo>
                        <a:lnTo>
                          <a:pt x="150" y="16"/>
                        </a:lnTo>
                        <a:lnTo>
                          <a:pt x="158" y="21"/>
                        </a:lnTo>
                        <a:lnTo>
                          <a:pt x="165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2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2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2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1" y="50"/>
                        </a:lnTo>
                        <a:lnTo>
                          <a:pt x="17" y="42"/>
                        </a:lnTo>
                        <a:lnTo>
                          <a:pt x="22" y="35"/>
                        </a:lnTo>
                        <a:lnTo>
                          <a:pt x="28" y="27"/>
                        </a:lnTo>
                        <a:lnTo>
                          <a:pt x="34" y="21"/>
                        </a:lnTo>
                        <a:lnTo>
                          <a:pt x="42" y="16"/>
                        </a:lnTo>
                        <a:lnTo>
                          <a:pt x="50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1" name="Freeform 509"/>
                  <p:cNvSpPr>
                    <a:spLocks noChangeAspect="1"/>
                  </p:cNvSpPr>
                  <p:nvPr/>
                </p:nvSpPr>
                <p:spPr bwMode="auto">
                  <a:xfrm>
                    <a:off x="4055" y="1657"/>
                    <a:ext cx="59" cy="79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1"/>
                      </a:cxn>
                      <a:cxn ang="0">
                        <a:pos x="116" y="2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1" y="17"/>
                      </a:cxn>
                      <a:cxn ang="0">
                        <a:pos x="158" y="22"/>
                      </a:cxn>
                      <a:cxn ang="0">
                        <a:pos x="164" y="28"/>
                      </a:cxn>
                      <a:cxn ang="0">
                        <a:pos x="171" y="34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5"/>
                      </a:cxn>
                      <a:cxn ang="0">
                        <a:pos x="193" y="85"/>
                      </a:cxn>
                      <a:cxn ang="0">
                        <a:pos x="193" y="94"/>
                      </a:cxn>
                      <a:cxn ang="0">
                        <a:pos x="193" y="266"/>
                      </a:cxn>
                      <a:cxn ang="0">
                        <a:pos x="0" y="266"/>
                      </a:cxn>
                      <a:cxn ang="0">
                        <a:pos x="0" y="94"/>
                      </a:cxn>
                      <a:cxn ang="0">
                        <a:pos x="0" y="85"/>
                      </a:cxn>
                      <a:cxn ang="0">
                        <a:pos x="1" y="75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1" y="34"/>
                      </a:cxn>
                      <a:cxn ang="0">
                        <a:pos x="27" y="28"/>
                      </a:cxn>
                      <a:cxn ang="0">
                        <a:pos x="35" y="22"/>
                      </a:cxn>
                      <a:cxn ang="0">
                        <a:pos x="42" y="17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2"/>
                      </a:cxn>
                      <a:cxn ang="0">
                        <a:pos x="86" y="1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6">
                        <a:moveTo>
                          <a:pt x="96" y="0"/>
                        </a:moveTo>
                        <a:lnTo>
                          <a:pt x="106" y="1"/>
                        </a:lnTo>
                        <a:lnTo>
                          <a:pt x="116" y="2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7"/>
                        </a:lnTo>
                        <a:lnTo>
                          <a:pt x="158" y="22"/>
                        </a:lnTo>
                        <a:lnTo>
                          <a:pt x="164" y="28"/>
                        </a:lnTo>
                        <a:lnTo>
                          <a:pt x="171" y="34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5"/>
                        </a:lnTo>
                        <a:lnTo>
                          <a:pt x="193" y="85"/>
                        </a:lnTo>
                        <a:lnTo>
                          <a:pt x="193" y="94"/>
                        </a:lnTo>
                        <a:lnTo>
                          <a:pt x="193" y="266"/>
                        </a:lnTo>
                        <a:lnTo>
                          <a:pt x="0" y="266"/>
                        </a:lnTo>
                        <a:lnTo>
                          <a:pt x="0" y="94"/>
                        </a:lnTo>
                        <a:lnTo>
                          <a:pt x="0" y="85"/>
                        </a:lnTo>
                        <a:lnTo>
                          <a:pt x="1" y="75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4"/>
                        </a:lnTo>
                        <a:lnTo>
                          <a:pt x="27" y="28"/>
                        </a:lnTo>
                        <a:lnTo>
                          <a:pt x="35" y="22"/>
                        </a:lnTo>
                        <a:lnTo>
                          <a:pt x="42" y="17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2"/>
                        </a:lnTo>
                        <a:lnTo>
                          <a:pt x="86" y="1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2" name="Freeform 510"/>
                  <p:cNvSpPr>
                    <a:spLocks noChangeAspect="1"/>
                  </p:cNvSpPr>
                  <p:nvPr/>
                </p:nvSpPr>
                <p:spPr bwMode="auto">
                  <a:xfrm>
                    <a:off x="4055" y="1783"/>
                    <a:ext cx="59" cy="81"/>
                  </a:xfrm>
                  <a:custGeom>
                    <a:avLst/>
                    <a:gdLst/>
                    <a:ahLst/>
                    <a:cxnLst>
                      <a:cxn ang="0">
                        <a:pos x="96" y="0"/>
                      </a:cxn>
                      <a:cxn ang="0">
                        <a:pos x="106" y="0"/>
                      </a:cxn>
                      <a:cxn ang="0">
                        <a:pos x="116" y="1"/>
                      </a:cxn>
                      <a:cxn ang="0">
                        <a:pos x="125" y="4"/>
                      </a:cxn>
                      <a:cxn ang="0">
                        <a:pos x="134" y="7"/>
                      </a:cxn>
                      <a:cxn ang="0">
                        <a:pos x="142" y="11"/>
                      </a:cxn>
                      <a:cxn ang="0">
                        <a:pos x="151" y="16"/>
                      </a:cxn>
                      <a:cxn ang="0">
                        <a:pos x="158" y="21"/>
                      </a:cxn>
                      <a:cxn ang="0">
                        <a:pos x="164" y="27"/>
                      </a:cxn>
                      <a:cxn ang="0">
                        <a:pos x="171" y="35"/>
                      </a:cxn>
                      <a:cxn ang="0">
                        <a:pos x="177" y="42"/>
                      </a:cxn>
                      <a:cxn ang="0">
                        <a:pos x="181" y="50"/>
                      </a:cxn>
                      <a:cxn ang="0">
                        <a:pos x="185" y="59"/>
                      </a:cxn>
                      <a:cxn ang="0">
                        <a:pos x="189" y="67"/>
                      </a:cxn>
                      <a:cxn ang="0">
                        <a:pos x="191" y="77"/>
                      </a:cxn>
                      <a:cxn ang="0">
                        <a:pos x="193" y="86"/>
                      </a:cxn>
                      <a:cxn ang="0">
                        <a:pos x="193" y="96"/>
                      </a:cxn>
                      <a:cxn ang="0">
                        <a:pos x="193" y="267"/>
                      </a:cxn>
                      <a:cxn ang="0">
                        <a:pos x="0" y="267"/>
                      </a:cxn>
                      <a:cxn ang="0">
                        <a:pos x="0" y="96"/>
                      </a:cxn>
                      <a:cxn ang="0">
                        <a:pos x="0" y="86"/>
                      </a:cxn>
                      <a:cxn ang="0">
                        <a:pos x="1" y="77"/>
                      </a:cxn>
                      <a:cxn ang="0">
                        <a:pos x="4" y="67"/>
                      </a:cxn>
                      <a:cxn ang="0">
                        <a:pos x="7" y="59"/>
                      </a:cxn>
                      <a:cxn ang="0">
                        <a:pos x="12" y="50"/>
                      </a:cxn>
                      <a:cxn ang="0">
                        <a:pos x="16" y="42"/>
                      </a:cxn>
                      <a:cxn ang="0">
                        <a:pos x="21" y="35"/>
                      </a:cxn>
                      <a:cxn ang="0">
                        <a:pos x="27" y="27"/>
                      </a:cxn>
                      <a:cxn ang="0">
                        <a:pos x="35" y="21"/>
                      </a:cxn>
                      <a:cxn ang="0">
                        <a:pos x="42" y="16"/>
                      </a:cxn>
                      <a:cxn ang="0">
                        <a:pos x="51" y="11"/>
                      </a:cxn>
                      <a:cxn ang="0">
                        <a:pos x="59" y="7"/>
                      </a:cxn>
                      <a:cxn ang="0">
                        <a:pos x="67" y="4"/>
                      </a:cxn>
                      <a:cxn ang="0">
                        <a:pos x="77" y="1"/>
                      </a:cxn>
                      <a:cxn ang="0">
                        <a:pos x="86" y="0"/>
                      </a:cxn>
                      <a:cxn ang="0">
                        <a:pos x="96" y="0"/>
                      </a:cxn>
                    </a:cxnLst>
                    <a:rect l="0" t="0" r="r" b="b"/>
                    <a:pathLst>
                      <a:path w="193" h="267">
                        <a:moveTo>
                          <a:pt x="96" y="0"/>
                        </a:moveTo>
                        <a:lnTo>
                          <a:pt x="106" y="0"/>
                        </a:lnTo>
                        <a:lnTo>
                          <a:pt x="116" y="1"/>
                        </a:lnTo>
                        <a:lnTo>
                          <a:pt x="125" y="4"/>
                        </a:lnTo>
                        <a:lnTo>
                          <a:pt x="134" y="7"/>
                        </a:lnTo>
                        <a:lnTo>
                          <a:pt x="142" y="11"/>
                        </a:lnTo>
                        <a:lnTo>
                          <a:pt x="151" y="16"/>
                        </a:lnTo>
                        <a:lnTo>
                          <a:pt x="158" y="21"/>
                        </a:lnTo>
                        <a:lnTo>
                          <a:pt x="164" y="27"/>
                        </a:lnTo>
                        <a:lnTo>
                          <a:pt x="171" y="35"/>
                        </a:lnTo>
                        <a:lnTo>
                          <a:pt x="177" y="42"/>
                        </a:lnTo>
                        <a:lnTo>
                          <a:pt x="181" y="50"/>
                        </a:lnTo>
                        <a:lnTo>
                          <a:pt x="185" y="59"/>
                        </a:lnTo>
                        <a:lnTo>
                          <a:pt x="189" y="67"/>
                        </a:lnTo>
                        <a:lnTo>
                          <a:pt x="191" y="77"/>
                        </a:lnTo>
                        <a:lnTo>
                          <a:pt x="193" y="86"/>
                        </a:lnTo>
                        <a:lnTo>
                          <a:pt x="193" y="96"/>
                        </a:lnTo>
                        <a:lnTo>
                          <a:pt x="193" y="267"/>
                        </a:lnTo>
                        <a:lnTo>
                          <a:pt x="0" y="267"/>
                        </a:lnTo>
                        <a:lnTo>
                          <a:pt x="0" y="96"/>
                        </a:lnTo>
                        <a:lnTo>
                          <a:pt x="0" y="86"/>
                        </a:lnTo>
                        <a:lnTo>
                          <a:pt x="1" y="77"/>
                        </a:lnTo>
                        <a:lnTo>
                          <a:pt x="4" y="67"/>
                        </a:lnTo>
                        <a:lnTo>
                          <a:pt x="7" y="59"/>
                        </a:lnTo>
                        <a:lnTo>
                          <a:pt x="12" y="50"/>
                        </a:lnTo>
                        <a:lnTo>
                          <a:pt x="16" y="42"/>
                        </a:lnTo>
                        <a:lnTo>
                          <a:pt x="21" y="35"/>
                        </a:lnTo>
                        <a:lnTo>
                          <a:pt x="27" y="27"/>
                        </a:lnTo>
                        <a:lnTo>
                          <a:pt x="35" y="21"/>
                        </a:lnTo>
                        <a:lnTo>
                          <a:pt x="42" y="16"/>
                        </a:lnTo>
                        <a:lnTo>
                          <a:pt x="51" y="11"/>
                        </a:lnTo>
                        <a:lnTo>
                          <a:pt x="59" y="7"/>
                        </a:lnTo>
                        <a:lnTo>
                          <a:pt x="67" y="4"/>
                        </a:lnTo>
                        <a:lnTo>
                          <a:pt x="77" y="1"/>
                        </a:lnTo>
                        <a:lnTo>
                          <a:pt x="86" y="0"/>
                        </a:lnTo>
                        <a:lnTo>
                          <a:pt x="9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3" name="Freeform 511"/>
                  <p:cNvSpPr>
                    <a:spLocks noChangeAspect="1"/>
                  </p:cNvSpPr>
                  <p:nvPr/>
                </p:nvSpPr>
                <p:spPr bwMode="auto">
                  <a:xfrm>
                    <a:off x="794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1" y="4"/>
                      </a:cxn>
                      <a:cxn ang="0">
                        <a:pos x="60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4" name="Freeform 512"/>
                  <p:cNvSpPr>
                    <a:spLocks noChangeAspect="1"/>
                  </p:cNvSpPr>
                  <p:nvPr/>
                </p:nvSpPr>
                <p:spPr bwMode="auto">
                  <a:xfrm>
                    <a:off x="3527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90" y="1"/>
                      </a:cxn>
                      <a:cxn ang="0">
                        <a:pos x="99" y="2"/>
                      </a:cxn>
                      <a:cxn ang="0">
                        <a:pos x="107" y="4"/>
                      </a:cxn>
                      <a:cxn ang="0">
                        <a:pos x="115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4" y="22"/>
                      </a:cxn>
                      <a:cxn ang="0">
                        <a:pos x="139" y="28"/>
                      </a:cxn>
                      <a:cxn ang="0">
                        <a:pos x="143" y="36"/>
                      </a:cxn>
                      <a:cxn ang="0">
                        <a:pos x="148" y="43"/>
                      </a:cxn>
                      <a:cxn ang="0">
                        <a:pos x="151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9" y="52"/>
                      </a:cxn>
                      <a:cxn ang="0">
                        <a:pos x="12" y="43"/>
                      </a:cxn>
                      <a:cxn ang="0">
                        <a:pos x="16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2" y="16"/>
                      </a:cxn>
                      <a:cxn ang="0">
                        <a:pos x="38" y="12"/>
                      </a:cxn>
                      <a:cxn ang="0">
                        <a:pos x="44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71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90" y="1"/>
                        </a:lnTo>
                        <a:lnTo>
                          <a:pt x="99" y="2"/>
                        </a:lnTo>
                        <a:lnTo>
                          <a:pt x="107" y="4"/>
                        </a:lnTo>
                        <a:lnTo>
                          <a:pt x="115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8" y="43"/>
                        </a:lnTo>
                        <a:lnTo>
                          <a:pt x="151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9" y="52"/>
                        </a:lnTo>
                        <a:lnTo>
                          <a:pt x="12" y="43"/>
                        </a:lnTo>
                        <a:lnTo>
                          <a:pt x="16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1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5" name="Freeform 513"/>
                  <p:cNvSpPr>
                    <a:spLocks noChangeAspect="1"/>
                  </p:cNvSpPr>
                  <p:nvPr/>
                </p:nvSpPr>
                <p:spPr bwMode="auto">
                  <a:xfrm>
                    <a:off x="1435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7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7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5" y="82"/>
                      </a:cxn>
                      <a:cxn ang="0">
                        <a:pos x="156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7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7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5" y="82"/>
                        </a:lnTo>
                        <a:lnTo>
                          <a:pt x="156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6" name="Freeform 514"/>
                  <p:cNvSpPr>
                    <a:spLocks noChangeAspect="1"/>
                  </p:cNvSpPr>
                  <p:nvPr/>
                </p:nvSpPr>
                <p:spPr bwMode="auto">
                  <a:xfrm>
                    <a:off x="4168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87" y="1"/>
                      </a:cxn>
                      <a:cxn ang="0">
                        <a:pos x="96" y="2"/>
                      </a:cxn>
                      <a:cxn ang="0">
                        <a:pos x="104" y="4"/>
                      </a:cxn>
                      <a:cxn ang="0">
                        <a:pos x="113" y="7"/>
                      </a:cxn>
                      <a:cxn ang="0">
                        <a:pos x="119" y="12"/>
                      </a:cxn>
                      <a:cxn ang="0">
                        <a:pos x="125" y="16"/>
                      </a:cxn>
                      <a:cxn ang="0">
                        <a:pos x="132" y="22"/>
                      </a:cxn>
                      <a:cxn ang="0">
                        <a:pos x="137" y="28"/>
                      </a:cxn>
                      <a:cxn ang="0">
                        <a:pos x="141" y="36"/>
                      </a:cxn>
                      <a:cxn ang="0">
                        <a:pos x="145" y="43"/>
                      </a:cxn>
                      <a:cxn ang="0">
                        <a:pos x="148" y="52"/>
                      </a:cxn>
                      <a:cxn ang="0">
                        <a:pos x="151" y="61"/>
                      </a:cxn>
                      <a:cxn ang="0">
                        <a:pos x="153" y="72"/>
                      </a:cxn>
                      <a:cxn ang="0">
                        <a:pos x="154" y="82"/>
                      </a:cxn>
                      <a:cxn ang="0">
                        <a:pos x="155" y="94"/>
                      </a:cxn>
                      <a:cxn ang="0">
                        <a:pos x="156" y="105"/>
                      </a:cxn>
                      <a:cxn ang="0">
                        <a:pos x="156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3" y="7"/>
                      </a:cxn>
                      <a:cxn ang="0">
                        <a:pos x="52" y="4"/>
                      </a:cxn>
                      <a:cxn ang="0">
                        <a:pos x="59" y="2"/>
                      </a:cxn>
                      <a:cxn ang="0">
                        <a:pos x="68" y="1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56" h="262">
                        <a:moveTo>
                          <a:pt x="78" y="0"/>
                        </a:moveTo>
                        <a:lnTo>
                          <a:pt x="87" y="1"/>
                        </a:lnTo>
                        <a:lnTo>
                          <a:pt x="96" y="2"/>
                        </a:lnTo>
                        <a:lnTo>
                          <a:pt x="104" y="4"/>
                        </a:lnTo>
                        <a:lnTo>
                          <a:pt x="113" y="7"/>
                        </a:lnTo>
                        <a:lnTo>
                          <a:pt x="119" y="12"/>
                        </a:lnTo>
                        <a:lnTo>
                          <a:pt x="125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1" y="36"/>
                        </a:lnTo>
                        <a:lnTo>
                          <a:pt x="145" y="43"/>
                        </a:lnTo>
                        <a:lnTo>
                          <a:pt x="148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4" y="82"/>
                        </a:lnTo>
                        <a:lnTo>
                          <a:pt x="155" y="94"/>
                        </a:lnTo>
                        <a:lnTo>
                          <a:pt x="156" y="105"/>
                        </a:lnTo>
                        <a:lnTo>
                          <a:pt x="156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3" y="7"/>
                        </a:lnTo>
                        <a:lnTo>
                          <a:pt x="52" y="4"/>
                        </a:lnTo>
                        <a:lnTo>
                          <a:pt x="59" y="2"/>
                        </a:lnTo>
                        <a:lnTo>
                          <a:pt x="68" y="1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7" name="Freeform 515"/>
                  <p:cNvSpPr>
                    <a:spLocks noChangeAspect="1"/>
                  </p:cNvSpPr>
                  <p:nvPr/>
                </p:nvSpPr>
                <p:spPr bwMode="auto">
                  <a:xfrm>
                    <a:off x="639" y="1939"/>
                    <a:ext cx="35" cy="84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66" y="1"/>
                      </a:cxn>
                      <a:cxn ang="0">
                        <a:pos x="77" y="2"/>
                      </a:cxn>
                      <a:cxn ang="0">
                        <a:pos x="82" y="3"/>
                      </a:cxn>
                      <a:cxn ang="0">
                        <a:pos x="87" y="5"/>
                      </a:cxn>
                      <a:cxn ang="0">
                        <a:pos x="91" y="7"/>
                      </a:cxn>
                      <a:cxn ang="0">
                        <a:pos x="96" y="10"/>
                      </a:cxn>
                      <a:cxn ang="0">
                        <a:pos x="100" y="15"/>
                      </a:cxn>
                      <a:cxn ang="0">
                        <a:pos x="104" y="19"/>
                      </a:cxn>
                      <a:cxn ang="0">
                        <a:pos x="107" y="24"/>
                      </a:cxn>
                      <a:cxn ang="0">
                        <a:pos x="110" y="30"/>
                      </a:cxn>
                      <a:cxn ang="0">
                        <a:pos x="113" y="39"/>
                      </a:cxn>
                      <a:cxn ang="0">
                        <a:pos x="114" y="47"/>
                      </a:cxn>
                      <a:cxn ang="0">
                        <a:pos x="115" y="57"/>
                      </a:cxn>
                      <a:cxn ang="0">
                        <a:pos x="116" y="67"/>
                      </a:cxn>
                      <a:cxn ang="0">
                        <a:pos x="116" y="277"/>
                      </a:cxn>
                      <a:cxn ang="0">
                        <a:pos x="0" y="277"/>
                      </a:cxn>
                      <a:cxn ang="0">
                        <a:pos x="0" y="67"/>
                      </a:cxn>
                      <a:cxn ang="0">
                        <a:pos x="0" y="57"/>
                      </a:cxn>
                      <a:cxn ang="0">
                        <a:pos x="1" y="47"/>
                      </a:cxn>
                      <a:cxn ang="0">
                        <a:pos x="2" y="39"/>
                      </a:cxn>
                      <a:cxn ang="0">
                        <a:pos x="4" y="30"/>
                      </a:cxn>
                      <a:cxn ang="0">
                        <a:pos x="6" y="24"/>
                      </a:cxn>
                      <a:cxn ang="0">
                        <a:pos x="9" y="19"/>
                      </a:cxn>
                      <a:cxn ang="0">
                        <a:pos x="12" y="15"/>
                      </a:cxn>
                      <a:cxn ang="0">
                        <a:pos x="17" y="10"/>
                      </a:cxn>
                      <a:cxn ang="0">
                        <a:pos x="20" y="7"/>
                      </a:cxn>
                      <a:cxn ang="0">
                        <a:pos x="24" y="5"/>
                      </a:cxn>
                      <a:cxn ang="0">
                        <a:pos x="29" y="3"/>
                      </a:cxn>
                      <a:cxn ang="0">
                        <a:pos x="34" y="2"/>
                      </a:cxn>
                      <a:cxn ang="0">
                        <a:pos x="44" y="1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116" h="277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7" y="2"/>
                        </a:lnTo>
                        <a:lnTo>
                          <a:pt x="82" y="3"/>
                        </a:lnTo>
                        <a:lnTo>
                          <a:pt x="87" y="5"/>
                        </a:lnTo>
                        <a:lnTo>
                          <a:pt x="91" y="7"/>
                        </a:lnTo>
                        <a:lnTo>
                          <a:pt x="96" y="10"/>
                        </a:lnTo>
                        <a:lnTo>
                          <a:pt x="100" y="15"/>
                        </a:lnTo>
                        <a:lnTo>
                          <a:pt x="104" y="19"/>
                        </a:lnTo>
                        <a:lnTo>
                          <a:pt x="107" y="24"/>
                        </a:lnTo>
                        <a:lnTo>
                          <a:pt x="110" y="30"/>
                        </a:lnTo>
                        <a:lnTo>
                          <a:pt x="113" y="39"/>
                        </a:lnTo>
                        <a:lnTo>
                          <a:pt x="114" y="47"/>
                        </a:lnTo>
                        <a:lnTo>
                          <a:pt x="115" y="57"/>
                        </a:lnTo>
                        <a:lnTo>
                          <a:pt x="116" y="67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7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39"/>
                        </a:lnTo>
                        <a:lnTo>
                          <a:pt x="4" y="30"/>
                        </a:lnTo>
                        <a:lnTo>
                          <a:pt x="6" y="24"/>
                        </a:lnTo>
                        <a:lnTo>
                          <a:pt x="9" y="19"/>
                        </a:lnTo>
                        <a:lnTo>
                          <a:pt x="12" y="15"/>
                        </a:lnTo>
                        <a:lnTo>
                          <a:pt x="17" y="10"/>
                        </a:lnTo>
                        <a:lnTo>
                          <a:pt x="20" y="7"/>
                        </a:lnTo>
                        <a:lnTo>
                          <a:pt x="24" y="5"/>
                        </a:lnTo>
                        <a:lnTo>
                          <a:pt x="29" y="3"/>
                        </a:lnTo>
                        <a:lnTo>
                          <a:pt x="34" y="2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8" name="Freeform 516"/>
                  <p:cNvSpPr>
                    <a:spLocks noChangeAspect="1"/>
                  </p:cNvSpPr>
                  <p:nvPr/>
                </p:nvSpPr>
                <p:spPr bwMode="auto">
                  <a:xfrm>
                    <a:off x="4871" y="1939"/>
                    <a:ext cx="35" cy="71"/>
                  </a:xfrm>
                  <a:custGeom>
                    <a:avLst/>
                    <a:gdLst/>
                    <a:ahLst/>
                    <a:cxnLst>
                      <a:cxn ang="0">
                        <a:pos x="56" y="0"/>
                      </a:cxn>
                      <a:cxn ang="0">
                        <a:pos x="66" y="1"/>
                      </a:cxn>
                      <a:cxn ang="0">
                        <a:pos x="77" y="3"/>
                      </a:cxn>
                      <a:cxn ang="0">
                        <a:pos x="82" y="5"/>
                      </a:cxn>
                      <a:cxn ang="0">
                        <a:pos x="88" y="7"/>
                      </a:cxn>
                      <a:cxn ang="0">
                        <a:pos x="92" y="9"/>
                      </a:cxn>
                      <a:cxn ang="0">
                        <a:pos x="97" y="13"/>
                      </a:cxn>
                      <a:cxn ang="0">
                        <a:pos x="101" y="17"/>
                      </a:cxn>
                      <a:cxn ang="0">
                        <a:pos x="104" y="22"/>
                      </a:cxn>
                      <a:cxn ang="0">
                        <a:pos x="108" y="27"/>
                      </a:cxn>
                      <a:cxn ang="0">
                        <a:pos x="111" y="34"/>
                      </a:cxn>
                      <a:cxn ang="0">
                        <a:pos x="113" y="40"/>
                      </a:cxn>
                      <a:cxn ang="0">
                        <a:pos x="115" y="47"/>
                      </a:cxn>
                      <a:cxn ang="0">
                        <a:pos x="116" y="57"/>
                      </a:cxn>
                      <a:cxn ang="0">
                        <a:pos x="116" y="66"/>
                      </a:cxn>
                      <a:cxn ang="0">
                        <a:pos x="116" y="234"/>
                      </a:cxn>
                      <a:cxn ang="0">
                        <a:pos x="0" y="234"/>
                      </a:cxn>
                      <a:cxn ang="0">
                        <a:pos x="0" y="66"/>
                      </a:cxn>
                      <a:cxn ang="0">
                        <a:pos x="0" y="57"/>
                      </a:cxn>
                      <a:cxn ang="0">
                        <a:pos x="1" y="47"/>
                      </a:cxn>
                      <a:cxn ang="0">
                        <a:pos x="2" y="40"/>
                      </a:cxn>
                      <a:cxn ang="0">
                        <a:pos x="4" y="34"/>
                      </a:cxn>
                      <a:cxn ang="0">
                        <a:pos x="8" y="27"/>
                      </a:cxn>
                      <a:cxn ang="0">
                        <a:pos x="10" y="22"/>
                      </a:cxn>
                      <a:cxn ang="0">
                        <a:pos x="13" y="17"/>
                      </a:cxn>
                      <a:cxn ang="0">
                        <a:pos x="17" y="13"/>
                      </a:cxn>
                      <a:cxn ang="0">
                        <a:pos x="21" y="9"/>
                      </a:cxn>
                      <a:cxn ang="0">
                        <a:pos x="25" y="7"/>
                      </a:cxn>
                      <a:cxn ang="0">
                        <a:pos x="30" y="5"/>
                      </a:cxn>
                      <a:cxn ang="0">
                        <a:pos x="35" y="3"/>
                      </a:cxn>
                      <a:cxn ang="0">
                        <a:pos x="44" y="1"/>
                      </a:cxn>
                      <a:cxn ang="0">
                        <a:pos x="56" y="0"/>
                      </a:cxn>
                    </a:cxnLst>
                    <a:rect l="0" t="0" r="r" b="b"/>
                    <a:pathLst>
                      <a:path w="116" h="234">
                        <a:moveTo>
                          <a:pt x="56" y="0"/>
                        </a:moveTo>
                        <a:lnTo>
                          <a:pt x="66" y="1"/>
                        </a:lnTo>
                        <a:lnTo>
                          <a:pt x="77" y="3"/>
                        </a:lnTo>
                        <a:lnTo>
                          <a:pt x="82" y="5"/>
                        </a:lnTo>
                        <a:lnTo>
                          <a:pt x="88" y="7"/>
                        </a:lnTo>
                        <a:lnTo>
                          <a:pt x="92" y="9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4" y="22"/>
                        </a:lnTo>
                        <a:lnTo>
                          <a:pt x="108" y="27"/>
                        </a:lnTo>
                        <a:lnTo>
                          <a:pt x="111" y="34"/>
                        </a:lnTo>
                        <a:lnTo>
                          <a:pt x="113" y="40"/>
                        </a:lnTo>
                        <a:lnTo>
                          <a:pt x="115" y="47"/>
                        </a:lnTo>
                        <a:lnTo>
                          <a:pt x="116" y="57"/>
                        </a:lnTo>
                        <a:lnTo>
                          <a:pt x="116" y="66"/>
                        </a:lnTo>
                        <a:lnTo>
                          <a:pt x="116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40"/>
                        </a:lnTo>
                        <a:lnTo>
                          <a:pt x="4" y="34"/>
                        </a:lnTo>
                        <a:lnTo>
                          <a:pt x="8" y="27"/>
                        </a:lnTo>
                        <a:lnTo>
                          <a:pt x="10" y="22"/>
                        </a:lnTo>
                        <a:lnTo>
                          <a:pt x="13" y="17"/>
                        </a:lnTo>
                        <a:lnTo>
                          <a:pt x="17" y="13"/>
                        </a:lnTo>
                        <a:lnTo>
                          <a:pt x="21" y="9"/>
                        </a:lnTo>
                        <a:lnTo>
                          <a:pt x="25" y="7"/>
                        </a:lnTo>
                        <a:lnTo>
                          <a:pt x="30" y="5"/>
                        </a:lnTo>
                        <a:lnTo>
                          <a:pt x="35" y="3"/>
                        </a:lnTo>
                        <a:lnTo>
                          <a:pt x="44" y="1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69" name="Freeform 517"/>
                  <p:cNvSpPr>
                    <a:spLocks noChangeAspect="1"/>
                  </p:cNvSpPr>
                  <p:nvPr/>
                </p:nvSpPr>
                <p:spPr bwMode="auto">
                  <a:xfrm>
                    <a:off x="5005" y="1939"/>
                    <a:ext cx="34" cy="71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66" y="1"/>
                      </a:cxn>
                      <a:cxn ang="0">
                        <a:pos x="78" y="3"/>
                      </a:cxn>
                      <a:cxn ang="0">
                        <a:pos x="82" y="5"/>
                      </a:cxn>
                      <a:cxn ang="0">
                        <a:pos x="87" y="7"/>
                      </a:cxn>
                      <a:cxn ang="0">
                        <a:pos x="92" y="9"/>
                      </a:cxn>
                      <a:cxn ang="0">
                        <a:pos x="97" y="13"/>
                      </a:cxn>
                      <a:cxn ang="0">
                        <a:pos x="101" y="17"/>
                      </a:cxn>
                      <a:cxn ang="0">
                        <a:pos x="104" y="22"/>
                      </a:cxn>
                      <a:cxn ang="0">
                        <a:pos x="108" y="27"/>
                      </a:cxn>
                      <a:cxn ang="0">
                        <a:pos x="110" y="34"/>
                      </a:cxn>
                      <a:cxn ang="0">
                        <a:pos x="112" y="40"/>
                      </a:cxn>
                      <a:cxn ang="0">
                        <a:pos x="114" y="47"/>
                      </a:cxn>
                      <a:cxn ang="0">
                        <a:pos x="115" y="57"/>
                      </a:cxn>
                      <a:cxn ang="0">
                        <a:pos x="115" y="66"/>
                      </a:cxn>
                      <a:cxn ang="0">
                        <a:pos x="115" y="234"/>
                      </a:cxn>
                      <a:cxn ang="0">
                        <a:pos x="0" y="234"/>
                      </a:cxn>
                      <a:cxn ang="0">
                        <a:pos x="0" y="66"/>
                      </a:cxn>
                      <a:cxn ang="0">
                        <a:pos x="1" y="57"/>
                      </a:cxn>
                      <a:cxn ang="0">
                        <a:pos x="1" y="47"/>
                      </a:cxn>
                      <a:cxn ang="0">
                        <a:pos x="3" y="40"/>
                      </a:cxn>
                      <a:cxn ang="0">
                        <a:pos x="4" y="34"/>
                      </a:cxn>
                      <a:cxn ang="0">
                        <a:pos x="7" y="27"/>
                      </a:cxn>
                      <a:cxn ang="0">
                        <a:pos x="9" y="22"/>
                      </a:cxn>
                      <a:cxn ang="0">
                        <a:pos x="12" y="17"/>
                      </a:cxn>
                      <a:cxn ang="0">
                        <a:pos x="15" y="13"/>
                      </a:cxn>
                      <a:cxn ang="0">
                        <a:pos x="20" y="9"/>
                      </a:cxn>
                      <a:cxn ang="0">
                        <a:pos x="24" y="7"/>
                      </a:cxn>
                      <a:cxn ang="0">
                        <a:pos x="29" y="5"/>
                      </a:cxn>
                      <a:cxn ang="0">
                        <a:pos x="33" y="3"/>
                      </a:cxn>
                      <a:cxn ang="0">
                        <a:pos x="44" y="1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115" h="234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8" y="3"/>
                        </a:lnTo>
                        <a:lnTo>
                          <a:pt x="82" y="5"/>
                        </a:lnTo>
                        <a:lnTo>
                          <a:pt x="87" y="7"/>
                        </a:lnTo>
                        <a:lnTo>
                          <a:pt x="92" y="9"/>
                        </a:lnTo>
                        <a:lnTo>
                          <a:pt x="97" y="13"/>
                        </a:lnTo>
                        <a:lnTo>
                          <a:pt x="101" y="17"/>
                        </a:lnTo>
                        <a:lnTo>
                          <a:pt x="104" y="22"/>
                        </a:lnTo>
                        <a:lnTo>
                          <a:pt x="108" y="27"/>
                        </a:lnTo>
                        <a:lnTo>
                          <a:pt x="110" y="34"/>
                        </a:lnTo>
                        <a:lnTo>
                          <a:pt x="112" y="40"/>
                        </a:lnTo>
                        <a:lnTo>
                          <a:pt x="114" y="47"/>
                        </a:lnTo>
                        <a:lnTo>
                          <a:pt x="115" y="57"/>
                        </a:lnTo>
                        <a:lnTo>
                          <a:pt x="115" y="66"/>
                        </a:lnTo>
                        <a:lnTo>
                          <a:pt x="115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1" y="57"/>
                        </a:lnTo>
                        <a:lnTo>
                          <a:pt x="1" y="47"/>
                        </a:lnTo>
                        <a:lnTo>
                          <a:pt x="3" y="40"/>
                        </a:lnTo>
                        <a:lnTo>
                          <a:pt x="4" y="34"/>
                        </a:lnTo>
                        <a:lnTo>
                          <a:pt x="7" y="27"/>
                        </a:lnTo>
                        <a:lnTo>
                          <a:pt x="9" y="22"/>
                        </a:lnTo>
                        <a:lnTo>
                          <a:pt x="12" y="17"/>
                        </a:lnTo>
                        <a:lnTo>
                          <a:pt x="15" y="13"/>
                        </a:lnTo>
                        <a:lnTo>
                          <a:pt x="20" y="9"/>
                        </a:lnTo>
                        <a:lnTo>
                          <a:pt x="24" y="7"/>
                        </a:lnTo>
                        <a:lnTo>
                          <a:pt x="29" y="5"/>
                        </a:lnTo>
                        <a:lnTo>
                          <a:pt x="33" y="3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0" name="Freeform 518"/>
                  <p:cNvSpPr>
                    <a:spLocks noChangeAspect="1"/>
                  </p:cNvSpPr>
                  <p:nvPr/>
                </p:nvSpPr>
                <p:spPr bwMode="auto">
                  <a:xfrm>
                    <a:off x="5138" y="1939"/>
                    <a:ext cx="35" cy="71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64" y="1"/>
                      </a:cxn>
                      <a:cxn ang="0">
                        <a:pos x="75" y="3"/>
                      </a:cxn>
                      <a:cxn ang="0">
                        <a:pos x="80" y="5"/>
                      </a:cxn>
                      <a:cxn ang="0">
                        <a:pos x="85" y="7"/>
                      </a:cxn>
                      <a:cxn ang="0">
                        <a:pos x="90" y="9"/>
                      </a:cxn>
                      <a:cxn ang="0">
                        <a:pos x="95" y="13"/>
                      </a:cxn>
                      <a:cxn ang="0">
                        <a:pos x="99" y="17"/>
                      </a:cxn>
                      <a:cxn ang="0">
                        <a:pos x="102" y="22"/>
                      </a:cxn>
                      <a:cxn ang="0">
                        <a:pos x="106" y="27"/>
                      </a:cxn>
                      <a:cxn ang="0">
                        <a:pos x="109" y="34"/>
                      </a:cxn>
                      <a:cxn ang="0">
                        <a:pos x="111" y="40"/>
                      </a:cxn>
                      <a:cxn ang="0">
                        <a:pos x="113" y="47"/>
                      </a:cxn>
                      <a:cxn ang="0">
                        <a:pos x="114" y="57"/>
                      </a:cxn>
                      <a:cxn ang="0">
                        <a:pos x="114" y="66"/>
                      </a:cxn>
                      <a:cxn ang="0">
                        <a:pos x="114" y="234"/>
                      </a:cxn>
                      <a:cxn ang="0">
                        <a:pos x="0" y="234"/>
                      </a:cxn>
                      <a:cxn ang="0">
                        <a:pos x="0" y="66"/>
                      </a:cxn>
                      <a:cxn ang="0">
                        <a:pos x="0" y="57"/>
                      </a:cxn>
                      <a:cxn ang="0">
                        <a:pos x="1" y="47"/>
                      </a:cxn>
                      <a:cxn ang="0">
                        <a:pos x="2" y="40"/>
                      </a:cxn>
                      <a:cxn ang="0">
                        <a:pos x="4" y="34"/>
                      </a:cxn>
                      <a:cxn ang="0">
                        <a:pos x="7" y="27"/>
                      </a:cxn>
                      <a:cxn ang="0">
                        <a:pos x="9" y="22"/>
                      </a:cxn>
                      <a:cxn ang="0">
                        <a:pos x="12" y="17"/>
                      </a:cxn>
                      <a:cxn ang="0">
                        <a:pos x="16" y="13"/>
                      </a:cxn>
                      <a:cxn ang="0">
                        <a:pos x="19" y="9"/>
                      </a:cxn>
                      <a:cxn ang="0">
                        <a:pos x="23" y="7"/>
                      </a:cxn>
                      <a:cxn ang="0">
                        <a:pos x="28" y="5"/>
                      </a:cxn>
                      <a:cxn ang="0">
                        <a:pos x="33" y="3"/>
                      </a:cxn>
                      <a:cxn ang="0">
                        <a:pos x="42" y="1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114" h="234">
                        <a:moveTo>
                          <a:pt x="53" y="0"/>
                        </a:moveTo>
                        <a:lnTo>
                          <a:pt x="64" y="1"/>
                        </a:lnTo>
                        <a:lnTo>
                          <a:pt x="75" y="3"/>
                        </a:lnTo>
                        <a:lnTo>
                          <a:pt x="80" y="5"/>
                        </a:lnTo>
                        <a:lnTo>
                          <a:pt x="85" y="7"/>
                        </a:lnTo>
                        <a:lnTo>
                          <a:pt x="90" y="9"/>
                        </a:lnTo>
                        <a:lnTo>
                          <a:pt x="95" y="13"/>
                        </a:lnTo>
                        <a:lnTo>
                          <a:pt x="99" y="17"/>
                        </a:lnTo>
                        <a:lnTo>
                          <a:pt x="102" y="22"/>
                        </a:lnTo>
                        <a:lnTo>
                          <a:pt x="106" y="27"/>
                        </a:lnTo>
                        <a:lnTo>
                          <a:pt x="109" y="34"/>
                        </a:lnTo>
                        <a:lnTo>
                          <a:pt x="111" y="40"/>
                        </a:lnTo>
                        <a:lnTo>
                          <a:pt x="113" y="47"/>
                        </a:lnTo>
                        <a:lnTo>
                          <a:pt x="114" y="57"/>
                        </a:lnTo>
                        <a:lnTo>
                          <a:pt x="114" y="66"/>
                        </a:lnTo>
                        <a:lnTo>
                          <a:pt x="114" y="234"/>
                        </a:lnTo>
                        <a:lnTo>
                          <a:pt x="0" y="234"/>
                        </a:lnTo>
                        <a:lnTo>
                          <a:pt x="0" y="66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40"/>
                        </a:lnTo>
                        <a:lnTo>
                          <a:pt x="4" y="34"/>
                        </a:lnTo>
                        <a:lnTo>
                          <a:pt x="7" y="27"/>
                        </a:lnTo>
                        <a:lnTo>
                          <a:pt x="9" y="22"/>
                        </a:lnTo>
                        <a:lnTo>
                          <a:pt x="12" y="17"/>
                        </a:lnTo>
                        <a:lnTo>
                          <a:pt x="16" y="13"/>
                        </a:lnTo>
                        <a:lnTo>
                          <a:pt x="19" y="9"/>
                        </a:lnTo>
                        <a:lnTo>
                          <a:pt x="23" y="7"/>
                        </a:lnTo>
                        <a:lnTo>
                          <a:pt x="28" y="5"/>
                        </a:lnTo>
                        <a:lnTo>
                          <a:pt x="33" y="3"/>
                        </a:lnTo>
                        <a:lnTo>
                          <a:pt x="42" y="1"/>
                        </a:lnTo>
                        <a:lnTo>
                          <a:pt x="5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1" name="Freeform 519"/>
                  <p:cNvSpPr>
                    <a:spLocks noChangeAspect="1"/>
                  </p:cNvSpPr>
                  <p:nvPr/>
                </p:nvSpPr>
                <p:spPr bwMode="auto">
                  <a:xfrm>
                    <a:off x="509" y="1939"/>
                    <a:ext cx="35" cy="84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65" y="1"/>
                      </a:cxn>
                      <a:cxn ang="0">
                        <a:pos x="77" y="2"/>
                      </a:cxn>
                      <a:cxn ang="0">
                        <a:pos x="82" y="3"/>
                      </a:cxn>
                      <a:cxn ang="0">
                        <a:pos x="86" y="5"/>
                      </a:cxn>
                      <a:cxn ang="0">
                        <a:pos x="92" y="7"/>
                      </a:cxn>
                      <a:cxn ang="0">
                        <a:pos x="96" y="10"/>
                      </a:cxn>
                      <a:cxn ang="0">
                        <a:pos x="100" y="15"/>
                      </a:cxn>
                      <a:cxn ang="0">
                        <a:pos x="104" y="19"/>
                      </a:cxn>
                      <a:cxn ang="0">
                        <a:pos x="107" y="24"/>
                      </a:cxn>
                      <a:cxn ang="0">
                        <a:pos x="111" y="30"/>
                      </a:cxn>
                      <a:cxn ang="0">
                        <a:pos x="113" y="39"/>
                      </a:cxn>
                      <a:cxn ang="0">
                        <a:pos x="115" y="47"/>
                      </a:cxn>
                      <a:cxn ang="0">
                        <a:pos x="116" y="57"/>
                      </a:cxn>
                      <a:cxn ang="0">
                        <a:pos x="116" y="67"/>
                      </a:cxn>
                      <a:cxn ang="0">
                        <a:pos x="116" y="277"/>
                      </a:cxn>
                      <a:cxn ang="0">
                        <a:pos x="0" y="277"/>
                      </a:cxn>
                      <a:cxn ang="0">
                        <a:pos x="0" y="67"/>
                      </a:cxn>
                      <a:cxn ang="0">
                        <a:pos x="0" y="57"/>
                      </a:cxn>
                      <a:cxn ang="0">
                        <a:pos x="1" y="47"/>
                      </a:cxn>
                      <a:cxn ang="0">
                        <a:pos x="2" y="39"/>
                      </a:cxn>
                      <a:cxn ang="0">
                        <a:pos x="4" y="30"/>
                      </a:cxn>
                      <a:cxn ang="0">
                        <a:pos x="6" y="24"/>
                      </a:cxn>
                      <a:cxn ang="0">
                        <a:pos x="9" y="19"/>
                      </a:cxn>
                      <a:cxn ang="0">
                        <a:pos x="13" y="15"/>
                      </a:cxn>
                      <a:cxn ang="0">
                        <a:pos x="16" y="10"/>
                      </a:cxn>
                      <a:cxn ang="0">
                        <a:pos x="20" y="7"/>
                      </a:cxn>
                      <a:cxn ang="0">
                        <a:pos x="23" y="5"/>
                      </a:cxn>
                      <a:cxn ang="0">
                        <a:pos x="28" y="3"/>
                      </a:cxn>
                      <a:cxn ang="0">
                        <a:pos x="33" y="2"/>
                      </a:cxn>
                      <a:cxn ang="0">
                        <a:pos x="43" y="1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116" h="277">
                        <a:moveTo>
                          <a:pt x="54" y="0"/>
                        </a:moveTo>
                        <a:lnTo>
                          <a:pt x="65" y="1"/>
                        </a:lnTo>
                        <a:lnTo>
                          <a:pt x="77" y="2"/>
                        </a:lnTo>
                        <a:lnTo>
                          <a:pt x="82" y="3"/>
                        </a:lnTo>
                        <a:lnTo>
                          <a:pt x="86" y="5"/>
                        </a:lnTo>
                        <a:lnTo>
                          <a:pt x="92" y="7"/>
                        </a:lnTo>
                        <a:lnTo>
                          <a:pt x="96" y="10"/>
                        </a:lnTo>
                        <a:lnTo>
                          <a:pt x="100" y="15"/>
                        </a:lnTo>
                        <a:lnTo>
                          <a:pt x="104" y="19"/>
                        </a:lnTo>
                        <a:lnTo>
                          <a:pt x="107" y="24"/>
                        </a:lnTo>
                        <a:lnTo>
                          <a:pt x="111" y="30"/>
                        </a:lnTo>
                        <a:lnTo>
                          <a:pt x="113" y="39"/>
                        </a:lnTo>
                        <a:lnTo>
                          <a:pt x="115" y="47"/>
                        </a:lnTo>
                        <a:lnTo>
                          <a:pt x="116" y="57"/>
                        </a:lnTo>
                        <a:lnTo>
                          <a:pt x="116" y="67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7"/>
                        </a:lnTo>
                        <a:lnTo>
                          <a:pt x="0" y="57"/>
                        </a:lnTo>
                        <a:lnTo>
                          <a:pt x="1" y="47"/>
                        </a:lnTo>
                        <a:lnTo>
                          <a:pt x="2" y="39"/>
                        </a:lnTo>
                        <a:lnTo>
                          <a:pt x="4" y="30"/>
                        </a:lnTo>
                        <a:lnTo>
                          <a:pt x="6" y="24"/>
                        </a:lnTo>
                        <a:lnTo>
                          <a:pt x="9" y="19"/>
                        </a:lnTo>
                        <a:lnTo>
                          <a:pt x="13" y="15"/>
                        </a:lnTo>
                        <a:lnTo>
                          <a:pt x="16" y="10"/>
                        </a:lnTo>
                        <a:lnTo>
                          <a:pt x="20" y="7"/>
                        </a:lnTo>
                        <a:lnTo>
                          <a:pt x="23" y="5"/>
                        </a:lnTo>
                        <a:lnTo>
                          <a:pt x="28" y="3"/>
                        </a:lnTo>
                        <a:lnTo>
                          <a:pt x="33" y="2"/>
                        </a:lnTo>
                        <a:lnTo>
                          <a:pt x="43" y="1"/>
                        </a:lnTo>
                        <a:lnTo>
                          <a:pt x="5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2" name="Freeform 520"/>
                  <p:cNvSpPr>
                    <a:spLocks noChangeAspect="1"/>
                  </p:cNvSpPr>
                  <p:nvPr/>
                </p:nvSpPr>
                <p:spPr bwMode="auto">
                  <a:xfrm>
                    <a:off x="373" y="1939"/>
                    <a:ext cx="34" cy="84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66" y="1"/>
                      </a:cxn>
                      <a:cxn ang="0">
                        <a:pos x="77" y="2"/>
                      </a:cxn>
                      <a:cxn ang="0">
                        <a:pos x="82" y="4"/>
                      </a:cxn>
                      <a:cxn ang="0">
                        <a:pos x="87" y="6"/>
                      </a:cxn>
                      <a:cxn ang="0">
                        <a:pos x="92" y="8"/>
                      </a:cxn>
                      <a:cxn ang="0">
                        <a:pos x="96" y="12"/>
                      </a:cxn>
                      <a:cxn ang="0">
                        <a:pos x="100" y="16"/>
                      </a:cxn>
                      <a:cxn ang="0">
                        <a:pos x="104" y="20"/>
                      </a:cxn>
                      <a:cxn ang="0">
                        <a:pos x="107" y="26"/>
                      </a:cxn>
                      <a:cxn ang="0">
                        <a:pos x="110" y="33"/>
                      </a:cxn>
                      <a:cxn ang="0">
                        <a:pos x="113" y="40"/>
                      </a:cxn>
                      <a:cxn ang="0">
                        <a:pos x="114" y="48"/>
                      </a:cxn>
                      <a:cxn ang="0">
                        <a:pos x="115" y="59"/>
                      </a:cxn>
                      <a:cxn ang="0">
                        <a:pos x="116" y="69"/>
                      </a:cxn>
                      <a:cxn ang="0">
                        <a:pos x="116" y="277"/>
                      </a:cxn>
                      <a:cxn ang="0">
                        <a:pos x="0" y="277"/>
                      </a:cxn>
                      <a:cxn ang="0">
                        <a:pos x="0" y="69"/>
                      </a:cxn>
                      <a:cxn ang="0">
                        <a:pos x="0" y="59"/>
                      </a:cxn>
                      <a:cxn ang="0">
                        <a:pos x="1" y="48"/>
                      </a:cxn>
                      <a:cxn ang="0">
                        <a:pos x="2" y="40"/>
                      </a:cxn>
                      <a:cxn ang="0">
                        <a:pos x="4" y="33"/>
                      </a:cxn>
                      <a:cxn ang="0">
                        <a:pos x="6" y="26"/>
                      </a:cxn>
                      <a:cxn ang="0">
                        <a:pos x="9" y="20"/>
                      </a:cxn>
                      <a:cxn ang="0">
                        <a:pos x="13" y="16"/>
                      </a:cxn>
                      <a:cxn ang="0">
                        <a:pos x="17" y="12"/>
                      </a:cxn>
                      <a:cxn ang="0">
                        <a:pos x="20" y="8"/>
                      </a:cxn>
                      <a:cxn ang="0">
                        <a:pos x="24" y="6"/>
                      </a:cxn>
                      <a:cxn ang="0">
                        <a:pos x="29" y="4"/>
                      </a:cxn>
                      <a:cxn ang="0">
                        <a:pos x="34" y="2"/>
                      </a:cxn>
                      <a:cxn ang="0">
                        <a:pos x="44" y="1"/>
                      </a:cxn>
                      <a:cxn ang="0">
                        <a:pos x="55" y="0"/>
                      </a:cxn>
                    </a:cxnLst>
                    <a:rect l="0" t="0" r="r" b="b"/>
                    <a:pathLst>
                      <a:path w="116" h="277">
                        <a:moveTo>
                          <a:pt x="55" y="0"/>
                        </a:moveTo>
                        <a:lnTo>
                          <a:pt x="66" y="1"/>
                        </a:lnTo>
                        <a:lnTo>
                          <a:pt x="77" y="2"/>
                        </a:lnTo>
                        <a:lnTo>
                          <a:pt x="82" y="4"/>
                        </a:lnTo>
                        <a:lnTo>
                          <a:pt x="87" y="6"/>
                        </a:lnTo>
                        <a:lnTo>
                          <a:pt x="92" y="8"/>
                        </a:lnTo>
                        <a:lnTo>
                          <a:pt x="96" y="12"/>
                        </a:lnTo>
                        <a:lnTo>
                          <a:pt x="100" y="16"/>
                        </a:lnTo>
                        <a:lnTo>
                          <a:pt x="104" y="20"/>
                        </a:lnTo>
                        <a:lnTo>
                          <a:pt x="107" y="26"/>
                        </a:lnTo>
                        <a:lnTo>
                          <a:pt x="110" y="33"/>
                        </a:lnTo>
                        <a:lnTo>
                          <a:pt x="113" y="40"/>
                        </a:lnTo>
                        <a:lnTo>
                          <a:pt x="114" y="48"/>
                        </a:lnTo>
                        <a:lnTo>
                          <a:pt x="115" y="59"/>
                        </a:lnTo>
                        <a:lnTo>
                          <a:pt x="116" y="69"/>
                        </a:lnTo>
                        <a:lnTo>
                          <a:pt x="116" y="277"/>
                        </a:lnTo>
                        <a:lnTo>
                          <a:pt x="0" y="277"/>
                        </a:lnTo>
                        <a:lnTo>
                          <a:pt x="0" y="69"/>
                        </a:lnTo>
                        <a:lnTo>
                          <a:pt x="0" y="59"/>
                        </a:lnTo>
                        <a:lnTo>
                          <a:pt x="1" y="48"/>
                        </a:lnTo>
                        <a:lnTo>
                          <a:pt x="2" y="40"/>
                        </a:lnTo>
                        <a:lnTo>
                          <a:pt x="4" y="33"/>
                        </a:lnTo>
                        <a:lnTo>
                          <a:pt x="6" y="26"/>
                        </a:lnTo>
                        <a:lnTo>
                          <a:pt x="9" y="20"/>
                        </a:lnTo>
                        <a:lnTo>
                          <a:pt x="13" y="16"/>
                        </a:lnTo>
                        <a:lnTo>
                          <a:pt x="17" y="12"/>
                        </a:lnTo>
                        <a:lnTo>
                          <a:pt x="20" y="8"/>
                        </a:lnTo>
                        <a:lnTo>
                          <a:pt x="24" y="6"/>
                        </a:lnTo>
                        <a:lnTo>
                          <a:pt x="29" y="4"/>
                        </a:lnTo>
                        <a:lnTo>
                          <a:pt x="34" y="2"/>
                        </a:lnTo>
                        <a:lnTo>
                          <a:pt x="44" y="1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3" name="Freeform 521"/>
                  <p:cNvSpPr>
                    <a:spLocks noChangeAspect="1"/>
                  </p:cNvSpPr>
                  <p:nvPr/>
                </p:nvSpPr>
                <p:spPr bwMode="auto">
                  <a:xfrm>
                    <a:off x="902" y="1946"/>
                    <a:ext cx="46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7" y="2"/>
                      </a:cxn>
                      <a:cxn ang="0">
                        <a:pos x="105" y="4"/>
                      </a:cxn>
                      <a:cxn ang="0">
                        <a:pos x="113" y="7"/>
                      </a:cxn>
                      <a:cxn ang="0">
                        <a:pos x="120" y="12"/>
                      </a:cxn>
                      <a:cxn ang="0">
                        <a:pos x="126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1" y="4"/>
                      </a:cxn>
                      <a:cxn ang="0">
                        <a:pos x="60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4" name="Freeform 522"/>
                  <p:cNvSpPr>
                    <a:spLocks noChangeAspect="1"/>
                  </p:cNvSpPr>
                  <p:nvPr/>
                </p:nvSpPr>
                <p:spPr bwMode="auto">
                  <a:xfrm>
                    <a:off x="3633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88" y="1"/>
                      </a:cxn>
                      <a:cxn ang="0">
                        <a:pos x="97" y="2"/>
                      </a:cxn>
                      <a:cxn ang="0">
                        <a:pos x="105" y="4"/>
                      </a:cxn>
                      <a:cxn ang="0">
                        <a:pos x="113" y="7"/>
                      </a:cxn>
                      <a:cxn ang="0">
                        <a:pos x="120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7" y="28"/>
                      </a:cxn>
                      <a:cxn ang="0">
                        <a:pos x="141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3" y="72"/>
                      </a:cxn>
                      <a:cxn ang="0">
                        <a:pos x="155" y="82"/>
                      </a:cxn>
                      <a:cxn ang="0">
                        <a:pos x="156" y="94"/>
                      </a:cxn>
                      <a:cxn ang="0">
                        <a:pos x="156" y="105"/>
                      </a:cxn>
                      <a:cxn ang="0">
                        <a:pos x="156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2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69" y="1"/>
                      </a:cxn>
                      <a:cxn ang="0">
                        <a:pos x="78" y="0"/>
                      </a:cxn>
                    </a:cxnLst>
                    <a:rect l="0" t="0" r="r" b="b"/>
                    <a:pathLst>
                      <a:path w="156" h="262">
                        <a:moveTo>
                          <a:pt x="78" y="0"/>
                        </a:moveTo>
                        <a:lnTo>
                          <a:pt x="88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7" y="28"/>
                        </a:lnTo>
                        <a:lnTo>
                          <a:pt x="141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3" y="72"/>
                        </a:lnTo>
                        <a:lnTo>
                          <a:pt x="155" y="82"/>
                        </a:lnTo>
                        <a:lnTo>
                          <a:pt x="156" y="94"/>
                        </a:lnTo>
                        <a:lnTo>
                          <a:pt x="156" y="105"/>
                        </a:lnTo>
                        <a:lnTo>
                          <a:pt x="156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5" name="Freeform 523"/>
                  <p:cNvSpPr>
                    <a:spLocks noChangeAspect="1"/>
                  </p:cNvSpPr>
                  <p:nvPr/>
                </p:nvSpPr>
                <p:spPr bwMode="auto">
                  <a:xfrm>
                    <a:off x="1541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7" y="4"/>
                      </a:cxn>
                      <a:cxn ang="0">
                        <a:pos x="114" y="7"/>
                      </a:cxn>
                      <a:cxn ang="0">
                        <a:pos x="122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6" name="Freeform 524"/>
                  <p:cNvSpPr>
                    <a:spLocks noChangeAspect="1"/>
                  </p:cNvSpPr>
                  <p:nvPr/>
                </p:nvSpPr>
                <p:spPr bwMode="auto">
                  <a:xfrm>
                    <a:off x="4274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5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4" y="22"/>
                      </a:cxn>
                      <a:cxn ang="0">
                        <a:pos x="139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2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8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5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7" name="Freeform 525"/>
                  <p:cNvSpPr>
                    <a:spLocks noChangeAspect="1"/>
                  </p:cNvSpPr>
                  <p:nvPr/>
                </p:nvSpPr>
                <p:spPr bwMode="auto">
                  <a:xfrm>
                    <a:off x="1008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4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8" name="Freeform 526"/>
                  <p:cNvSpPr>
                    <a:spLocks noChangeAspect="1"/>
                  </p:cNvSpPr>
                  <p:nvPr/>
                </p:nvSpPr>
                <p:spPr bwMode="auto">
                  <a:xfrm>
                    <a:off x="3740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79" name="Freeform 527"/>
                  <p:cNvSpPr>
                    <a:spLocks noChangeAspect="1"/>
                  </p:cNvSpPr>
                  <p:nvPr/>
                </p:nvSpPr>
                <p:spPr bwMode="auto">
                  <a:xfrm>
                    <a:off x="1648" y="1946"/>
                    <a:ext cx="48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7" y="4"/>
                      </a:cxn>
                      <a:cxn ang="0">
                        <a:pos x="114" y="7"/>
                      </a:cxn>
                      <a:cxn ang="0">
                        <a:pos x="122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0" name="Freeform 528"/>
                  <p:cNvSpPr>
                    <a:spLocks noChangeAspect="1"/>
                  </p:cNvSpPr>
                  <p:nvPr/>
                </p:nvSpPr>
                <p:spPr bwMode="auto">
                  <a:xfrm>
                    <a:off x="4380" y="1946"/>
                    <a:ext cx="48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4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8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1" name="Freeform 529"/>
                  <p:cNvSpPr>
                    <a:spLocks noChangeAspect="1"/>
                  </p:cNvSpPr>
                  <p:nvPr/>
                </p:nvSpPr>
                <p:spPr bwMode="auto">
                  <a:xfrm>
                    <a:off x="1114" y="1946"/>
                    <a:ext cx="48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0" y="12"/>
                      </a:cxn>
                      <a:cxn ang="0">
                        <a:pos x="126" y="16"/>
                      </a:cxn>
                      <a:cxn ang="0">
                        <a:pos x="132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2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4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2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2" name="Freeform 530"/>
                  <p:cNvSpPr>
                    <a:spLocks noChangeAspect="1"/>
                  </p:cNvSpPr>
                  <p:nvPr/>
                </p:nvSpPr>
                <p:spPr bwMode="auto">
                  <a:xfrm>
                    <a:off x="3847" y="1946"/>
                    <a:ext cx="48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7" y="2"/>
                      </a:cxn>
                      <a:cxn ang="0">
                        <a:pos x="105" y="4"/>
                      </a:cxn>
                      <a:cxn ang="0">
                        <a:pos x="113" y="7"/>
                      </a:cxn>
                      <a:cxn ang="0">
                        <a:pos x="120" y="12"/>
                      </a:cxn>
                      <a:cxn ang="0">
                        <a:pos x="126" y="16"/>
                      </a:cxn>
                      <a:cxn ang="0">
                        <a:pos x="133" y="22"/>
                      </a:cxn>
                      <a:cxn ang="0">
                        <a:pos x="137" y="28"/>
                      </a:cxn>
                      <a:cxn ang="0">
                        <a:pos x="142" y="36"/>
                      </a:cxn>
                      <a:cxn ang="0">
                        <a:pos x="145" y="43"/>
                      </a:cxn>
                      <a:cxn ang="0">
                        <a:pos x="150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0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7" y="2"/>
                        </a:lnTo>
                        <a:lnTo>
                          <a:pt x="105" y="4"/>
                        </a:lnTo>
                        <a:lnTo>
                          <a:pt x="113" y="7"/>
                        </a:lnTo>
                        <a:lnTo>
                          <a:pt x="120" y="12"/>
                        </a:lnTo>
                        <a:lnTo>
                          <a:pt x="126" y="16"/>
                        </a:lnTo>
                        <a:lnTo>
                          <a:pt x="133" y="22"/>
                        </a:lnTo>
                        <a:lnTo>
                          <a:pt x="137" y="28"/>
                        </a:lnTo>
                        <a:lnTo>
                          <a:pt x="142" y="36"/>
                        </a:lnTo>
                        <a:lnTo>
                          <a:pt x="145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0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3" name="Freeform 531"/>
                  <p:cNvSpPr>
                    <a:spLocks noChangeAspect="1"/>
                  </p:cNvSpPr>
                  <p:nvPr/>
                </p:nvSpPr>
                <p:spPr bwMode="auto">
                  <a:xfrm>
                    <a:off x="1755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88" y="1"/>
                      </a:cxn>
                      <a:cxn ang="0">
                        <a:pos x="96" y="2"/>
                      </a:cxn>
                      <a:cxn ang="0">
                        <a:pos x="105" y="4"/>
                      </a:cxn>
                      <a:cxn ang="0">
                        <a:pos x="112" y="7"/>
                      </a:cxn>
                      <a:cxn ang="0">
                        <a:pos x="119" y="12"/>
                      </a:cxn>
                      <a:cxn ang="0">
                        <a:pos x="126" y="16"/>
                      </a:cxn>
                      <a:cxn ang="0">
                        <a:pos x="132" y="22"/>
                      </a:cxn>
                      <a:cxn ang="0">
                        <a:pos x="136" y="28"/>
                      </a:cxn>
                      <a:cxn ang="0">
                        <a:pos x="142" y="36"/>
                      </a:cxn>
                      <a:cxn ang="0">
                        <a:pos x="145" y="43"/>
                      </a:cxn>
                      <a:cxn ang="0">
                        <a:pos x="148" y="52"/>
                      </a:cxn>
                      <a:cxn ang="0">
                        <a:pos x="151" y="61"/>
                      </a:cxn>
                      <a:cxn ang="0">
                        <a:pos x="153" y="72"/>
                      </a:cxn>
                      <a:cxn ang="0">
                        <a:pos x="154" y="82"/>
                      </a:cxn>
                      <a:cxn ang="0">
                        <a:pos x="155" y="94"/>
                      </a:cxn>
                      <a:cxn ang="0">
                        <a:pos x="155" y="105"/>
                      </a:cxn>
                      <a:cxn ang="0">
                        <a:pos x="155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19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6" y="12"/>
                      </a:cxn>
                      <a:cxn ang="0">
                        <a:pos x="44" y="7"/>
                      </a:cxn>
                      <a:cxn ang="0">
                        <a:pos x="51" y="4"/>
                      </a:cxn>
                      <a:cxn ang="0">
                        <a:pos x="59" y="2"/>
                      </a:cxn>
                      <a:cxn ang="0">
                        <a:pos x="68" y="1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155" h="262">
                        <a:moveTo>
                          <a:pt x="77" y="0"/>
                        </a:moveTo>
                        <a:lnTo>
                          <a:pt x="88" y="1"/>
                        </a:lnTo>
                        <a:lnTo>
                          <a:pt x="96" y="2"/>
                        </a:lnTo>
                        <a:lnTo>
                          <a:pt x="105" y="4"/>
                        </a:lnTo>
                        <a:lnTo>
                          <a:pt x="112" y="7"/>
                        </a:lnTo>
                        <a:lnTo>
                          <a:pt x="119" y="12"/>
                        </a:lnTo>
                        <a:lnTo>
                          <a:pt x="126" y="16"/>
                        </a:lnTo>
                        <a:lnTo>
                          <a:pt x="132" y="22"/>
                        </a:lnTo>
                        <a:lnTo>
                          <a:pt x="136" y="28"/>
                        </a:lnTo>
                        <a:lnTo>
                          <a:pt x="142" y="36"/>
                        </a:lnTo>
                        <a:lnTo>
                          <a:pt x="145" y="43"/>
                        </a:lnTo>
                        <a:lnTo>
                          <a:pt x="148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4" y="82"/>
                        </a:lnTo>
                        <a:lnTo>
                          <a:pt x="155" y="94"/>
                        </a:lnTo>
                        <a:lnTo>
                          <a:pt x="155" y="105"/>
                        </a:lnTo>
                        <a:lnTo>
                          <a:pt x="155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19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6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59" y="2"/>
                        </a:lnTo>
                        <a:lnTo>
                          <a:pt x="68" y="1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4" name="Freeform 532"/>
                  <p:cNvSpPr>
                    <a:spLocks noChangeAspect="1"/>
                  </p:cNvSpPr>
                  <p:nvPr/>
                </p:nvSpPr>
                <p:spPr bwMode="auto">
                  <a:xfrm>
                    <a:off x="4488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1" y="61"/>
                      </a:cxn>
                      <a:cxn ang="0">
                        <a:pos x="153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4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8" y="12"/>
                      </a:cxn>
                      <a:cxn ang="0">
                        <a:pos x="44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8" y="12"/>
                        </a:lnTo>
                        <a:lnTo>
                          <a:pt x="44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5" name="Freeform 533"/>
                  <p:cNvSpPr>
                    <a:spLocks noChangeAspect="1"/>
                  </p:cNvSpPr>
                  <p:nvPr/>
                </p:nvSpPr>
                <p:spPr bwMode="auto">
                  <a:xfrm>
                    <a:off x="1221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9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9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6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2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1" y="28"/>
                      </a:cxn>
                      <a:cxn ang="0">
                        <a:pos x="26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9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6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2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1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6" name="Freeform 534"/>
                  <p:cNvSpPr>
                    <a:spLocks noChangeAspect="1"/>
                  </p:cNvSpPr>
                  <p:nvPr/>
                </p:nvSpPr>
                <p:spPr bwMode="auto">
                  <a:xfrm>
                    <a:off x="3953" y="1946"/>
                    <a:ext cx="48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4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2" y="43"/>
                      </a:cxn>
                      <a:cxn ang="0">
                        <a:pos x="16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2" y="16"/>
                      </a:cxn>
                      <a:cxn ang="0">
                        <a:pos x="38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6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7" name="Freeform 535"/>
                  <p:cNvSpPr>
                    <a:spLocks noChangeAspect="1"/>
                  </p:cNvSpPr>
                  <p:nvPr/>
                </p:nvSpPr>
                <p:spPr bwMode="auto">
                  <a:xfrm>
                    <a:off x="1861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90" y="1"/>
                      </a:cxn>
                      <a:cxn ang="0">
                        <a:pos x="98" y="2"/>
                      </a:cxn>
                      <a:cxn ang="0">
                        <a:pos x="107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4" y="22"/>
                      </a:cxn>
                      <a:cxn ang="0">
                        <a:pos x="138" y="28"/>
                      </a:cxn>
                      <a:cxn ang="0">
                        <a:pos x="144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6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6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90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4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6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8" name="Freeform 536"/>
                  <p:cNvSpPr>
                    <a:spLocks noChangeAspect="1"/>
                  </p:cNvSpPr>
                  <p:nvPr/>
                </p:nvSpPr>
                <p:spPr bwMode="auto">
                  <a:xfrm>
                    <a:off x="4594" y="1946"/>
                    <a:ext cx="48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8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3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2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1" y="61"/>
                      </a:cxn>
                      <a:cxn ang="0">
                        <a:pos x="153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4" y="36"/>
                      </a:cxn>
                      <a:cxn ang="0">
                        <a:pos x="19" y="28"/>
                      </a:cxn>
                      <a:cxn ang="0">
                        <a:pos x="24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1" y="4"/>
                      </a:cxn>
                      <a:cxn ang="0">
                        <a:pos x="60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8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3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2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1" y="61"/>
                        </a:lnTo>
                        <a:lnTo>
                          <a:pt x="153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4" y="36"/>
                        </a:lnTo>
                        <a:lnTo>
                          <a:pt x="19" y="28"/>
                        </a:lnTo>
                        <a:lnTo>
                          <a:pt x="24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1" y="4"/>
                        </a:lnTo>
                        <a:lnTo>
                          <a:pt x="60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89" name="Freeform 537"/>
                  <p:cNvSpPr>
                    <a:spLocks noChangeAspect="1"/>
                  </p:cNvSpPr>
                  <p:nvPr/>
                </p:nvSpPr>
                <p:spPr bwMode="auto">
                  <a:xfrm>
                    <a:off x="1961" y="1946"/>
                    <a:ext cx="48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8" y="16"/>
                      </a:cxn>
                      <a:cxn ang="0">
                        <a:pos x="133" y="22"/>
                      </a:cxn>
                      <a:cxn ang="0">
                        <a:pos x="138" y="28"/>
                      </a:cxn>
                      <a:cxn ang="0">
                        <a:pos x="142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3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2" y="72"/>
                      </a:cxn>
                      <a:cxn ang="0">
                        <a:pos x="4" y="61"/>
                      </a:cxn>
                      <a:cxn ang="0">
                        <a:pos x="7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2" y="16"/>
                      </a:cxn>
                      <a:cxn ang="0">
                        <a:pos x="38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8" y="16"/>
                        </a:lnTo>
                        <a:lnTo>
                          <a:pt x="133" y="22"/>
                        </a:lnTo>
                        <a:lnTo>
                          <a:pt x="138" y="28"/>
                        </a:lnTo>
                        <a:lnTo>
                          <a:pt x="142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3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2" y="72"/>
                        </a:lnTo>
                        <a:lnTo>
                          <a:pt x="4" y="61"/>
                        </a:lnTo>
                        <a:lnTo>
                          <a:pt x="7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2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0" name="Freeform 538"/>
                  <p:cNvSpPr>
                    <a:spLocks noChangeAspect="1"/>
                  </p:cNvSpPr>
                  <p:nvPr/>
                </p:nvSpPr>
                <p:spPr bwMode="auto">
                  <a:xfrm>
                    <a:off x="4694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90" y="1"/>
                      </a:cxn>
                      <a:cxn ang="0">
                        <a:pos x="98" y="2"/>
                      </a:cxn>
                      <a:cxn ang="0">
                        <a:pos x="107" y="4"/>
                      </a:cxn>
                      <a:cxn ang="0">
                        <a:pos x="115" y="7"/>
                      </a:cxn>
                      <a:cxn ang="0">
                        <a:pos x="122" y="12"/>
                      </a:cxn>
                      <a:cxn ang="0">
                        <a:pos x="128" y="16"/>
                      </a:cxn>
                      <a:cxn ang="0">
                        <a:pos x="134" y="22"/>
                      </a:cxn>
                      <a:cxn ang="0">
                        <a:pos x="139" y="28"/>
                      </a:cxn>
                      <a:cxn ang="0">
                        <a:pos x="144" y="36"/>
                      </a:cxn>
                      <a:cxn ang="0">
                        <a:pos x="148" y="43"/>
                      </a:cxn>
                      <a:cxn ang="0">
                        <a:pos x="151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2" y="82"/>
                      </a:cxn>
                      <a:cxn ang="0">
                        <a:pos x="4" y="72"/>
                      </a:cxn>
                      <a:cxn ang="0">
                        <a:pos x="6" y="61"/>
                      </a:cxn>
                      <a:cxn ang="0">
                        <a:pos x="8" y="52"/>
                      </a:cxn>
                      <a:cxn ang="0">
                        <a:pos x="12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6" y="22"/>
                      </a:cxn>
                      <a:cxn ang="0">
                        <a:pos x="31" y="16"/>
                      </a:cxn>
                      <a:cxn ang="0">
                        <a:pos x="38" y="12"/>
                      </a:cxn>
                      <a:cxn ang="0">
                        <a:pos x="45" y="7"/>
                      </a:cxn>
                      <a:cxn ang="0">
                        <a:pos x="53" y="4"/>
                      </a:cxn>
                      <a:cxn ang="0">
                        <a:pos x="62" y="2"/>
                      </a:cxn>
                      <a:cxn ang="0">
                        <a:pos x="70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7" h="262">
                        <a:moveTo>
                          <a:pt x="80" y="0"/>
                        </a:moveTo>
                        <a:lnTo>
                          <a:pt x="90" y="1"/>
                        </a:lnTo>
                        <a:lnTo>
                          <a:pt x="98" y="2"/>
                        </a:lnTo>
                        <a:lnTo>
                          <a:pt x="107" y="4"/>
                        </a:lnTo>
                        <a:lnTo>
                          <a:pt x="115" y="7"/>
                        </a:lnTo>
                        <a:lnTo>
                          <a:pt x="122" y="12"/>
                        </a:lnTo>
                        <a:lnTo>
                          <a:pt x="128" y="16"/>
                        </a:lnTo>
                        <a:lnTo>
                          <a:pt x="134" y="22"/>
                        </a:lnTo>
                        <a:lnTo>
                          <a:pt x="139" y="28"/>
                        </a:lnTo>
                        <a:lnTo>
                          <a:pt x="144" y="36"/>
                        </a:lnTo>
                        <a:lnTo>
                          <a:pt x="148" y="43"/>
                        </a:lnTo>
                        <a:lnTo>
                          <a:pt x="151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2" y="82"/>
                        </a:lnTo>
                        <a:lnTo>
                          <a:pt x="4" y="72"/>
                        </a:lnTo>
                        <a:lnTo>
                          <a:pt x="6" y="61"/>
                        </a:lnTo>
                        <a:lnTo>
                          <a:pt x="8" y="52"/>
                        </a:lnTo>
                        <a:lnTo>
                          <a:pt x="12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6" y="22"/>
                        </a:lnTo>
                        <a:lnTo>
                          <a:pt x="31" y="16"/>
                        </a:lnTo>
                        <a:lnTo>
                          <a:pt x="38" y="12"/>
                        </a:lnTo>
                        <a:lnTo>
                          <a:pt x="45" y="7"/>
                        </a:lnTo>
                        <a:lnTo>
                          <a:pt x="53" y="4"/>
                        </a:lnTo>
                        <a:lnTo>
                          <a:pt x="62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1" name="Freeform 539"/>
                  <p:cNvSpPr>
                    <a:spLocks noChangeAspect="1"/>
                  </p:cNvSpPr>
                  <p:nvPr/>
                </p:nvSpPr>
                <p:spPr bwMode="auto">
                  <a:xfrm>
                    <a:off x="1328" y="1946"/>
                    <a:ext cx="48" cy="79"/>
                  </a:xfrm>
                  <a:custGeom>
                    <a:avLst/>
                    <a:gdLst/>
                    <a:ahLst/>
                    <a:cxnLst>
                      <a:cxn ang="0">
                        <a:pos x="80" y="0"/>
                      </a:cxn>
                      <a:cxn ang="0">
                        <a:pos x="89" y="1"/>
                      </a:cxn>
                      <a:cxn ang="0">
                        <a:pos x="99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3" y="22"/>
                      </a:cxn>
                      <a:cxn ang="0">
                        <a:pos x="139" y="28"/>
                      </a:cxn>
                      <a:cxn ang="0">
                        <a:pos x="143" y="36"/>
                      </a:cxn>
                      <a:cxn ang="0">
                        <a:pos x="147" y="43"/>
                      </a:cxn>
                      <a:cxn ang="0">
                        <a:pos x="150" y="52"/>
                      </a:cxn>
                      <a:cxn ang="0">
                        <a:pos x="152" y="61"/>
                      </a:cxn>
                      <a:cxn ang="0">
                        <a:pos x="154" y="72"/>
                      </a:cxn>
                      <a:cxn ang="0">
                        <a:pos x="156" y="82"/>
                      </a:cxn>
                      <a:cxn ang="0">
                        <a:pos x="156" y="94"/>
                      </a:cxn>
                      <a:cxn ang="0">
                        <a:pos x="158" y="105"/>
                      </a:cxn>
                      <a:cxn ang="0">
                        <a:pos x="158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1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8" y="52"/>
                      </a:cxn>
                      <a:cxn ang="0">
                        <a:pos x="11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1" y="16"/>
                      </a:cxn>
                      <a:cxn ang="0">
                        <a:pos x="37" y="12"/>
                      </a:cxn>
                      <a:cxn ang="0">
                        <a:pos x="45" y="7"/>
                      </a:cxn>
                      <a:cxn ang="0">
                        <a:pos x="52" y="4"/>
                      </a:cxn>
                      <a:cxn ang="0">
                        <a:pos x="61" y="2"/>
                      </a:cxn>
                      <a:cxn ang="0">
                        <a:pos x="70" y="1"/>
                      </a:cxn>
                      <a:cxn ang="0">
                        <a:pos x="80" y="0"/>
                      </a:cxn>
                    </a:cxnLst>
                    <a:rect l="0" t="0" r="r" b="b"/>
                    <a:pathLst>
                      <a:path w="158" h="262">
                        <a:moveTo>
                          <a:pt x="80" y="0"/>
                        </a:moveTo>
                        <a:lnTo>
                          <a:pt x="89" y="1"/>
                        </a:lnTo>
                        <a:lnTo>
                          <a:pt x="99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3" y="22"/>
                        </a:lnTo>
                        <a:lnTo>
                          <a:pt x="139" y="28"/>
                        </a:lnTo>
                        <a:lnTo>
                          <a:pt x="143" y="36"/>
                        </a:lnTo>
                        <a:lnTo>
                          <a:pt x="147" y="43"/>
                        </a:lnTo>
                        <a:lnTo>
                          <a:pt x="150" y="52"/>
                        </a:lnTo>
                        <a:lnTo>
                          <a:pt x="152" y="61"/>
                        </a:lnTo>
                        <a:lnTo>
                          <a:pt x="154" y="72"/>
                        </a:lnTo>
                        <a:lnTo>
                          <a:pt x="156" y="82"/>
                        </a:lnTo>
                        <a:lnTo>
                          <a:pt x="156" y="94"/>
                        </a:lnTo>
                        <a:lnTo>
                          <a:pt x="158" y="105"/>
                        </a:lnTo>
                        <a:lnTo>
                          <a:pt x="158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1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8" y="52"/>
                        </a:lnTo>
                        <a:lnTo>
                          <a:pt x="11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1" y="16"/>
                        </a:lnTo>
                        <a:lnTo>
                          <a:pt x="37" y="12"/>
                        </a:lnTo>
                        <a:lnTo>
                          <a:pt x="45" y="7"/>
                        </a:lnTo>
                        <a:lnTo>
                          <a:pt x="52" y="4"/>
                        </a:lnTo>
                        <a:lnTo>
                          <a:pt x="61" y="2"/>
                        </a:lnTo>
                        <a:lnTo>
                          <a:pt x="70" y="1"/>
                        </a:lnTo>
                        <a:lnTo>
                          <a:pt x="8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2" name="Freeform 540"/>
                  <p:cNvSpPr>
                    <a:spLocks noChangeAspect="1"/>
                  </p:cNvSpPr>
                  <p:nvPr/>
                </p:nvSpPr>
                <p:spPr bwMode="auto">
                  <a:xfrm>
                    <a:off x="4060" y="1946"/>
                    <a:ext cx="47" cy="79"/>
                  </a:xfrm>
                  <a:custGeom>
                    <a:avLst/>
                    <a:gdLst/>
                    <a:ahLst/>
                    <a:cxnLst>
                      <a:cxn ang="0">
                        <a:pos x="79" y="0"/>
                      </a:cxn>
                      <a:cxn ang="0">
                        <a:pos x="89" y="1"/>
                      </a:cxn>
                      <a:cxn ang="0">
                        <a:pos x="98" y="2"/>
                      </a:cxn>
                      <a:cxn ang="0">
                        <a:pos x="106" y="4"/>
                      </a:cxn>
                      <a:cxn ang="0">
                        <a:pos x="114" y="7"/>
                      </a:cxn>
                      <a:cxn ang="0">
                        <a:pos x="121" y="12"/>
                      </a:cxn>
                      <a:cxn ang="0">
                        <a:pos x="127" y="16"/>
                      </a:cxn>
                      <a:cxn ang="0">
                        <a:pos x="134" y="22"/>
                      </a:cxn>
                      <a:cxn ang="0">
                        <a:pos x="138" y="28"/>
                      </a:cxn>
                      <a:cxn ang="0">
                        <a:pos x="143" y="36"/>
                      </a:cxn>
                      <a:cxn ang="0">
                        <a:pos x="146" y="43"/>
                      </a:cxn>
                      <a:cxn ang="0">
                        <a:pos x="149" y="52"/>
                      </a:cxn>
                      <a:cxn ang="0">
                        <a:pos x="153" y="61"/>
                      </a:cxn>
                      <a:cxn ang="0">
                        <a:pos x="155" y="72"/>
                      </a:cxn>
                      <a:cxn ang="0">
                        <a:pos x="156" y="82"/>
                      </a:cxn>
                      <a:cxn ang="0">
                        <a:pos x="157" y="94"/>
                      </a:cxn>
                      <a:cxn ang="0">
                        <a:pos x="157" y="105"/>
                      </a:cxn>
                      <a:cxn ang="0">
                        <a:pos x="157" y="262"/>
                      </a:cxn>
                      <a:cxn ang="0">
                        <a:pos x="0" y="262"/>
                      </a:cxn>
                      <a:cxn ang="0">
                        <a:pos x="0" y="105"/>
                      </a:cxn>
                      <a:cxn ang="0">
                        <a:pos x="0" y="94"/>
                      </a:cxn>
                      <a:cxn ang="0">
                        <a:pos x="1" y="82"/>
                      </a:cxn>
                      <a:cxn ang="0">
                        <a:pos x="3" y="72"/>
                      </a:cxn>
                      <a:cxn ang="0">
                        <a:pos x="5" y="61"/>
                      </a:cxn>
                      <a:cxn ang="0">
                        <a:pos x="7" y="52"/>
                      </a:cxn>
                      <a:cxn ang="0">
                        <a:pos x="10" y="43"/>
                      </a:cxn>
                      <a:cxn ang="0">
                        <a:pos x="15" y="36"/>
                      </a:cxn>
                      <a:cxn ang="0">
                        <a:pos x="20" y="28"/>
                      </a:cxn>
                      <a:cxn ang="0">
                        <a:pos x="25" y="22"/>
                      </a:cxn>
                      <a:cxn ang="0">
                        <a:pos x="30" y="16"/>
                      </a:cxn>
                      <a:cxn ang="0">
                        <a:pos x="37" y="12"/>
                      </a:cxn>
                      <a:cxn ang="0">
                        <a:pos x="44" y="7"/>
                      </a:cxn>
                      <a:cxn ang="0">
                        <a:pos x="53" y="4"/>
                      </a:cxn>
                      <a:cxn ang="0">
                        <a:pos x="61" y="2"/>
                      </a:cxn>
                      <a:cxn ang="0">
                        <a:pos x="69" y="1"/>
                      </a:cxn>
                      <a:cxn ang="0">
                        <a:pos x="79" y="0"/>
                      </a:cxn>
                    </a:cxnLst>
                    <a:rect l="0" t="0" r="r" b="b"/>
                    <a:pathLst>
                      <a:path w="157" h="262">
                        <a:moveTo>
                          <a:pt x="79" y="0"/>
                        </a:moveTo>
                        <a:lnTo>
                          <a:pt x="89" y="1"/>
                        </a:lnTo>
                        <a:lnTo>
                          <a:pt x="98" y="2"/>
                        </a:lnTo>
                        <a:lnTo>
                          <a:pt x="106" y="4"/>
                        </a:lnTo>
                        <a:lnTo>
                          <a:pt x="114" y="7"/>
                        </a:lnTo>
                        <a:lnTo>
                          <a:pt x="121" y="12"/>
                        </a:lnTo>
                        <a:lnTo>
                          <a:pt x="127" y="16"/>
                        </a:lnTo>
                        <a:lnTo>
                          <a:pt x="134" y="22"/>
                        </a:lnTo>
                        <a:lnTo>
                          <a:pt x="138" y="28"/>
                        </a:lnTo>
                        <a:lnTo>
                          <a:pt x="143" y="36"/>
                        </a:lnTo>
                        <a:lnTo>
                          <a:pt x="146" y="43"/>
                        </a:lnTo>
                        <a:lnTo>
                          <a:pt x="149" y="52"/>
                        </a:lnTo>
                        <a:lnTo>
                          <a:pt x="153" y="61"/>
                        </a:lnTo>
                        <a:lnTo>
                          <a:pt x="155" y="72"/>
                        </a:lnTo>
                        <a:lnTo>
                          <a:pt x="156" y="82"/>
                        </a:lnTo>
                        <a:lnTo>
                          <a:pt x="157" y="94"/>
                        </a:lnTo>
                        <a:lnTo>
                          <a:pt x="157" y="105"/>
                        </a:lnTo>
                        <a:lnTo>
                          <a:pt x="157" y="262"/>
                        </a:lnTo>
                        <a:lnTo>
                          <a:pt x="0" y="262"/>
                        </a:lnTo>
                        <a:lnTo>
                          <a:pt x="0" y="105"/>
                        </a:lnTo>
                        <a:lnTo>
                          <a:pt x="0" y="94"/>
                        </a:lnTo>
                        <a:lnTo>
                          <a:pt x="1" y="82"/>
                        </a:lnTo>
                        <a:lnTo>
                          <a:pt x="3" y="72"/>
                        </a:lnTo>
                        <a:lnTo>
                          <a:pt x="5" y="61"/>
                        </a:lnTo>
                        <a:lnTo>
                          <a:pt x="7" y="52"/>
                        </a:lnTo>
                        <a:lnTo>
                          <a:pt x="10" y="43"/>
                        </a:lnTo>
                        <a:lnTo>
                          <a:pt x="15" y="36"/>
                        </a:lnTo>
                        <a:lnTo>
                          <a:pt x="20" y="28"/>
                        </a:lnTo>
                        <a:lnTo>
                          <a:pt x="25" y="22"/>
                        </a:lnTo>
                        <a:lnTo>
                          <a:pt x="30" y="16"/>
                        </a:lnTo>
                        <a:lnTo>
                          <a:pt x="37" y="12"/>
                        </a:lnTo>
                        <a:lnTo>
                          <a:pt x="44" y="7"/>
                        </a:lnTo>
                        <a:lnTo>
                          <a:pt x="53" y="4"/>
                        </a:lnTo>
                        <a:lnTo>
                          <a:pt x="61" y="2"/>
                        </a:lnTo>
                        <a:lnTo>
                          <a:pt x="69" y="1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3" name="Rectangle 5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7" y="1584"/>
                    <a:ext cx="1324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4" name="Rectangle 5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4" y="1585"/>
                    <a:ext cx="1325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5" name="Freeform 543"/>
                  <p:cNvSpPr>
                    <a:spLocks noChangeAspect="1"/>
                  </p:cNvSpPr>
                  <p:nvPr/>
                </p:nvSpPr>
                <p:spPr bwMode="auto">
                  <a:xfrm>
                    <a:off x="2303" y="1497"/>
                    <a:ext cx="7" cy="15"/>
                  </a:xfrm>
                  <a:custGeom>
                    <a:avLst/>
                    <a:gdLst/>
                    <a:ahLst/>
                    <a:cxnLst>
                      <a:cxn ang="0">
                        <a:pos x="25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5"/>
                      </a:cxn>
                      <a:cxn ang="0">
                        <a:pos x="7" y="7"/>
                      </a:cxn>
                      <a:cxn ang="0">
                        <a:pos x="5" y="12"/>
                      </a:cxn>
                      <a:cxn ang="0">
                        <a:pos x="3" y="15"/>
                      </a:cxn>
                      <a:cxn ang="0">
                        <a:pos x="2" y="19"/>
                      </a:cxn>
                      <a:cxn ang="0">
                        <a:pos x="0" y="23"/>
                      </a:cxn>
                      <a:cxn ang="0">
                        <a:pos x="2" y="29"/>
                      </a:cxn>
                      <a:cxn ang="0">
                        <a:pos x="3" y="33"/>
                      </a:cxn>
                      <a:cxn ang="0">
                        <a:pos x="5" y="36"/>
                      </a:cxn>
                      <a:cxn ang="0">
                        <a:pos x="7" y="40"/>
                      </a:cxn>
                      <a:cxn ang="0">
                        <a:pos x="10" y="42"/>
                      </a:cxn>
                      <a:cxn ang="0">
                        <a:pos x="14" y="45"/>
                      </a:cxn>
                      <a:cxn ang="0">
                        <a:pos x="18" y="46"/>
                      </a:cxn>
                      <a:cxn ang="0">
                        <a:pos x="25" y="47"/>
                      </a:cxn>
                      <a:cxn ang="0">
                        <a:pos x="25" y="0"/>
                      </a:cxn>
                    </a:cxnLst>
                    <a:rect l="0" t="0" r="r" b="b"/>
                    <a:pathLst>
                      <a:path w="25" h="47">
                        <a:moveTo>
                          <a:pt x="25" y="0"/>
                        </a:move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5" y="12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0" y="23"/>
                        </a:lnTo>
                        <a:lnTo>
                          <a:pt x="2" y="29"/>
                        </a:lnTo>
                        <a:lnTo>
                          <a:pt x="3" y="33"/>
                        </a:lnTo>
                        <a:lnTo>
                          <a:pt x="5" y="36"/>
                        </a:lnTo>
                        <a:lnTo>
                          <a:pt x="7" y="40"/>
                        </a:lnTo>
                        <a:lnTo>
                          <a:pt x="10" y="42"/>
                        </a:lnTo>
                        <a:lnTo>
                          <a:pt x="14" y="45"/>
                        </a:lnTo>
                        <a:lnTo>
                          <a:pt x="18" y="46"/>
                        </a:lnTo>
                        <a:lnTo>
                          <a:pt x="25" y="47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6" name="Rectangle 5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0" y="1497"/>
                    <a:ext cx="928" cy="1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7" name="Freeform 545"/>
                  <p:cNvSpPr>
                    <a:spLocks noChangeAspect="1"/>
                  </p:cNvSpPr>
                  <p:nvPr/>
                </p:nvSpPr>
                <p:spPr bwMode="auto">
                  <a:xfrm>
                    <a:off x="3238" y="1497"/>
                    <a:ext cx="6" cy="15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5" y="46"/>
                      </a:cxn>
                      <a:cxn ang="0">
                        <a:pos x="9" y="45"/>
                      </a:cxn>
                      <a:cxn ang="0">
                        <a:pos x="13" y="42"/>
                      </a:cxn>
                      <a:cxn ang="0">
                        <a:pos x="16" y="40"/>
                      </a:cxn>
                      <a:cxn ang="0">
                        <a:pos x="20" y="36"/>
                      </a:cxn>
                      <a:cxn ang="0">
                        <a:pos x="21" y="33"/>
                      </a:cxn>
                      <a:cxn ang="0">
                        <a:pos x="22" y="29"/>
                      </a:cxn>
                      <a:cxn ang="0">
                        <a:pos x="23" y="23"/>
                      </a:cxn>
                      <a:cxn ang="0">
                        <a:pos x="22" y="19"/>
                      </a:cxn>
                      <a:cxn ang="0">
                        <a:pos x="21" y="15"/>
                      </a:cxn>
                      <a:cxn ang="0">
                        <a:pos x="20" y="12"/>
                      </a:cxn>
                      <a:cxn ang="0">
                        <a:pos x="16" y="7"/>
                      </a:cxn>
                      <a:cxn ang="0">
                        <a:pos x="13" y="5"/>
                      </a:cxn>
                      <a:cxn ang="0">
                        <a:pos x="9" y="2"/>
                      </a:cxn>
                      <a:cxn ang="0">
                        <a:pos x="5" y="1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23" h="47">
                        <a:moveTo>
                          <a:pt x="0" y="47"/>
                        </a:moveTo>
                        <a:lnTo>
                          <a:pt x="5" y="46"/>
                        </a:lnTo>
                        <a:lnTo>
                          <a:pt x="9" y="45"/>
                        </a:lnTo>
                        <a:lnTo>
                          <a:pt x="13" y="42"/>
                        </a:lnTo>
                        <a:lnTo>
                          <a:pt x="16" y="40"/>
                        </a:lnTo>
                        <a:lnTo>
                          <a:pt x="20" y="36"/>
                        </a:lnTo>
                        <a:lnTo>
                          <a:pt x="21" y="33"/>
                        </a:lnTo>
                        <a:lnTo>
                          <a:pt x="22" y="29"/>
                        </a:lnTo>
                        <a:lnTo>
                          <a:pt x="23" y="23"/>
                        </a:lnTo>
                        <a:lnTo>
                          <a:pt x="22" y="19"/>
                        </a:lnTo>
                        <a:lnTo>
                          <a:pt x="21" y="15"/>
                        </a:lnTo>
                        <a:lnTo>
                          <a:pt x="20" y="12"/>
                        </a:lnTo>
                        <a:lnTo>
                          <a:pt x="16" y="7"/>
                        </a:lnTo>
                        <a:lnTo>
                          <a:pt x="13" y="5"/>
                        </a:lnTo>
                        <a:lnTo>
                          <a:pt x="9" y="2"/>
                        </a:lnTo>
                        <a:lnTo>
                          <a:pt x="5" y="1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8" name="Freeform 546"/>
                  <p:cNvSpPr>
                    <a:spLocks noChangeAspect="1"/>
                  </p:cNvSpPr>
                  <p:nvPr/>
                </p:nvSpPr>
                <p:spPr bwMode="auto">
                  <a:xfrm>
                    <a:off x="301" y="1422"/>
                    <a:ext cx="44" cy="141"/>
                  </a:xfrm>
                  <a:custGeom>
                    <a:avLst/>
                    <a:gdLst/>
                    <a:ahLst/>
                    <a:cxnLst>
                      <a:cxn ang="0">
                        <a:pos x="144" y="469"/>
                      </a:cxn>
                      <a:cxn ang="0">
                        <a:pos x="144" y="181"/>
                      </a:cxn>
                      <a:cxn ang="0">
                        <a:pos x="125" y="172"/>
                      </a:cxn>
                      <a:cxn ang="0">
                        <a:pos x="124" y="76"/>
                      </a:cxn>
                      <a:cxn ang="0">
                        <a:pos x="123" y="65"/>
                      </a:cxn>
                      <a:cxn ang="0">
                        <a:pos x="121" y="52"/>
                      </a:cxn>
                      <a:cxn ang="0">
                        <a:pos x="118" y="40"/>
                      </a:cxn>
                      <a:cxn ang="0">
                        <a:pos x="113" y="27"/>
                      </a:cxn>
                      <a:cxn ang="0">
                        <a:pos x="110" y="22"/>
                      </a:cxn>
                      <a:cxn ang="0">
                        <a:pos x="106" y="16"/>
                      </a:cxn>
                      <a:cxn ang="0">
                        <a:pos x="102" y="11"/>
                      </a:cxn>
                      <a:cxn ang="0">
                        <a:pos x="97" y="7"/>
                      </a:cxn>
                      <a:cxn ang="0">
                        <a:pos x="92" y="4"/>
                      </a:cxn>
                      <a:cxn ang="0">
                        <a:pos x="86" y="2"/>
                      </a:cxn>
                      <a:cxn ang="0">
                        <a:pos x="79" y="0"/>
                      </a:cxn>
                      <a:cxn ang="0">
                        <a:pos x="73" y="0"/>
                      </a:cxn>
                      <a:cxn ang="0">
                        <a:pos x="65" y="0"/>
                      </a:cxn>
                      <a:cxn ang="0">
                        <a:pos x="58" y="2"/>
                      </a:cxn>
                      <a:cxn ang="0">
                        <a:pos x="52" y="4"/>
                      </a:cxn>
                      <a:cxn ang="0">
                        <a:pos x="46" y="7"/>
                      </a:cxn>
                      <a:cxn ang="0">
                        <a:pos x="42" y="10"/>
                      </a:cxn>
                      <a:cxn ang="0">
                        <a:pos x="38" y="15"/>
                      </a:cxn>
                      <a:cxn ang="0">
                        <a:pos x="34" y="21"/>
                      </a:cxn>
                      <a:cxn ang="0">
                        <a:pos x="31" y="26"/>
                      </a:cxn>
                      <a:cxn ang="0">
                        <a:pos x="25" y="37"/>
                      </a:cxn>
                      <a:cxn ang="0">
                        <a:pos x="22" y="51"/>
                      </a:cxn>
                      <a:cxn ang="0">
                        <a:pos x="20" y="64"/>
                      </a:cxn>
                      <a:cxn ang="0">
                        <a:pos x="19" y="76"/>
                      </a:cxn>
                      <a:cxn ang="0">
                        <a:pos x="19" y="172"/>
                      </a:cxn>
                      <a:cxn ang="0">
                        <a:pos x="0" y="178"/>
                      </a:cxn>
                      <a:cxn ang="0">
                        <a:pos x="0" y="469"/>
                      </a:cxn>
                      <a:cxn ang="0">
                        <a:pos x="144" y="469"/>
                      </a:cxn>
                    </a:cxnLst>
                    <a:rect l="0" t="0" r="r" b="b"/>
                    <a:pathLst>
                      <a:path w="144" h="469">
                        <a:moveTo>
                          <a:pt x="144" y="469"/>
                        </a:moveTo>
                        <a:lnTo>
                          <a:pt x="144" y="181"/>
                        </a:lnTo>
                        <a:lnTo>
                          <a:pt x="125" y="172"/>
                        </a:lnTo>
                        <a:lnTo>
                          <a:pt x="124" y="76"/>
                        </a:lnTo>
                        <a:lnTo>
                          <a:pt x="123" y="65"/>
                        </a:lnTo>
                        <a:lnTo>
                          <a:pt x="121" y="52"/>
                        </a:lnTo>
                        <a:lnTo>
                          <a:pt x="118" y="40"/>
                        </a:lnTo>
                        <a:lnTo>
                          <a:pt x="113" y="27"/>
                        </a:lnTo>
                        <a:lnTo>
                          <a:pt x="110" y="22"/>
                        </a:lnTo>
                        <a:lnTo>
                          <a:pt x="106" y="16"/>
                        </a:lnTo>
                        <a:lnTo>
                          <a:pt x="102" y="11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79" y="0"/>
                        </a:lnTo>
                        <a:lnTo>
                          <a:pt x="73" y="0"/>
                        </a:lnTo>
                        <a:lnTo>
                          <a:pt x="65" y="0"/>
                        </a:lnTo>
                        <a:lnTo>
                          <a:pt x="58" y="2"/>
                        </a:lnTo>
                        <a:lnTo>
                          <a:pt x="52" y="4"/>
                        </a:lnTo>
                        <a:lnTo>
                          <a:pt x="46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4" y="21"/>
                        </a:lnTo>
                        <a:lnTo>
                          <a:pt x="31" y="26"/>
                        </a:lnTo>
                        <a:lnTo>
                          <a:pt x="25" y="37"/>
                        </a:lnTo>
                        <a:lnTo>
                          <a:pt x="22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4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499" name="Freeform 547"/>
                  <p:cNvSpPr>
                    <a:spLocks noChangeAspect="1"/>
                  </p:cNvSpPr>
                  <p:nvPr/>
                </p:nvSpPr>
                <p:spPr bwMode="auto">
                  <a:xfrm>
                    <a:off x="338" y="1470"/>
                    <a:ext cx="15" cy="9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8" y="309"/>
                      </a:cxn>
                      <a:cxn ang="0">
                        <a:pos x="48" y="21"/>
                      </a:cxn>
                      <a:cxn ang="0">
                        <a:pos x="34" y="0"/>
                      </a:cxn>
                      <a:cxn ang="0">
                        <a:pos x="48" y="21"/>
                      </a:cxn>
                      <a:cxn ang="0">
                        <a:pos x="48" y="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48" h="309">
                        <a:moveTo>
                          <a:pt x="3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8" y="309"/>
                        </a:lnTo>
                        <a:lnTo>
                          <a:pt x="48" y="21"/>
                        </a:lnTo>
                        <a:lnTo>
                          <a:pt x="34" y="0"/>
                        </a:lnTo>
                        <a:lnTo>
                          <a:pt x="48" y="21"/>
                        </a:lnTo>
                        <a:lnTo>
                          <a:pt x="48" y="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0" name="Freeform 548"/>
                  <p:cNvSpPr>
                    <a:spLocks noChangeAspect="1"/>
                  </p:cNvSpPr>
                  <p:nvPr/>
                </p:nvSpPr>
                <p:spPr bwMode="auto">
                  <a:xfrm>
                    <a:off x="332" y="1467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4" y="42"/>
                      </a:cxn>
                      <a:cxn ang="0">
                        <a:pos x="33" y="51"/>
                      </a:cxn>
                      <a:cxn ang="0">
                        <a:pos x="53" y="9"/>
                      </a:cxn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1" y="36"/>
                      </a:cxn>
                      <a:cxn ang="0">
                        <a:pos x="14" y="42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53" h="51">
                        <a:moveTo>
                          <a:pt x="0" y="21"/>
                        </a:moveTo>
                        <a:lnTo>
                          <a:pt x="14" y="42"/>
                        </a:lnTo>
                        <a:lnTo>
                          <a:pt x="33" y="51"/>
                        </a:lnTo>
                        <a:lnTo>
                          <a:pt x="53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1" y="36"/>
                        </a:lnTo>
                        <a:lnTo>
                          <a:pt x="14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1" name="Freeform 549"/>
                  <p:cNvSpPr>
                    <a:spLocks noChangeAspect="1"/>
                  </p:cNvSpPr>
                  <p:nvPr/>
                </p:nvSpPr>
                <p:spPr bwMode="auto">
                  <a:xfrm>
                    <a:off x="332" y="1445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1" y="96"/>
                      </a:cxn>
                      <a:cxn ang="0">
                        <a:pos x="48" y="9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0" y="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8" h="96">
                        <a:moveTo>
                          <a:pt x="0" y="0"/>
                        </a:moveTo>
                        <a:lnTo>
                          <a:pt x="0" y="1"/>
                        </a:lnTo>
                        <a:lnTo>
                          <a:pt x="1" y="96"/>
                        </a:lnTo>
                        <a:lnTo>
                          <a:pt x="48" y="9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1"/>
                        </a:lnTo>
                        <a:lnTo>
                          <a:pt x="0" y="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2" name="Freeform 550"/>
                  <p:cNvSpPr>
                    <a:spLocks noChangeAspect="1"/>
                  </p:cNvSpPr>
                  <p:nvPr/>
                </p:nvSpPr>
                <p:spPr bwMode="auto">
                  <a:xfrm>
                    <a:off x="324" y="1415"/>
                    <a:ext cx="21" cy="30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3" y="47"/>
                      </a:cxn>
                      <a:cxn ang="0">
                        <a:pos x="6" y="48"/>
                      </a:cxn>
                      <a:cxn ang="0">
                        <a:pos x="8" y="49"/>
                      </a:cxn>
                      <a:cxn ang="0">
                        <a:pos x="10" y="50"/>
                      </a:cxn>
                      <a:cxn ang="0">
                        <a:pos x="12" y="52"/>
                      </a:cxn>
                      <a:cxn ang="0">
                        <a:pos x="16" y="54"/>
                      </a:cxn>
                      <a:cxn ang="0">
                        <a:pos x="18" y="57"/>
                      </a:cxn>
                      <a:cxn ang="0">
                        <a:pos x="19" y="60"/>
                      </a:cxn>
                      <a:cxn ang="0">
                        <a:pos x="23" y="71"/>
                      </a:cxn>
                      <a:cxn ang="0">
                        <a:pos x="26" y="81"/>
                      </a:cxn>
                      <a:cxn ang="0">
                        <a:pos x="27" y="92"/>
                      </a:cxn>
                      <a:cxn ang="0">
                        <a:pos x="28" y="100"/>
                      </a:cxn>
                      <a:cxn ang="0">
                        <a:pos x="74" y="100"/>
                      </a:cxn>
                      <a:cxn ang="0">
                        <a:pos x="73" y="87"/>
                      </a:cxn>
                      <a:cxn ang="0">
                        <a:pos x="71" y="72"/>
                      </a:cxn>
                      <a:cxn ang="0">
                        <a:pos x="67" y="56"/>
                      </a:cxn>
                      <a:cxn ang="0">
                        <a:pos x="61" y="41"/>
                      </a:cxn>
                      <a:cxn ang="0">
                        <a:pos x="57" y="33"/>
                      </a:cxn>
                      <a:cxn ang="0">
                        <a:pos x="51" y="26"/>
                      </a:cxn>
                      <a:cxn ang="0">
                        <a:pos x="45" y="18"/>
                      </a:cxn>
                      <a:cxn ang="0">
                        <a:pos x="38" y="13"/>
                      </a:cxn>
                      <a:cxn ang="0">
                        <a:pos x="29" y="8"/>
                      </a:cxn>
                      <a:cxn ang="0">
                        <a:pos x="20" y="4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74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8" y="49"/>
                        </a:lnTo>
                        <a:lnTo>
                          <a:pt x="10" y="50"/>
                        </a:lnTo>
                        <a:lnTo>
                          <a:pt x="12" y="52"/>
                        </a:lnTo>
                        <a:lnTo>
                          <a:pt x="16" y="54"/>
                        </a:lnTo>
                        <a:lnTo>
                          <a:pt x="18" y="57"/>
                        </a:lnTo>
                        <a:lnTo>
                          <a:pt x="19" y="60"/>
                        </a:lnTo>
                        <a:lnTo>
                          <a:pt x="23" y="71"/>
                        </a:lnTo>
                        <a:lnTo>
                          <a:pt x="26" y="81"/>
                        </a:lnTo>
                        <a:lnTo>
                          <a:pt x="27" y="92"/>
                        </a:lnTo>
                        <a:lnTo>
                          <a:pt x="28" y="100"/>
                        </a:lnTo>
                        <a:lnTo>
                          <a:pt x="74" y="100"/>
                        </a:lnTo>
                        <a:lnTo>
                          <a:pt x="73" y="87"/>
                        </a:lnTo>
                        <a:lnTo>
                          <a:pt x="71" y="72"/>
                        </a:lnTo>
                        <a:lnTo>
                          <a:pt x="67" y="56"/>
                        </a:lnTo>
                        <a:lnTo>
                          <a:pt x="61" y="41"/>
                        </a:lnTo>
                        <a:lnTo>
                          <a:pt x="57" y="33"/>
                        </a:lnTo>
                        <a:lnTo>
                          <a:pt x="51" y="26"/>
                        </a:lnTo>
                        <a:lnTo>
                          <a:pt x="45" y="18"/>
                        </a:lnTo>
                        <a:lnTo>
                          <a:pt x="38" y="13"/>
                        </a:lnTo>
                        <a:lnTo>
                          <a:pt x="29" y="8"/>
                        </a:lnTo>
                        <a:lnTo>
                          <a:pt x="20" y="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3" name="Freeform 551"/>
                  <p:cNvSpPr>
                    <a:spLocks noChangeAspect="1"/>
                  </p:cNvSpPr>
                  <p:nvPr/>
                </p:nvSpPr>
                <p:spPr bwMode="auto">
                  <a:xfrm>
                    <a:off x="300" y="1415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6" y="90"/>
                      </a:cxn>
                      <a:cxn ang="0">
                        <a:pos x="48" y="79"/>
                      </a:cxn>
                      <a:cxn ang="0">
                        <a:pos x="50" y="70"/>
                      </a:cxn>
                      <a:cxn ang="0">
                        <a:pos x="55" y="59"/>
                      </a:cxn>
                      <a:cxn ang="0">
                        <a:pos x="57" y="57"/>
                      </a:cxn>
                      <a:cxn ang="0">
                        <a:pos x="59" y="54"/>
                      </a:cxn>
                      <a:cxn ang="0">
                        <a:pos x="61" y="52"/>
                      </a:cxn>
                      <a:cxn ang="0">
                        <a:pos x="63" y="50"/>
                      </a:cxn>
                      <a:cxn ang="0">
                        <a:pos x="66" y="49"/>
                      </a:cxn>
                      <a:cxn ang="0">
                        <a:pos x="68" y="48"/>
                      </a:cxn>
                      <a:cxn ang="0">
                        <a:pos x="73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66" y="0"/>
                      </a:cxn>
                      <a:cxn ang="0">
                        <a:pos x="56" y="2"/>
                      </a:cxn>
                      <a:cxn ang="0">
                        <a:pos x="46" y="7"/>
                      </a:cxn>
                      <a:cxn ang="0">
                        <a:pos x="38" y="12"/>
                      </a:cxn>
                      <a:cxn ang="0">
                        <a:pos x="30" y="17"/>
                      </a:cxn>
                      <a:cxn ang="0">
                        <a:pos x="23" y="24"/>
                      </a:cxn>
                      <a:cxn ang="0">
                        <a:pos x="18" y="31"/>
                      </a:cxn>
                      <a:cxn ang="0">
                        <a:pos x="14" y="39"/>
                      </a:cxn>
                      <a:cxn ang="0">
                        <a:pos x="7" y="54"/>
                      </a:cxn>
                      <a:cxn ang="0">
                        <a:pos x="3" y="70"/>
                      </a:cxn>
                      <a:cxn ang="0">
                        <a:pos x="0" y="86"/>
                      </a:cxn>
                      <a:cxn ang="0">
                        <a:pos x="0" y="100"/>
                      </a:cxn>
                      <a:cxn ang="0">
                        <a:pos x="0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</a:cxnLst>
                    <a:rect l="0" t="0" r="r" b="b"/>
                    <a:pathLst>
                      <a:path w="77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6" y="90"/>
                        </a:lnTo>
                        <a:lnTo>
                          <a:pt x="48" y="79"/>
                        </a:lnTo>
                        <a:lnTo>
                          <a:pt x="50" y="70"/>
                        </a:lnTo>
                        <a:lnTo>
                          <a:pt x="55" y="59"/>
                        </a:lnTo>
                        <a:lnTo>
                          <a:pt x="57" y="57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3" y="50"/>
                        </a:lnTo>
                        <a:lnTo>
                          <a:pt x="66" y="49"/>
                        </a:lnTo>
                        <a:lnTo>
                          <a:pt x="68" y="48"/>
                        </a:lnTo>
                        <a:lnTo>
                          <a:pt x="73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2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0" y="17"/>
                        </a:lnTo>
                        <a:lnTo>
                          <a:pt x="23" y="24"/>
                        </a:lnTo>
                        <a:lnTo>
                          <a:pt x="18" y="31"/>
                        </a:lnTo>
                        <a:lnTo>
                          <a:pt x="14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0" y="86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4" name="Freeform 552"/>
                  <p:cNvSpPr>
                    <a:spLocks noChangeAspect="1"/>
                  </p:cNvSpPr>
                  <p:nvPr/>
                </p:nvSpPr>
                <p:spPr bwMode="auto">
                  <a:xfrm>
                    <a:off x="300" y="1445"/>
                    <a:ext cx="14" cy="35"/>
                  </a:xfrm>
                  <a:custGeom>
                    <a:avLst/>
                    <a:gdLst/>
                    <a:ahLst/>
                    <a:cxnLst>
                      <a:cxn ang="0">
                        <a:pos x="30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30" y="117"/>
                      </a:cxn>
                      <a:cxn ang="0">
                        <a:pos x="30" y="117"/>
                      </a:cxn>
                      <a:cxn ang="0">
                        <a:pos x="46" y="112"/>
                      </a:cxn>
                      <a:cxn ang="0">
                        <a:pos x="46" y="96"/>
                      </a:cxn>
                      <a:cxn ang="0">
                        <a:pos x="30" y="117"/>
                      </a:cxn>
                    </a:cxnLst>
                    <a:rect l="0" t="0" r="r" b="b"/>
                    <a:pathLst>
                      <a:path w="46" h="117">
                        <a:moveTo>
                          <a:pt x="30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0" y="117"/>
                        </a:lnTo>
                        <a:lnTo>
                          <a:pt x="30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0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5" name="Freeform 553"/>
                  <p:cNvSpPr>
                    <a:spLocks noChangeAspect="1"/>
                  </p:cNvSpPr>
                  <p:nvPr/>
                </p:nvSpPr>
                <p:spPr bwMode="auto">
                  <a:xfrm>
                    <a:off x="295" y="1467"/>
                    <a:ext cx="14" cy="16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0" y="51"/>
                      </a:cxn>
                      <a:cxn ang="0">
                        <a:pos x="49" y="43"/>
                      </a:cxn>
                      <a:cxn ang="0">
                        <a:pos x="34" y="0"/>
                      </a:cxn>
                      <a:cxn ang="0">
                        <a:pos x="15" y="7"/>
                      </a:cxn>
                      <a:cxn ang="0">
                        <a:pos x="0" y="28"/>
                      </a:cxn>
                      <a:cxn ang="0">
                        <a:pos x="15" y="7"/>
                      </a:cxn>
                      <a:cxn ang="0">
                        <a:pos x="0" y="13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49" h="51">
                        <a:moveTo>
                          <a:pt x="0" y="28"/>
                        </a:moveTo>
                        <a:lnTo>
                          <a:pt x="30" y="51"/>
                        </a:lnTo>
                        <a:lnTo>
                          <a:pt x="49" y="43"/>
                        </a:lnTo>
                        <a:lnTo>
                          <a:pt x="34" y="0"/>
                        </a:lnTo>
                        <a:lnTo>
                          <a:pt x="15" y="7"/>
                        </a:lnTo>
                        <a:lnTo>
                          <a:pt x="0" y="28"/>
                        </a:lnTo>
                        <a:lnTo>
                          <a:pt x="15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6" name="Freeform 554"/>
                  <p:cNvSpPr>
                    <a:spLocks noChangeAspect="1"/>
                  </p:cNvSpPr>
                  <p:nvPr/>
                </p:nvSpPr>
                <p:spPr bwMode="auto">
                  <a:xfrm>
                    <a:off x="295" y="1475"/>
                    <a:ext cx="14" cy="95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0" y="291"/>
                      </a:cxn>
                      <a:cxn ang="0">
                        <a:pos x="0" y="314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7" name="Freeform 555"/>
                  <p:cNvSpPr>
                    <a:spLocks noChangeAspect="1"/>
                  </p:cNvSpPr>
                  <p:nvPr/>
                </p:nvSpPr>
                <p:spPr bwMode="auto">
                  <a:xfrm>
                    <a:off x="301" y="1556"/>
                    <a:ext cx="52" cy="14"/>
                  </a:xfrm>
                  <a:custGeom>
                    <a:avLst/>
                    <a:gdLst/>
                    <a:ahLst/>
                    <a:cxnLst>
                      <a:cxn ang="0">
                        <a:pos x="169" y="23"/>
                      </a:cxn>
                      <a:cxn ang="0">
                        <a:pos x="144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44" y="46"/>
                      </a:cxn>
                      <a:cxn ang="0">
                        <a:pos x="169" y="23"/>
                      </a:cxn>
                      <a:cxn ang="0">
                        <a:pos x="144" y="46"/>
                      </a:cxn>
                      <a:cxn ang="0">
                        <a:pos x="169" y="46"/>
                      </a:cxn>
                      <a:cxn ang="0">
                        <a:pos x="169" y="23"/>
                      </a:cxn>
                    </a:cxnLst>
                    <a:rect l="0" t="0" r="r" b="b"/>
                    <a:pathLst>
                      <a:path w="169" h="46">
                        <a:moveTo>
                          <a:pt x="169" y="23"/>
                        </a:moveTo>
                        <a:lnTo>
                          <a:pt x="144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4" y="46"/>
                        </a:lnTo>
                        <a:lnTo>
                          <a:pt x="169" y="23"/>
                        </a:lnTo>
                        <a:lnTo>
                          <a:pt x="144" y="46"/>
                        </a:lnTo>
                        <a:lnTo>
                          <a:pt x="169" y="46"/>
                        </a:lnTo>
                        <a:lnTo>
                          <a:pt x="16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8" name="Freeform 556"/>
                  <p:cNvSpPr>
                    <a:spLocks noChangeAspect="1"/>
                  </p:cNvSpPr>
                  <p:nvPr/>
                </p:nvSpPr>
                <p:spPr bwMode="auto">
                  <a:xfrm>
                    <a:off x="5201" y="1422"/>
                    <a:ext cx="43" cy="141"/>
                  </a:xfrm>
                  <a:custGeom>
                    <a:avLst/>
                    <a:gdLst/>
                    <a:ahLst/>
                    <a:cxnLst>
                      <a:cxn ang="0">
                        <a:pos x="0" y="469"/>
                      </a:cxn>
                      <a:cxn ang="0">
                        <a:pos x="0" y="181"/>
                      </a:cxn>
                      <a:cxn ang="0">
                        <a:pos x="19" y="172"/>
                      </a:cxn>
                      <a:cxn ang="0">
                        <a:pos x="19" y="76"/>
                      </a:cxn>
                      <a:cxn ang="0">
                        <a:pos x="19" y="65"/>
                      </a:cxn>
                      <a:cxn ang="0">
                        <a:pos x="21" y="52"/>
                      </a:cxn>
                      <a:cxn ang="0">
                        <a:pos x="24" y="40"/>
                      </a:cxn>
                      <a:cxn ang="0">
                        <a:pos x="29" y="27"/>
                      </a:cxn>
                      <a:cxn ang="0">
                        <a:pos x="32" y="22"/>
                      </a:cxn>
                      <a:cxn ang="0">
                        <a:pos x="37" y="16"/>
                      </a:cxn>
                      <a:cxn ang="0">
                        <a:pos x="41" y="11"/>
                      </a:cxn>
                      <a:cxn ang="0">
                        <a:pos x="46" y="7"/>
                      </a:cxn>
                      <a:cxn ang="0">
                        <a:pos x="51" y="4"/>
                      </a:cxn>
                      <a:cxn ang="0">
                        <a:pos x="58" y="2"/>
                      </a:cxn>
                      <a:cxn ang="0">
                        <a:pos x="64" y="0"/>
                      </a:cxn>
                      <a:cxn ang="0">
                        <a:pos x="71" y="0"/>
                      </a:cxn>
                      <a:cxn ang="0">
                        <a:pos x="79" y="0"/>
                      </a:cxn>
                      <a:cxn ang="0">
                        <a:pos x="86" y="2"/>
                      </a:cxn>
                      <a:cxn ang="0">
                        <a:pos x="92" y="4"/>
                      </a:cxn>
                      <a:cxn ang="0">
                        <a:pos x="98" y="7"/>
                      </a:cxn>
                      <a:cxn ang="0">
                        <a:pos x="102" y="10"/>
                      </a:cxn>
                      <a:cxn ang="0">
                        <a:pos x="106" y="15"/>
                      </a:cxn>
                      <a:cxn ang="0">
                        <a:pos x="110" y="21"/>
                      </a:cxn>
                      <a:cxn ang="0">
                        <a:pos x="113" y="26"/>
                      </a:cxn>
                      <a:cxn ang="0">
                        <a:pos x="118" y="37"/>
                      </a:cxn>
                      <a:cxn ang="0">
                        <a:pos x="121" y="51"/>
                      </a:cxn>
                      <a:cxn ang="0">
                        <a:pos x="123" y="64"/>
                      </a:cxn>
                      <a:cxn ang="0">
                        <a:pos x="124" y="76"/>
                      </a:cxn>
                      <a:cxn ang="0">
                        <a:pos x="124" y="172"/>
                      </a:cxn>
                      <a:cxn ang="0">
                        <a:pos x="143" y="178"/>
                      </a:cxn>
                      <a:cxn ang="0">
                        <a:pos x="143" y="469"/>
                      </a:cxn>
                      <a:cxn ang="0">
                        <a:pos x="0" y="469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9" y="172"/>
                        </a:lnTo>
                        <a:lnTo>
                          <a:pt x="19" y="76"/>
                        </a:lnTo>
                        <a:lnTo>
                          <a:pt x="19" y="65"/>
                        </a:lnTo>
                        <a:lnTo>
                          <a:pt x="21" y="52"/>
                        </a:lnTo>
                        <a:lnTo>
                          <a:pt x="24" y="40"/>
                        </a:lnTo>
                        <a:lnTo>
                          <a:pt x="29" y="27"/>
                        </a:lnTo>
                        <a:lnTo>
                          <a:pt x="32" y="22"/>
                        </a:lnTo>
                        <a:lnTo>
                          <a:pt x="37" y="16"/>
                        </a:lnTo>
                        <a:lnTo>
                          <a:pt x="41" y="11"/>
                        </a:lnTo>
                        <a:lnTo>
                          <a:pt x="46" y="7"/>
                        </a:lnTo>
                        <a:lnTo>
                          <a:pt x="51" y="4"/>
                        </a:lnTo>
                        <a:lnTo>
                          <a:pt x="58" y="2"/>
                        </a:lnTo>
                        <a:lnTo>
                          <a:pt x="64" y="0"/>
                        </a:lnTo>
                        <a:lnTo>
                          <a:pt x="71" y="0"/>
                        </a:lnTo>
                        <a:lnTo>
                          <a:pt x="79" y="0"/>
                        </a:lnTo>
                        <a:lnTo>
                          <a:pt x="86" y="2"/>
                        </a:lnTo>
                        <a:lnTo>
                          <a:pt x="92" y="4"/>
                        </a:lnTo>
                        <a:lnTo>
                          <a:pt x="98" y="7"/>
                        </a:lnTo>
                        <a:lnTo>
                          <a:pt x="102" y="10"/>
                        </a:lnTo>
                        <a:lnTo>
                          <a:pt x="106" y="15"/>
                        </a:lnTo>
                        <a:lnTo>
                          <a:pt x="110" y="21"/>
                        </a:lnTo>
                        <a:lnTo>
                          <a:pt x="113" y="26"/>
                        </a:lnTo>
                        <a:lnTo>
                          <a:pt x="118" y="37"/>
                        </a:lnTo>
                        <a:lnTo>
                          <a:pt x="121" y="51"/>
                        </a:lnTo>
                        <a:lnTo>
                          <a:pt x="123" y="64"/>
                        </a:lnTo>
                        <a:lnTo>
                          <a:pt x="124" y="76"/>
                        </a:lnTo>
                        <a:lnTo>
                          <a:pt x="124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09" name="Freeform 557"/>
                  <p:cNvSpPr>
                    <a:spLocks noChangeAspect="1"/>
                  </p:cNvSpPr>
                  <p:nvPr/>
                </p:nvSpPr>
                <p:spPr bwMode="auto">
                  <a:xfrm>
                    <a:off x="5193" y="1470"/>
                    <a:ext cx="15" cy="93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8" y="309"/>
                      </a:cxn>
                      <a:cxn ang="0">
                        <a:pos x="48" y="21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0" y="6"/>
                      </a:cxn>
                      <a:cxn ang="0">
                        <a:pos x="0" y="2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48" h="309">
                        <a:moveTo>
                          <a:pt x="1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8" y="309"/>
                        </a:lnTo>
                        <a:lnTo>
                          <a:pt x="48" y="21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0" name="Freeform 558"/>
                  <p:cNvSpPr>
                    <a:spLocks noChangeAspect="1"/>
                  </p:cNvSpPr>
                  <p:nvPr/>
                </p:nvSpPr>
                <p:spPr bwMode="auto">
                  <a:xfrm>
                    <a:off x="5198" y="1467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53" y="21"/>
                      </a:cxn>
                      <a:cxn ang="0">
                        <a:pos x="20" y="0"/>
                      </a:cxn>
                      <a:cxn ang="0">
                        <a:pos x="0" y="9"/>
                      </a:cxn>
                      <a:cxn ang="0">
                        <a:pos x="20" y="51"/>
                      </a:cxn>
                      <a:cxn ang="0">
                        <a:pos x="39" y="42"/>
                      </a:cxn>
                      <a:cxn ang="0">
                        <a:pos x="53" y="21"/>
                      </a:cxn>
                      <a:cxn ang="0">
                        <a:pos x="39" y="42"/>
                      </a:cxn>
                      <a:cxn ang="0">
                        <a:pos x="53" y="36"/>
                      </a:cxn>
                      <a:cxn ang="0">
                        <a:pos x="53" y="21"/>
                      </a:cxn>
                    </a:cxnLst>
                    <a:rect l="0" t="0" r="r" b="b"/>
                    <a:pathLst>
                      <a:path w="53" h="51">
                        <a:moveTo>
                          <a:pt x="53" y="21"/>
                        </a:moveTo>
                        <a:lnTo>
                          <a:pt x="20" y="0"/>
                        </a:lnTo>
                        <a:lnTo>
                          <a:pt x="0" y="9"/>
                        </a:lnTo>
                        <a:lnTo>
                          <a:pt x="20" y="51"/>
                        </a:lnTo>
                        <a:lnTo>
                          <a:pt x="39" y="42"/>
                        </a:lnTo>
                        <a:lnTo>
                          <a:pt x="53" y="21"/>
                        </a:lnTo>
                        <a:lnTo>
                          <a:pt x="39" y="42"/>
                        </a:lnTo>
                        <a:lnTo>
                          <a:pt x="53" y="36"/>
                        </a:lnTo>
                        <a:lnTo>
                          <a:pt x="53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1" name="Freeform 559"/>
                  <p:cNvSpPr>
                    <a:spLocks noChangeAspect="1"/>
                  </p:cNvSpPr>
                  <p:nvPr/>
                </p:nvSpPr>
                <p:spPr bwMode="auto">
                  <a:xfrm>
                    <a:off x="5200" y="1445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8" y="96"/>
                      </a:cxn>
                      <a:cxn ang="0">
                        <a:pos x="48" y="0"/>
                      </a:cxn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8" y="0"/>
                      </a:cxn>
                    </a:cxnLst>
                    <a:rect l="0" t="0" r="r" b="b"/>
                    <a:pathLst>
                      <a:path w="48" h="96">
                        <a:moveTo>
                          <a:pt x="48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8" y="96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2" name="Freeform 560"/>
                  <p:cNvSpPr>
                    <a:spLocks noChangeAspect="1"/>
                  </p:cNvSpPr>
                  <p:nvPr/>
                </p:nvSpPr>
                <p:spPr bwMode="auto">
                  <a:xfrm>
                    <a:off x="5200" y="1415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67" y="0"/>
                      </a:cxn>
                      <a:cxn ang="0">
                        <a:pos x="56" y="4"/>
                      </a:cxn>
                      <a:cxn ang="0">
                        <a:pos x="47" y="7"/>
                      </a:cxn>
                      <a:cxn ang="0">
                        <a:pos x="38" y="12"/>
                      </a:cxn>
                      <a:cxn ang="0">
                        <a:pos x="31" y="18"/>
                      </a:cxn>
                      <a:cxn ang="0">
                        <a:pos x="25" y="26"/>
                      </a:cxn>
                      <a:cxn ang="0">
                        <a:pos x="19" y="33"/>
                      </a:cxn>
                      <a:cxn ang="0">
                        <a:pos x="14" y="41"/>
                      </a:cxn>
                      <a:cxn ang="0">
                        <a:pos x="8" y="56"/>
                      </a:cxn>
                      <a:cxn ang="0">
                        <a:pos x="4" y="72"/>
                      </a:cxn>
                      <a:cxn ang="0">
                        <a:pos x="1" y="87"/>
                      </a:cxn>
                      <a:cxn ang="0">
                        <a:pos x="0" y="100"/>
                      </a:cxn>
                      <a:cxn ang="0">
                        <a:pos x="48" y="100"/>
                      </a:cxn>
                      <a:cxn ang="0">
                        <a:pos x="48" y="92"/>
                      </a:cxn>
                      <a:cxn ang="0">
                        <a:pos x="49" y="81"/>
                      </a:cxn>
                      <a:cxn ang="0">
                        <a:pos x="52" y="71"/>
                      </a:cxn>
                      <a:cxn ang="0">
                        <a:pos x="56" y="60"/>
                      </a:cxn>
                      <a:cxn ang="0">
                        <a:pos x="58" y="58"/>
                      </a:cxn>
                      <a:cxn ang="0">
                        <a:pos x="60" y="55"/>
                      </a:cxn>
                      <a:cxn ang="0">
                        <a:pos x="63" y="52"/>
                      </a:cxn>
                      <a:cxn ang="0">
                        <a:pos x="66" y="50"/>
                      </a:cxn>
                      <a:cxn ang="0">
                        <a:pos x="68" y="49"/>
                      </a:cxn>
                      <a:cxn ang="0">
                        <a:pos x="71" y="48"/>
                      </a:cxn>
                      <a:cxn ang="0">
                        <a:pos x="74" y="47"/>
                      </a:cxn>
                      <a:cxn ang="0">
                        <a:pos x="77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7" y="0"/>
                        </a:lnTo>
                        <a:lnTo>
                          <a:pt x="56" y="4"/>
                        </a:lnTo>
                        <a:lnTo>
                          <a:pt x="47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5" y="26"/>
                        </a:lnTo>
                        <a:lnTo>
                          <a:pt x="19" y="33"/>
                        </a:lnTo>
                        <a:lnTo>
                          <a:pt x="14" y="41"/>
                        </a:lnTo>
                        <a:lnTo>
                          <a:pt x="8" y="56"/>
                        </a:lnTo>
                        <a:lnTo>
                          <a:pt x="4" y="72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8" y="100"/>
                        </a:lnTo>
                        <a:lnTo>
                          <a:pt x="48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0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3" y="52"/>
                        </a:lnTo>
                        <a:lnTo>
                          <a:pt x="66" y="50"/>
                        </a:lnTo>
                        <a:lnTo>
                          <a:pt x="68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3" name="Freeform 561"/>
                  <p:cNvSpPr>
                    <a:spLocks noChangeAspect="1"/>
                  </p:cNvSpPr>
                  <p:nvPr/>
                </p:nvSpPr>
                <p:spPr bwMode="auto">
                  <a:xfrm>
                    <a:off x="5222" y="1415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5" y="86"/>
                      </a:cxn>
                      <a:cxn ang="0">
                        <a:pos x="73" y="71"/>
                      </a:cxn>
                      <a:cxn ang="0">
                        <a:pos x="69" y="55"/>
                      </a:cxn>
                      <a:cxn ang="0">
                        <a:pos x="63" y="40"/>
                      </a:cxn>
                      <a:cxn ang="0">
                        <a:pos x="58" y="32"/>
                      </a:cxn>
                      <a:cxn ang="0">
                        <a:pos x="53" y="25"/>
                      </a:cxn>
                      <a:cxn ang="0">
                        <a:pos x="47" y="17"/>
                      </a:cxn>
                      <a:cxn ang="0">
                        <a:pos x="39" y="12"/>
                      </a:cxn>
                      <a:cxn ang="0">
                        <a:pos x="31" y="7"/>
                      </a:cxn>
                      <a:cxn ang="0">
                        <a:pos x="21" y="2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" y="47"/>
                      </a:cxn>
                      <a:cxn ang="0">
                        <a:pos x="8" y="48"/>
                      </a:cxn>
                      <a:cxn ang="0">
                        <a:pos x="11" y="49"/>
                      </a:cxn>
                      <a:cxn ang="0">
                        <a:pos x="13" y="50"/>
                      </a:cxn>
                      <a:cxn ang="0">
                        <a:pos x="15" y="52"/>
                      </a:cxn>
                      <a:cxn ang="0">
                        <a:pos x="17" y="54"/>
                      </a:cxn>
                      <a:cxn ang="0">
                        <a:pos x="19" y="56"/>
                      </a:cxn>
                      <a:cxn ang="0">
                        <a:pos x="21" y="59"/>
                      </a:cxn>
                      <a:cxn ang="0">
                        <a:pos x="25" y="69"/>
                      </a:cxn>
                      <a:cxn ang="0">
                        <a:pos x="28" y="79"/>
                      </a:cxn>
                      <a:cxn ang="0">
                        <a:pos x="29" y="90"/>
                      </a:cxn>
                      <a:cxn ang="0">
                        <a:pos x="30" y="100"/>
                      </a:cxn>
                      <a:cxn ang="0">
                        <a:pos x="30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1"/>
                        </a:lnTo>
                        <a:lnTo>
                          <a:pt x="69" y="55"/>
                        </a:lnTo>
                        <a:lnTo>
                          <a:pt x="63" y="40"/>
                        </a:lnTo>
                        <a:lnTo>
                          <a:pt x="58" y="32"/>
                        </a:lnTo>
                        <a:lnTo>
                          <a:pt x="53" y="25"/>
                        </a:lnTo>
                        <a:lnTo>
                          <a:pt x="47" y="17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8" y="48"/>
                        </a:lnTo>
                        <a:lnTo>
                          <a:pt x="11" y="49"/>
                        </a:lnTo>
                        <a:lnTo>
                          <a:pt x="13" y="50"/>
                        </a:lnTo>
                        <a:lnTo>
                          <a:pt x="15" y="52"/>
                        </a:lnTo>
                        <a:lnTo>
                          <a:pt x="17" y="54"/>
                        </a:lnTo>
                        <a:lnTo>
                          <a:pt x="19" y="56"/>
                        </a:lnTo>
                        <a:lnTo>
                          <a:pt x="21" y="59"/>
                        </a:lnTo>
                        <a:lnTo>
                          <a:pt x="25" y="69"/>
                        </a:lnTo>
                        <a:lnTo>
                          <a:pt x="28" y="79"/>
                        </a:lnTo>
                        <a:lnTo>
                          <a:pt x="29" y="90"/>
                        </a:lnTo>
                        <a:lnTo>
                          <a:pt x="30" y="100"/>
                        </a:lnTo>
                        <a:lnTo>
                          <a:pt x="30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4" name="Freeform 562"/>
                  <p:cNvSpPr>
                    <a:spLocks noChangeAspect="1"/>
                  </p:cNvSpPr>
                  <p:nvPr/>
                </p:nvSpPr>
                <p:spPr bwMode="auto">
                  <a:xfrm>
                    <a:off x="5231" y="1445"/>
                    <a:ext cx="15" cy="35"/>
                  </a:xfrm>
                  <a:custGeom>
                    <a:avLst/>
                    <a:gdLst/>
                    <a:ahLst/>
                    <a:cxnLst>
                      <a:cxn ang="0">
                        <a:pos x="15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5" y="117"/>
                      </a:cxn>
                      <a:cxn ang="0">
                        <a:pos x="0" y="96"/>
                      </a:cxn>
                      <a:cxn ang="0">
                        <a:pos x="0" y="112"/>
                      </a:cxn>
                      <a:cxn ang="0">
                        <a:pos x="15" y="117"/>
                      </a:cxn>
                    </a:cxnLst>
                    <a:rect l="0" t="0" r="r" b="b"/>
                    <a:pathLst>
                      <a:path w="46" h="117">
                        <a:moveTo>
                          <a:pt x="15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5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5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5" name="Freeform 563"/>
                  <p:cNvSpPr>
                    <a:spLocks noChangeAspect="1"/>
                  </p:cNvSpPr>
                  <p:nvPr/>
                </p:nvSpPr>
                <p:spPr bwMode="auto">
                  <a:xfrm>
                    <a:off x="5236" y="1467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50" y="28"/>
                      </a:cxn>
                      <a:cxn ang="0">
                        <a:pos x="34" y="7"/>
                      </a:cxn>
                      <a:cxn ang="0">
                        <a:pos x="15" y="0"/>
                      </a:cxn>
                      <a:cxn ang="0">
                        <a:pos x="0" y="43"/>
                      </a:cxn>
                      <a:cxn ang="0">
                        <a:pos x="18" y="51"/>
                      </a:cxn>
                      <a:cxn ang="0">
                        <a:pos x="50" y="28"/>
                      </a:cxn>
                      <a:cxn ang="0">
                        <a:pos x="50" y="28"/>
                      </a:cxn>
                      <a:cxn ang="0">
                        <a:pos x="50" y="13"/>
                      </a:cxn>
                      <a:cxn ang="0">
                        <a:pos x="34" y="7"/>
                      </a:cxn>
                      <a:cxn ang="0">
                        <a:pos x="50" y="28"/>
                      </a:cxn>
                    </a:cxnLst>
                    <a:rect l="0" t="0" r="r" b="b"/>
                    <a:pathLst>
                      <a:path w="50" h="51">
                        <a:moveTo>
                          <a:pt x="50" y="28"/>
                        </a:moveTo>
                        <a:lnTo>
                          <a:pt x="34" y="7"/>
                        </a:lnTo>
                        <a:lnTo>
                          <a:pt x="15" y="0"/>
                        </a:lnTo>
                        <a:lnTo>
                          <a:pt x="0" y="43"/>
                        </a:lnTo>
                        <a:lnTo>
                          <a:pt x="18" y="51"/>
                        </a:lnTo>
                        <a:lnTo>
                          <a:pt x="50" y="28"/>
                        </a:lnTo>
                        <a:lnTo>
                          <a:pt x="50" y="28"/>
                        </a:lnTo>
                        <a:lnTo>
                          <a:pt x="50" y="13"/>
                        </a:lnTo>
                        <a:lnTo>
                          <a:pt x="34" y="7"/>
                        </a:lnTo>
                        <a:lnTo>
                          <a:pt x="5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6" name="Freeform 564"/>
                  <p:cNvSpPr>
                    <a:spLocks noChangeAspect="1"/>
                  </p:cNvSpPr>
                  <p:nvPr/>
                </p:nvSpPr>
                <p:spPr bwMode="auto">
                  <a:xfrm>
                    <a:off x="5237" y="1475"/>
                    <a:ext cx="14" cy="95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23" y="314"/>
                      </a:cxn>
                      <a:cxn ang="0">
                        <a:pos x="46" y="314"/>
                      </a:cxn>
                      <a:cxn ang="0">
                        <a:pos x="46" y="291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7" name="Freeform 565"/>
                  <p:cNvSpPr>
                    <a:spLocks noChangeAspect="1"/>
                  </p:cNvSpPr>
                  <p:nvPr/>
                </p:nvSpPr>
                <p:spPr bwMode="auto">
                  <a:xfrm>
                    <a:off x="5193" y="1556"/>
                    <a:ext cx="51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5" y="46"/>
                      </a:cxn>
                      <a:cxn ang="0">
                        <a:pos x="168" y="46"/>
                      </a:cxn>
                      <a:cxn ang="0">
                        <a:pos x="168" y="0"/>
                      </a:cxn>
                      <a:cxn ang="0">
                        <a:pos x="25" y="0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46"/>
                      </a:cxn>
                      <a:cxn ang="0">
                        <a:pos x="25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68" h="46">
                        <a:moveTo>
                          <a:pt x="0" y="23"/>
                        </a:moveTo>
                        <a:lnTo>
                          <a:pt x="25" y="46"/>
                        </a:lnTo>
                        <a:lnTo>
                          <a:pt x="168" y="46"/>
                        </a:lnTo>
                        <a:lnTo>
                          <a:pt x="168" y="0"/>
                        </a:lnTo>
                        <a:lnTo>
                          <a:pt x="25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5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8" name="Freeform 566"/>
                  <p:cNvSpPr>
                    <a:spLocks noChangeAspect="1"/>
                  </p:cNvSpPr>
                  <p:nvPr/>
                </p:nvSpPr>
                <p:spPr bwMode="auto">
                  <a:xfrm>
                    <a:off x="435" y="1422"/>
                    <a:ext cx="43" cy="141"/>
                  </a:xfrm>
                  <a:custGeom>
                    <a:avLst/>
                    <a:gdLst/>
                    <a:ahLst/>
                    <a:cxnLst>
                      <a:cxn ang="0">
                        <a:pos x="145" y="469"/>
                      </a:cxn>
                      <a:cxn ang="0">
                        <a:pos x="145" y="181"/>
                      </a:cxn>
                      <a:cxn ang="0">
                        <a:pos x="125" y="172"/>
                      </a:cxn>
                      <a:cxn ang="0">
                        <a:pos x="125" y="76"/>
                      </a:cxn>
                      <a:cxn ang="0">
                        <a:pos x="125" y="65"/>
                      </a:cxn>
                      <a:cxn ang="0">
                        <a:pos x="123" y="52"/>
                      </a:cxn>
                      <a:cxn ang="0">
                        <a:pos x="119" y="40"/>
                      </a:cxn>
                      <a:cxn ang="0">
                        <a:pos x="114" y="27"/>
                      </a:cxn>
                      <a:cxn ang="0">
                        <a:pos x="111" y="22"/>
                      </a:cxn>
                      <a:cxn ang="0">
                        <a:pos x="107" y="16"/>
                      </a:cxn>
                      <a:cxn ang="0">
                        <a:pos x="103" y="11"/>
                      </a:cxn>
                      <a:cxn ang="0">
                        <a:pos x="97" y="7"/>
                      </a:cxn>
                      <a:cxn ang="0">
                        <a:pos x="92" y="4"/>
                      </a:cxn>
                      <a:cxn ang="0">
                        <a:pos x="86" y="2"/>
                      </a:cxn>
                      <a:cxn ang="0">
                        <a:pos x="79" y="0"/>
                      </a:cxn>
                      <a:cxn ang="0">
                        <a:pos x="72" y="0"/>
                      </a:cxn>
                      <a:cxn ang="0">
                        <a:pos x="65" y="0"/>
                      </a:cxn>
                      <a:cxn ang="0">
                        <a:pos x="57" y="2"/>
                      </a:cxn>
                      <a:cxn ang="0">
                        <a:pos x="51" y="4"/>
                      </a:cxn>
                      <a:cxn ang="0">
                        <a:pos x="46" y="7"/>
                      </a:cxn>
                      <a:cxn ang="0">
                        <a:pos x="42" y="10"/>
                      </a:cxn>
                      <a:cxn ang="0">
                        <a:pos x="37" y="15"/>
                      </a:cxn>
                      <a:cxn ang="0">
                        <a:pos x="33" y="21"/>
                      </a:cxn>
                      <a:cxn ang="0">
                        <a:pos x="30" y="26"/>
                      </a:cxn>
                      <a:cxn ang="0">
                        <a:pos x="26" y="37"/>
                      </a:cxn>
                      <a:cxn ang="0">
                        <a:pos x="23" y="51"/>
                      </a:cxn>
                      <a:cxn ang="0">
                        <a:pos x="20" y="64"/>
                      </a:cxn>
                      <a:cxn ang="0">
                        <a:pos x="19" y="76"/>
                      </a:cxn>
                      <a:cxn ang="0">
                        <a:pos x="19" y="172"/>
                      </a:cxn>
                      <a:cxn ang="0">
                        <a:pos x="0" y="178"/>
                      </a:cxn>
                      <a:cxn ang="0">
                        <a:pos x="0" y="469"/>
                      </a:cxn>
                      <a:cxn ang="0">
                        <a:pos x="145" y="469"/>
                      </a:cxn>
                    </a:cxnLst>
                    <a:rect l="0" t="0" r="r" b="b"/>
                    <a:pathLst>
                      <a:path w="145" h="469">
                        <a:moveTo>
                          <a:pt x="145" y="469"/>
                        </a:moveTo>
                        <a:lnTo>
                          <a:pt x="145" y="181"/>
                        </a:lnTo>
                        <a:lnTo>
                          <a:pt x="125" y="172"/>
                        </a:lnTo>
                        <a:lnTo>
                          <a:pt x="125" y="76"/>
                        </a:lnTo>
                        <a:lnTo>
                          <a:pt x="125" y="65"/>
                        </a:lnTo>
                        <a:lnTo>
                          <a:pt x="123" y="52"/>
                        </a:lnTo>
                        <a:lnTo>
                          <a:pt x="119" y="40"/>
                        </a:lnTo>
                        <a:lnTo>
                          <a:pt x="114" y="27"/>
                        </a:lnTo>
                        <a:lnTo>
                          <a:pt x="111" y="22"/>
                        </a:lnTo>
                        <a:lnTo>
                          <a:pt x="107" y="16"/>
                        </a:lnTo>
                        <a:lnTo>
                          <a:pt x="103" y="11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79" y="0"/>
                        </a:lnTo>
                        <a:lnTo>
                          <a:pt x="72" y="0"/>
                        </a:lnTo>
                        <a:lnTo>
                          <a:pt x="65" y="0"/>
                        </a:lnTo>
                        <a:lnTo>
                          <a:pt x="57" y="2"/>
                        </a:lnTo>
                        <a:lnTo>
                          <a:pt x="51" y="4"/>
                        </a:lnTo>
                        <a:lnTo>
                          <a:pt x="46" y="7"/>
                        </a:lnTo>
                        <a:lnTo>
                          <a:pt x="42" y="10"/>
                        </a:lnTo>
                        <a:lnTo>
                          <a:pt x="37" y="15"/>
                        </a:lnTo>
                        <a:lnTo>
                          <a:pt x="33" y="21"/>
                        </a:lnTo>
                        <a:lnTo>
                          <a:pt x="30" y="26"/>
                        </a:lnTo>
                        <a:lnTo>
                          <a:pt x="26" y="37"/>
                        </a:lnTo>
                        <a:lnTo>
                          <a:pt x="23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5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19" name="Freeform 567"/>
                  <p:cNvSpPr>
                    <a:spLocks noChangeAspect="1"/>
                  </p:cNvSpPr>
                  <p:nvPr/>
                </p:nvSpPr>
                <p:spPr bwMode="auto">
                  <a:xfrm>
                    <a:off x="471" y="1470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7" y="309"/>
                      </a:cxn>
                      <a:cxn ang="0">
                        <a:pos x="47" y="21"/>
                      </a:cxn>
                      <a:cxn ang="0">
                        <a:pos x="33" y="0"/>
                      </a:cxn>
                      <a:cxn ang="0">
                        <a:pos x="47" y="21"/>
                      </a:cxn>
                      <a:cxn ang="0">
                        <a:pos x="47" y="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47" h="309">
                        <a:moveTo>
                          <a:pt x="3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33" y="0"/>
                        </a:lnTo>
                        <a:lnTo>
                          <a:pt x="47" y="21"/>
                        </a:lnTo>
                        <a:lnTo>
                          <a:pt x="47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0" name="Freeform 568"/>
                  <p:cNvSpPr>
                    <a:spLocks noChangeAspect="1"/>
                  </p:cNvSpPr>
                  <p:nvPr/>
                </p:nvSpPr>
                <p:spPr bwMode="auto">
                  <a:xfrm>
                    <a:off x="465" y="1467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3" y="42"/>
                      </a:cxn>
                      <a:cxn ang="0">
                        <a:pos x="32" y="51"/>
                      </a:cxn>
                      <a:cxn ang="0">
                        <a:pos x="52" y="9"/>
                      </a:cxn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0" y="36"/>
                      </a:cxn>
                      <a:cxn ang="0">
                        <a:pos x="13" y="42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52" h="51">
                        <a:moveTo>
                          <a:pt x="0" y="21"/>
                        </a:moveTo>
                        <a:lnTo>
                          <a:pt x="13" y="42"/>
                        </a:lnTo>
                        <a:lnTo>
                          <a:pt x="32" y="51"/>
                        </a:lnTo>
                        <a:lnTo>
                          <a:pt x="52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36"/>
                        </a:lnTo>
                        <a:lnTo>
                          <a:pt x="13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1" name="Freeform 569"/>
                  <p:cNvSpPr>
                    <a:spLocks noChangeAspect="1"/>
                  </p:cNvSpPr>
                  <p:nvPr/>
                </p:nvSpPr>
                <p:spPr bwMode="auto">
                  <a:xfrm>
                    <a:off x="465" y="1445"/>
                    <a:ext cx="15" cy="29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2" name="Freeform 570"/>
                  <p:cNvSpPr>
                    <a:spLocks noChangeAspect="1"/>
                  </p:cNvSpPr>
                  <p:nvPr/>
                </p:nvSpPr>
                <p:spPr bwMode="auto">
                  <a:xfrm>
                    <a:off x="456" y="1415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3" y="47"/>
                      </a:cxn>
                      <a:cxn ang="0">
                        <a:pos x="6" y="48"/>
                      </a:cxn>
                      <a:cxn ang="0">
                        <a:pos x="10" y="49"/>
                      </a:cxn>
                      <a:cxn ang="0">
                        <a:pos x="12" y="50"/>
                      </a:cxn>
                      <a:cxn ang="0">
                        <a:pos x="15" y="52"/>
                      </a:cxn>
                      <a:cxn ang="0">
                        <a:pos x="17" y="55"/>
                      </a:cxn>
                      <a:cxn ang="0">
                        <a:pos x="19" y="58"/>
                      </a:cxn>
                      <a:cxn ang="0">
                        <a:pos x="21" y="60"/>
                      </a:cxn>
                      <a:cxn ang="0">
                        <a:pos x="25" y="71"/>
                      </a:cxn>
                      <a:cxn ang="0">
                        <a:pos x="28" y="81"/>
                      </a:cxn>
                      <a:cxn ang="0">
                        <a:pos x="30" y="92"/>
                      </a:cxn>
                      <a:cxn ang="0">
                        <a:pos x="30" y="100"/>
                      </a:cxn>
                      <a:cxn ang="0">
                        <a:pos x="77" y="100"/>
                      </a:cxn>
                      <a:cxn ang="0">
                        <a:pos x="76" y="87"/>
                      </a:cxn>
                      <a:cxn ang="0">
                        <a:pos x="74" y="72"/>
                      </a:cxn>
                      <a:cxn ang="0">
                        <a:pos x="70" y="56"/>
                      </a:cxn>
                      <a:cxn ang="0">
                        <a:pos x="63" y="41"/>
                      </a:cxn>
                      <a:cxn ang="0">
                        <a:pos x="58" y="33"/>
                      </a:cxn>
                      <a:cxn ang="0">
                        <a:pos x="53" y="26"/>
                      </a:cxn>
                      <a:cxn ang="0">
                        <a:pos x="46" y="18"/>
                      </a:cxn>
                      <a:cxn ang="0">
                        <a:pos x="39" y="12"/>
                      </a:cxn>
                      <a:cxn ang="0">
                        <a:pos x="31" y="7"/>
                      </a:cxn>
                      <a:cxn ang="0">
                        <a:pos x="21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5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1" y="60"/>
                        </a:lnTo>
                        <a:lnTo>
                          <a:pt x="25" y="71"/>
                        </a:lnTo>
                        <a:lnTo>
                          <a:pt x="28" y="81"/>
                        </a:lnTo>
                        <a:lnTo>
                          <a:pt x="30" y="92"/>
                        </a:lnTo>
                        <a:lnTo>
                          <a:pt x="30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2"/>
                        </a:lnTo>
                        <a:lnTo>
                          <a:pt x="70" y="56"/>
                        </a:lnTo>
                        <a:lnTo>
                          <a:pt x="63" y="41"/>
                        </a:lnTo>
                        <a:lnTo>
                          <a:pt x="58" y="33"/>
                        </a:lnTo>
                        <a:lnTo>
                          <a:pt x="53" y="26"/>
                        </a:lnTo>
                        <a:lnTo>
                          <a:pt x="46" y="18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3" name="Freeform 571"/>
                  <p:cNvSpPr>
                    <a:spLocks noChangeAspect="1"/>
                  </p:cNvSpPr>
                  <p:nvPr/>
                </p:nvSpPr>
                <p:spPr bwMode="auto">
                  <a:xfrm>
                    <a:off x="434" y="1415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47" y="100"/>
                      </a:cxn>
                      <a:cxn ang="0">
                        <a:pos x="47" y="100"/>
                      </a:cxn>
                      <a:cxn ang="0">
                        <a:pos x="48" y="90"/>
                      </a:cxn>
                      <a:cxn ang="0">
                        <a:pos x="49" y="79"/>
                      </a:cxn>
                      <a:cxn ang="0">
                        <a:pos x="51" y="69"/>
                      </a:cxn>
                      <a:cxn ang="0">
                        <a:pos x="55" y="59"/>
                      </a:cxn>
                      <a:cxn ang="0">
                        <a:pos x="57" y="56"/>
                      </a:cxn>
                      <a:cxn ang="0">
                        <a:pos x="59" y="54"/>
                      </a:cxn>
                      <a:cxn ang="0">
                        <a:pos x="61" y="52"/>
                      </a:cxn>
                      <a:cxn ang="0">
                        <a:pos x="63" y="50"/>
                      </a:cxn>
                      <a:cxn ang="0">
                        <a:pos x="66" y="49"/>
                      </a:cxn>
                      <a:cxn ang="0">
                        <a:pos x="69" y="48"/>
                      </a:cxn>
                      <a:cxn ang="0">
                        <a:pos x="72" y="47"/>
                      </a:cxn>
                      <a:cxn ang="0">
                        <a:pos x="76" y="47"/>
                      </a:cxn>
                      <a:cxn ang="0">
                        <a:pos x="76" y="0"/>
                      </a:cxn>
                      <a:cxn ang="0">
                        <a:pos x="66" y="0"/>
                      </a:cxn>
                      <a:cxn ang="0">
                        <a:pos x="55" y="2"/>
                      </a:cxn>
                      <a:cxn ang="0">
                        <a:pos x="46" y="7"/>
                      </a:cxn>
                      <a:cxn ang="0">
                        <a:pos x="37" y="12"/>
                      </a:cxn>
                      <a:cxn ang="0">
                        <a:pos x="30" y="17"/>
                      </a:cxn>
                      <a:cxn ang="0">
                        <a:pos x="23" y="25"/>
                      </a:cxn>
                      <a:cxn ang="0">
                        <a:pos x="18" y="32"/>
                      </a:cxn>
                      <a:cxn ang="0">
                        <a:pos x="13" y="40"/>
                      </a:cxn>
                      <a:cxn ang="0">
                        <a:pos x="8" y="55"/>
                      </a:cxn>
                      <a:cxn ang="0">
                        <a:pos x="3" y="71"/>
                      </a:cxn>
                      <a:cxn ang="0">
                        <a:pos x="1" y="86"/>
                      </a:cxn>
                      <a:cxn ang="0">
                        <a:pos x="0" y="100"/>
                      </a:cxn>
                      <a:cxn ang="0">
                        <a:pos x="0" y="100"/>
                      </a:cxn>
                      <a:cxn ang="0">
                        <a:pos x="47" y="100"/>
                      </a:cxn>
                      <a:cxn ang="0">
                        <a:pos x="47" y="100"/>
                      </a:cxn>
                      <a:cxn ang="0">
                        <a:pos x="47" y="100"/>
                      </a:cxn>
                    </a:cxnLst>
                    <a:rect l="0" t="0" r="r" b="b"/>
                    <a:pathLst>
                      <a:path w="76" h="100">
                        <a:moveTo>
                          <a:pt x="47" y="100"/>
                        </a:moveTo>
                        <a:lnTo>
                          <a:pt x="47" y="100"/>
                        </a:lnTo>
                        <a:lnTo>
                          <a:pt x="48" y="90"/>
                        </a:lnTo>
                        <a:lnTo>
                          <a:pt x="49" y="79"/>
                        </a:lnTo>
                        <a:lnTo>
                          <a:pt x="51" y="69"/>
                        </a:lnTo>
                        <a:lnTo>
                          <a:pt x="55" y="59"/>
                        </a:lnTo>
                        <a:lnTo>
                          <a:pt x="57" y="56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3" y="50"/>
                        </a:lnTo>
                        <a:lnTo>
                          <a:pt x="66" y="49"/>
                        </a:lnTo>
                        <a:lnTo>
                          <a:pt x="69" y="48"/>
                        </a:lnTo>
                        <a:lnTo>
                          <a:pt x="72" y="47"/>
                        </a:lnTo>
                        <a:lnTo>
                          <a:pt x="76" y="47"/>
                        </a:lnTo>
                        <a:lnTo>
                          <a:pt x="76" y="0"/>
                        </a:lnTo>
                        <a:lnTo>
                          <a:pt x="66" y="0"/>
                        </a:lnTo>
                        <a:lnTo>
                          <a:pt x="55" y="2"/>
                        </a:lnTo>
                        <a:lnTo>
                          <a:pt x="46" y="7"/>
                        </a:lnTo>
                        <a:lnTo>
                          <a:pt x="37" y="12"/>
                        </a:lnTo>
                        <a:lnTo>
                          <a:pt x="30" y="17"/>
                        </a:lnTo>
                        <a:lnTo>
                          <a:pt x="23" y="25"/>
                        </a:lnTo>
                        <a:lnTo>
                          <a:pt x="18" y="32"/>
                        </a:lnTo>
                        <a:lnTo>
                          <a:pt x="13" y="40"/>
                        </a:lnTo>
                        <a:lnTo>
                          <a:pt x="8" y="55"/>
                        </a:lnTo>
                        <a:lnTo>
                          <a:pt x="3" y="71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lnTo>
                          <a:pt x="47" y="100"/>
                        </a:lnTo>
                        <a:lnTo>
                          <a:pt x="47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4" name="Freeform 572"/>
                  <p:cNvSpPr>
                    <a:spLocks noChangeAspect="1"/>
                  </p:cNvSpPr>
                  <p:nvPr/>
                </p:nvSpPr>
                <p:spPr bwMode="auto">
                  <a:xfrm>
                    <a:off x="434" y="1445"/>
                    <a:ext cx="13" cy="35"/>
                  </a:xfrm>
                  <a:custGeom>
                    <a:avLst/>
                    <a:gdLst/>
                    <a:ahLst/>
                    <a:cxnLst>
                      <a:cxn ang="0">
                        <a:pos x="32" y="117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32" y="117"/>
                      </a:cxn>
                      <a:cxn ang="0">
                        <a:pos x="32" y="117"/>
                      </a:cxn>
                      <a:cxn ang="0">
                        <a:pos x="47" y="112"/>
                      </a:cxn>
                      <a:cxn ang="0">
                        <a:pos x="47" y="96"/>
                      </a:cxn>
                      <a:cxn ang="0">
                        <a:pos x="32" y="117"/>
                      </a:cxn>
                    </a:cxnLst>
                    <a:rect l="0" t="0" r="r" b="b"/>
                    <a:pathLst>
                      <a:path w="47" h="117">
                        <a:moveTo>
                          <a:pt x="32" y="117"/>
                        </a:move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2" y="117"/>
                        </a:lnTo>
                        <a:lnTo>
                          <a:pt x="32" y="117"/>
                        </a:lnTo>
                        <a:lnTo>
                          <a:pt x="47" y="112"/>
                        </a:lnTo>
                        <a:lnTo>
                          <a:pt x="47" y="96"/>
                        </a:lnTo>
                        <a:lnTo>
                          <a:pt x="32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5" name="Freeform 573"/>
                  <p:cNvSpPr>
                    <a:spLocks noChangeAspect="1"/>
                  </p:cNvSpPr>
                  <p:nvPr/>
                </p:nvSpPr>
                <p:spPr bwMode="auto">
                  <a:xfrm>
                    <a:off x="427" y="1467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2" y="51"/>
                      </a:cxn>
                      <a:cxn ang="0">
                        <a:pos x="51" y="43"/>
                      </a:cxn>
                      <a:cxn ang="0">
                        <a:pos x="35" y="0"/>
                      </a:cxn>
                      <a:cxn ang="0">
                        <a:pos x="16" y="7"/>
                      </a:cxn>
                      <a:cxn ang="0">
                        <a:pos x="0" y="28"/>
                      </a:cxn>
                      <a:cxn ang="0">
                        <a:pos x="16" y="7"/>
                      </a:cxn>
                      <a:cxn ang="0">
                        <a:pos x="0" y="13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1" h="51">
                        <a:moveTo>
                          <a:pt x="0" y="28"/>
                        </a:moveTo>
                        <a:lnTo>
                          <a:pt x="32" y="51"/>
                        </a:lnTo>
                        <a:lnTo>
                          <a:pt x="51" y="43"/>
                        </a:lnTo>
                        <a:lnTo>
                          <a:pt x="35" y="0"/>
                        </a:lnTo>
                        <a:lnTo>
                          <a:pt x="16" y="7"/>
                        </a:lnTo>
                        <a:lnTo>
                          <a:pt x="0" y="28"/>
                        </a:lnTo>
                        <a:lnTo>
                          <a:pt x="16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6" name="Freeform 574"/>
                  <p:cNvSpPr>
                    <a:spLocks noChangeAspect="1"/>
                  </p:cNvSpPr>
                  <p:nvPr/>
                </p:nvSpPr>
                <p:spPr bwMode="auto">
                  <a:xfrm>
                    <a:off x="427" y="1475"/>
                    <a:ext cx="15" cy="95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7" y="291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0" y="291"/>
                      </a:cxn>
                      <a:cxn ang="0">
                        <a:pos x="0" y="314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7" h="314">
                        <a:moveTo>
                          <a:pt x="23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7" name="Freeform 575"/>
                  <p:cNvSpPr>
                    <a:spLocks noChangeAspect="1"/>
                  </p:cNvSpPr>
                  <p:nvPr/>
                </p:nvSpPr>
                <p:spPr bwMode="auto">
                  <a:xfrm>
                    <a:off x="435" y="1556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168" y="23"/>
                      </a:cxn>
                      <a:cxn ang="0">
                        <a:pos x="145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45" y="46"/>
                      </a:cxn>
                      <a:cxn ang="0">
                        <a:pos x="168" y="23"/>
                      </a:cxn>
                      <a:cxn ang="0">
                        <a:pos x="145" y="46"/>
                      </a:cxn>
                      <a:cxn ang="0">
                        <a:pos x="168" y="46"/>
                      </a:cxn>
                      <a:cxn ang="0">
                        <a:pos x="168" y="23"/>
                      </a:cxn>
                    </a:cxnLst>
                    <a:rect l="0" t="0" r="r" b="b"/>
                    <a:pathLst>
                      <a:path w="168" h="46">
                        <a:moveTo>
                          <a:pt x="168" y="23"/>
                        </a:moveTo>
                        <a:lnTo>
                          <a:pt x="14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5" y="46"/>
                        </a:lnTo>
                        <a:lnTo>
                          <a:pt x="168" y="23"/>
                        </a:lnTo>
                        <a:lnTo>
                          <a:pt x="145" y="46"/>
                        </a:lnTo>
                        <a:lnTo>
                          <a:pt x="168" y="46"/>
                        </a:lnTo>
                        <a:lnTo>
                          <a:pt x="16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8" name="Freeform 576"/>
                  <p:cNvSpPr>
                    <a:spLocks noChangeAspect="1"/>
                  </p:cNvSpPr>
                  <p:nvPr/>
                </p:nvSpPr>
                <p:spPr bwMode="auto">
                  <a:xfrm>
                    <a:off x="5068" y="1422"/>
                    <a:ext cx="43" cy="141"/>
                  </a:xfrm>
                  <a:custGeom>
                    <a:avLst/>
                    <a:gdLst/>
                    <a:ahLst/>
                    <a:cxnLst>
                      <a:cxn ang="0">
                        <a:pos x="0" y="469"/>
                      </a:cxn>
                      <a:cxn ang="0">
                        <a:pos x="0" y="181"/>
                      </a:cxn>
                      <a:cxn ang="0">
                        <a:pos x="20" y="172"/>
                      </a:cxn>
                      <a:cxn ang="0">
                        <a:pos x="20" y="76"/>
                      </a:cxn>
                      <a:cxn ang="0">
                        <a:pos x="20" y="65"/>
                      </a:cxn>
                      <a:cxn ang="0">
                        <a:pos x="22" y="52"/>
                      </a:cxn>
                      <a:cxn ang="0">
                        <a:pos x="26" y="40"/>
                      </a:cxn>
                      <a:cxn ang="0">
                        <a:pos x="31" y="27"/>
                      </a:cxn>
                      <a:cxn ang="0">
                        <a:pos x="34" y="22"/>
                      </a:cxn>
                      <a:cxn ang="0">
                        <a:pos x="38" y="16"/>
                      </a:cxn>
                      <a:cxn ang="0">
                        <a:pos x="42" y="11"/>
                      </a:cxn>
                      <a:cxn ang="0">
                        <a:pos x="48" y="7"/>
                      </a:cxn>
                      <a:cxn ang="0">
                        <a:pos x="53" y="4"/>
                      </a:cxn>
                      <a:cxn ang="0">
                        <a:pos x="59" y="2"/>
                      </a:cxn>
                      <a:cxn ang="0">
                        <a:pos x="66" y="0"/>
                      </a:cxn>
                      <a:cxn ang="0">
                        <a:pos x="73" y="0"/>
                      </a:cxn>
                      <a:cxn ang="0">
                        <a:pos x="80" y="0"/>
                      </a:cxn>
                      <a:cxn ang="0">
                        <a:pos x="87" y="2"/>
                      </a:cxn>
                      <a:cxn ang="0">
                        <a:pos x="93" y="4"/>
                      </a:cxn>
                      <a:cxn ang="0">
                        <a:pos x="98" y="7"/>
                      </a:cxn>
                      <a:cxn ang="0">
                        <a:pos x="103" y="10"/>
                      </a:cxn>
                      <a:cxn ang="0">
                        <a:pos x="108" y="15"/>
                      </a:cxn>
                      <a:cxn ang="0">
                        <a:pos x="111" y="21"/>
                      </a:cxn>
                      <a:cxn ang="0">
                        <a:pos x="114" y="26"/>
                      </a:cxn>
                      <a:cxn ang="0">
                        <a:pos x="119" y="37"/>
                      </a:cxn>
                      <a:cxn ang="0">
                        <a:pos x="122" y="51"/>
                      </a:cxn>
                      <a:cxn ang="0">
                        <a:pos x="125" y="64"/>
                      </a:cxn>
                      <a:cxn ang="0">
                        <a:pos x="126" y="76"/>
                      </a:cxn>
                      <a:cxn ang="0">
                        <a:pos x="126" y="172"/>
                      </a:cxn>
                      <a:cxn ang="0">
                        <a:pos x="145" y="178"/>
                      </a:cxn>
                      <a:cxn ang="0">
                        <a:pos x="145" y="469"/>
                      </a:cxn>
                      <a:cxn ang="0">
                        <a:pos x="0" y="469"/>
                      </a:cxn>
                    </a:cxnLst>
                    <a:rect l="0" t="0" r="r" b="b"/>
                    <a:pathLst>
                      <a:path w="145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20" y="172"/>
                        </a:lnTo>
                        <a:lnTo>
                          <a:pt x="20" y="76"/>
                        </a:lnTo>
                        <a:lnTo>
                          <a:pt x="20" y="65"/>
                        </a:lnTo>
                        <a:lnTo>
                          <a:pt x="22" y="52"/>
                        </a:lnTo>
                        <a:lnTo>
                          <a:pt x="26" y="40"/>
                        </a:lnTo>
                        <a:lnTo>
                          <a:pt x="31" y="27"/>
                        </a:lnTo>
                        <a:lnTo>
                          <a:pt x="34" y="22"/>
                        </a:lnTo>
                        <a:lnTo>
                          <a:pt x="38" y="16"/>
                        </a:lnTo>
                        <a:lnTo>
                          <a:pt x="42" y="11"/>
                        </a:lnTo>
                        <a:lnTo>
                          <a:pt x="48" y="7"/>
                        </a:lnTo>
                        <a:lnTo>
                          <a:pt x="53" y="4"/>
                        </a:lnTo>
                        <a:lnTo>
                          <a:pt x="59" y="2"/>
                        </a:lnTo>
                        <a:lnTo>
                          <a:pt x="66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7" y="2"/>
                        </a:lnTo>
                        <a:lnTo>
                          <a:pt x="93" y="4"/>
                        </a:lnTo>
                        <a:lnTo>
                          <a:pt x="98" y="7"/>
                        </a:lnTo>
                        <a:lnTo>
                          <a:pt x="103" y="10"/>
                        </a:lnTo>
                        <a:lnTo>
                          <a:pt x="108" y="15"/>
                        </a:lnTo>
                        <a:lnTo>
                          <a:pt x="111" y="21"/>
                        </a:lnTo>
                        <a:lnTo>
                          <a:pt x="114" y="26"/>
                        </a:lnTo>
                        <a:lnTo>
                          <a:pt x="119" y="37"/>
                        </a:lnTo>
                        <a:lnTo>
                          <a:pt x="122" y="51"/>
                        </a:lnTo>
                        <a:lnTo>
                          <a:pt x="125" y="64"/>
                        </a:lnTo>
                        <a:lnTo>
                          <a:pt x="126" y="76"/>
                        </a:lnTo>
                        <a:lnTo>
                          <a:pt x="126" y="172"/>
                        </a:lnTo>
                        <a:lnTo>
                          <a:pt x="145" y="178"/>
                        </a:lnTo>
                        <a:lnTo>
                          <a:pt x="145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29" name="Freeform 577"/>
                  <p:cNvSpPr>
                    <a:spLocks noChangeAspect="1"/>
                  </p:cNvSpPr>
                  <p:nvPr/>
                </p:nvSpPr>
                <p:spPr bwMode="auto">
                  <a:xfrm>
                    <a:off x="5061" y="1470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7" y="309"/>
                      </a:cxn>
                      <a:cxn ang="0">
                        <a:pos x="47" y="21"/>
                      </a:cxn>
                      <a:cxn ang="0">
                        <a:pos x="14" y="0"/>
                      </a:cxn>
                      <a:cxn ang="0">
                        <a:pos x="14" y="0"/>
                      </a:cxn>
                      <a:cxn ang="0">
                        <a:pos x="0" y="6"/>
                      </a:cxn>
                      <a:cxn ang="0">
                        <a:pos x="0" y="21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47" h="309">
                        <a:moveTo>
                          <a:pt x="1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0" name="Freeform 578"/>
                  <p:cNvSpPr>
                    <a:spLocks noChangeAspect="1"/>
                  </p:cNvSpPr>
                  <p:nvPr/>
                </p:nvSpPr>
                <p:spPr bwMode="auto">
                  <a:xfrm>
                    <a:off x="5065" y="1467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52" y="21"/>
                      </a:cxn>
                      <a:cxn ang="0">
                        <a:pos x="19" y="0"/>
                      </a:cxn>
                      <a:cxn ang="0">
                        <a:pos x="0" y="9"/>
                      </a:cxn>
                      <a:cxn ang="0">
                        <a:pos x="20" y="51"/>
                      </a:cxn>
                      <a:cxn ang="0">
                        <a:pos x="39" y="42"/>
                      </a:cxn>
                      <a:cxn ang="0">
                        <a:pos x="52" y="21"/>
                      </a:cxn>
                      <a:cxn ang="0">
                        <a:pos x="39" y="42"/>
                      </a:cxn>
                      <a:cxn ang="0">
                        <a:pos x="52" y="36"/>
                      </a:cxn>
                      <a:cxn ang="0">
                        <a:pos x="52" y="21"/>
                      </a:cxn>
                    </a:cxnLst>
                    <a:rect l="0" t="0" r="r" b="b"/>
                    <a:pathLst>
                      <a:path w="52" h="51">
                        <a:moveTo>
                          <a:pt x="52" y="21"/>
                        </a:moveTo>
                        <a:lnTo>
                          <a:pt x="19" y="0"/>
                        </a:lnTo>
                        <a:lnTo>
                          <a:pt x="0" y="9"/>
                        </a:lnTo>
                        <a:lnTo>
                          <a:pt x="20" y="51"/>
                        </a:lnTo>
                        <a:lnTo>
                          <a:pt x="39" y="42"/>
                        </a:lnTo>
                        <a:lnTo>
                          <a:pt x="52" y="21"/>
                        </a:lnTo>
                        <a:lnTo>
                          <a:pt x="39" y="42"/>
                        </a:lnTo>
                        <a:lnTo>
                          <a:pt x="52" y="36"/>
                        </a:lnTo>
                        <a:lnTo>
                          <a:pt x="52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1" name="Freeform 579"/>
                  <p:cNvSpPr>
                    <a:spLocks noChangeAspect="1"/>
                  </p:cNvSpPr>
                  <p:nvPr/>
                </p:nvSpPr>
                <p:spPr bwMode="auto">
                  <a:xfrm>
                    <a:off x="5066" y="1445"/>
                    <a:ext cx="15" cy="29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2" name="Freeform 580"/>
                  <p:cNvSpPr>
                    <a:spLocks noChangeAspect="1"/>
                  </p:cNvSpPr>
                  <p:nvPr/>
                </p:nvSpPr>
                <p:spPr bwMode="auto">
                  <a:xfrm>
                    <a:off x="5066" y="1415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66" y="0"/>
                      </a:cxn>
                      <a:cxn ang="0">
                        <a:pos x="56" y="4"/>
                      </a:cxn>
                      <a:cxn ang="0">
                        <a:pos x="46" y="7"/>
                      </a:cxn>
                      <a:cxn ang="0">
                        <a:pos x="38" y="12"/>
                      </a:cxn>
                      <a:cxn ang="0">
                        <a:pos x="31" y="18"/>
                      </a:cxn>
                      <a:cxn ang="0">
                        <a:pos x="24" y="26"/>
                      </a:cxn>
                      <a:cxn ang="0">
                        <a:pos x="19" y="33"/>
                      </a:cxn>
                      <a:cxn ang="0">
                        <a:pos x="14" y="41"/>
                      </a:cxn>
                      <a:cxn ang="0">
                        <a:pos x="7" y="56"/>
                      </a:cxn>
                      <a:cxn ang="0">
                        <a:pos x="3" y="72"/>
                      </a:cxn>
                      <a:cxn ang="0">
                        <a:pos x="1" y="87"/>
                      </a:cxn>
                      <a:cxn ang="0">
                        <a:pos x="0" y="100"/>
                      </a:cxn>
                      <a:cxn ang="0">
                        <a:pos x="47" y="100"/>
                      </a:cxn>
                      <a:cxn ang="0">
                        <a:pos x="47" y="92"/>
                      </a:cxn>
                      <a:cxn ang="0">
                        <a:pos x="49" y="81"/>
                      </a:cxn>
                      <a:cxn ang="0">
                        <a:pos x="52" y="71"/>
                      </a:cxn>
                      <a:cxn ang="0">
                        <a:pos x="56" y="60"/>
                      </a:cxn>
                      <a:cxn ang="0">
                        <a:pos x="58" y="58"/>
                      </a:cxn>
                      <a:cxn ang="0">
                        <a:pos x="60" y="55"/>
                      </a:cxn>
                      <a:cxn ang="0">
                        <a:pos x="62" y="52"/>
                      </a:cxn>
                      <a:cxn ang="0">
                        <a:pos x="65" y="50"/>
                      </a:cxn>
                      <a:cxn ang="0">
                        <a:pos x="67" y="49"/>
                      </a:cxn>
                      <a:cxn ang="0">
                        <a:pos x="71" y="48"/>
                      </a:cxn>
                      <a:cxn ang="0">
                        <a:pos x="74" y="47"/>
                      </a:cxn>
                      <a:cxn ang="0">
                        <a:pos x="77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4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4" y="26"/>
                        </a:lnTo>
                        <a:lnTo>
                          <a:pt x="19" y="33"/>
                        </a:lnTo>
                        <a:lnTo>
                          <a:pt x="14" y="41"/>
                        </a:lnTo>
                        <a:lnTo>
                          <a:pt x="7" y="56"/>
                        </a:lnTo>
                        <a:lnTo>
                          <a:pt x="3" y="72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lnTo>
                          <a:pt x="47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0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2" y="52"/>
                        </a:lnTo>
                        <a:lnTo>
                          <a:pt x="65" y="50"/>
                        </a:lnTo>
                        <a:lnTo>
                          <a:pt x="67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3" name="Freeform 581"/>
                  <p:cNvSpPr>
                    <a:spLocks noChangeAspect="1"/>
                  </p:cNvSpPr>
                  <p:nvPr/>
                </p:nvSpPr>
                <p:spPr bwMode="auto">
                  <a:xfrm>
                    <a:off x="5090" y="1415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5" y="86"/>
                      </a:cxn>
                      <a:cxn ang="0">
                        <a:pos x="73" y="70"/>
                      </a:cxn>
                      <a:cxn ang="0">
                        <a:pos x="68" y="54"/>
                      </a:cxn>
                      <a:cxn ang="0">
                        <a:pos x="62" y="40"/>
                      </a:cxn>
                      <a:cxn ang="0">
                        <a:pos x="58" y="32"/>
                      </a:cxn>
                      <a:cxn ang="0">
                        <a:pos x="53" y="25"/>
                      </a:cxn>
                      <a:cxn ang="0">
                        <a:pos x="46" y="17"/>
                      </a:cxn>
                      <a:cxn ang="0">
                        <a:pos x="39" y="12"/>
                      </a:cxn>
                      <a:cxn ang="0">
                        <a:pos x="30" y="7"/>
                      </a:cxn>
                      <a:cxn ang="0">
                        <a:pos x="21" y="2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" y="47"/>
                      </a:cxn>
                      <a:cxn ang="0">
                        <a:pos x="7" y="48"/>
                      </a:cxn>
                      <a:cxn ang="0">
                        <a:pos x="9" y="48"/>
                      </a:cxn>
                      <a:cxn ang="0">
                        <a:pos x="12" y="50"/>
                      </a:cxn>
                      <a:cxn ang="0">
                        <a:pos x="14" y="52"/>
                      </a:cxn>
                      <a:cxn ang="0">
                        <a:pos x="17" y="54"/>
                      </a:cxn>
                      <a:cxn ang="0">
                        <a:pos x="19" y="57"/>
                      </a:cxn>
                      <a:cxn ang="0">
                        <a:pos x="20" y="59"/>
                      </a:cxn>
                      <a:cxn ang="0">
                        <a:pos x="24" y="69"/>
                      </a:cxn>
                      <a:cxn ang="0">
                        <a:pos x="27" y="79"/>
                      </a:cxn>
                      <a:cxn ang="0">
                        <a:pos x="28" y="90"/>
                      </a:cxn>
                      <a:cxn ang="0">
                        <a:pos x="29" y="100"/>
                      </a:cxn>
                      <a:cxn ang="0">
                        <a:pos x="29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0"/>
                        </a:lnTo>
                        <a:lnTo>
                          <a:pt x="68" y="54"/>
                        </a:lnTo>
                        <a:lnTo>
                          <a:pt x="62" y="40"/>
                        </a:lnTo>
                        <a:lnTo>
                          <a:pt x="58" y="32"/>
                        </a:lnTo>
                        <a:lnTo>
                          <a:pt x="53" y="25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30" y="7"/>
                        </a:lnTo>
                        <a:lnTo>
                          <a:pt x="21" y="2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9" y="48"/>
                        </a:lnTo>
                        <a:lnTo>
                          <a:pt x="12" y="50"/>
                        </a:lnTo>
                        <a:lnTo>
                          <a:pt x="14" y="52"/>
                        </a:lnTo>
                        <a:lnTo>
                          <a:pt x="17" y="54"/>
                        </a:lnTo>
                        <a:lnTo>
                          <a:pt x="19" y="57"/>
                        </a:lnTo>
                        <a:lnTo>
                          <a:pt x="20" y="59"/>
                        </a:lnTo>
                        <a:lnTo>
                          <a:pt x="24" y="69"/>
                        </a:lnTo>
                        <a:lnTo>
                          <a:pt x="27" y="79"/>
                        </a:lnTo>
                        <a:lnTo>
                          <a:pt x="28" y="90"/>
                        </a:lnTo>
                        <a:lnTo>
                          <a:pt x="29" y="100"/>
                        </a:lnTo>
                        <a:lnTo>
                          <a:pt x="29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4" name="Freeform 582"/>
                  <p:cNvSpPr>
                    <a:spLocks noChangeAspect="1"/>
                  </p:cNvSpPr>
                  <p:nvPr/>
                </p:nvSpPr>
                <p:spPr bwMode="auto">
                  <a:xfrm>
                    <a:off x="5099" y="1445"/>
                    <a:ext cx="13" cy="35"/>
                  </a:xfrm>
                  <a:custGeom>
                    <a:avLst/>
                    <a:gdLst/>
                    <a:ahLst/>
                    <a:cxnLst>
                      <a:cxn ang="0">
                        <a:pos x="15" y="117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5" y="117"/>
                      </a:cxn>
                      <a:cxn ang="0">
                        <a:pos x="0" y="96"/>
                      </a:cxn>
                      <a:cxn ang="0">
                        <a:pos x="0" y="112"/>
                      </a:cxn>
                      <a:cxn ang="0">
                        <a:pos x="15" y="117"/>
                      </a:cxn>
                    </a:cxnLst>
                    <a:rect l="0" t="0" r="r" b="b"/>
                    <a:pathLst>
                      <a:path w="47" h="117">
                        <a:moveTo>
                          <a:pt x="15" y="117"/>
                        </a:move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5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5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5" name="Freeform 583"/>
                  <p:cNvSpPr>
                    <a:spLocks noChangeAspect="1"/>
                  </p:cNvSpPr>
                  <p:nvPr/>
                </p:nvSpPr>
                <p:spPr bwMode="auto">
                  <a:xfrm>
                    <a:off x="5103" y="1467"/>
                    <a:ext cx="16" cy="16"/>
                  </a:xfrm>
                  <a:custGeom>
                    <a:avLst/>
                    <a:gdLst/>
                    <a:ahLst/>
                    <a:cxnLst>
                      <a:cxn ang="0">
                        <a:pos x="51" y="28"/>
                      </a:cxn>
                      <a:cxn ang="0">
                        <a:pos x="35" y="7"/>
                      </a:cxn>
                      <a:cxn ang="0">
                        <a:pos x="16" y="0"/>
                      </a:cxn>
                      <a:cxn ang="0">
                        <a:pos x="0" y="43"/>
                      </a:cxn>
                      <a:cxn ang="0">
                        <a:pos x="19" y="51"/>
                      </a:cxn>
                      <a:cxn ang="0">
                        <a:pos x="51" y="28"/>
                      </a:cxn>
                      <a:cxn ang="0">
                        <a:pos x="51" y="28"/>
                      </a:cxn>
                      <a:cxn ang="0">
                        <a:pos x="51" y="13"/>
                      </a:cxn>
                      <a:cxn ang="0">
                        <a:pos x="35" y="7"/>
                      </a:cxn>
                      <a:cxn ang="0">
                        <a:pos x="51" y="28"/>
                      </a:cxn>
                    </a:cxnLst>
                    <a:rect l="0" t="0" r="r" b="b"/>
                    <a:pathLst>
                      <a:path w="51" h="51">
                        <a:moveTo>
                          <a:pt x="51" y="28"/>
                        </a:moveTo>
                        <a:lnTo>
                          <a:pt x="35" y="7"/>
                        </a:lnTo>
                        <a:lnTo>
                          <a:pt x="16" y="0"/>
                        </a:lnTo>
                        <a:lnTo>
                          <a:pt x="0" y="43"/>
                        </a:lnTo>
                        <a:lnTo>
                          <a:pt x="19" y="51"/>
                        </a:lnTo>
                        <a:lnTo>
                          <a:pt x="51" y="28"/>
                        </a:lnTo>
                        <a:lnTo>
                          <a:pt x="51" y="28"/>
                        </a:lnTo>
                        <a:lnTo>
                          <a:pt x="51" y="13"/>
                        </a:lnTo>
                        <a:lnTo>
                          <a:pt x="35" y="7"/>
                        </a:lnTo>
                        <a:lnTo>
                          <a:pt x="51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6" name="Freeform 584"/>
                  <p:cNvSpPr>
                    <a:spLocks noChangeAspect="1"/>
                  </p:cNvSpPr>
                  <p:nvPr/>
                </p:nvSpPr>
                <p:spPr bwMode="auto">
                  <a:xfrm>
                    <a:off x="5104" y="1475"/>
                    <a:ext cx="15" cy="95"/>
                  </a:xfrm>
                  <a:custGeom>
                    <a:avLst/>
                    <a:gdLst/>
                    <a:ahLst/>
                    <a:cxnLst>
                      <a:cxn ang="0">
                        <a:pos x="24" y="314"/>
                      </a:cxn>
                      <a:cxn ang="0">
                        <a:pos x="47" y="291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4" y="314"/>
                      </a:cxn>
                      <a:cxn ang="0">
                        <a:pos x="24" y="314"/>
                      </a:cxn>
                      <a:cxn ang="0">
                        <a:pos x="47" y="314"/>
                      </a:cxn>
                      <a:cxn ang="0">
                        <a:pos x="47" y="291"/>
                      </a:cxn>
                      <a:cxn ang="0">
                        <a:pos x="24" y="314"/>
                      </a:cxn>
                    </a:cxnLst>
                    <a:rect l="0" t="0" r="r" b="b"/>
                    <a:pathLst>
                      <a:path w="47" h="314">
                        <a:moveTo>
                          <a:pt x="24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4" y="314"/>
                        </a:lnTo>
                        <a:lnTo>
                          <a:pt x="24" y="314"/>
                        </a:lnTo>
                        <a:lnTo>
                          <a:pt x="47" y="314"/>
                        </a:lnTo>
                        <a:lnTo>
                          <a:pt x="47" y="291"/>
                        </a:lnTo>
                        <a:lnTo>
                          <a:pt x="24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7" name="Freeform 585"/>
                  <p:cNvSpPr>
                    <a:spLocks noChangeAspect="1"/>
                  </p:cNvSpPr>
                  <p:nvPr/>
                </p:nvSpPr>
                <p:spPr bwMode="auto">
                  <a:xfrm>
                    <a:off x="5061" y="1556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168" y="46"/>
                      </a:cxn>
                      <a:cxn ang="0">
                        <a:pos x="168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68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68" y="46"/>
                        </a:lnTo>
                        <a:lnTo>
                          <a:pt x="168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8" name="Freeform 586"/>
                  <p:cNvSpPr>
                    <a:spLocks noChangeAspect="1"/>
                  </p:cNvSpPr>
                  <p:nvPr/>
                </p:nvSpPr>
                <p:spPr bwMode="auto">
                  <a:xfrm>
                    <a:off x="568" y="1422"/>
                    <a:ext cx="43" cy="141"/>
                  </a:xfrm>
                  <a:custGeom>
                    <a:avLst/>
                    <a:gdLst/>
                    <a:ahLst/>
                    <a:cxnLst>
                      <a:cxn ang="0">
                        <a:pos x="145" y="469"/>
                      </a:cxn>
                      <a:cxn ang="0">
                        <a:pos x="145" y="181"/>
                      </a:cxn>
                      <a:cxn ang="0">
                        <a:pos x="126" y="172"/>
                      </a:cxn>
                      <a:cxn ang="0">
                        <a:pos x="126" y="76"/>
                      </a:cxn>
                      <a:cxn ang="0">
                        <a:pos x="125" y="65"/>
                      </a:cxn>
                      <a:cxn ang="0">
                        <a:pos x="123" y="52"/>
                      </a:cxn>
                      <a:cxn ang="0">
                        <a:pos x="120" y="40"/>
                      </a:cxn>
                      <a:cxn ang="0">
                        <a:pos x="115" y="27"/>
                      </a:cxn>
                      <a:cxn ang="0">
                        <a:pos x="111" y="22"/>
                      </a:cxn>
                      <a:cxn ang="0">
                        <a:pos x="107" y="16"/>
                      </a:cxn>
                      <a:cxn ang="0">
                        <a:pos x="103" y="11"/>
                      </a:cxn>
                      <a:cxn ang="0">
                        <a:pos x="98" y="7"/>
                      </a:cxn>
                      <a:cxn ang="0">
                        <a:pos x="92" y="4"/>
                      </a:cxn>
                      <a:cxn ang="0">
                        <a:pos x="86" y="2"/>
                      </a:cxn>
                      <a:cxn ang="0">
                        <a:pos x="80" y="0"/>
                      </a:cxn>
                      <a:cxn ang="0">
                        <a:pos x="72" y="0"/>
                      </a:cxn>
                      <a:cxn ang="0">
                        <a:pos x="65" y="0"/>
                      </a:cxn>
                      <a:cxn ang="0">
                        <a:pos x="59" y="2"/>
                      </a:cxn>
                      <a:cxn ang="0">
                        <a:pos x="52" y="4"/>
                      </a:cxn>
                      <a:cxn ang="0">
                        <a:pos x="47" y="7"/>
                      </a:cxn>
                      <a:cxn ang="0">
                        <a:pos x="42" y="10"/>
                      </a:cxn>
                      <a:cxn ang="0">
                        <a:pos x="38" y="15"/>
                      </a:cxn>
                      <a:cxn ang="0">
                        <a:pos x="33" y="21"/>
                      </a:cxn>
                      <a:cxn ang="0">
                        <a:pos x="30" y="26"/>
                      </a:cxn>
                      <a:cxn ang="0">
                        <a:pos x="25" y="37"/>
                      </a:cxn>
                      <a:cxn ang="0">
                        <a:pos x="22" y="51"/>
                      </a:cxn>
                      <a:cxn ang="0">
                        <a:pos x="20" y="64"/>
                      </a:cxn>
                      <a:cxn ang="0">
                        <a:pos x="19" y="76"/>
                      </a:cxn>
                      <a:cxn ang="0">
                        <a:pos x="19" y="172"/>
                      </a:cxn>
                      <a:cxn ang="0">
                        <a:pos x="0" y="178"/>
                      </a:cxn>
                      <a:cxn ang="0">
                        <a:pos x="0" y="469"/>
                      </a:cxn>
                      <a:cxn ang="0">
                        <a:pos x="145" y="469"/>
                      </a:cxn>
                    </a:cxnLst>
                    <a:rect l="0" t="0" r="r" b="b"/>
                    <a:pathLst>
                      <a:path w="145" h="469">
                        <a:moveTo>
                          <a:pt x="145" y="469"/>
                        </a:moveTo>
                        <a:lnTo>
                          <a:pt x="145" y="181"/>
                        </a:lnTo>
                        <a:lnTo>
                          <a:pt x="126" y="172"/>
                        </a:lnTo>
                        <a:lnTo>
                          <a:pt x="126" y="76"/>
                        </a:lnTo>
                        <a:lnTo>
                          <a:pt x="125" y="65"/>
                        </a:lnTo>
                        <a:lnTo>
                          <a:pt x="123" y="52"/>
                        </a:lnTo>
                        <a:lnTo>
                          <a:pt x="120" y="40"/>
                        </a:lnTo>
                        <a:lnTo>
                          <a:pt x="115" y="27"/>
                        </a:lnTo>
                        <a:lnTo>
                          <a:pt x="111" y="22"/>
                        </a:lnTo>
                        <a:lnTo>
                          <a:pt x="107" y="16"/>
                        </a:lnTo>
                        <a:lnTo>
                          <a:pt x="103" y="11"/>
                        </a:lnTo>
                        <a:lnTo>
                          <a:pt x="98" y="7"/>
                        </a:lnTo>
                        <a:lnTo>
                          <a:pt x="92" y="4"/>
                        </a:lnTo>
                        <a:lnTo>
                          <a:pt x="86" y="2"/>
                        </a:lnTo>
                        <a:lnTo>
                          <a:pt x="80" y="0"/>
                        </a:lnTo>
                        <a:lnTo>
                          <a:pt x="72" y="0"/>
                        </a:lnTo>
                        <a:lnTo>
                          <a:pt x="65" y="0"/>
                        </a:lnTo>
                        <a:lnTo>
                          <a:pt x="59" y="2"/>
                        </a:lnTo>
                        <a:lnTo>
                          <a:pt x="52" y="4"/>
                        </a:lnTo>
                        <a:lnTo>
                          <a:pt x="47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3" y="21"/>
                        </a:lnTo>
                        <a:lnTo>
                          <a:pt x="30" y="26"/>
                        </a:lnTo>
                        <a:lnTo>
                          <a:pt x="25" y="37"/>
                        </a:lnTo>
                        <a:lnTo>
                          <a:pt x="22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5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39" name="Freeform 587"/>
                  <p:cNvSpPr>
                    <a:spLocks noChangeAspect="1"/>
                  </p:cNvSpPr>
                  <p:nvPr/>
                </p:nvSpPr>
                <p:spPr bwMode="auto">
                  <a:xfrm>
                    <a:off x="604" y="1470"/>
                    <a:ext cx="15" cy="93"/>
                  </a:xfrm>
                  <a:custGeom>
                    <a:avLst/>
                    <a:gdLst/>
                    <a:ahLst/>
                    <a:cxnLst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6" y="309"/>
                      </a:cxn>
                      <a:cxn ang="0">
                        <a:pos x="46" y="21"/>
                      </a:cxn>
                      <a:cxn ang="0">
                        <a:pos x="33" y="0"/>
                      </a:cxn>
                      <a:cxn ang="0">
                        <a:pos x="46" y="21"/>
                      </a:cxn>
                      <a:cxn ang="0">
                        <a:pos x="46" y="6"/>
                      </a:cxn>
                      <a:cxn ang="0">
                        <a:pos x="33" y="0"/>
                      </a:cxn>
                    </a:cxnLst>
                    <a:rect l="0" t="0" r="r" b="b"/>
                    <a:pathLst>
                      <a:path w="46" h="309">
                        <a:moveTo>
                          <a:pt x="3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6" y="309"/>
                        </a:lnTo>
                        <a:lnTo>
                          <a:pt x="46" y="21"/>
                        </a:lnTo>
                        <a:lnTo>
                          <a:pt x="33" y="0"/>
                        </a:lnTo>
                        <a:lnTo>
                          <a:pt x="46" y="21"/>
                        </a:lnTo>
                        <a:lnTo>
                          <a:pt x="46" y="6"/>
                        </a:lnTo>
                        <a:lnTo>
                          <a:pt x="3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0" name="Freeform 588"/>
                  <p:cNvSpPr>
                    <a:spLocks noChangeAspect="1"/>
                  </p:cNvSpPr>
                  <p:nvPr/>
                </p:nvSpPr>
                <p:spPr bwMode="auto">
                  <a:xfrm>
                    <a:off x="599" y="1467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4" y="42"/>
                      </a:cxn>
                      <a:cxn ang="0">
                        <a:pos x="33" y="51"/>
                      </a:cxn>
                      <a:cxn ang="0">
                        <a:pos x="52" y="9"/>
                      </a:cxn>
                      <a:cxn ang="0">
                        <a:pos x="33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0" y="36"/>
                      </a:cxn>
                      <a:cxn ang="0">
                        <a:pos x="14" y="42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52" h="51">
                        <a:moveTo>
                          <a:pt x="0" y="21"/>
                        </a:moveTo>
                        <a:lnTo>
                          <a:pt x="14" y="42"/>
                        </a:lnTo>
                        <a:lnTo>
                          <a:pt x="33" y="51"/>
                        </a:lnTo>
                        <a:lnTo>
                          <a:pt x="52" y="9"/>
                        </a:lnTo>
                        <a:lnTo>
                          <a:pt x="33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36"/>
                        </a:lnTo>
                        <a:lnTo>
                          <a:pt x="14" y="42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1" name="Freeform 589"/>
                  <p:cNvSpPr>
                    <a:spLocks noChangeAspect="1"/>
                  </p:cNvSpPr>
                  <p:nvPr/>
                </p:nvSpPr>
                <p:spPr bwMode="auto">
                  <a:xfrm>
                    <a:off x="599" y="1445"/>
                    <a:ext cx="13" cy="29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96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2" name="Freeform 590"/>
                  <p:cNvSpPr>
                    <a:spLocks noChangeAspect="1"/>
                  </p:cNvSpPr>
                  <p:nvPr/>
                </p:nvSpPr>
                <p:spPr bwMode="auto">
                  <a:xfrm>
                    <a:off x="590" y="1415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5" y="47"/>
                      </a:cxn>
                      <a:cxn ang="0">
                        <a:pos x="7" y="48"/>
                      </a:cxn>
                      <a:cxn ang="0">
                        <a:pos x="10" y="49"/>
                      </a:cxn>
                      <a:cxn ang="0">
                        <a:pos x="12" y="50"/>
                      </a:cxn>
                      <a:cxn ang="0">
                        <a:pos x="15" y="52"/>
                      </a:cxn>
                      <a:cxn ang="0">
                        <a:pos x="17" y="55"/>
                      </a:cxn>
                      <a:cxn ang="0">
                        <a:pos x="19" y="58"/>
                      </a:cxn>
                      <a:cxn ang="0">
                        <a:pos x="22" y="61"/>
                      </a:cxn>
                      <a:cxn ang="0">
                        <a:pos x="26" y="71"/>
                      </a:cxn>
                      <a:cxn ang="0">
                        <a:pos x="29" y="81"/>
                      </a:cxn>
                      <a:cxn ang="0">
                        <a:pos x="31" y="92"/>
                      </a:cxn>
                      <a:cxn ang="0">
                        <a:pos x="31" y="100"/>
                      </a:cxn>
                      <a:cxn ang="0">
                        <a:pos x="77" y="100"/>
                      </a:cxn>
                      <a:cxn ang="0">
                        <a:pos x="76" y="87"/>
                      </a:cxn>
                      <a:cxn ang="0">
                        <a:pos x="74" y="71"/>
                      </a:cxn>
                      <a:cxn ang="0">
                        <a:pos x="70" y="55"/>
                      </a:cxn>
                      <a:cxn ang="0">
                        <a:pos x="64" y="40"/>
                      </a:cxn>
                      <a:cxn ang="0">
                        <a:pos x="58" y="32"/>
                      </a:cxn>
                      <a:cxn ang="0">
                        <a:pos x="53" y="26"/>
                      </a:cxn>
                      <a:cxn ang="0">
                        <a:pos x="47" y="18"/>
                      </a:cxn>
                      <a:cxn ang="0">
                        <a:pos x="39" y="12"/>
                      </a:cxn>
                      <a:cxn ang="0">
                        <a:pos x="31" y="7"/>
                      </a:cxn>
                      <a:cxn ang="0">
                        <a:pos x="22" y="4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5" y="47"/>
                        </a:lnTo>
                        <a:lnTo>
                          <a:pt x="7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5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2" y="61"/>
                        </a:lnTo>
                        <a:lnTo>
                          <a:pt x="26" y="71"/>
                        </a:lnTo>
                        <a:lnTo>
                          <a:pt x="29" y="81"/>
                        </a:lnTo>
                        <a:lnTo>
                          <a:pt x="31" y="92"/>
                        </a:lnTo>
                        <a:lnTo>
                          <a:pt x="31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1"/>
                        </a:lnTo>
                        <a:lnTo>
                          <a:pt x="70" y="55"/>
                        </a:lnTo>
                        <a:lnTo>
                          <a:pt x="64" y="40"/>
                        </a:lnTo>
                        <a:lnTo>
                          <a:pt x="58" y="32"/>
                        </a:lnTo>
                        <a:lnTo>
                          <a:pt x="53" y="26"/>
                        </a:lnTo>
                        <a:lnTo>
                          <a:pt x="47" y="18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2" y="4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3" name="Freeform 591"/>
                  <p:cNvSpPr>
                    <a:spLocks noChangeAspect="1"/>
                  </p:cNvSpPr>
                  <p:nvPr/>
                </p:nvSpPr>
                <p:spPr bwMode="auto">
                  <a:xfrm>
                    <a:off x="566" y="1415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7" y="90"/>
                      </a:cxn>
                      <a:cxn ang="0">
                        <a:pos x="48" y="79"/>
                      </a:cxn>
                      <a:cxn ang="0">
                        <a:pos x="51" y="70"/>
                      </a:cxn>
                      <a:cxn ang="0">
                        <a:pos x="55" y="59"/>
                      </a:cxn>
                      <a:cxn ang="0">
                        <a:pos x="56" y="57"/>
                      </a:cxn>
                      <a:cxn ang="0">
                        <a:pos x="60" y="54"/>
                      </a:cxn>
                      <a:cxn ang="0">
                        <a:pos x="62" y="52"/>
                      </a:cxn>
                      <a:cxn ang="0">
                        <a:pos x="64" y="50"/>
                      </a:cxn>
                      <a:cxn ang="0">
                        <a:pos x="66" y="49"/>
                      </a:cxn>
                      <a:cxn ang="0">
                        <a:pos x="69" y="48"/>
                      </a:cxn>
                      <a:cxn ang="0">
                        <a:pos x="72" y="47"/>
                      </a:cxn>
                      <a:cxn ang="0">
                        <a:pos x="76" y="47"/>
                      </a:cxn>
                      <a:cxn ang="0">
                        <a:pos x="76" y="0"/>
                      </a:cxn>
                      <a:cxn ang="0">
                        <a:pos x="66" y="0"/>
                      </a:cxn>
                      <a:cxn ang="0">
                        <a:pos x="55" y="2"/>
                      </a:cxn>
                      <a:cxn ang="0">
                        <a:pos x="47" y="7"/>
                      </a:cxn>
                      <a:cxn ang="0">
                        <a:pos x="37" y="12"/>
                      </a:cxn>
                      <a:cxn ang="0">
                        <a:pos x="30" y="17"/>
                      </a:cxn>
                      <a:cxn ang="0">
                        <a:pos x="24" y="24"/>
                      </a:cxn>
                      <a:cxn ang="0">
                        <a:pos x="19" y="31"/>
                      </a:cxn>
                      <a:cxn ang="0">
                        <a:pos x="13" y="39"/>
                      </a:cxn>
                      <a:cxn ang="0">
                        <a:pos x="7" y="54"/>
                      </a:cxn>
                      <a:cxn ang="0">
                        <a:pos x="3" y="70"/>
                      </a:cxn>
                      <a:cxn ang="0">
                        <a:pos x="1" y="86"/>
                      </a:cxn>
                      <a:cxn ang="0">
                        <a:pos x="0" y="100"/>
                      </a:cxn>
                      <a:cxn ang="0">
                        <a:pos x="0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</a:cxnLst>
                    <a:rect l="0" t="0" r="r" b="b"/>
                    <a:pathLst>
                      <a:path w="76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7" y="90"/>
                        </a:lnTo>
                        <a:lnTo>
                          <a:pt x="48" y="79"/>
                        </a:lnTo>
                        <a:lnTo>
                          <a:pt x="51" y="70"/>
                        </a:lnTo>
                        <a:lnTo>
                          <a:pt x="55" y="59"/>
                        </a:lnTo>
                        <a:lnTo>
                          <a:pt x="56" y="57"/>
                        </a:lnTo>
                        <a:lnTo>
                          <a:pt x="60" y="54"/>
                        </a:lnTo>
                        <a:lnTo>
                          <a:pt x="62" y="52"/>
                        </a:lnTo>
                        <a:lnTo>
                          <a:pt x="64" y="50"/>
                        </a:lnTo>
                        <a:lnTo>
                          <a:pt x="66" y="49"/>
                        </a:lnTo>
                        <a:lnTo>
                          <a:pt x="69" y="48"/>
                        </a:lnTo>
                        <a:lnTo>
                          <a:pt x="72" y="47"/>
                        </a:lnTo>
                        <a:lnTo>
                          <a:pt x="76" y="47"/>
                        </a:lnTo>
                        <a:lnTo>
                          <a:pt x="76" y="0"/>
                        </a:lnTo>
                        <a:lnTo>
                          <a:pt x="66" y="0"/>
                        </a:lnTo>
                        <a:lnTo>
                          <a:pt x="55" y="2"/>
                        </a:lnTo>
                        <a:lnTo>
                          <a:pt x="47" y="7"/>
                        </a:lnTo>
                        <a:lnTo>
                          <a:pt x="37" y="12"/>
                        </a:lnTo>
                        <a:lnTo>
                          <a:pt x="30" y="17"/>
                        </a:lnTo>
                        <a:lnTo>
                          <a:pt x="24" y="24"/>
                        </a:lnTo>
                        <a:lnTo>
                          <a:pt x="19" y="31"/>
                        </a:lnTo>
                        <a:lnTo>
                          <a:pt x="13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4" name="Freeform 592"/>
                  <p:cNvSpPr>
                    <a:spLocks noChangeAspect="1"/>
                  </p:cNvSpPr>
                  <p:nvPr/>
                </p:nvSpPr>
                <p:spPr bwMode="auto">
                  <a:xfrm>
                    <a:off x="566" y="1445"/>
                    <a:ext cx="15" cy="35"/>
                  </a:xfrm>
                  <a:custGeom>
                    <a:avLst/>
                    <a:gdLst/>
                    <a:ahLst/>
                    <a:cxnLst>
                      <a:cxn ang="0">
                        <a:pos x="31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31" y="117"/>
                      </a:cxn>
                      <a:cxn ang="0">
                        <a:pos x="31" y="117"/>
                      </a:cxn>
                      <a:cxn ang="0">
                        <a:pos x="46" y="112"/>
                      </a:cxn>
                      <a:cxn ang="0">
                        <a:pos x="46" y="96"/>
                      </a:cxn>
                      <a:cxn ang="0">
                        <a:pos x="31" y="117"/>
                      </a:cxn>
                    </a:cxnLst>
                    <a:rect l="0" t="0" r="r" b="b"/>
                    <a:pathLst>
                      <a:path w="46" h="117">
                        <a:moveTo>
                          <a:pt x="31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1" y="117"/>
                        </a:lnTo>
                        <a:lnTo>
                          <a:pt x="31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1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5" name="Freeform 593"/>
                  <p:cNvSpPr>
                    <a:spLocks noChangeAspect="1"/>
                  </p:cNvSpPr>
                  <p:nvPr/>
                </p:nvSpPr>
                <p:spPr bwMode="auto">
                  <a:xfrm>
                    <a:off x="561" y="1467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1" y="51"/>
                      </a:cxn>
                      <a:cxn ang="0">
                        <a:pos x="50" y="43"/>
                      </a:cxn>
                      <a:cxn ang="0">
                        <a:pos x="34" y="0"/>
                      </a:cxn>
                      <a:cxn ang="0">
                        <a:pos x="15" y="7"/>
                      </a:cxn>
                      <a:cxn ang="0">
                        <a:pos x="0" y="28"/>
                      </a:cxn>
                      <a:cxn ang="0">
                        <a:pos x="15" y="7"/>
                      </a:cxn>
                      <a:cxn ang="0">
                        <a:pos x="0" y="13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0" h="51">
                        <a:moveTo>
                          <a:pt x="0" y="28"/>
                        </a:moveTo>
                        <a:lnTo>
                          <a:pt x="31" y="51"/>
                        </a:lnTo>
                        <a:lnTo>
                          <a:pt x="50" y="43"/>
                        </a:lnTo>
                        <a:lnTo>
                          <a:pt x="34" y="0"/>
                        </a:lnTo>
                        <a:lnTo>
                          <a:pt x="15" y="7"/>
                        </a:lnTo>
                        <a:lnTo>
                          <a:pt x="0" y="28"/>
                        </a:lnTo>
                        <a:lnTo>
                          <a:pt x="15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6" name="Freeform 594"/>
                  <p:cNvSpPr>
                    <a:spLocks noChangeAspect="1"/>
                  </p:cNvSpPr>
                  <p:nvPr/>
                </p:nvSpPr>
                <p:spPr bwMode="auto">
                  <a:xfrm>
                    <a:off x="561" y="1475"/>
                    <a:ext cx="13" cy="95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0" y="291"/>
                      </a:cxn>
                      <a:cxn ang="0">
                        <a:pos x="0" y="314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7" name="Freeform 595"/>
                  <p:cNvSpPr>
                    <a:spLocks noChangeAspect="1"/>
                  </p:cNvSpPr>
                  <p:nvPr/>
                </p:nvSpPr>
                <p:spPr bwMode="auto">
                  <a:xfrm>
                    <a:off x="568" y="1556"/>
                    <a:ext cx="51" cy="14"/>
                  </a:xfrm>
                  <a:custGeom>
                    <a:avLst/>
                    <a:gdLst/>
                    <a:ahLst/>
                    <a:cxnLst>
                      <a:cxn ang="0">
                        <a:pos x="168" y="23"/>
                      </a:cxn>
                      <a:cxn ang="0">
                        <a:pos x="145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45" y="46"/>
                      </a:cxn>
                      <a:cxn ang="0">
                        <a:pos x="168" y="23"/>
                      </a:cxn>
                      <a:cxn ang="0">
                        <a:pos x="145" y="46"/>
                      </a:cxn>
                      <a:cxn ang="0">
                        <a:pos x="168" y="46"/>
                      </a:cxn>
                      <a:cxn ang="0">
                        <a:pos x="168" y="23"/>
                      </a:cxn>
                    </a:cxnLst>
                    <a:rect l="0" t="0" r="r" b="b"/>
                    <a:pathLst>
                      <a:path w="168" h="46">
                        <a:moveTo>
                          <a:pt x="168" y="23"/>
                        </a:moveTo>
                        <a:lnTo>
                          <a:pt x="145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5" y="46"/>
                        </a:lnTo>
                        <a:lnTo>
                          <a:pt x="168" y="23"/>
                        </a:lnTo>
                        <a:lnTo>
                          <a:pt x="145" y="46"/>
                        </a:lnTo>
                        <a:lnTo>
                          <a:pt x="168" y="46"/>
                        </a:lnTo>
                        <a:lnTo>
                          <a:pt x="168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8" name="Freeform 596"/>
                  <p:cNvSpPr>
                    <a:spLocks noChangeAspect="1"/>
                  </p:cNvSpPr>
                  <p:nvPr/>
                </p:nvSpPr>
                <p:spPr bwMode="auto">
                  <a:xfrm>
                    <a:off x="4935" y="1422"/>
                    <a:ext cx="43" cy="141"/>
                  </a:xfrm>
                  <a:custGeom>
                    <a:avLst/>
                    <a:gdLst/>
                    <a:ahLst/>
                    <a:cxnLst>
                      <a:cxn ang="0">
                        <a:pos x="0" y="469"/>
                      </a:cxn>
                      <a:cxn ang="0">
                        <a:pos x="0" y="181"/>
                      </a:cxn>
                      <a:cxn ang="0">
                        <a:pos x="19" y="172"/>
                      </a:cxn>
                      <a:cxn ang="0">
                        <a:pos x="19" y="76"/>
                      </a:cxn>
                      <a:cxn ang="0">
                        <a:pos x="20" y="65"/>
                      </a:cxn>
                      <a:cxn ang="0">
                        <a:pos x="22" y="52"/>
                      </a:cxn>
                      <a:cxn ang="0">
                        <a:pos x="25" y="40"/>
                      </a:cxn>
                      <a:cxn ang="0">
                        <a:pos x="30" y="27"/>
                      </a:cxn>
                      <a:cxn ang="0">
                        <a:pos x="34" y="22"/>
                      </a:cxn>
                      <a:cxn ang="0">
                        <a:pos x="38" y="16"/>
                      </a:cxn>
                      <a:cxn ang="0">
                        <a:pos x="42" y="11"/>
                      </a:cxn>
                      <a:cxn ang="0">
                        <a:pos x="47" y="7"/>
                      </a:cxn>
                      <a:cxn ang="0">
                        <a:pos x="53" y="4"/>
                      </a:cxn>
                      <a:cxn ang="0">
                        <a:pos x="59" y="2"/>
                      </a:cxn>
                      <a:cxn ang="0">
                        <a:pos x="65" y="0"/>
                      </a:cxn>
                      <a:cxn ang="0">
                        <a:pos x="73" y="0"/>
                      </a:cxn>
                      <a:cxn ang="0">
                        <a:pos x="80" y="0"/>
                      </a:cxn>
                      <a:cxn ang="0">
                        <a:pos x="86" y="2"/>
                      </a:cxn>
                      <a:cxn ang="0">
                        <a:pos x="93" y="4"/>
                      </a:cxn>
                      <a:cxn ang="0">
                        <a:pos x="98" y="7"/>
                      </a:cxn>
                      <a:cxn ang="0">
                        <a:pos x="103" y="10"/>
                      </a:cxn>
                      <a:cxn ang="0">
                        <a:pos x="107" y="15"/>
                      </a:cxn>
                      <a:cxn ang="0">
                        <a:pos x="110" y="21"/>
                      </a:cxn>
                      <a:cxn ang="0">
                        <a:pos x="114" y="26"/>
                      </a:cxn>
                      <a:cxn ang="0">
                        <a:pos x="119" y="37"/>
                      </a:cxn>
                      <a:cxn ang="0">
                        <a:pos x="122" y="51"/>
                      </a:cxn>
                      <a:cxn ang="0">
                        <a:pos x="125" y="64"/>
                      </a:cxn>
                      <a:cxn ang="0">
                        <a:pos x="126" y="76"/>
                      </a:cxn>
                      <a:cxn ang="0">
                        <a:pos x="126" y="172"/>
                      </a:cxn>
                      <a:cxn ang="0">
                        <a:pos x="143" y="178"/>
                      </a:cxn>
                      <a:cxn ang="0">
                        <a:pos x="143" y="469"/>
                      </a:cxn>
                      <a:cxn ang="0">
                        <a:pos x="0" y="469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9" y="172"/>
                        </a:lnTo>
                        <a:lnTo>
                          <a:pt x="19" y="76"/>
                        </a:lnTo>
                        <a:lnTo>
                          <a:pt x="20" y="65"/>
                        </a:lnTo>
                        <a:lnTo>
                          <a:pt x="22" y="52"/>
                        </a:lnTo>
                        <a:lnTo>
                          <a:pt x="25" y="40"/>
                        </a:lnTo>
                        <a:lnTo>
                          <a:pt x="30" y="27"/>
                        </a:lnTo>
                        <a:lnTo>
                          <a:pt x="34" y="22"/>
                        </a:lnTo>
                        <a:lnTo>
                          <a:pt x="38" y="16"/>
                        </a:lnTo>
                        <a:lnTo>
                          <a:pt x="42" y="11"/>
                        </a:lnTo>
                        <a:lnTo>
                          <a:pt x="47" y="7"/>
                        </a:lnTo>
                        <a:lnTo>
                          <a:pt x="53" y="4"/>
                        </a:lnTo>
                        <a:lnTo>
                          <a:pt x="59" y="2"/>
                        </a:lnTo>
                        <a:lnTo>
                          <a:pt x="65" y="0"/>
                        </a:lnTo>
                        <a:lnTo>
                          <a:pt x="73" y="0"/>
                        </a:lnTo>
                        <a:lnTo>
                          <a:pt x="80" y="0"/>
                        </a:lnTo>
                        <a:lnTo>
                          <a:pt x="86" y="2"/>
                        </a:lnTo>
                        <a:lnTo>
                          <a:pt x="93" y="4"/>
                        </a:lnTo>
                        <a:lnTo>
                          <a:pt x="98" y="7"/>
                        </a:lnTo>
                        <a:lnTo>
                          <a:pt x="103" y="10"/>
                        </a:lnTo>
                        <a:lnTo>
                          <a:pt x="107" y="15"/>
                        </a:lnTo>
                        <a:lnTo>
                          <a:pt x="110" y="21"/>
                        </a:lnTo>
                        <a:lnTo>
                          <a:pt x="114" y="26"/>
                        </a:lnTo>
                        <a:lnTo>
                          <a:pt x="119" y="37"/>
                        </a:lnTo>
                        <a:lnTo>
                          <a:pt x="122" y="51"/>
                        </a:lnTo>
                        <a:lnTo>
                          <a:pt x="125" y="64"/>
                        </a:lnTo>
                        <a:lnTo>
                          <a:pt x="126" y="76"/>
                        </a:lnTo>
                        <a:lnTo>
                          <a:pt x="126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49" name="Freeform 597"/>
                  <p:cNvSpPr>
                    <a:spLocks noChangeAspect="1"/>
                  </p:cNvSpPr>
                  <p:nvPr/>
                </p:nvSpPr>
                <p:spPr bwMode="auto">
                  <a:xfrm>
                    <a:off x="4927" y="1470"/>
                    <a:ext cx="15" cy="9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6" y="309"/>
                      </a:cxn>
                      <a:cxn ang="0">
                        <a:pos x="46" y="21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0" y="6"/>
                      </a:cxn>
                      <a:cxn ang="0">
                        <a:pos x="0" y="21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46" h="309">
                        <a:moveTo>
                          <a:pt x="1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6" y="309"/>
                        </a:lnTo>
                        <a:lnTo>
                          <a:pt x="46" y="21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0" name="Freeform 598"/>
                  <p:cNvSpPr>
                    <a:spLocks noChangeAspect="1"/>
                  </p:cNvSpPr>
                  <p:nvPr/>
                </p:nvSpPr>
                <p:spPr bwMode="auto">
                  <a:xfrm>
                    <a:off x="4932" y="1467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52" y="21"/>
                      </a:cxn>
                      <a:cxn ang="0">
                        <a:pos x="19" y="0"/>
                      </a:cxn>
                      <a:cxn ang="0">
                        <a:pos x="0" y="9"/>
                      </a:cxn>
                      <a:cxn ang="0">
                        <a:pos x="19" y="51"/>
                      </a:cxn>
                      <a:cxn ang="0">
                        <a:pos x="38" y="42"/>
                      </a:cxn>
                      <a:cxn ang="0">
                        <a:pos x="52" y="21"/>
                      </a:cxn>
                      <a:cxn ang="0">
                        <a:pos x="38" y="42"/>
                      </a:cxn>
                      <a:cxn ang="0">
                        <a:pos x="52" y="36"/>
                      </a:cxn>
                      <a:cxn ang="0">
                        <a:pos x="52" y="21"/>
                      </a:cxn>
                    </a:cxnLst>
                    <a:rect l="0" t="0" r="r" b="b"/>
                    <a:pathLst>
                      <a:path w="52" h="51">
                        <a:moveTo>
                          <a:pt x="52" y="21"/>
                        </a:moveTo>
                        <a:lnTo>
                          <a:pt x="19" y="0"/>
                        </a:lnTo>
                        <a:lnTo>
                          <a:pt x="0" y="9"/>
                        </a:lnTo>
                        <a:lnTo>
                          <a:pt x="19" y="51"/>
                        </a:lnTo>
                        <a:lnTo>
                          <a:pt x="38" y="42"/>
                        </a:lnTo>
                        <a:lnTo>
                          <a:pt x="52" y="21"/>
                        </a:lnTo>
                        <a:lnTo>
                          <a:pt x="38" y="42"/>
                        </a:lnTo>
                        <a:lnTo>
                          <a:pt x="52" y="36"/>
                        </a:lnTo>
                        <a:lnTo>
                          <a:pt x="52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1" name="Freeform 599"/>
                  <p:cNvSpPr>
                    <a:spLocks noChangeAspect="1"/>
                  </p:cNvSpPr>
                  <p:nvPr/>
                </p:nvSpPr>
                <p:spPr bwMode="auto">
                  <a:xfrm>
                    <a:off x="4934" y="1445"/>
                    <a:ext cx="13" cy="29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96">
                        <a:moveTo>
                          <a:pt x="46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2" name="Freeform 600"/>
                  <p:cNvSpPr>
                    <a:spLocks noChangeAspect="1"/>
                  </p:cNvSpPr>
                  <p:nvPr/>
                </p:nvSpPr>
                <p:spPr bwMode="auto">
                  <a:xfrm>
                    <a:off x="4934" y="1415"/>
                    <a:ext cx="22" cy="30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66" y="0"/>
                      </a:cxn>
                      <a:cxn ang="0">
                        <a:pos x="55" y="4"/>
                      </a:cxn>
                      <a:cxn ang="0">
                        <a:pos x="46" y="7"/>
                      </a:cxn>
                      <a:cxn ang="0">
                        <a:pos x="38" y="12"/>
                      </a:cxn>
                      <a:cxn ang="0">
                        <a:pos x="30" y="18"/>
                      </a:cxn>
                      <a:cxn ang="0">
                        <a:pos x="24" y="26"/>
                      </a:cxn>
                      <a:cxn ang="0">
                        <a:pos x="19" y="32"/>
                      </a:cxn>
                      <a:cxn ang="0">
                        <a:pos x="13" y="41"/>
                      </a:cxn>
                      <a:cxn ang="0">
                        <a:pos x="7" y="55"/>
                      </a:cxn>
                      <a:cxn ang="0">
                        <a:pos x="3" y="71"/>
                      </a:cxn>
                      <a:cxn ang="0">
                        <a:pos x="1" y="87"/>
                      </a:cxn>
                      <a:cxn ang="0">
                        <a:pos x="0" y="100"/>
                      </a:cxn>
                      <a:cxn ang="0">
                        <a:pos x="46" y="100"/>
                      </a:cxn>
                      <a:cxn ang="0">
                        <a:pos x="46" y="92"/>
                      </a:cxn>
                      <a:cxn ang="0">
                        <a:pos x="48" y="81"/>
                      </a:cxn>
                      <a:cxn ang="0">
                        <a:pos x="51" y="71"/>
                      </a:cxn>
                      <a:cxn ang="0">
                        <a:pos x="55" y="61"/>
                      </a:cxn>
                      <a:cxn ang="0">
                        <a:pos x="58" y="58"/>
                      </a:cxn>
                      <a:cxn ang="0">
                        <a:pos x="60" y="55"/>
                      </a:cxn>
                      <a:cxn ang="0">
                        <a:pos x="62" y="52"/>
                      </a:cxn>
                      <a:cxn ang="0">
                        <a:pos x="65" y="50"/>
                      </a:cxn>
                      <a:cxn ang="0">
                        <a:pos x="67" y="49"/>
                      </a:cxn>
                      <a:cxn ang="0">
                        <a:pos x="70" y="48"/>
                      </a:cxn>
                      <a:cxn ang="0">
                        <a:pos x="72" y="47"/>
                      </a:cxn>
                      <a:cxn ang="0">
                        <a:pos x="77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5" y="4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0" y="18"/>
                        </a:lnTo>
                        <a:lnTo>
                          <a:pt x="24" y="26"/>
                        </a:lnTo>
                        <a:lnTo>
                          <a:pt x="19" y="32"/>
                        </a:lnTo>
                        <a:lnTo>
                          <a:pt x="13" y="41"/>
                        </a:lnTo>
                        <a:lnTo>
                          <a:pt x="7" y="55"/>
                        </a:lnTo>
                        <a:lnTo>
                          <a:pt x="3" y="71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92"/>
                        </a:lnTo>
                        <a:lnTo>
                          <a:pt x="48" y="81"/>
                        </a:lnTo>
                        <a:lnTo>
                          <a:pt x="51" y="71"/>
                        </a:lnTo>
                        <a:lnTo>
                          <a:pt x="55" y="61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2" y="52"/>
                        </a:lnTo>
                        <a:lnTo>
                          <a:pt x="65" y="50"/>
                        </a:lnTo>
                        <a:lnTo>
                          <a:pt x="67" y="49"/>
                        </a:lnTo>
                        <a:lnTo>
                          <a:pt x="70" y="48"/>
                        </a:lnTo>
                        <a:lnTo>
                          <a:pt x="72" y="47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3" name="Freeform 601"/>
                  <p:cNvSpPr>
                    <a:spLocks noChangeAspect="1"/>
                  </p:cNvSpPr>
                  <p:nvPr/>
                </p:nvSpPr>
                <p:spPr bwMode="auto">
                  <a:xfrm>
                    <a:off x="4956" y="1415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5" y="86"/>
                      </a:cxn>
                      <a:cxn ang="0">
                        <a:pos x="73" y="70"/>
                      </a:cxn>
                      <a:cxn ang="0">
                        <a:pos x="69" y="54"/>
                      </a:cxn>
                      <a:cxn ang="0">
                        <a:pos x="63" y="39"/>
                      </a:cxn>
                      <a:cxn ang="0">
                        <a:pos x="57" y="31"/>
                      </a:cxn>
                      <a:cxn ang="0">
                        <a:pos x="52" y="24"/>
                      </a:cxn>
                      <a:cxn ang="0">
                        <a:pos x="46" y="17"/>
                      </a:cxn>
                      <a:cxn ang="0">
                        <a:pos x="39" y="12"/>
                      </a:cxn>
                      <a:cxn ang="0">
                        <a:pos x="29" y="7"/>
                      </a:cxn>
                      <a:cxn ang="0">
                        <a:pos x="21" y="2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" y="47"/>
                      </a:cxn>
                      <a:cxn ang="0">
                        <a:pos x="7" y="48"/>
                      </a:cxn>
                      <a:cxn ang="0">
                        <a:pos x="10" y="49"/>
                      </a:cxn>
                      <a:cxn ang="0">
                        <a:pos x="12" y="50"/>
                      </a:cxn>
                      <a:cxn ang="0">
                        <a:pos x="14" y="52"/>
                      </a:cxn>
                      <a:cxn ang="0">
                        <a:pos x="16" y="54"/>
                      </a:cxn>
                      <a:cxn ang="0">
                        <a:pos x="19" y="57"/>
                      </a:cxn>
                      <a:cxn ang="0">
                        <a:pos x="21" y="59"/>
                      </a:cxn>
                      <a:cxn ang="0">
                        <a:pos x="25" y="70"/>
                      </a:cxn>
                      <a:cxn ang="0">
                        <a:pos x="28" y="79"/>
                      </a:cxn>
                      <a:cxn ang="0">
                        <a:pos x="29" y="90"/>
                      </a:cxn>
                      <a:cxn ang="0">
                        <a:pos x="30" y="100"/>
                      </a:cxn>
                      <a:cxn ang="0">
                        <a:pos x="30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  <a:cxn ang="0">
                        <a:pos x="76" y="100"/>
                      </a:cxn>
                    </a:cxnLst>
                    <a:rect l="0" t="0" r="r" b="b"/>
                    <a:pathLst>
                      <a:path w="76" h="100">
                        <a:moveTo>
                          <a:pt x="76" y="100"/>
                        </a:moveTo>
                        <a:lnTo>
                          <a:pt x="76" y="100"/>
                        </a:lnTo>
                        <a:lnTo>
                          <a:pt x="75" y="86"/>
                        </a:lnTo>
                        <a:lnTo>
                          <a:pt x="73" y="70"/>
                        </a:lnTo>
                        <a:lnTo>
                          <a:pt x="69" y="54"/>
                        </a:lnTo>
                        <a:lnTo>
                          <a:pt x="63" y="39"/>
                        </a:lnTo>
                        <a:lnTo>
                          <a:pt x="57" y="31"/>
                        </a:lnTo>
                        <a:lnTo>
                          <a:pt x="52" y="24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29" y="7"/>
                        </a:lnTo>
                        <a:lnTo>
                          <a:pt x="21" y="2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10" y="49"/>
                        </a:lnTo>
                        <a:lnTo>
                          <a:pt x="12" y="50"/>
                        </a:lnTo>
                        <a:lnTo>
                          <a:pt x="14" y="52"/>
                        </a:lnTo>
                        <a:lnTo>
                          <a:pt x="16" y="54"/>
                        </a:lnTo>
                        <a:lnTo>
                          <a:pt x="19" y="57"/>
                        </a:lnTo>
                        <a:lnTo>
                          <a:pt x="21" y="59"/>
                        </a:lnTo>
                        <a:lnTo>
                          <a:pt x="25" y="70"/>
                        </a:lnTo>
                        <a:lnTo>
                          <a:pt x="28" y="79"/>
                        </a:lnTo>
                        <a:lnTo>
                          <a:pt x="29" y="90"/>
                        </a:lnTo>
                        <a:lnTo>
                          <a:pt x="30" y="100"/>
                        </a:lnTo>
                        <a:lnTo>
                          <a:pt x="30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lnTo>
                          <a:pt x="7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4" name="Freeform 602"/>
                  <p:cNvSpPr>
                    <a:spLocks noChangeAspect="1"/>
                  </p:cNvSpPr>
                  <p:nvPr/>
                </p:nvSpPr>
                <p:spPr bwMode="auto">
                  <a:xfrm>
                    <a:off x="4965" y="1445"/>
                    <a:ext cx="15" cy="35"/>
                  </a:xfrm>
                  <a:custGeom>
                    <a:avLst/>
                    <a:gdLst/>
                    <a:ahLst/>
                    <a:cxnLst>
                      <a:cxn ang="0">
                        <a:pos x="14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4" y="117"/>
                      </a:cxn>
                      <a:cxn ang="0">
                        <a:pos x="0" y="96"/>
                      </a:cxn>
                      <a:cxn ang="0">
                        <a:pos x="0" y="112"/>
                      </a:cxn>
                      <a:cxn ang="0">
                        <a:pos x="14" y="117"/>
                      </a:cxn>
                    </a:cxnLst>
                    <a:rect l="0" t="0" r="r" b="b"/>
                    <a:pathLst>
                      <a:path w="46" h="117">
                        <a:moveTo>
                          <a:pt x="14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4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4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5" name="Freeform 603"/>
                  <p:cNvSpPr>
                    <a:spLocks noChangeAspect="1"/>
                  </p:cNvSpPr>
                  <p:nvPr/>
                </p:nvSpPr>
                <p:spPr bwMode="auto">
                  <a:xfrm>
                    <a:off x="4970" y="1467"/>
                    <a:ext cx="14" cy="16"/>
                  </a:xfrm>
                  <a:custGeom>
                    <a:avLst/>
                    <a:gdLst/>
                    <a:ahLst/>
                    <a:cxnLst>
                      <a:cxn ang="0">
                        <a:pos x="49" y="28"/>
                      </a:cxn>
                      <a:cxn ang="0">
                        <a:pos x="35" y="7"/>
                      </a:cxn>
                      <a:cxn ang="0">
                        <a:pos x="18" y="0"/>
                      </a:cxn>
                      <a:cxn ang="0">
                        <a:pos x="0" y="43"/>
                      </a:cxn>
                      <a:cxn ang="0">
                        <a:pos x="18" y="51"/>
                      </a:cxn>
                      <a:cxn ang="0">
                        <a:pos x="49" y="28"/>
                      </a:cxn>
                      <a:cxn ang="0">
                        <a:pos x="49" y="28"/>
                      </a:cxn>
                      <a:cxn ang="0">
                        <a:pos x="49" y="13"/>
                      </a:cxn>
                      <a:cxn ang="0">
                        <a:pos x="35" y="7"/>
                      </a:cxn>
                      <a:cxn ang="0">
                        <a:pos x="49" y="28"/>
                      </a:cxn>
                    </a:cxnLst>
                    <a:rect l="0" t="0" r="r" b="b"/>
                    <a:pathLst>
                      <a:path w="49" h="51">
                        <a:moveTo>
                          <a:pt x="49" y="28"/>
                        </a:moveTo>
                        <a:lnTo>
                          <a:pt x="35" y="7"/>
                        </a:lnTo>
                        <a:lnTo>
                          <a:pt x="18" y="0"/>
                        </a:lnTo>
                        <a:lnTo>
                          <a:pt x="0" y="43"/>
                        </a:lnTo>
                        <a:lnTo>
                          <a:pt x="18" y="51"/>
                        </a:lnTo>
                        <a:lnTo>
                          <a:pt x="49" y="28"/>
                        </a:lnTo>
                        <a:lnTo>
                          <a:pt x="49" y="28"/>
                        </a:lnTo>
                        <a:lnTo>
                          <a:pt x="49" y="13"/>
                        </a:lnTo>
                        <a:lnTo>
                          <a:pt x="35" y="7"/>
                        </a:lnTo>
                        <a:lnTo>
                          <a:pt x="49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6" name="Freeform 604"/>
                  <p:cNvSpPr>
                    <a:spLocks noChangeAspect="1"/>
                  </p:cNvSpPr>
                  <p:nvPr/>
                </p:nvSpPr>
                <p:spPr bwMode="auto">
                  <a:xfrm>
                    <a:off x="4971" y="1475"/>
                    <a:ext cx="13" cy="95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23" y="314"/>
                      </a:cxn>
                      <a:cxn ang="0">
                        <a:pos x="46" y="314"/>
                      </a:cxn>
                      <a:cxn ang="0">
                        <a:pos x="46" y="291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7" name="Freeform 605"/>
                  <p:cNvSpPr>
                    <a:spLocks noChangeAspect="1"/>
                  </p:cNvSpPr>
                  <p:nvPr/>
                </p:nvSpPr>
                <p:spPr bwMode="auto">
                  <a:xfrm>
                    <a:off x="4927" y="1556"/>
                    <a:ext cx="51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166" y="46"/>
                      </a:cxn>
                      <a:cxn ang="0">
                        <a:pos x="166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66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66" y="46"/>
                        </a:lnTo>
                        <a:lnTo>
                          <a:pt x="166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8" name="Freeform 606"/>
                  <p:cNvSpPr>
                    <a:spLocks noChangeAspect="1"/>
                  </p:cNvSpPr>
                  <p:nvPr/>
                </p:nvSpPr>
                <p:spPr bwMode="auto">
                  <a:xfrm>
                    <a:off x="701" y="1422"/>
                    <a:ext cx="43" cy="141"/>
                  </a:xfrm>
                  <a:custGeom>
                    <a:avLst/>
                    <a:gdLst/>
                    <a:ahLst/>
                    <a:cxnLst>
                      <a:cxn ang="0">
                        <a:pos x="143" y="469"/>
                      </a:cxn>
                      <a:cxn ang="0">
                        <a:pos x="143" y="181"/>
                      </a:cxn>
                      <a:cxn ang="0">
                        <a:pos x="127" y="172"/>
                      </a:cxn>
                      <a:cxn ang="0">
                        <a:pos x="127" y="76"/>
                      </a:cxn>
                      <a:cxn ang="0">
                        <a:pos x="126" y="65"/>
                      </a:cxn>
                      <a:cxn ang="0">
                        <a:pos x="123" y="52"/>
                      </a:cxn>
                      <a:cxn ang="0">
                        <a:pos x="120" y="40"/>
                      </a:cxn>
                      <a:cxn ang="0">
                        <a:pos x="114" y="27"/>
                      </a:cxn>
                      <a:cxn ang="0">
                        <a:pos x="111" y="22"/>
                      </a:cxn>
                      <a:cxn ang="0">
                        <a:pos x="108" y="16"/>
                      </a:cxn>
                      <a:cxn ang="0">
                        <a:pos x="102" y="11"/>
                      </a:cxn>
                      <a:cxn ang="0">
                        <a:pos x="98" y="7"/>
                      </a:cxn>
                      <a:cxn ang="0">
                        <a:pos x="93" y="4"/>
                      </a:cxn>
                      <a:cxn ang="0">
                        <a:pos x="87" y="2"/>
                      </a:cxn>
                      <a:cxn ang="0">
                        <a:pos x="80" y="0"/>
                      </a:cxn>
                      <a:cxn ang="0">
                        <a:pos x="73" y="0"/>
                      </a:cxn>
                      <a:cxn ang="0">
                        <a:pos x="66" y="0"/>
                      </a:cxn>
                      <a:cxn ang="0">
                        <a:pos x="58" y="2"/>
                      </a:cxn>
                      <a:cxn ang="0">
                        <a:pos x="53" y="4"/>
                      </a:cxn>
                      <a:cxn ang="0">
                        <a:pos x="47" y="7"/>
                      </a:cxn>
                      <a:cxn ang="0">
                        <a:pos x="42" y="10"/>
                      </a:cxn>
                      <a:cxn ang="0">
                        <a:pos x="38" y="15"/>
                      </a:cxn>
                      <a:cxn ang="0">
                        <a:pos x="34" y="21"/>
                      </a:cxn>
                      <a:cxn ang="0">
                        <a:pos x="31" y="26"/>
                      </a:cxn>
                      <a:cxn ang="0">
                        <a:pos x="26" y="37"/>
                      </a:cxn>
                      <a:cxn ang="0">
                        <a:pos x="21" y="51"/>
                      </a:cxn>
                      <a:cxn ang="0">
                        <a:pos x="20" y="64"/>
                      </a:cxn>
                      <a:cxn ang="0">
                        <a:pos x="19" y="76"/>
                      </a:cxn>
                      <a:cxn ang="0">
                        <a:pos x="19" y="172"/>
                      </a:cxn>
                      <a:cxn ang="0">
                        <a:pos x="0" y="178"/>
                      </a:cxn>
                      <a:cxn ang="0">
                        <a:pos x="0" y="469"/>
                      </a:cxn>
                      <a:cxn ang="0">
                        <a:pos x="143" y="469"/>
                      </a:cxn>
                    </a:cxnLst>
                    <a:rect l="0" t="0" r="r" b="b"/>
                    <a:pathLst>
                      <a:path w="143" h="469">
                        <a:moveTo>
                          <a:pt x="143" y="469"/>
                        </a:moveTo>
                        <a:lnTo>
                          <a:pt x="143" y="181"/>
                        </a:lnTo>
                        <a:lnTo>
                          <a:pt x="127" y="172"/>
                        </a:lnTo>
                        <a:lnTo>
                          <a:pt x="127" y="76"/>
                        </a:lnTo>
                        <a:lnTo>
                          <a:pt x="126" y="65"/>
                        </a:lnTo>
                        <a:lnTo>
                          <a:pt x="123" y="52"/>
                        </a:lnTo>
                        <a:lnTo>
                          <a:pt x="120" y="40"/>
                        </a:lnTo>
                        <a:lnTo>
                          <a:pt x="114" y="27"/>
                        </a:lnTo>
                        <a:lnTo>
                          <a:pt x="111" y="22"/>
                        </a:lnTo>
                        <a:lnTo>
                          <a:pt x="108" y="16"/>
                        </a:lnTo>
                        <a:lnTo>
                          <a:pt x="102" y="11"/>
                        </a:lnTo>
                        <a:lnTo>
                          <a:pt x="98" y="7"/>
                        </a:lnTo>
                        <a:lnTo>
                          <a:pt x="93" y="4"/>
                        </a:lnTo>
                        <a:lnTo>
                          <a:pt x="87" y="2"/>
                        </a:lnTo>
                        <a:lnTo>
                          <a:pt x="80" y="0"/>
                        </a:lnTo>
                        <a:lnTo>
                          <a:pt x="73" y="0"/>
                        </a:lnTo>
                        <a:lnTo>
                          <a:pt x="66" y="0"/>
                        </a:lnTo>
                        <a:lnTo>
                          <a:pt x="58" y="2"/>
                        </a:lnTo>
                        <a:lnTo>
                          <a:pt x="53" y="4"/>
                        </a:lnTo>
                        <a:lnTo>
                          <a:pt x="47" y="7"/>
                        </a:lnTo>
                        <a:lnTo>
                          <a:pt x="42" y="10"/>
                        </a:lnTo>
                        <a:lnTo>
                          <a:pt x="38" y="15"/>
                        </a:lnTo>
                        <a:lnTo>
                          <a:pt x="34" y="21"/>
                        </a:lnTo>
                        <a:lnTo>
                          <a:pt x="31" y="26"/>
                        </a:lnTo>
                        <a:lnTo>
                          <a:pt x="26" y="37"/>
                        </a:lnTo>
                        <a:lnTo>
                          <a:pt x="21" y="51"/>
                        </a:lnTo>
                        <a:lnTo>
                          <a:pt x="20" y="64"/>
                        </a:lnTo>
                        <a:lnTo>
                          <a:pt x="19" y="76"/>
                        </a:lnTo>
                        <a:lnTo>
                          <a:pt x="19" y="172"/>
                        </a:lnTo>
                        <a:lnTo>
                          <a:pt x="0" y="178"/>
                        </a:lnTo>
                        <a:lnTo>
                          <a:pt x="0" y="469"/>
                        </a:lnTo>
                        <a:lnTo>
                          <a:pt x="143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59" name="Freeform 607"/>
                  <p:cNvSpPr>
                    <a:spLocks noChangeAspect="1"/>
                  </p:cNvSpPr>
                  <p:nvPr/>
                </p:nvSpPr>
                <p:spPr bwMode="auto">
                  <a:xfrm>
                    <a:off x="738" y="1470"/>
                    <a:ext cx="13" cy="93"/>
                  </a:xfrm>
                  <a:custGeom>
                    <a:avLst/>
                    <a:gdLst/>
                    <a:ahLst/>
                    <a:cxnLst>
                      <a:cxn ang="0">
                        <a:pos x="34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7" y="309"/>
                      </a:cxn>
                      <a:cxn ang="0">
                        <a:pos x="47" y="21"/>
                      </a:cxn>
                      <a:cxn ang="0">
                        <a:pos x="34" y="0"/>
                      </a:cxn>
                      <a:cxn ang="0">
                        <a:pos x="47" y="21"/>
                      </a:cxn>
                      <a:cxn ang="0">
                        <a:pos x="47" y="6"/>
                      </a:cxn>
                      <a:cxn ang="0">
                        <a:pos x="34" y="0"/>
                      </a:cxn>
                    </a:cxnLst>
                    <a:rect l="0" t="0" r="r" b="b"/>
                    <a:pathLst>
                      <a:path w="47" h="309">
                        <a:moveTo>
                          <a:pt x="34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34" y="0"/>
                        </a:lnTo>
                        <a:lnTo>
                          <a:pt x="47" y="21"/>
                        </a:lnTo>
                        <a:lnTo>
                          <a:pt x="47" y="6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0" name="Freeform 608"/>
                  <p:cNvSpPr>
                    <a:spLocks noChangeAspect="1"/>
                  </p:cNvSpPr>
                  <p:nvPr/>
                </p:nvSpPr>
                <p:spPr bwMode="auto">
                  <a:xfrm>
                    <a:off x="732" y="1467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3" y="41"/>
                      </a:cxn>
                      <a:cxn ang="0">
                        <a:pos x="30" y="51"/>
                      </a:cxn>
                      <a:cxn ang="0">
                        <a:pos x="51" y="9"/>
                      </a:cxn>
                      <a:cxn ang="0">
                        <a:pos x="34" y="0"/>
                      </a:cxn>
                      <a:cxn ang="0">
                        <a:pos x="0" y="21"/>
                      </a:cxn>
                      <a:cxn ang="0">
                        <a:pos x="0" y="21"/>
                      </a:cxn>
                      <a:cxn ang="0">
                        <a:pos x="0" y="35"/>
                      </a:cxn>
                      <a:cxn ang="0">
                        <a:pos x="13" y="41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51" h="51">
                        <a:moveTo>
                          <a:pt x="0" y="21"/>
                        </a:moveTo>
                        <a:lnTo>
                          <a:pt x="13" y="41"/>
                        </a:lnTo>
                        <a:lnTo>
                          <a:pt x="30" y="51"/>
                        </a:lnTo>
                        <a:lnTo>
                          <a:pt x="51" y="9"/>
                        </a:lnTo>
                        <a:lnTo>
                          <a:pt x="34" y="0"/>
                        </a:lnTo>
                        <a:lnTo>
                          <a:pt x="0" y="21"/>
                        </a:lnTo>
                        <a:lnTo>
                          <a:pt x="0" y="21"/>
                        </a:lnTo>
                        <a:lnTo>
                          <a:pt x="0" y="35"/>
                        </a:lnTo>
                        <a:lnTo>
                          <a:pt x="13" y="4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1" name="Freeform 609"/>
                  <p:cNvSpPr>
                    <a:spLocks noChangeAspect="1"/>
                  </p:cNvSpPr>
                  <p:nvPr/>
                </p:nvSpPr>
                <p:spPr bwMode="auto">
                  <a:xfrm>
                    <a:off x="732" y="1445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2" name="Freeform 610"/>
                  <p:cNvSpPr>
                    <a:spLocks noChangeAspect="1"/>
                  </p:cNvSpPr>
                  <p:nvPr/>
                </p:nvSpPr>
                <p:spPr bwMode="auto">
                  <a:xfrm>
                    <a:off x="723" y="1415"/>
                    <a:ext cx="23" cy="30"/>
                  </a:xfrm>
                  <a:custGeom>
                    <a:avLst/>
                    <a:gdLst/>
                    <a:ahLst/>
                    <a:cxnLst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3" y="47"/>
                      </a:cxn>
                      <a:cxn ang="0">
                        <a:pos x="6" y="48"/>
                      </a:cxn>
                      <a:cxn ang="0">
                        <a:pos x="9" y="49"/>
                      </a:cxn>
                      <a:cxn ang="0">
                        <a:pos x="11" y="50"/>
                      </a:cxn>
                      <a:cxn ang="0">
                        <a:pos x="14" y="52"/>
                      </a:cxn>
                      <a:cxn ang="0">
                        <a:pos x="17" y="55"/>
                      </a:cxn>
                      <a:cxn ang="0">
                        <a:pos x="19" y="58"/>
                      </a:cxn>
                      <a:cxn ang="0">
                        <a:pos x="21" y="61"/>
                      </a:cxn>
                      <a:cxn ang="0">
                        <a:pos x="25" y="71"/>
                      </a:cxn>
                      <a:cxn ang="0">
                        <a:pos x="28" y="81"/>
                      </a:cxn>
                      <a:cxn ang="0">
                        <a:pos x="29" y="92"/>
                      </a:cxn>
                      <a:cxn ang="0">
                        <a:pos x="30" y="100"/>
                      </a:cxn>
                      <a:cxn ang="0">
                        <a:pos x="77" y="100"/>
                      </a:cxn>
                      <a:cxn ang="0">
                        <a:pos x="76" y="87"/>
                      </a:cxn>
                      <a:cxn ang="0">
                        <a:pos x="74" y="71"/>
                      </a:cxn>
                      <a:cxn ang="0">
                        <a:pos x="68" y="55"/>
                      </a:cxn>
                      <a:cxn ang="0">
                        <a:pos x="62" y="40"/>
                      </a:cxn>
                      <a:cxn ang="0">
                        <a:pos x="58" y="32"/>
                      </a:cxn>
                      <a:cxn ang="0">
                        <a:pos x="53" y="26"/>
                      </a:cxn>
                      <a:cxn ang="0">
                        <a:pos x="46" y="18"/>
                      </a:cxn>
                      <a:cxn ang="0">
                        <a:pos x="39" y="12"/>
                      </a:cxn>
                      <a:cxn ang="0">
                        <a:pos x="30" y="7"/>
                      </a:cxn>
                      <a:cxn ang="0">
                        <a:pos x="21" y="4"/>
                      </a:cxn>
                      <a:cxn ang="0">
                        <a:pos x="1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77" h="100">
                        <a:moveTo>
                          <a:pt x="0" y="47"/>
                        </a:moveTo>
                        <a:lnTo>
                          <a:pt x="0" y="47"/>
                        </a:lnTo>
                        <a:lnTo>
                          <a:pt x="3" y="47"/>
                        </a:lnTo>
                        <a:lnTo>
                          <a:pt x="6" y="48"/>
                        </a:lnTo>
                        <a:lnTo>
                          <a:pt x="9" y="49"/>
                        </a:lnTo>
                        <a:lnTo>
                          <a:pt x="11" y="50"/>
                        </a:lnTo>
                        <a:lnTo>
                          <a:pt x="14" y="52"/>
                        </a:lnTo>
                        <a:lnTo>
                          <a:pt x="17" y="55"/>
                        </a:lnTo>
                        <a:lnTo>
                          <a:pt x="19" y="58"/>
                        </a:lnTo>
                        <a:lnTo>
                          <a:pt x="21" y="61"/>
                        </a:lnTo>
                        <a:lnTo>
                          <a:pt x="25" y="71"/>
                        </a:lnTo>
                        <a:lnTo>
                          <a:pt x="28" y="81"/>
                        </a:lnTo>
                        <a:lnTo>
                          <a:pt x="29" y="92"/>
                        </a:lnTo>
                        <a:lnTo>
                          <a:pt x="30" y="100"/>
                        </a:lnTo>
                        <a:lnTo>
                          <a:pt x="77" y="100"/>
                        </a:lnTo>
                        <a:lnTo>
                          <a:pt x="76" y="87"/>
                        </a:lnTo>
                        <a:lnTo>
                          <a:pt x="74" y="71"/>
                        </a:lnTo>
                        <a:lnTo>
                          <a:pt x="68" y="55"/>
                        </a:lnTo>
                        <a:lnTo>
                          <a:pt x="62" y="40"/>
                        </a:lnTo>
                        <a:lnTo>
                          <a:pt x="58" y="32"/>
                        </a:lnTo>
                        <a:lnTo>
                          <a:pt x="53" y="26"/>
                        </a:lnTo>
                        <a:lnTo>
                          <a:pt x="46" y="18"/>
                        </a:lnTo>
                        <a:lnTo>
                          <a:pt x="39" y="12"/>
                        </a:lnTo>
                        <a:lnTo>
                          <a:pt x="30" y="7"/>
                        </a:lnTo>
                        <a:lnTo>
                          <a:pt x="21" y="4"/>
                        </a:lnTo>
                        <a:lnTo>
                          <a:pt x="1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3" name="Freeform 611"/>
                  <p:cNvSpPr>
                    <a:spLocks noChangeAspect="1"/>
                  </p:cNvSpPr>
                  <p:nvPr/>
                </p:nvSpPr>
                <p:spPr bwMode="auto">
                  <a:xfrm>
                    <a:off x="699" y="1415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7" y="90"/>
                      </a:cxn>
                      <a:cxn ang="0">
                        <a:pos x="48" y="79"/>
                      </a:cxn>
                      <a:cxn ang="0">
                        <a:pos x="52" y="70"/>
                      </a:cxn>
                      <a:cxn ang="0">
                        <a:pos x="56" y="59"/>
                      </a:cxn>
                      <a:cxn ang="0">
                        <a:pos x="57" y="57"/>
                      </a:cxn>
                      <a:cxn ang="0">
                        <a:pos x="59" y="54"/>
                      </a:cxn>
                      <a:cxn ang="0">
                        <a:pos x="61" y="52"/>
                      </a:cxn>
                      <a:cxn ang="0">
                        <a:pos x="64" y="50"/>
                      </a:cxn>
                      <a:cxn ang="0">
                        <a:pos x="66" y="49"/>
                      </a:cxn>
                      <a:cxn ang="0">
                        <a:pos x="70" y="48"/>
                      </a:cxn>
                      <a:cxn ang="0">
                        <a:pos x="73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66" y="0"/>
                      </a:cxn>
                      <a:cxn ang="0">
                        <a:pos x="56" y="2"/>
                      </a:cxn>
                      <a:cxn ang="0">
                        <a:pos x="46" y="7"/>
                      </a:cxn>
                      <a:cxn ang="0">
                        <a:pos x="38" y="12"/>
                      </a:cxn>
                      <a:cxn ang="0">
                        <a:pos x="31" y="17"/>
                      </a:cxn>
                      <a:cxn ang="0">
                        <a:pos x="24" y="24"/>
                      </a:cxn>
                      <a:cxn ang="0">
                        <a:pos x="19" y="31"/>
                      </a:cxn>
                      <a:cxn ang="0">
                        <a:pos x="14" y="39"/>
                      </a:cxn>
                      <a:cxn ang="0">
                        <a:pos x="7" y="54"/>
                      </a:cxn>
                      <a:cxn ang="0">
                        <a:pos x="3" y="70"/>
                      </a:cxn>
                      <a:cxn ang="0">
                        <a:pos x="1" y="86"/>
                      </a:cxn>
                      <a:cxn ang="0">
                        <a:pos x="0" y="100"/>
                      </a:cxn>
                      <a:cxn ang="0">
                        <a:pos x="0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  <a:cxn ang="0">
                        <a:pos x="46" y="100"/>
                      </a:cxn>
                    </a:cxnLst>
                    <a:rect l="0" t="0" r="r" b="b"/>
                    <a:pathLst>
                      <a:path w="77" h="100">
                        <a:moveTo>
                          <a:pt x="46" y="100"/>
                        </a:moveTo>
                        <a:lnTo>
                          <a:pt x="46" y="100"/>
                        </a:lnTo>
                        <a:lnTo>
                          <a:pt x="47" y="90"/>
                        </a:lnTo>
                        <a:lnTo>
                          <a:pt x="48" y="79"/>
                        </a:lnTo>
                        <a:lnTo>
                          <a:pt x="52" y="70"/>
                        </a:lnTo>
                        <a:lnTo>
                          <a:pt x="56" y="59"/>
                        </a:lnTo>
                        <a:lnTo>
                          <a:pt x="57" y="57"/>
                        </a:lnTo>
                        <a:lnTo>
                          <a:pt x="59" y="54"/>
                        </a:lnTo>
                        <a:lnTo>
                          <a:pt x="61" y="52"/>
                        </a:lnTo>
                        <a:lnTo>
                          <a:pt x="64" y="50"/>
                        </a:lnTo>
                        <a:lnTo>
                          <a:pt x="66" y="49"/>
                        </a:lnTo>
                        <a:lnTo>
                          <a:pt x="70" y="48"/>
                        </a:lnTo>
                        <a:lnTo>
                          <a:pt x="73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66" y="0"/>
                        </a:lnTo>
                        <a:lnTo>
                          <a:pt x="56" y="2"/>
                        </a:lnTo>
                        <a:lnTo>
                          <a:pt x="46" y="7"/>
                        </a:lnTo>
                        <a:lnTo>
                          <a:pt x="38" y="12"/>
                        </a:lnTo>
                        <a:lnTo>
                          <a:pt x="31" y="17"/>
                        </a:lnTo>
                        <a:lnTo>
                          <a:pt x="24" y="24"/>
                        </a:lnTo>
                        <a:lnTo>
                          <a:pt x="19" y="31"/>
                        </a:lnTo>
                        <a:lnTo>
                          <a:pt x="14" y="39"/>
                        </a:lnTo>
                        <a:lnTo>
                          <a:pt x="7" y="54"/>
                        </a:lnTo>
                        <a:lnTo>
                          <a:pt x="3" y="70"/>
                        </a:lnTo>
                        <a:lnTo>
                          <a:pt x="1" y="86"/>
                        </a:lnTo>
                        <a:lnTo>
                          <a:pt x="0" y="10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4" name="Freeform 612"/>
                  <p:cNvSpPr>
                    <a:spLocks noChangeAspect="1"/>
                  </p:cNvSpPr>
                  <p:nvPr/>
                </p:nvSpPr>
                <p:spPr bwMode="auto">
                  <a:xfrm>
                    <a:off x="699" y="1445"/>
                    <a:ext cx="15" cy="35"/>
                  </a:xfrm>
                  <a:custGeom>
                    <a:avLst/>
                    <a:gdLst/>
                    <a:ahLst/>
                    <a:cxnLst>
                      <a:cxn ang="0">
                        <a:pos x="32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32" y="117"/>
                      </a:cxn>
                      <a:cxn ang="0">
                        <a:pos x="32" y="117"/>
                      </a:cxn>
                      <a:cxn ang="0">
                        <a:pos x="46" y="112"/>
                      </a:cxn>
                      <a:cxn ang="0">
                        <a:pos x="46" y="96"/>
                      </a:cxn>
                      <a:cxn ang="0">
                        <a:pos x="32" y="117"/>
                      </a:cxn>
                    </a:cxnLst>
                    <a:rect l="0" t="0" r="r" b="b"/>
                    <a:pathLst>
                      <a:path w="46" h="117">
                        <a:moveTo>
                          <a:pt x="32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32" y="117"/>
                        </a:lnTo>
                        <a:lnTo>
                          <a:pt x="32" y="117"/>
                        </a:lnTo>
                        <a:lnTo>
                          <a:pt x="46" y="112"/>
                        </a:lnTo>
                        <a:lnTo>
                          <a:pt x="46" y="96"/>
                        </a:lnTo>
                        <a:lnTo>
                          <a:pt x="32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5" name="Freeform 613"/>
                  <p:cNvSpPr>
                    <a:spLocks noChangeAspect="1"/>
                  </p:cNvSpPr>
                  <p:nvPr/>
                </p:nvSpPr>
                <p:spPr bwMode="auto">
                  <a:xfrm>
                    <a:off x="694" y="1467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32" y="51"/>
                      </a:cxn>
                      <a:cxn ang="0">
                        <a:pos x="51" y="43"/>
                      </a:cxn>
                      <a:cxn ang="0">
                        <a:pos x="35" y="0"/>
                      </a:cxn>
                      <a:cxn ang="0">
                        <a:pos x="16" y="7"/>
                      </a:cxn>
                      <a:cxn ang="0">
                        <a:pos x="0" y="28"/>
                      </a:cxn>
                      <a:cxn ang="0">
                        <a:pos x="16" y="7"/>
                      </a:cxn>
                      <a:cxn ang="0">
                        <a:pos x="0" y="13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51" h="51">
                        <a:moveTo>
                          <a:pt x="0" y="28"/>
                        </a:moveTo>
                        <a:lnTo>
                          <a:pt x="32" y="51"/>
                        </a:lnTo>
                        <a:lnTo>
                          <a:pt x="51" y="43"/>
                        </a:lnTo>
                        <a:lnTo>
                          <a:pt x="35" y="0"/>
                        </a:lnTo>
                        <a:lnTo>
                          <a:pt x="16" y="7"/>
                        </a:lnTo>
                        <a:lnTo>
                          <a:pt x="0" y="28"/>
                        </a:lnTo>
                        <a:lnTo>
                          <a:pt x="16" y="7"/>
                        </a:lnTo>
                        <a:lnTo>
                          <a:pt x="0" y="13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6" name="Freeform 614"/>
                  <p:cNvSpPr>
                    <a:spLocks noChangeAspect="1"/>
                  </p:cNvSpPr>
                  <p:nvPr/>
                </p:nvSpPr>
                <p:spPr bwMode="auto">
                  <a:xfrm>
                    <a:off x="694" y="1475"/>
                    <a:ext cx="14" cy="95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0" y="291"/>
                      </a:cxn>
                      <a:cxn ang="0">
                        <a:pos x="0" y="314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0" y="291"/>
                        </a:lnTo>
                        <a:lnTo>
                          <a:pt x="0" y="314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7" name="Freeform 615"/>
                  <p:cNvSpPr>
                    <a:spLocks noChangeAspect="1"/>
                  </p:cNvSpPr>
                  <p:nvPr/>
                </p:nvSpPr>
                <p:spPr bwMode="auto">
                  <a:xfrm>
                    <a:off x="701" y="1556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167" y="23"/>
                      </a:cxn>
                      <a:cxn ang="0">
                        <a:pos x="143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43" y="46"/>
                      </a:cxn>
                      <a:cxn ang="0">
                        <a:pos x="167" y="23"/>
                      </a:cxn>
                      <a:cxn ang="0">
                        <a:pos x="143" y="46"/>
                      </a:cxn>
                      <a:cxn ang="0">
                        <a:pos x="167" y="46"/>
                      </a:cxn>
                      <a:cxn ang="0">
                        <a:pos x="167" y="23"/>
                      </a:cxn>
                    </a:cxnLst>
                    <a:rect l="0" t="0" r="r" b="b"/>
                    <a:pathLst>
                      <a:path w="167" h="46">
                        <a:moveTo>
                          <a:pt x="167" y="23"/>
                        </a:moveTo>
                        <a:lnTo>
                          <a:pt x="143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43" y="46"/>
                        </a:lnTo>
                        <a:lnTo>
                          <a:pt x="167" y="23"/>
                        </a:lnTo>
                        <a:lnTo>
                          <a:pt x="143" y="46"/>
                        </a:lnTo>
                        <a:lnTo>
                          <a:pt x="167" y="46"/>
                        </a:lnTo>
                        <a:lnTo>
                          <a:pt x="167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8" name="Freeform 616"/>
                  <p:cNvSpPr>
                    <a:spLocks noChangeAspect="1"/>
                  </p:cNvSpPr>
                  <p:nvPr/>
                </p:nvSpPr>
                <p:spPr bwMode="auto">
                  <a:xfrm>
                    <a:off x="4802" y="1422"/>
                    <a:ext cx="43" cy="141"/>
                  </a:xfrm>
                  <a:custGeom>
                    <a:avLst/>
                    <a:gdLst/>
                    <a:ahLst/>
                    <a:cxnLst>
                      <a:cxn ang="0">
                        <a:pos x="0" y="469"/>
                      </a:cxn>
                      <a:cxn ang="0">
                        <a:pos x="0" y="181"/>
                      </a:cxn>
                      <a:cxn ang="0">
                        <a:pos x="16" y="172"/>
                      </a:cxn>
                      <a:cxn ang="0">
                        <a:pos x="16" y="76"/>
                      </a:cxn>
                      <a:cxn ang="0">
                        <a:pos x="17" y="65"/>
                      </a:cxn>
                      <a:cxn ang="0">
                        <a:pos x="20" y="52"/>
                      </a:cxn>
                      <a:cxn ang="0">
                        <a:pos x="23" y="40"/>
                      </a:cxn>
                      <a:cxn ang="0">
                        <a:pos x="28" y="27"/>
                      </a:cxn>
                      <a:cxn ang="0">
                        <a:pos x="32" y="22"/>
                      </a:cxn>
                      <a:cxn ang="0">
                        <a:pos x="35" y="16"/>
                      </a:cxn>
                      <a:cxn ang="0">
                        <a:pos x="41" y="11"/>
                      </a:cxn>
                      <a:cxn ang="0">
                        <a:pos x="45" y="7"/>
                      </a:cxn>
                      <a:cxn ang="0">
                        <a:pos x="50" y="4"/>
                      </a:cxn>
                      <a:cxn ang="0">
                        <a:pos x="56" y="2"/>
                      </a:cxn>
                      <a:cxn ang="0">
                        <a:pos x="63" y="0"/>
                      </a:cxn>
                      <a:cxn ang="0">
                        <a:pos x="70" y="0"/>
                      </a:cxn>
                      <a:cxn ang="0">
                        <a:pos x="77" y="0"/>
                      </a:cxn>
                      <a:cxn ang="0">
                        <a:pos x="85" y="2"/>
                      </a:cxn>
                      <a:cxn ang="0">
                        <a:pos x="90" y="4"/>
                      </a:cxn>
                      <a:cxn ang="0">
                        <a:pos x="96" y="7"/>
                      </a:cxn>
                      <a:cxn ang="0">
                        <a:pos x="101" y="10"/>
                      </a:cxn>
                      <a:cxn ang="0">
                        <a:pos x="105" y="15"/>
                      </a:cxn>
                      <a:cxn ang="0">
                        <a:pos x="109" y="21"/>
                      </a:cxn>
                      <a:cxn ang="0">
                        <a:pos x="112" y="26"/>
                      </a:cxn>
                      <a:cxn ang="0">
                        <a:pos x="117" y="37"/>
                      </a:cxn>
                      <a:cxn ang="0">
                        <a:pos x="122" y="51"/>
                      </a:cxn>
                      <a:cxn ang="0">
                        <a:pos x="123" y="64"/>
                      </a:cxn>
                      <a:cxn ang="0">
                        <a:pos x="124" y="76"/>
                      </a:cxn>
                      <a:cxn ang="0">
                        <a:pos x="124" y="172"/>
                      </a:cxn>
                      <a:cxn ang="0">
                        <a:pos x="143" y="178"/>
                      </a:cxn>
                      <a:cxn ang="0">
                        <a:pos x="143" y="469"/>
                      </a:cxn>
                      <a:cxn ang="0">
                        <a:pos x="0" y="469"/>
                      </a:cxn>
                    </a:cxnLst>
                    <a:rect l="0" t="0" r="r" b="b"/>
                    <a:pathLst>
                      <a:path w="143" h="469">
                        <a:moveTo>
                          <a:pt x="0" y="469"/>
                        </a:moveTo>
                        <a:lnTo>
                          <a:pt x="0" y="181"/>
                        </a:lnTo>
                        <a:lnTo>
                          <a:pt x="16" y="172"/>
                        </a:lnTo>
                        <a:lnTo>
                          <a:pt x="16" y="76"/>
                        </a:lnTo>
                        <a:lnTo>
                          <a:pt x="17" y="65"/>
                        </a:lnTo>
                        <a:lnTo>
                          <a:pt x="20" y="52"/>
                        </a:lnTo>
                        <a:lnTo>
                          <a:pt x="23" y="40"/>
                        </a:lnTo>
                        <a:lnTo>
                          <a:pt x="28" y="27"/>
                        </a:lnTo>
                        <a:lnTo>
                          <a:pt x="32" y="22"/>
                        </a:lnTo>
                        <a:lnTo>
                          <a:pt x="35" y="16"/>
                        </a:lnTo>
                        <a:lnTo>
                          <a:pt x="41" y="11"/>
                        </a:lnTo>
                        <a:lnTo>
                          <a:pt x="45" y="7"/>
                        </a:lnTo>
                        <a:lnTo>
                          <a:pt x="50" y="4"/>
                        </a:lnTo>
                        <a:lnTo>
                          <a:pt x="56" y="2"/>
                        </a:lnTo>
                        <a:lnTo>
                          <a:pt x="63" y="0"/>
                        </a:lnTo>
                        <a:lnTo>
                          <a:pt x="70" y="0"/>
                        </a:lnTo>
                        <a:lnTo>
                          <a:pt x="77" y="0"/>
                        </a:lnTo>
                        <a:lnTo>
                          <a:pt x="85" y="2"/>
                        </a:lnTo>
                        <a:lnTo>
                          <a:pt x="90" y="4"/>
                        </a:lnTo>
                        <a:lnTo>
                          <a:pt x="96" y="7"/>
                        </a:lnTo>
                        <a:lnTo>
                          <a:pt x="101" y="10"/>
                        </a:lnTo>
                        <a:lnTo>
                          <a:pt x="105" y="15"/>
                        </a:lnTo>
                        <a:lnTo>
                          <a:pt x="109" y="21"/>
                        </a:lnTo>
                        <a:lnTo>
                          <a:pt x="112" y="26"/>
                        </a:lnTo>
                        <a:lnTo>
                          <a:pt x="117" y="37"/>
                        </a:lnTo>
                        <a:lnTo>
                          <a:pt x="122" y="51"/>
                        </a:lnTo>
                        <a:lnTo>
                          <a:pt x="123" y="64"/>
                        </a:lnTo>
                        <a:lnTo>
                          <a:pt x="124" y="76"/>
                        </a:lnTo>
                        <a:lnTo>
                          <a:pt x="124" y="172"/>
                        </a:lnTo>
                        <a:lnTo>
                          <a:pt x="143" y="178"/>
                        </a:lnTo>
                        <a:lnTo>
                          <a:pt x="143" y="469"/>
                        </a:lnTo>
                        <a:lnTo>
                          <a:pt x="0" y="469"/>
                        </a:lnTo>
                        <a:close/>
                      </a:path>
                    </a:pathLst>
                  </a:custGeom>
                  <a:solidFill>
                    <a:srgbClr val="8C253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69" name="Freeform 617"/>
                  <p:cNvSpPr>
                    <a:spLocks noChangeAspect="1"/>
                  </p:cNvSpPr>
                  <p:nvPr/>
                </p:nvSpPr>
                <p:spPr bwMode="auto">
                  <a:xfrm>
                    <a:off x="4795" y="1470"/>
                    <a:ext cx="14" cy="9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0" y="21"/>
                      </a:cxn>
                      <a:cxn ang="0">
                        <a:pos x="0" y="309"/>
                      </a:cxn>
                      <a:cxn ang="0">
                        <a:pos x="47" y="309"/>
                      </a:cxn>
                      <a:cxn ang="0">
                        <a:pos x="47" y="21"/>
                      </a:cxn>
                      <a:cxn ang="0">
                        <a:pos x="13" y="0"/>
                      </a:cxn>
                      <a:cxn ang="0">
                        <a:pos x="13" y="0"/>
                      </a:cxn>
                      <a:cxn ang="0">
                        <a:pos x="0" y="6"/>
                      </a:cxn>
                      <a:cxn ang="0">
                        <a:pos x="0" y="21"/>
                      </a:cxn>
                      <a:cxn ang="0">
                        <a:pos x="13" y="0"/>
                      </a:cxn>
                    </a:cxnLst>
                    <a:rect l="0" t="0" r="r" b="b"/>
                    <a:pathLst>
                      <a:path w="47" h="309">
                        <a:moveTo>
                          <a:pt x="13" y="0"/>
                        </a:moveTo>
                        <a:lnTo>
                          <a:pt x="0" y="21"/>
                        </a:lnTo>
                        <a:lnTo>
                          <a:pt x="0" y="309"/>
                        </a:lnTo>
                        <a:lnTo>
                          <a:pt x="47" y="309"/>
                        </a:lnTo>
                        <a:lnTo>
                          <a:pt x="47" y="21"/>
                        </a:lnTo>
                        <a:lnTo>
                          <a:pt x="13" y="0"/>
                        </a:lnTo>
                        <a:lnTo>
                          <a:pt x="13" y="0"/>
                        </a:lnTo>
                        <a:lnTo>
                          <a:pt x="0" y="6"/>
                        </a:lnTo>
                        <a:lnTo>
                          <a:pt x="0" y="21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0" name="Freeform 618"/>
                  <p:cNvSpPr>
                    <a:spLocks noChangeAspect="1"/>
                  </p:cNvSpPr>
                  <p:nvPr/>
                </p:nvSpPr>
                <p:spPr bwMode="auto">
                  <a:xfrm>
                    <a:off x="4799" y="1467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51" y="21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1" y="51"/>
                      </a:cxn>
                      <a:cxn ang="0">
                        <a:pos x="38" y="41"/>
                      </a:cxn>
                      <a:cxn ang="0">
                        <a:pos x="51" y="21"/>
                      </a:cxn>
                      <a:cxn ang="0">
                        <a:pos x="38" y="41"/>
                      </a:cxn>
                      <a:cxn ang="0">
                        <a:pos x="51" y="35"/>
                      </a:cxn>
                      <a:cxn ang="0">
                        <a:pos x="51" y="21"/>
                      </a:cxn>
                    </a:cxnLst>
                    <a:rect l="0" t="0" r="r" b="b"/>
                    <a:pathLst>
                      <a:path w="51" h="51">
                        <a:moveTo>
                          <a:pt x="51" y="21"/>
                        </a:moveTo>
                        <a:lnTo>
                          <a:pt x="17" y="0"/>
                        </a:lnTo>
                        <a:lnTo>
                          <a:pt x="0" y="9"/>
                        </a:lnTo>
                        <a:lnTo>
                          <a:pt x="21" y="51"/>
                        </a:lnTo>
                        <a:lnTo>
                          <a:pt x="38" y="41"/>
                        </a:lnTo>
                        <a:lnTo>
                          <a:pt x="51" y="21"/>
                        </a:lnTo>
                        <a:lnTo>
                          <a:pt x="38" y="41"/>
                        </a:lnTo>
                        <a:lnTo>
                          <a:pt x="51" y="35"/>
                        </a:lnTo>
                        <a:lnTo>
                          <a:pt x="51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1" name="Freeform 619"/>
                  <p:cNvSpPr>
                    <a:spLocks noChangeAspect="1"/>
                  </p:cNvSpPr>
                  <p:nvPr/>
                </p:nvSpPr>
                <p:spPr bwMode="auto">
                  <a:xfrm>
                    <a:off x="4800" y="1445"/>
                    <a:ext cx="14" cy="29"/>
                  </a:xfrm>
                  <a:custGeom>
                    <a:avLst/>
                    <a:gdLst/>
                    <a:ahLst/>
                    <a:cxnLst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47" y="96"/>
                      </a:cxn>
                      <a:cxn ang="0">
                        <a:pos x="47" y="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47" y="0"/>
                      </a:cxn>
                    </a:cxnLst>
                    <a:rect l="0" t="0" r="r" b="b"/>
                    <a:pathLst>
                      <a:path w="47" h="96">
                        <a:moveTo>
                          <a:pt x="47" y="0"/>
                        </a:move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47" y="96"/>
                        </a:lnTo>
                        <a:lnTo>
                          <a:pt x="47" y="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2" name="Freeform 620"/>
                  <p:cNvSpPr>
                    <a:spLocks noChangeAspect="1"/>
                  </p:cNvSpPr>
                  <p:nvPr/>
                </p:nvSpPr>
                <p:spPr bwMode="auto">
                  <a:xfrm>
                    <a:off x="4800" y="1415"/>
                    <a:ext cx="23" cy="30"/>
                  </a:xfrm>
                  <a:custGeom>
                    <a:avLst/>
                    <a:gdLst/>
                    <a:ahLst/>
                    <a:cxnLst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67" y="0"/>
                      </a:cxn>
                      <a:cxn ang="0">
                        <a:pos x="56" y="4"/>
                      </a:cxn>
                      <a:cxn ang="0">
                        <a:pos x="47" y="7"/>
                      </a:cxn>
                      <a:cxn ang="0">
                        <a:pos x="38" y="12"/>
                      </a:cxn>
                      <a:cxn ang="0">
                        <a:pos x="31" y="18"/>
                      </a:cxn>
                      <a:cxn ang="0">
                        <a:pos x="24" y="26"/>
                      </a:cxn>
                      <a:cxn ang="0">
                        <a:pos x="19" y="32"/>
                      </a:cxn>
                      <a:cxn ang="0">
                        <a:pos x="15" y="41"/>
                      </a:cxn>
                      <a:cxn ang="0">
                        <a:pos x="9" y="55"/>
                      </a:cxn>
                      <a:cxn ang="0">
                        <a:pos x="3" y="71"/>
                      </a:cxn>
                      <a:cxn ang="0">
                        <a:pos x="1" y="87"/>
                      </a:cxn>
                      <a:cxn ang="0">
                        <a:pos x="0" y="100"/>
                      </a:cxn>
                      <a:cxn ang="0">
                        <a:pos x="47" y="100"/>
                      </a:cxn>
                      <a:cxn ang="0">
                        <a:pos x="48" y="92"/>
                      </a:cxn>
                      <a:cxn ang="0">
                        <a:pos x="49" y="81"/>
                      </a:cxn>
                      <a:cxn ang="0">
                        <a:pos x="52" y="71"/>
                      </a:cxn>
                      <a:cxn ang="0">
                        <a:pos x="56" y="61"/>
                      </a:cxn>
                      <a:cxn ang="0">
                        <a:pos x="58" y="58"/>
                      </a:cxn>
                      <a:cxn ang="0">
                        <a:pos x="60" y="55"/>
                      </a:cxn>
                      <a:cxn ang="0">
                        <a:pos x="63" y="52"/>
                      </a:cxn>
                      <a:cxn ang="0">
                        <a:pos x="66" y="50"/>
                      </a:cxn>
                      <a:cxn ang="0">
                        <a:pos x="68" y="49"/>
                      </a:cxn>
                      <a:cxn ang="0">
                        <a:pos x="71" y="48"/>
                      </a:cxn>
                      <a:cxn ang="0">
                        <a:pos x="74" y="47"/>
                      </a:cxn>
                      <a:cxn ang="0">
                        <a:pos x="77" y="47"/>
                      </a:cxn>
                      <a:cxn ang="0">
                        <a:pos x="77" y="47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  <a:cxn ang="0">
                        <a:pos x="77" y="0"/>
                      </a:cxn>
                    </a:cxnLst>
                    <a:rect l="0" t="0" r="r" b="b"/>
                    <a:pathLst>
                      <a:path w="77" h="100">
                        <a:moveTo>
                          <a:pt x="77" y="0"/>
                        </a:moveTo>
                        <a:lnTo>
                          <a:pt x="77" y="0"/>
                        </a:lnTo>
                        <a:lnTo>
                          <a:pt x="67" y="0"/>
                        </a:lnTo>
                        <a:lnTo>
                          <a:pt x="56" y="4"/>
                        </a:lnTo>
                        <a:lnTo>
                          <a:pt x="47" y="7"/>
                        </a:lnTo>
                        <a:lnTo>
                          <a:pt x="38" y="12"/>
                        </a:lnTo>
                        <a:lnTo>
                          <a:pt x="31" y="18"/>
                        </a:lnTo>
                        <a:lnTo>
                          <a:pt x="24" y="26"/>
                        </a:lnTo>
                        <a:lnTo>
                          <a:pt x="19" y="32"/>
                        </a:lnTo>
                        <a:lnTo>
                          <a:pt x="15" y="41"/>
                        </a:lnTo>
                        <a:lnTo>
                          <a:pt x="9" y="55"/>
                        </a:lnTo>
                        <a:lnTo>
                          <a:pt x="3" y="71"/>
                        </a:lnTo>
                        <a:lnTo>
                          <a:pt x="1" y="87"/>
                        </a:lnTo>
                        <a:lnTo>
                          <a:pt x="0" y="100"/>
                        </a:lnTo>
                        <a:lnTo>
                          <a:pt x="47" y="100"/>
                        </a:lnTo>
                        <a:lnTo>
                          <a:pt x="48" y="92"/>
                        </a:lnTo>
                        <a:lnTo>
                          <a:pt x="49" y="81"/>
                        </a:lnTo>
                        <a:lnTo>
                          <a:pt x="52" y="71"/>
                        </a:lnTo>
                        <a:lnTo>
                          <a:pt x="56" y="61"/>
                        </a:lnTo>
                        <a:lnTo>
                          <a:pt x="58" y="58"/>
                        </a:lnTo>
                        <a:lnTo>
                          <a:pt x="60" y="55"/>
                        </a:lnTo>
                        <a:lnTo>
                          <a:pt x="63" y="52"/>
                        </a:lnTo>
                        <a:lnTo>
                          <a:pt x="66" y="50"/>
                        </a:lnTo>
                        <a:lnTo>
                          <a:pt x="68" y="49"/>
                        </a:lnTo>
                        <a:lnTo>
                          <a:pt x="71" y="48"/>
                        </a:lnTo>
                        <a:lnTo>
                          <a:pt x="74" y="47"/>
                        </a:lnTo>
                        <a:lnTo>
                          <a:pt x="77" y="47"/>
                        </a:lnTo>
                        <a:lnTo>
                          <a:pt x="77" y="47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3" name="Freeform 621"/>
                  <p:cNvSpPr>
                    <a:spLocks noChangeAspect="1"/>
                  </p:cNvSpPr>
                  <p:nvPr/>
                </p:nvSpPr>
                <p:spPr bwMode="auto">
                  <a:xfrm>
                    <a:off x="4823" y="1415"/>
                    <a:ext cx="24" cy="30"/>
                  </a:xfrm>
                  <a:custGeom>
                    <a:avLst/>
                    <a:gdLst/>
                    <a:ahLst/>
                    <a:cxnLst>
                      <a:cxn ang="0">
                        <a:pos x="77" y="100"/>
                      </a:cxn>
                      <a:cxn ang="0">
                        <a:pos x="77" y="100"/>
                      </a:cxn>
                      <a:cxn ang="0">
                        <a:pos x="76" y="86"/>
                      </a:cxn>
                      <a:cxn ang="0">
                        <a:pos x="74" y="70"/>
                      </a:cxn>
                      <a:cxn ang="0">
                        <a:pos x="70" y="54"/>
                      </a:cxn>
                      <a:cxn ang="0">
                        <a:pos x="63" y="39"/>
                      </a:cxn>
                      <a:cxn ang="0">
                        <a:pos x="58" y="31"/>
                      </a:cxn>
                      <a:cxn ang="0">
                        <a:pos x="53" y="24"/>
                      </a:cxn>
                      <a:cxn ang="0">
                        <a:pos x="46" y="17"/>
                      </a:cxn>
                      <a:cxn ang="0">
                        <a:pos x="39" y="12"/>
                      </a:cxn>
                      <a:cxn ang="0">
                        <a:pos x="31" y="7"/>
                      </a:cxn>
                      <a:cxn ang="0">
                        <a:pos x="21" y="2"/>
                      </a:cxn>
                      <a:cxn ang="0">
                        <a:pos x="11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" y="47"/>
                      </a:cxn>
                      <a:cxn ang="0">
                        <a:pos x="7" y="48"/>
                      </a:cxn>
                      <a:cxn ang="0">
                        <a:pos x="11" y="49"/>
                      </a:cxn>
                      <a:cxn ang="0">
                        <a:pos x="13" y="50"/>
                      </a:cxn>
                      <a:cxn ang="0">
                        <a:pos x="16" y="52"/>
                      </a:cxn>
                      <a:cxn ang="0">
                        <a:pos x="18" y="54"/>
                      </a:cxn>
                      <a:cxn ang="0">
                        <a:pos x="20" y="57"/>
                      </a:cxn>
                      <a:cxn ang="0">
                        <a:pos x="21" y="59"/>
                      </a:cxn>
                      <a:cxn ang="0">
                        <a:pos x="25" y="70"/>
                      </a:cxn>
                      <a:cxn ang="0">
                        <a:pos x="29" y="79"/>
                      </a:cxn>
                      <a:cxn ang="0">
                        <a:pos x="30" y="90"/>
                      </a:cxn>
                      <a:cxn ang="0">
                        <a:pos x="31" y="100"/>
                      </a:cxn>
                      <a:cxn ang="0">
                        <a:pos x="31" y="100"/>
                      </a:cxn>
                      <a:cxn ang="0">
                        <a:pos x="77" y="100"/>
                      </a:cxn>
                      <a:cxn ang="0">
                        <a:pos x="77" y="100"/>
                      </a:cxn>
                      <a:cxn ang="0">
                        <a:pos x="77" y="100"/>
                      </a:cxn>
                    </a:cxnLst>
                    <a:rect l="0" t="0" r="r" b="b"/>
                    <a:pathLst>
                      <a:path w="77" h="100">
                        <a:moveTo>
                          <a:pt x="77" y="100"/>
                        </a:moveTo>
                        <a:lnTo>
                          <a:pt x="77" y="100"/>
                        </a:lnTo>
                        <a:lnTo>
                          <a:pt x="76" y="86"/>
                        </a:lnTo>
                        <a:lnTo>
                          <a:pt x="74" y="70"/>
                        </a:lnTo>
                        <a:lnTo>
                          <a:pt x="70" y="54"/>
                        </a:lnTo>
                        <a:lnTo>
                          <a:pt x="63" y="39"/>
                        </a:lnTo>
                        <a:lnTo>
                          <a:pt x="58" y="31"/>
                        </a:lnTo>
                        <a:lnTo>
                          <a:pt x="53" y="24"/>
                        </a:lnTo>
                        <a:lnTo>
                          <a:pt x="46" y="17"/>
                        </a:lnTo>
                        <a:lnTo>
                          <a:pt x="39" y="12"/>
                        </a:lnTo>
                        <a:lnTo>
                          <a:pt x="31" y="7"/>
                        </a:lnTo>
                        <a:lnTo>
                          <a:pt x="21" y="2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" y="47"/>
                        </a:lnTo>
                        <a:lnTo>
                          <a:pt x="7" y="48"/>
                        </a:lnTo>
                        <a:lnTo>
                          <a:pt x="11" y="49"/>
                        </a:lnTo>
                        <a:lnTo>
                          <a:pt x="13" y="50"/>
                        </a:lnTo>
                        <a:lnTo>
                          <a:pt x="16" y="52"/>
                        </a:lnTo>
                        <a:lnTo>
                          <a:pt x="18" y="54"/>
                        </a:lnTo>
                        <a:lnTo>
                          <a:pt x="20" y="57"/>
                        </a:lnTo>
                        <a:lnTo>
                          <a:pt x="21" y="59"/>
                        </a:lnTo>
                        <a:lnTo>
                          <a:pt x="25" y="70"/>
                        </a:lnTo>
                        <a:lnTo>
                          <a:pt x="29" y="79"/>
                        </a:lnTo>
                        <a:lnTo>
                          <a:pt x="30" y="90"/>
                        </a:lnTo>
                        <a:lnTo>
                          <a:pt x="31" y="100"/>
                        </a:lnTo>
                        <a:lnTo>
                          <a:pt x="31" y="100"/>
                        </a:lnTo>
                        <a:lnTo>
                          <a:pt x="77" y="100"/>
                        </a:lnTo>
                        <a:lnTo>
                          <a:pt x="77" y="100"/>
                        </a:lnTo>
                        <a:lnTo>
                          <a:pt x="77" y="1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4" name="Freeform 622"/>
                  <p:cNvSpPr>
                    <a:spLocks noChangeAspect="1"/>
                  </p:cNvSpPr>
                  <p:nvPr/>
                </p:nvSpPr>
                <p:spPr bwMode="auto">
                  <a:xfrm>
                    <a:off x="4832" y="1445"/>
                    <a:ext cx="15" cy="35"/>
                  </a:xfrm>
                  <a:custGeom>
                    <a:avLst/>
                    <a:gdLst/>
                    <a:ahLst/>
                    <a:cxnLst>
                      <a:cxn ang="0">
                        <a:pos x="14" y="117"/>
                      </a:cxn>
                      <a:cxn ang="0">
                        <a:pos x="46" y="96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6"/>
                      </a:cxn>
                      <a:cxn ang="0">
                        <a:pos x="14" y="117"/>
                      </a:cxn>
                      <a:cxn ang="0">
                        <a:pos x="0" y="96"/>
                      </a:cxn>
                      <a:cxn ang="0">
                        <a:pos x="0" y="112"/>
                      </a:cxn>
                      <a:cxn ang="0">
                        <a:pos x="14" y="117"/>
                      </a:cxn>
                    </a:cxnLst>
                    <a:rect l="0" t="0" r="r" b="b"/>
                    <a:pathLst>
                      <a:path w="46" h="117">
                        <a:moveTo>
                          <a:pt x="14" y="117"/>
                        </a:moveTo>
                        <a:lnTo>
                          <a:pt x="46" y="96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6"/>
                        </a:lnTo>
                        <a:lnTo>
                          <a:pt x="14" y="117"/>
                        </a:lnTo>
                        <a:lnTo>
                          <a:pt x="0" y="96"/>
                        </a:lnTo>
                        <a:lnTo>
                          <a:pt x="0" y="112"/>
                        </a:lnTo>
                        <a:lnTo>
                          <a:pt x="14" y="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5" name="Freeform 623"/>
                  <p:cNvSpPr>
                    <a:spLocks noChangeAspect="1"/>
                  </p:cNvSpPr>
                  <p:nvPr/>
                </p:nvSpPr>
                <p:spPr bwMode="auto">
                  <a:xfrm>
                    <a:off x="4837" y="1467"/>
                    <a:ext cx="15" cy="16"/>
                  </a:xfrm>
                  <a:custGeom>
                    <a:avLst/>
                    <a:gdLst/>
                    <a:ahLst/>
                    <a:cxnLst>
                      <a:cxn ang="0">
                        <a:pos x="51" y="28"/>
                      </a:cxn>
                      <a:cxn ang="0">
                        <a:pos x="35" y="7"/>
                      </a:cxn>
                      <a:cxn ang="0">
                        <a:pos x="16" y="0"/>
                      </a:cxn>
                      <a:cxn ang="0">
                        <a:pos x="0" y="43"/>
                      </a:cxn>
                      <a:cxn ang="0">
                        <a:pos x="19" y="51"/>
                      </a:cxn>
                      <a:cxn ang="0">
                        <a:pos x="51" y="28"/>
                      </a:cxn>
                      <a:cxn ang="0">
                        <a:pos x="51" y="28"/>
                      </a:cxn>
                      <a:cxn ang="0">
                        <a:pos x="51" y="13"/>
                      </a:cxn>
                      <a:cxn ang="0">
                        <a:pos x="35" y="7"/>
                      </a:cxn>
                      <a:cxn ang="0">
                        <a:pos x="51" y="28"/>
                      </a:cxn>
                    </a:cxnLst>
                    <a:rect l="0" t="0" r="r" b="b"/>
                    <a:pathLst>
                      <a:path w="51" h="51">
                        <a:moveTo>
                          <a:pt x="51" y="28"/>
                        </a:moveTo>
                        <a:lnTo>
                          <a:pt x="35" y="7"/>
                        </a:lnTo>
                        <a:lnTo>
                          <a:pt x="16" y="0"/>
                        </a:lnTo>
                        <a:lnTo>
                          <a:pt x="0" y="43"/>
                        </a:lnTo>
                        <a:lnTo>
                          <a:pt x="19" y="51"/>
                        </a:lnTo>
                        <a:lnTo>
                          <a:pt x="51" y="28"/>
                        </a:lnTo>
                        <a:lnTo>
                          <a:pt x="51" y="28"/>
                        </a:lnTo>
                        <a:lnTo>
                          <a:pt x="51" y="13"/>
                        </a:lnTo>
                        <a:lnTo>
                          <a:pt x="35" y="7"/>
                        </a:lnTo>
                        <a:lnTo>
                          <a:pt x="51" y="2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6" name="Freeform 624"/>
                  <p:cNvSpPr>
                    <a:spLocks noChangeAspect="1"/>
                  </p:cNvSpPr>
                  <p:nvPr/>
                </p:nvSpPr>
                <p:spPr bwMode="auto">
                  <a:xfrm>
                    <a:off x="4838" y="1475"/>
                    <a:ext cx="14" cy="95"/>
                  </a:xfrm>
                  <a:custGeom>
                    <a:avLst/>
                    <a:gdLst/>
                    <a:ahLst/>
                    <a:cxnLst>
                      <a:cxn ang="0">
                        <a:pos x="23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3" y="314"/>
                      </a:cxn>
                      <a:cxn ang="0">
                        <a:pos x="23" y="314"/>
                      </a:cxn>
                      <a:cxn ang="0">
                        <a:pos x="46" y="314"/>
                      </a:cxn>
                      <a:cxn ang="0">
                        <a:pos x="46" y="291"/>
                      </a:cxn>
                      <a:cxn ang="0">
                        <a:pos x="23" y="314"/>
                      </a:cxn>
                    </a:cxnLst>
                    <a:rect l="0" t="0" r="r" b="b"/>
                    <a:pathLst>
                      <a:path w="46" h="314">
                        <a:moveTo>
                          <a:pt x="23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3" y="314"/>
                        </a:lnTo>
                        <a:lnTo>
                          <a:pt x="23" y="314"/>
                        </a:lnTo>
                        <a:lnTo>
                          <a:pt x="46" y="314"/>
                        </a:lnTo>
                        <a:lnTo>
                          <a:pt x="46" y="291"/>
                        </a:lnTo>
                        <a:lnTo>
                          <a:pt x="23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7" name="Freeform 625"/>
                  <p:cNvSpPr>
                    <a:spLocks noChangeAspect="1"/>
                  </p:cNvSpPr>
                  <p:nvPr/>
                </p:nvSpPr>
                <p:spPr bwMode="auto">
                  <a:xfrm>
                    <a:off x="4795" y="1556"/>
                    <a:ext cx="5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4" y="46"/>
                      </a:cxn>
                      <a:cxn ang="0">
                        <a:pos x="167" y="46"/>
                      </a:cxn>
                      <a:cxn ang="0">
                        <a:pos x="167" y="0"/>
                      </a:cxn>
                      <a:cxn ang="0">
                        <a:pos x="24" y="0"/>
                      </a:cxn>
                      <a:cxn ang="0">
                        <a:pos x="0" y="23"/>
                      </a:cxn>
                      <a:cxn ang="0">
                        <a:pos x="0" y="23"/>
                      </a:cxn>
                      <a:cxn ang="0">
                        <a:pos x="0" y="46"/>
                      </a:cxn>
                      <a:cxn ang="0">
                        <a:pos x="24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67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167" y="46"/>
                        </a:lnTo>
                        <a:lnTo>
                          <a:pt x="167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0" y="46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8" name="Freeform 626"/>
                  <p:cNvSpPr>
                    <a:spLocks noChangeAspect="1"/>
                  </p:cNvSpPr>
                  <p:nvPr/>
                </p:nvSpPr>
                <p:spPr bwMode="auto">
                  <a:xfrm>
                    <a:off x="292" y="1556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1" y="46"/>
                      </a:cxn>
                      <a:cxn ang="0">
                        <a:pos x="31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2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2" y="44"/>
                      </a:cxn>
                      <a:cxn ang="0">
                        <a:pos x="17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2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79" name="Freeform 627"/>
                  <p:cNvSpPr>
                    <a:spLocks noChangeAspect="1"/>
                  </p:cNvSpPr>
                  <p:nvPr/>
                </p:nvSpPr>
                <p:spPr bwMode="auto">
                  <a:xfrm>
                    <a:off x="292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8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5" y="120"/>
                      </a:cxn>
                      <a:cxn ang="0">
                        <a:pos x="38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6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8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0" name="Freeform 628"/>
                  <p:cNvSpPr>
                    <a:spLocks noChangeAspect="1"/>
                  </p:cNvSpPr>
                  <p:nvPr/>
                </p:nvSpPr>
                <p:spPr bwMode="auto">
                  <a:xfrm>
                    <a:off x="299" y="158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41" y="23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8" y="46"/>
                      </a:cxn>
                      <a:cxn ang="0">
                        <a:pos x="41" y="23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7" y="44"/>
                      </a:cxn>
                      <a:cxn ang="0">
                        <a:pos x="31" y="42"/>
                      </a:cxn>
                      <a:cxn ang="0">
                        <a:pos x="34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1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4" y="7"/>
                      </a:cxn>
                      <a:cxn ang="0">
                        <a:pos x="31" y="4"/>
                      </a:cxn>
                      <a:cxn ang="0">
                        <a:pos x="27" y="2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41" y="23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8" y="46"/>
                        </a:lnTo>
                        <a:lnTo>
                          <a:pt x="41" y="23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4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1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4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1" name="Freeform 629"/>
                  <p:cNvSpPr>
                    <a:spLocks noChangeAspect="1"/>
                  </p:cNvSpPr>
                  <p:nvPr/>
                </p:nvSpPr>
                <p:spPr bwMode="auto">
                  <a:xfrm>
                    <a:off x="297" y="1593"/>
                    <a:ext cx="15" cy="320"/>
                  </a:xfrm>
                  <a:custGeom>
                    <a:avLst/>
                    <a:gdLst/>
                    <a:ahLst/>
                    <a:cxnLst>
                      <a:cxn ang="0">
                        <a:pos x="25" y="1067"/>
                      </a:cxn>
                      <a:cxn ang="0">
                        <a:pos x="48" y="1044"/>
                      </a:cxn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1044"/>
                      </a:cxn>
                      <a:cxn ang="0">
                        <a:pos x="25" y="1067"/>
                      </a:cxn>
                      <a:cxn ang="0">
                        <a:pos x="0" y="1044"/>
                      </a:cxn>
                      <a:cxn ang="0">
                        <a:pos x="1" y="1049"/>
                      </a:cxn>
                      <a:cxn ang="0">
                        <a:pos x="2" y="1054"/>
                      </a:cxn>
                      <a:cxn ang="0">
                        <a:pos x="6" y="1057"/>
                      </a:cxn>
                      <a:cxn ang="0">
                        <a:pos x="8" y="1061"/>
                      </a:cxn>
                      <a:cxn ang="0">
                        <a:pos x="12" y="1064"/>
                      </a:cxn>
                      <a:cxn ang="0">
                        <a:pos x="15" y="1066"/>
                      </a:cxn>
                      <a:cxn ang="0">
                        <a:pos x="19" y="1067"/>
                      </a:cxn>
                      <a:cxn ang="0">
                        <a:pos x="25" y="1067"/>
                      </a:cxn>
                      <a:cxn ang="0">
                        <a:pos x="29" y="1067"/>
                      </a:cxn>
                      <a:cxn ang="0">
                        <a:pos x="33" y="1066"/>
                      </a:cxn>
                      <a:cxn ang="0">
                        <a:pos x="36" y="1064"/>
                      </a:cxn>
                      <a:cxn ang="0">
                        <a:pos x="40" y="1061"/>
                      </a:cxn>
                      <a:cxn ang="0">
                        <a:pos x="42" y="1057"/>
                      </a:cxn>
                      <a:cxn ang="0">
                        <a:pos x="46" y="1054"/>
                      </a:cxn>
                      <a:cxn ang="0">
                        <a:pos x="47" y="1049"/>
                      </a:cxn>
                      <a:cxn ang="0">
                        <a:pos x="48" y="1044"/>
                      </a:cxn>
                      <a:cxn ang="0">
                        <a:pos x="25" y="1067"/>
                      </a:cxn>
                    </a:cxnLst>
                    <a:rect l="0" t="0" r="r" b="b"/>
                    <a:pathLst>
                      <a:path w="48" h="1067">
                        <a:moveTo>
                          <a:pt x="25" y="1067"/>
                        </a:moveTo>
                        <a:lnTo>
                          <a:pt x="48" y="1044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5" y="1067"/>
                        </a:lnTo>
                        <a:lnTo>
                          <a:pt x="0" y="1044"/>
                        </a:lnTo>
                        <a:lnTo>
                          <a:pt x="1" y="1049"/>
                        </a:lnTo>
                        <a:lnTo>
                          <a:pt x="2" y="1054"/>
                        </a:lnTo>
                        <a:lnTo>
                          <a:pt x="6" y="1057"/>
                        </a:lnTo>
                        <a:lnTo>
                          <a:pt x="8" y="1061"/>
                        </a:lnTo>
                        <a:lnTo>
                          <a:pt x="12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5" y="1067"/>
                        </a:lnTo>
                        <a:lnTo>
                          <a:pt x="29" y="1067"/>
                        </a:lnTo>
                        <a:lnTo>
                          <a:pt x="33" y="1066"/>
                        </a:lnTo>
                        <a:lnTo>
                          <a:pt x="36" y="1064"/>
                        </a:lnTo>
                        <a:lnTo>
                          <a:pt x="40" y="1061"/>
                        </a:lnTo>
                        <a:lnTo>
                          <a:pt x="42" y="1057"/>
                        </a:lnTo>
                        <a:lnTo>
                          <a:pt x="46" y="1054"/>
                        </a:lnTo>
                        <a:lnTo>
                          <a:pt x="47" y="1049"/>
                        </a:lnTo>
                        <a:lnTo>
                          <a:pt x="48" y="1044"/>
                        </a:lnTo>
                        <a:lnTo>
                          <a:pt x="25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2" name="Freeform 630"/>
                  <p:cNvSpPr>
                    <a:spLocks noChangeAspect="1"/>
                  </p:cNvSpPr>
                  <p:nvPr/>
                </p:nvSpPr>
                <p:spPr bwMode="auto">
                  <a:xfrm>
                    <a:off x="283" y="1899"/>
                    <a:ext cx="22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3" y="47"/>
                      </a:cxn>
                      <a:cxn ang="0">
                        <a:pos x="71" y="47"/>
                      </a:cxn>
                      <a:cxn ang="0">
                        <a:pos x="71" y="0"/>
                      </a:cxn>
                      <a:cxn ang="0">
                        <a:pos x="23" y="0"/>
                      </a:cxn>
                      <a:cxn ang="0">
                        <a:pos x="0" y="24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9" y="5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4"/>
                      </a:cxn>
                      <a:cxn ang="0">
                        <a:pos x="1" y="28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4" y="45"/>
                      </a:cxn>
                      <a:cxn ang="0">
                        <a:pos x="18" y="47"/>
                      </a:cxn>
                      <a:cxn ang="0">
                        <a:pos x="23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71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71" y="47"/>
                        </a:lnTo>
                        <a:lnTo>
                          <a:pt x="71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9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1" y="28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4" y="45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3" name="Freeform 631"/>
                  <p:cNvSpPr>
                    <a:spLocks noChangeAspect="1"/>
                  </p:cNvSpPr>
                  <p:nvPr/>
                </p:nvSpPr>
                <p:spPr bwMode="auto">
                  <a:xfrm>
                    <a:off x="283" y="1906"/>
                    <a:ext cx="14" cy="26"/>
                  </a:xfrm>
                  <a:custGeom>
                    <a:avLst/>
                    <a:gdLst/>
                    <a:ahLst/>
                    <a:cxnLst>
                      <a:cxn ang="0">
                        <a:pos x="23" y="87"/>
                      </a:cxn>
                      <a:cxn ang="0">
                        <a:pos x="46" y="6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23" y="87"/>
                      </a:cxn>
                      <a:cxn ang="0">
                        <a:pos x="0" y="64"/>
                      </a:cxn>
                      <a:cxn ang="0">
                        <a:pos x="1" y="69"/>
                      </a:cxn>
                      <a:cxn ang="0">
                        <a:pos x="2" y="73"/>
                      </a:cxn>
                      <a:cxn ang="0">
                        <a:pos x="4" y="77"/>
                      </a:cxn>
                      <a:cxn ang="0">
                        <a:pos x="7" y="81"/>
                      </a:cxn>
                      <a:cxn ang="0">
                        <a:pos x="11" y="84"/>
                      </a:cxn>
                      <a:cxn ang="0">
                        <a:pos x="15" y="85"/>
                      </a:cxn>
                      <a:cxn ang="0">
                        <a:pos x="19" y="86"/>
                      </a:cxn>
                      <a:cxn ang="0">
                        <a:pos x="23" y="87"/>
                      </a:cxn>
                      <a:cxn ang="0">
                        <a:pos x="27" y="86"/>
                      </a:cxn>
                      <a:cxn ang="0">
                        <a:pos x="32" y="85"/>
                      </a:cxn>
                      <a:cxn ang="0">
                        <a:pos x="36" y="84"/>
                      </a:cxn>
                      <a:cxn ang="0">
                        <a:pos x="39" y="81"/>
                      </a:cxn>
                      <a:cxn ang="0">
                        <a:pos x="42" y="77"/>
                      </a:cxn>
                      <a:cxn ang="0">
                        <a:pos x="44" y="73"/>
                      </a:cxn>
                      <a:cxn ang="0">
                        <a:pos x="46" y="69"/>
                      </a:cxn>
                      <a:cxn ang="0">
                        <a:pos x="46" y="64"/>
                      </a:cxn>
                      <a:cxn ang="0">
                        <a:pos x="23" y="8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1" y="69"/>
                        </a:lnTo>
                        <a:lnTo>
                          <a:pt x="2" y="73"/>
                        </a:lnTo>
                        <a:lnTo>
                          <a:pt x="4" y="77"/>
                        </a:lnTo>
                        <a:lnTo>
                          <a:pt x="7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7" y="86"/>
                        </a:lnTo>
                        <a:lnTo>
                          <a:pt x="32" y="85"/>
                        </a:lnTo>
                        <a:lnTo>
                          <a:pt x="36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6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4" name="Freeform 632"/>
                  <p:cNvSpPr>
                    <a:spLocks noChangeAspect="1"/>
                  </p:cNvSpPr>
                  <p:nvPr/>
                </p:nvSpPr>
                <p:spPr bwMode="auto">
                  <a:xfrm>
                    <a:off x="290" y="1919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65" y="23"/>
                      </a:cxn>
                      <a:cxn ang="0">
                        <a:pos x="42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42" y="46"/>
                      </a:cxn>
                      <a:cxn ang="0">
                        <a:pos x="65" y="23"/>
                      </a:cxn>
                      <a:cxn ang="0">
                        <a:pos x="42" y="46"/>
                      </a:cxn>
                      <a:cxn ang="0">
                        <a:pos x="48" y="45"/>
                      </a:cxn>
                      <a:cxn ang="0">
                        <a:pos x="52" y="44"/>
                      </a:cxn>
                      <a:cxn ang="0">
                        <a:pos x="56" y="42"/>
                      </a:cxn>
                      <a:cxn ang="0">
                        <a:pos x="59" y="39"/>
                      </a:cxn>
                      <a:cxn ang="0">
                        <a:pos x="62" y="35"/>
                      </a:cxn>
                      <a:cxn ang="0">
                        <a:pos x="63" y="31"/>
                      </a:cxn>
                      <a:cxn ang="0">
                        <a:pos x="64" y="27"/>
                      </a:cxn>
                      <a:cxn ang="0">
                        <a:pos x="65" y="23"/>
                      </a:cxn>
                      <a:cxn ang="0">
                        <a:pos x="64" y="19"/>
                      </a:cxn>
                      <a:cxn ang="0">
                        <a:pos x="63" y="14"/>
                      </a:cxn>
                      <a:cxn ang="0">
                        <a:pos x="62" y="10"/>
                      </a:cxn>
                      <a:cxn ang="0">
                        <a:pos x="59" y="7"/>
                      </a:cxn>
                      <a:cxn ang="0">
                        <a:pos x="56" y="4"/>
                      </a:cxn>
                      <a:cxn ang="0">
                        <a:pos x="52" y="2"/>
                      </a:cxn>
                      <a:cxn ang="0">
                        <a:pos x="48" y="0"/>
                      </a:cxn>
                      <a:cxn ang="0">
                        <a:pos x="42" y="0"/>
                      </a:cxn>
                      <a:cxn ang="0">
                        <a:pos x="65" y="23"/>
                      </a:cxn>
                    </a:cxnLst>
                    <a:rect l="0" t="0" r="r" b="b"/>
                    <a:pathLst>
                      <a:path w="65" h="46">
                        <a:moveTo>
                          <a:pt x="65" y="23"/>
                        </a:moveTo>
                        <a:lnTo>
                          <a:pt x="42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42" y="46"/>
                        </a:lnTo>
                        <a:lnTo>
                          <a:pt x="65" y="23"/>
                        </a:lnTo>
                        <a:lnTo>
                          <a:pt x="42" y="46"/>
                        </a:lnTo>
                        <a:lnTo>
                          <a:pt x="48" y="45"/>
                        </a:lnTo>
                        <a:lnTo>
                          <a:pt x="52" y="44"/>
                        </a:lnTo>
                        <a:lnTo>
                          <a:pt x="56" y="42"/>
                        </a:lnTo>
                        <a:lnTo>
                          <a:pt x="59" y="39"/>
                        </a:lnTo>
                        <a:lnTo>
                          <a:pt x="62" y="35"/>
                        </a:lnTo>
                        <a:lnTo>
                          <a:pt x="63" y="31"/>
                        </a:lnTo>
                        <a:lnTo>
                          <a:pt x="64" y="27"/>
                        </a:lnTo>
                        <a:lnTo>
                          <a:pt x="65" y="23"/>
                        </a:lnTo>
                        <a:lnTo>
                          <a:pt x="64" y="19"/>
                        </a:lnTo>
                        <a:lnTo>
                          <a:pt x="63" y="14"/>
                        </a:lnTo>
                        <a:lnTo>
                          <a:pt x="62" y="10"/>
                        </a:lnTo>
                        <a:lnTo>
                          <a:pt x="59" y="7"/>
                        </a:lnTo>
                        <a:lnTo>
                          <a:pt x="56" y="4"/>
                        </a:lnTo>
                        <a:lnTo>
                          <a:pt x="52" y="2"/>
                        </a:lnTo>
                        <a:lnTo>
                          <a:pt x="48" y="0"/>
                        </a:lnTo>
                        <a:lnTo>
                          <a:pt x="42" y="0"/>
                        </a:lnTo>
                        <a:lnTo>
                          <a:pt x="65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5" name="Freeform 633"/>
                  <p:cNvSpPr>
                    <a:spLocks noChangeAspect="1"/>
                  </p:cNvSpPr>
                  <p:nvPr/>
                </p:nvSpPr>
                <p:spPr bwMode="auto">
                  <a:xfrm>
                    <a:off x="296" y="1926"/>
                    <a:ext cx="14" cy="136"/>
                  </a:xfrm>
                  <a:custGeom>
                    <a:avLst/>
                    <a:gdLst/>
                    <a:ahLst/>
                    <a:cxnLst>
                      <a:cxn ang="0">
                        <a:pos x="36" y="450"/>
                      </a:cxn>
                      <a:cxn ang="0">
                        <a:pos x="46" y="43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31"/>
                      </a:cxn>
                      <a:cxn ang="0">
                        <a:pos x="36" y="450"/>
                      </a:cxn>
                      <a:cxn ang="0">
                        <a:pos x="0" y="431"/>
                      </a:cxn>
                      <a:cxn ang="0">
                        <a:pos x="0" y="437"/>
                      </a:cxn>
                      <a:cxn ang="0">
                        <a:pos x="1" y="442"/>
                      </a:cxn>
                      <a:cxn ang="0">
                        <a:pos x="4" y="445"/>
                      </a:cxn>
                      <a:cxn ang="0">
                        <a:pos x="6" y="448"/>
                      </a:cxn>
                      <a:cxn ang="0">
                        <a:pos x="11" y="451"/>
                      </a:cxn>
                      <a:cxn ang="0">
                        <a:pos x="14" y="454"/>
                      </a:cxn>
                      <a:cxn ang="0">
                        <a:pos x="18" y="455"/>
                      </a:cxn>
                      <a:cxn ang="0">
                        <a:pos x="23" y="455"/>
                      </a:cxn>
                      <a:cxn ang="0">
                        <a:pos x="28" y="455"/>
                      </a:cxn>
                      <a:cxn ang="0">
                        <a:pos x="32" y="454"/>
                      </a:cxn>
                      <a:cxn ang="0">
                        <a:pos x="35" y="451"/>
                      </a:cxn>
                      <a:cxn ang="0">
                        <a:pos x="39" y="448"/>
                      </a:cxn>
                      <a:cxn ang="0">
                        <a:pos x="42" y="445"/>
                      </a:cxn>
                      <a:cxn ang="0">
                        <a:pos x="44" y="442"/>
                      </a:cxn>
                      <a:cxn ang="0">
                        <a:pos x="45" y="437"/>
                      </a:cxn>
                      <a:cxn ang="0">
                        <a:pos x="46" y="431"/>
                      </a:cxn>
                      <a:cxn ang="0">
                        <a:pos x="36" y="450"/>
                      </a:cxn>
                    </a:cxnLst>
                    <a:rect l="0" t="0" r="r" b="b"/>
                    <a:pathLst>
                      <a:path w="46" h="455">
                        <a:moveTo>
                          <a:pt x="36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36" y="450"/>
                        </a:lnTo>
                        <a:lnTo>
                          <a:pt x="0" y="431"/>
                        </a:lnTo>
                        <a:lnTo>
                          <a:pt x="0" y="437"/>
                        </a:lnTo>
                        <a:lnTo>
                          <a:pt x="1" y="442"/>
                        </a:lnTo>
                        <a:lnTo>
                          <a:pt x="4" y="445"/>
                        </a:lnTo>
                        <a:lnTo>
                          <a:pt x="6" y="448"/>
                        </a:lnTo>
                        <a:lnTo>
                          <a:pt x="11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2" y="454"/>
                        </a:lnTo>
                        <a:lnTo>
                          <a:pt x="35" y="451"/>
                        </a:lnTo>
                        <a:lnTo>
                          <a:pt x="39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5" y="437"/>
                        </a:lnTo>
                        <a:lnTo>
                          <a:pt x="46" y="431"/>
                        </a:lnTo>
                        <a:lnTo>
                          <a:pt x="36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6" name="Freeform 634"/>
                  <p:cNvSpPr>
                    <a:spLocks noChangeAspect="1"/>
                  </p:cNvSpPr>
                  <p:nvPr/>
                </p:nvSpPr>
                <p:spPr bwMode="auto">
                  <a:xfrm>
                    <a:off x="287" y="2050"/>
                    <a:ext cx="19" cy="19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36" y="60"/>
                      </a:cxn>
                      <a:cxn ang="0">
                        <a:pos x="67" y="38"/>
                      </a:cxn>
                      <a:cxn ang="0">
                        <a:pos x="41" y="0"/>
                      </a:cxn>
                      <a:cxn ang="0">
                        <a:pos x="9" y="23"/>
                      </a:cxn>
                      <a:cxn ang="0">
                        <a:pos x="0" y="42"/>
                      </a:cxn>
                      <a:cxn ang="0">
                        <a:pos x="9" y="23"/>
                      </a:cxn>
                      <a:cxn ang="0">
                        <a:pos x="5" y="27"/>
                      </a:cxn>
                      <a:cxn ang="0">
                        <a:pos x="3" y="31"/>
                      </a:cxn>
                      <a:cxn ang="0">
                        <a:pos x="1" y="35"/>
                      </a:cxn>
                      <a:cxn ang="0">
                        <a:pos x="0" y="39"/>
                      </a:cxn>
                      <a:cxn ang="0">
                        <a:pos x="0" y="44"/>
                      </a:cxn>
                      <a:cxn ang="0">
                        <a:pos x="1" y="48"/>
                      </a:cxn>
                      <a:cxn ang="0">
                        <a:pos x="2" y="52"/>
                      </a:cxn>
                      <a:cxn ang="0">
                        <a:pos x="4" y="55"/>
                      </a:cxn>
                      <a:cxn ang="0">
                        <a:pos x="7" y="58"/>
                      </a:cxn>
                      <a:cxn ang="0">
                        <a:pos x="10" y="62"/>
                      </a:cxn>
                      <a:cxn ang="0">
                        <a:pos x="14" y="64"/>
                      </a:cxn>
                      <a:cxn ang="0">
                        <a:pos x="19" y="65"/>
                      </a:cxn>
                      <a:cxn ang="0">
                        <a:pos x="23" y="66"/>
                      </a:cxn>
                      <a:cxn ang="0">
                        <a:pos x="27" y="65"/>
                      </a:cxn>
                      <a:cxn ang="0">
                        <a:pos x="31" y="64"/>
                      </a:cxn>
                      <a:cxn ang="0">
                        <a:pos x="36" y="6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67" h="66">
                        <a:moveTo>
                          <a:pt x="0" y="42"/>
                        </a:moveTo>
                        <a:lnTo>
                          <a:pt x="36" y="60"/>
                        </a:lnTo>
                        <a:lnTo>
                          <a:pt x="67" y="38"/>
                        </a:lnTo>
                        <a:lnTo>
                          <a:pt x="41" y="0"/>
                        </a:lnTo>
                        <a:lnTo>
                          <a:pt x="9" y="23"/>
                        </a:lnTo>
                        <a:lnTo>
                          <a:pt x="0" y="42"/>
                        </a:lnTo>
                        <a:lnTo>
                          <a:pt x="9" y="23"/>
                        </a:lnTo>
                        <a:lnTo>
                          <a:pt x="5" y="27"/>
                        </a:lnTo>
                        <a:lnTo>
                          <a:pt x="3" y="31"/>
                        </a:lnTo>
                        <a:lnTo>
                          <a:pt x="1" y="35"/>
                        </a:lnTo>
                        <a:lnTo>
                          <a:pt x="0" y="39"/>
                        </a:lnTo>
                        <a:lnTo>
                          <a:pt x="0" y="44"/>
                        </a:lnTo>
                        <a:lnTo>
                          <a:pt x="1" y="48"/>
                        </a:lnTo>
                        <a:lnTo>
                          <a:pt x="2" y="52"/>
                        </a:lnTo>
                        <a:lnTo>
                          <a:pt x="4" y="55"/>
                        </a:lnTo>
                        <a:lnTo>
                          <a:pt x="7" y="58"/>
                        </a:lnTo>
                        <a:lnTo>
                          <a:pt x="10" y="62"/>
                        </a:lnTo>
                        <a:lnTo>
                          <a:pt x="14" y="64"/>
                        </a:lnTo>
                        <a:lnTo>
                          <a:pt x="19" y="65"/>
                        </a:lnTo>
                        <a:lnTo>
                          <a:pt x="23" y="66"/>
                        </a:lnTo>
                        <a:lnTo>
                          <a:pt x="27" y="65"/>
                        </a:lnTo>
                        <a:lnTo>
                          <a:pt x="31" y="64"/>
                        </a:lnTo>
                        <a:lnTo>
                          <a:pt x="36" y="60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7" name="Rectangle 6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7" y="2062"/>
                    <a:ext cx="13" cy="7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8" name="Freeform 636"/>
                  <p:cNvSpPr>
                    <a:spLocks noChangeAspect="1"/>
                  </p:cNvSpPr>
                  <p:nvPr/>
                </p:nvSpPr>
                <p:spPr bwMode="auto">
                  <a:xfrm>
                    <a:off x="5244" y="1556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31" y="23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8" y="46"/>
                      </a:cxn>
                      <a:cxn ang="0">
                        <a:pos x="31" y="23"/>
                      </a:cxn>
                      <a:cxn ang="0">
                        <a:pos x="8" y="46"/>
                      </a:cxn>
                      <a:cxn ang="0">
                        <a:pos x="14" y="45"/>
                      </a:cxn>
                      <a:cxn ang="0">
                        <a:pos x="19" y="44"/>
                      </a:cxn>
                      <a:cxn ang="0">
                        <a:pos x="22" y="42"/>
                      </a:cxn>
                      <a:cxn ang="0">
                        <a:pos x="25" y="39"/>
                      </a:cxn>
                      <a:cxn ang="0">
                        <a:pos x="28" y="36"/>
                      </a:cxn>
                      <a:cxn ang="0">
                        <a:pos x="30" y="32"/>
                      </a:cxn>
                      <a:cxn ang="0">
                        <a:pos x="31" y="27"/>
                      </a:cxn>
                      <a:cxn ang="0">
                        <a:pos x="31" y="23"/>
                      </a:cxn>
                      <a:cxn ang="0">
                        <a:pos x="31" y="19"/>
                      </a:cxn>
                      <a:cxn ang="0">
                        <a:pos x="30" y="15"/>
                      </a:cxn>
                      <a:cxn ang="0">
                        <a:pos x="28" y="10"/>
                      </a:cxn>
                      <a:cxn ang="0">
                        <a:pos x="25" y="7"/>
                      </a:cxn>
                      <a:cxn ang="0">
                        <a:pos x="22" y="4"/>
                      </a:cxn>
                      <a:cxn ang="0">
                        <a:pos x="19" y="2"/>
                      </a:cxn>
                      <a:cxn ang="0">
                        <a:pos x="14" y="0"/>
                      </a:cxn>
                      <a:cxn ang="0">
                        <a:pos x="8" y="0"/>
                      </a:cxn>
                      <a:cxn ang="0">
                        <a:pos x="31" y="23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4" y="45"/>
                        </a:lnTo>
                        <a:lnTo>
                          <a:pt x="19" y="44"/>
                        </a:lnTo>
                        <a:lnTo>
                          <a:pt x="22" y="42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30" y="32"/>
                        </a:lnTo>
                        <a:lnTo>
                          <a:pt x="31" y="27"/>
                        </a:lnTo>
                        <a:lnTo>
                          <a:pt x="31" y="23"/>
                        </a:lnTo>
                        <a:lnTo>
                          <a:pt x="31" y="19"/>
                        </a:lnTo>
                        <a:lnTo>
                          <a:pt x="30" y="15"/>
                        </a:lnTo>
                        <a:lnTo>
                          <a:pt x="28" y="10"/>
                        </a:lnTo>
                        <a:lnTo>
                          <a:pt x="25" y="7"/>
                        </a:lnTo>
                        <a:lnTo>
                          <a:pt x="22" y="4"/>
                        </a:lnTo>
                        <a:lnTo>
                          <a:pt x="19" y="2"/>
                        </a:lnTo>
                        <a:lnTo>
                          <a:pt x="14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89" name="Freeform 637"/>
                  <p:cNvSpPr>
                    <a:spLocks noChangeAspect="1"/>
                  </p:cNvSpPr>
                  <p:nvPr/>
                </p:nvSpPr>
                <p:spPr bwMode="auto">
                  <a:xfrm>
                    <a:off x="5240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0" name="Freeform 638"/>
                  <p:cNvSpPr>
                    <a:spLocks noChangeAspect="1"/>
                  </p:cNvSpPr>
                  <p:nvPr/>
                </p:nvSpPr>
                <p:spPr bwMode="auto">
                  <a:xfrm>
                    <a:off x="5234" y="158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1" y="46"/>
                      </a:cxn>
                      <a:cxn ang="0">
                        <a:pos x="41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2"/>
                      </a:cxn>
                      <a:cxn ang="0">
                        <a:pos x="4" y="36"/>
                      </a:cxn>
                      <a:cxn ang="0">
                        <a:pos x="7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1" name="Freeform 639"/>
                  <p:cNvSpPr>
                    <a:spLocks noChangeAspect="1"/>
                  </p:cNvSpPr>
                  <p:nvPr/>
                </p:nvSpPr>
                <p:spPr bwMode="auto">
                  <a:xfrm>
                    <a:off x="5234" y="1593"/>
                    <a:ext cx="15" cy="320"/>
                  </a:xfrm>
                  <a:custGeom>
                    <a:avLst/>
                    <a:gdLst/>
                    <a:ahLst/>
                    <a:cxnLst>
                      <a:cxn ang="0">
                        <a:pos x="23" y="1067"/>
                      </a:cxn>
                      <a:cxn ang="0">
                        <a:pos x="48" y="1044"/>
                      </a:cxn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1044"/>
                      </a:cxn>
                      <a:cxn ang="0">
                        <a:pos x="23" y="1067"/>
                      </a:cxn>
                      <a:cxn ang="0">
                        <a:pos x="0" y="1044"/>
                      </a:cxn>
                      <a:cxn ang="0">
                        <a:pos x="1" y="1049"/>
                      </a:cxn>
                      <a:cxn ang="0">
                        <a:pos x="2" y="1054"/>
                      </a:cxn>
                      <a:cxn ang="0">
                        <a:pos x="4" y="1057"/>
                      </a:cxn>
                      <a:cxn ang="0">
                        <a:pos x="8" y="1061"/>
                      </a:cxn>
                      <a:cxn ang="0">
                        <a:pos x="12" y="1064"/>
                      </a:cxn>
                      <a:cxn ang="0">
                        <a:pos x="15" y="1066"/>
                      </a:cxn>
                      <a:cxn ang="0">
                        <a:pos x="19" y="1067"/>
                      </a:cxn>
                      <a:cxn ang="0">
                        <a:pos x="23" y="1067"/>
                      </a:cxn>
                      <a:cxn ang="0">
                        <a:pos x="29" y="1067"/>
                      </a:cxn>
                      <a:cxn ang="0">
                        <a:pos x="33" y="1066"/>
                      </a:cxn>
                      <a:cxn ang="0">
                        <a:pos x="36" y="1064"/>
                      </a:cxn>
                      <a:cxn ang="0">
                        <a:pos x="40" y="1061"/>
                      </a:cxn>
                      <a:cxn ang="0">
                        <a:pos x="42" y="1057"/>
                      </a:cxn>
                      <a:cxn ang="0">
                        <a:pos x="46" y="1054"/>
                      </a:cxn>
                      <a:cxn ang="0">
                        <a:pos x="47" y="1049"/>
                      </a:cxn>
                      <a:cxn ang="0">
                        <a:pos x="48" y="1044"/>
                      </a:cxn>
                      <a:cxn ang="0">
                        <a:pos x="23" y="1067"/>
                      </a:cxn>
                    </a:cxnLst>
                    <a:rect l="0" t="0" r="r" b="b"/>
                    <a:pathLst>
                      <a:path w="48" h="1067">
                        <a:moveTo>
                          <a:pt x="23" y="1067"/>
                        </a:moveTo>
                        <a:lnTo>
                          <a:pt x="48" y="1044"/>
                        </a:ln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1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8" y="1061"/>
                        </a:lnTo>
                        <a:lnTo>
                          <a:pt x="12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9" y="1067"/>
                        </a:lnTo>
                        <a:lnTo>
                          <a:pt x="33" y="1066"/>
                        </a:lnTo>
                        <a:lnTo>
                          <a:pt x="36" y="1064"/>
                        </a:lnTo>
                        <a:lnTo>
                          <a:pt x="40" y="1061"/>
                        </a:lnTo>
                        <a:lnTo>
                          <a:pt x="42" y="1057"/>
                        </a:lnTo>
                        <a:lnTo>
                          <a:pt x="46" y="1054"/>
                        </a:lnTo>
                        <a:lnTo>
                          <a:pt x="47" y="1049"/>
                        </a:lnTo>
                        <a:lnTo>
                          <a:pt x="48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2" name="Freeform 640"/>
                  <p:cNvSpPr>
                    <a:spLocks noChangeAspect="1"/>
                  </p:cNvSpPr>
                  <p:nvPr/>
                </p:nvSpPr>
                <p:spPr bwMode="auto">
                  <a:xfrm>
                    <a:off x="5241" y="1899"/>
                    <a:ext cx="22" cy="14"/>
                  </a:xfrm>
                  <a:custGeom>
                    <a:avLst/>
                    <a:gdLst/>
                    <a:ahLst/>
                    <a:cxnLst>
                      <a:cxn ang="0">
                        <a:pos x="71" y="24"/>
                      </a:cxn>
                      <a:cxn ang="0">
                        <a:pos x="48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8" y="47"/>
                      </a:cxn>
                      <a:cxn ang="0">
                        <a:pos x="71" y="24"/>
                      </a:cxn>
                      <a:cxn ang="0">
                        <a:pos x="48" y="47"/>
                      </a:cxn>
                      <a:cxn ang="0">
                        <a:pos x="53" y="47"/>
                      </a:cxn>
                      <a:cxn ang="0">
                        <a:pos x="57" y="45"/>
                      </a:cxn>
                      <a:cxn ang="0">
                        <a:pos x="62" y="42"/>
                      </a:cxn>
                      <a:cxn ang="0">
                        <a:pos x="65" y="39"/>
                      </a:cxn>
                      <a:cxn ang="0">
                        <a:pos x="68" y="36"/>
                      </a:cxn>
                      <a:cxn ang="0">
                        <a:pos x="69" y="32"/>
                      </a:cxn>
                      <a:cxn ang="0">
                        <a:pos x="70" y="28"/>
                      </a:cxn>
                      <a:cxn ang="0">
                        <a:pos x="71" y="24"/>
                      </a:cxn>
                      <a:cxn ang="0">
                        <a:pos x="70" y="19"/>
                      </a:cxn>
                      <a:cxn ang="0">
                        <a:pos x="69" y="15"/>
                      </a:cxn>
                      <a:cxn ang="0">
                        <a:pos x="68" y="11"/>
                      </a:cxn>
                      <a:cxn ang="0">
                        <a:pos x="65" y="8"/>
                      </a:cxn>
                      <a:cxn ang="0">
                        <a:pos x="62" y="5"/>
                      </a:cxn>
                      <a:cxn ang="0">
                        <a:pos x="57" y="2"/>
                      </a:cxn>
                      <a:cxn ang="0">
                        <a:pos x="53" y="0"/>
                      </a:cxn>
                      <a:cxn ang="0">
                        <a:pos x="48" y="0"/>
                      </a:cxn>
                      <a:cxn ang="0">
                        <a:pos x="71" y="24"/>
                      </a:cxn>
                    </a:cxnLst>
                    <a:rect l="0" t="0" r="r" b="b"/>
                    <a:pathLst>
                      <a:path w="71" h="47">
                        <a:moveTo>
                          <a:pt x="71" y="24"/>
                        </a:moveTo>
                        <a:lnTo>
                          <a:pt x="48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8" y="47"/>
                        </a:lnTo>
                        <a:lnTo>
                          <a:pt x="71" y="24"/>
                        </a:lnTo>
                        <a:lnTo>
                          <a:pt x="48" y="47"/>
                        </a:lnTo>
                        <a:lnTo>
                          <a:pt x="53" y="47"/>
                        </a:lnTo>
                        <a:lnTo>
                          <a:pt x="57" y="45"/>
                        </a:lnTo>
                        <a:lnTo>
                          <a:pt x="62" y="42"/>
                        </a:lnTo>
                        <a:lnTo>
                          <a:pt x="65" y="39"/>
                        </a:lnTo>
                        <a:lnTo>
                          <a:pt x="68" y="36"/>
                        </a:lnTo>
                        <a:lnTo>
                          <a:pt x="69" y="32"/>
                        </a:lnTo>
                        <a:lnTo>
                          <a:pt x="70" y="28"/>
                        </a:lnTo>
                        <a:lnTo>
                          <a:pt x="71" y="24"/>
                        </a:lnTo>
                        <a:lnTo>
                          <a:pt x="70" y="19"/>
                        </a:lnTo>
                        <a:lnTo>
                          <a:pt x="69" y="15"/>
                        </a:lnTo>
                        <a:lnTo>
                          <a:pt x="68" y="11"/>
                        </a:lnTo>
                        <a:lnTo>
                          <a:pt x="65" y="8"/>
                        </a:lnTo>
                        <a:lnTo>
                          <a:pt x="62" y="5"/>
                        </a:lnTo>
                        <a:lnTo>
                          <a:pt x="57" y="2"/>
                        </a:lnTo>
                        <a:lnTo>
                          <a:pt x="53" y="0"/>
                        </a:lnTo>
                        <a:lnTo>
                          <a:pt x="48" y="0"/>
                        </a:lnTo>
                        <a:lnTo>
                          <a:pt x="71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3" name="Freeform 641"/>
                  <p:cNvSpPr>
                    <a:spLocks noChangeAspect="1"/>
                  </p:cNvSpPr>
                  <p:nvPr/>
                </p:nvSpPr>
                <p:spPr bwMode="auto">
                  <a:xfrm>
                    <a:off x="5249" y="1906"/>
                    <a:ext cx="14" cy="26"/>
                  </a:xfrm>
                  <a:custGeom>
                    <a:avLst/>
                    <a:gdLst/>
                    <a:ahLst/>
                    <a:cxnLst>
                      <a:cxn ang="0">
                        <a:pos x="23" y="87"/>
                      </a:cxn>
                      <a:cxn ang="0">
                        <a:pos x="46" y="6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23" y="87"/>
                      </a:cxn>
                      <a:cxn ang="0">
                        <a:pos x="0" y="64"/>
                      </a:cxn>
                      <a:cxn ang="0">
                        <a:pos x="0" y="69"/>
                      </a:cxn>
                      <a:cxn ang="0">
                        <a:pos x="2" y="73"/>
                      </a:cxn>
                      <a:cxn ang="0">
                        <a:pos x="4" y="77"/>
                      </a:cxn>
                      <a:cxn ang="0">
                        <a:pos x="7" y="81"/>
                      </a:cxn>
                      <a:cxn ang="0">
                        <a:pos x="10" y="84"/>
                      </a:cxn>
                      <a:cxn ang="0">
                        <a:pos x="14" y="85"/>
                      </a:cxn>
                      <a:cxn ang="0">
                        <a:pos x="19" y="86"/>
                      </a:cxn>
                      <a:cxn ang="0">
                        <a:pos x="23" y="87"/>
                      </a:cxn>
                      <a:cxn ang="0">
                        <a:pos x="27" y="86"/>
                      </a:cxn>
                      <a:cxn ang="0">
                        <a:pos x="31" y="85"/>
                      </a:cxn>
                      <a:cxn ang="0">
                        <a:pos x="35" y="84"/>
                      </a:cxn>
                      <a:cxn ang="0">
                        <a:pos x="39" y="81"/>
                      </a:cxn>
                      <a:cxn ang="0">
                        <a:pos x="42" y="77"/>
                      </a:cxn>
                      <a:cxn ang="0">
                        <a:pos x="44" y="73"/>
                      </a:cxn>
                      <a:cxn ang="0">
                        <a:pos x="45" y="69"/>
                      </a:cxn>
                      <a:cxn ang="0">
                        <a:pos x="46" y="64"/>
                      </a:cxn>
                      <a:cxn ang="0">
                        <a:pos x="23" y="8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2" y="73"/>
                        </a:lnTo>
                        <a:lnTo>
                          <a:pt x="4" y="77"/>
                        </a:lnTo>
                        <a:lnTo>
                          <a:pt x="7" y="81"/>
                        </a:lnTo>
                        <a:lnTo>
                          <a:pt x="10" y="84"/>
                        </a:lnTo>
                        <a:lnTo>
                          <a:pt x="14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7" y="86"/>
                        </a:lnTo>
                        <a:lnTo>
                          <a:pt x="31" y="85"/>
                        </a:lnTo>
                        <a:lnTo>
                          <a:pt x="35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5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4" name="Freeform 642"/>
                  <p:cNvSpPr>
                    <a:spLocks noChangeAspect="1"/>
                  </p:cNvSpPr>
                  <p:nvPr/>
                </p:nvSpPr>
                <p:spPr bwMode="auto">
                  <a:xfrm>
                    <a:off x="5236" y="1919"/>
                    <a:ext cx="20" cy="13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65" y="46"/>
                      </a:cxn>
                      <a:cxn ang="0">
                        <a:pos x="65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4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1"/>
                      </a:cxn>
                      <a:cxn ang="0">
                        <a:pos x="3" y="35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7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65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65" y="46"/>
                        </a:lnTo>
                        <a:lnTo>
                          <a:pt x="65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4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1"/>
                        </a:lnTo>
                        <a:lnTo>
                          <a:pt x="3" y="35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5" name="Freeform 643"/>
                  <p:cNvSpPr>
                    <a:spLocks noChangeAspect="1"/>
                  </p:cNvSpPr>
                  <p:nvPr/>
                </p:nvSpPr>
                <p:spPr bwMode="auto">
                  <a:xfrm>
                    <a:off x="5236" y="1926"/>
                    <a:ext cx="14" cy="136"/>
                  </a:xfrm>
                  <a:custGeom>
                    <a:avLst/>
                    <a:gdLst/>
                    <a:ahLst/>
                    <a:cxnLst>
                      <a:cxn ang="0">
                        <a:pos x="10" y="450"/>
                      </a:cxn>
                      <a:cxn ang="0">
                        <a:pos x="46" y="43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31"/>
                      </a:cxn>
                      <a:cxn ang="0">
                        <a:pos x="10" y="450"/>
                      </a:cxn>
                      <a:cxn ang="0">
                        <a:pos x="0" y="431"/>
                      </a:cxn>
                      <a:cxn ang="0">
                        <a:pos x="1" y="437"/>
                      </a:cxn>
                      <a:cxn ang="0">
                        <a:pos x="2" y="442"/>
                      </a:cxn>
                      <a:cxn ang="0">
                        <a:pos x="4" y="445"/>
                      </a:cxn>
                      <a:cxn ang="0">
                        <a:pos x="7" y="448"/>
                      </a:cxn>
                      <a:cxn ang="0">
                        <a:pos x="11" y="451"/>
                      </a:cxn>
                      <a:cxn ang="0">
                        <a:pos x="14" y="454"/>
                      </a:cxn>
                      <a:cxn ang="0">
                        <a:pos x="18" y="455"/>
                      </a:cxn>
                      <a:cxn ang="0">
                        <a:pos x="23" y="455"/>
                      </a:cxn>
                      <a:cxn ang="0">
                        <a:pos x="28" y="455"/>
                      </a:cxn>
                      <a:cxn ang="0">
                        <a:pos x="31" y="454"/>
                      </a:cxn>
                      <a:cxn ang="0">
                        <a:pos x="35" y="451"/>
                      </a:cxn>
                      <a:cxn ang="0">
                        <a:pos x="40" y="448"/>
                      </a:cxn>
                      <a:cxn ang="0">
                        <a:pos x="42" y="445"/>
                      </a:cxn>
                      <a:cxn ang="0">
                        <a:pos x="45" y="442"/>
                      </a:cxn>
                      <a:cxn ang="0">
                        <a:pos x="46" y="437"/>
                      </a:cxn>
                      <a:cxn ang="0">
                        <a:pos x="46" y="431"/>
                      </a:cxn>
                      <a:cxn ang="0">
                        <a:pos x="10" y="450"/>
                      </a:cxn>
                    </a:cxnLst>
                    <a:rect l="0" t="0" r="r" b="b"/>
                    <a:pathLst>
                      <a:path w="46" h="455">
                        <a:moveTo>
                          <a:pt x="10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10" y="450"/>
                        </a:lnTo>
                        <a:lnTo>
                          <a:pt x="0" y="431"/>
                        </a:lnTo>
                        <a:lnTo>
                          <a:pt x="1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7" y="448"/>
                        </a:lnTo>
                        <a:lnTo>
                          <a:pt x="11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1" y="454"/>
                        </a:lnTo>
                        <a:lnTo>
                          <a:pt x="35" y="451"/>
                        </a:lnTo>
                        <a:lnTo>
                          <a:pt x="40" y="448"/>
                        </a:lnTo>
                        <a:lnTo>
                          <a:pt x="42" y="445"/>
                        </a:lnTo>
                        <a:lnTo>
                          <a:pt x="45" y="442"/>
                        </a:lnTo>
                        <a:lnTo>
                          <a:pt x="46" y="437"/>
                        </a:lnTo>
                        <a:lnTo>
                          <a:pt x="46" y="431"/>
                        </a:lnTo>
                        <a:lnTo>
                          <a:pt x="10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6" name="Freeform 644"/>
                  <p:cNvSpPr>
                    <a:spLocks noChangeAspect="1"/>
                  </p:cNvSpPr>
                  <p:nvPr/>
                </p:nvSpPr>
                <p:spPr bwMode="auto">
                  <a:xfrm>
                    <a:off x="5240" y="2050"/>
                    <a:ext cx="19" cy="19"/>
                  </a:xfrm>
                  <a:custGeom>
                    <a:avLst/>
                    <a:gdLst/>
                    <a:ahLst/>
                    <a:cxnLst>
                      <a:cxn ang="0">
                        <a:pos x="67" y="42"/>
                      </a:cxn>
                      <a:cxn ang="0">
                        <a:pos x="58" y="23"/>
                      </a:cxn>
                      <a:cxn ang="0">
                        <a:pos x="26" y="0"/>
                      </a:cxn>
                      <a:cxn ang="0">
                        <a:pos x="0" y="38"/>
                      </a:cxn>
                      <a:cxn ang="0">
                        <a:pos x="31" y="60"/>
                      </a:cxn>
                      <a:cxn ang="0">
                        <a:pos x="67" y="42"/>
                      </a:cxn>
                      <a:cxn ang="0">
                        <a:pos x="31" y="60"/>
                      </a:cxn>
                      <a:cxn ang="0">
                        <a:pos x="36" y="64"/>
                      </a:cxn>
                      <a:cxn ang="0">
                        <a:pos x="40" y="65"/>
                      </a:cxn>
                      <a:cxn ang="0">
                        <a:pos x="44" y="66"/>
                      </a:cxn>
                      <a:cxn ang="0">
                        <a:pos x="48" y="65"/>
                      </a:cxn>
                      <a:cxn ang="0">
                        <a:pos x="53" y="64"/>
                      </a:cxn>
                      <a:cxn ang="0">
                        <a:pos x="57" y="62"/>
                      </a:cxn>
                      <a:cxn ang="0">
                        <a:pos x="60" y="58"/>
                      </a:cxn>
                      <a:cxn ang="0">
                        <a:pos x="63" y="55"/>
                      </a:cxn>
                      <a:cxn ang="0">
                        <a:pos x="65" y="52"/>
                      </a:cxn>
                      <a:cxn ang="0">
                        <a:pos x="66" y="48"/>
                      </a:cxn>
                      <a:cxn ang="0">
                        <a:pos x="67" y="44"/>
                      </a:cxn>
                      <a:cxn ang="0">
                        <a:pos x="67" y="39"/>
                      </a:cxn>
                      <a:cxn ang="0">
                        <a:pos x="66" y="35"/>
                      </a:cxn>
                      <a:cxn ang="0">
                        <a:pos x="64" y="31"/>
                      </a:cxn>
                      <a:cxn ang="0">
                        <a:pos x="62" y="27"/>
                      </a:cxn>
                      <a:cxn ang="0">
                        <a:pos x="58" y="23"/>
                      </a:cxn>
                      <a:cxn ang="0">
                        <a:pos x="67" y="42"/>
                      </a:cxn>
                    </a:cxnLst>
                    <a:rect l="0" t="0" r="r" b="b"/>
                    <a:pathLst>
                      <a:path w="67" h="66">
                        <a:moveTo>
                          <a:pt x="67" y="42"/>
                        </a:moveTo>
                        <a:lnTo>
                          <a:pt x="58" y="23"/>
                        </a:lnTo>
                        <a:lnTo>
                          <a:pt x="26" y="0"/>
                        </a:lnTo>
                        <a:lnTo>
                          <a:pt x="0" y="38"/>
                        </a:lnTo>
                        <a:lnTo>
                          <a:pt x="31" y="60"/>
                        </a:lnTo>
                        <a:lnTo>
                          <a:pt x="67" y="42"/>
                        </a:lnTo>
                        <a:lnTo>
                          <a:pt x="31" y="60"/>
                        </a:lnTo>
                        <a:lnTo>
                          <a:pt x="36" y="64"/>
                        </a:lnTo>
                        <a:lnTo>
                          <a:pt x="40" y="65"/>
                        </a:lnTo>
                        <a:lnTo>
                          <a:pt x="44" y="66"/>
                        </a:lnTo>
                        <a:lnTo>
                          <a:pt x="48" y="65"/>
                        </a:lnTo>
                        <a:lnTo>
                          <a:pt x="53" y="64"/>
                        </a:lnTo>
                        <a:lnTo>
                          <a:pt x="57" y="62"/>
                        </a:lnTo>
                        <a:lnTo>
                          <a:pt x="60" y="58"/>
                        </a:lnTo>
                        <a:lnTo>
                          <a:pt x="63" y="55"/>
                        </a:lnTo>
                        <a:lnTo>
                          <a:pt x="65" y="52"/>
                        </a:lnTo>
                        <a:lnTo>
                          <a:pt x="66" y="48"/>
                        </a:lnTo>
                        <a:lnTo>
                          <a:pt x="67" y="44"/>
                        </a:lnTo>
                        <a:lnTo>
                          <a:pt x="67" y="39"/>
                        </a:lnTo>
                        <a:lnTo>
                          <a:pt x="66" y="35"/>
                        </a:lnTo>
                        <a:lnTo>
                          <a:pt x="64" y="31"/>
                        </a:lnTo>
                        <a:lnTo>
                          <a:pt x="62" y="27"/>
                        </a:lnTo>
                        <a:lnTo>
                          <a:pt x="58" y="23"/>
                        </a:lnTo>
                        <a:lnTo>
                          <a:pt x="67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7" name="Rectangle 6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246" y="2062"/>
                    <a:ext cx="13" cy="7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8" name="Freeform 646"/>
                  <p:cNvSpPr>
                    <a:spLocks noChangeAspect="1"/>
                  </p:cNvSpPr>
                  <p:nvPr/>
                </p:nvSpPr>
                <p:spPr bwMode="auto">
                  <a:xfrm>
                    <a:off x="344" y="1556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31" y="23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8" y="46"/>
                      </a:cxn>
                      <a:cxn ang="0">
                        <a:pos x="31" y="23"/>
                      </a:cxn>
                      <a:cxn ang="0">
                        <a:pos x="8" y="46"/>
                      </a:cxn>
                      <a:cxn ang="0">
                        <a:pos x="13" y="45"/>
                      </a:cxn>
                      <a:cxn ang="0">
                        <a:pos x="18" y="44"/>
                      </a:cxn>
                      <a:cxn ang="0">
                        <a:pos x="21" y="42"/>
                      </a:cxn>
                      <a:cxn ang="0">
                        <a:pos x="26" y="39"/>
                      </a:cxn>
                      <a:cxn ang="0">
                        <a:pos x="28" y="36"/>
                      </a:cxn>
                      <a:cxn ang="0">
                        <a:pos x="30" y="32"/>
                      </a:cxn>
                      <a:cxn ang="0">
                        <a:pos x="31" y="27"/>
                      </a:cxn>
                      <a:cxn ang="0">
                        <a:pos x="31" y="23"/>
                      </a:cxn>
                      <a:cxn ang="0">
                        <a:pos x="31" y="19"/>
                      </a:cxn>
                      <a:cxn ang="0">
                        <a:pos x="30" y="15"/>
                      </a:cxn>
                      <a:cxn ang="0">
                        <a:pos x="28" y="10"/>
                      </a:cxn>
                      <a:cxn ang="0">
                        <a:pos x="26" y="7"/>
                      </a:cxn>
                      <a:cxn ang="0">
                        <a:pos x="21" y="4"/>
                      </a:cxn>
                      <a:cxn ang="0">
                        <a:pos x="18" y="2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1" y="23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3" y="45"/>
                        </a:lnTo>
                        <a:lnTo>
                          <a:pt x="18" y="44"/>
                        </a:lnTo>
                        <a:lnTo>
                          <a:pt x="21" y="42"/>
                        </a:lnTo>
                        <a:lnTo>
                          <a:pt x="26" y="39"/>
                        </a:lnTo>
                        <a:lnTo>
                          <a:pt x="28" y="36"/>
                        </a:lnTo>
                        <a:lnTo>
                          <a:pt x="30" y="32"/>
                        </a:lnTo>
                        <a:lnTo>
                          <a:pt x="31" y="27"/>
                        </a:lnTo>
                        <a:lnTo>
                          <a:pt x="31" y="23"/>
                        </a:lnTo>
                        <a:lnTo>
                          <a:pt x="31" y="19"/>
                        </a:lnTo>
                        <a:lnTo>
                          <a:pt x="30" y="15"/>
                        </a:lnTo>
                        <a:lnTo>
                          <a:pt x="28" y="10"/>
                        </a:lnTo>
                        <a:lnTo>
                          <a:pt x="26" y="7"/>
                        </a:lnTo>
                        <a:lnTo>
                          <a:pt x="21" y="4"/>
                        </a:lnTo>
                        <a:lnTo>
                          <a:pt x="18" y="2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599" name="Freeform 647"/>
                  <p:cNvSpPr>
                    <a:spLocks noChangeAspect="1"/>
                  </p:cNvSpPr>
                  <p:nvPr/>
                </p:nvSpPr>
                <p:spPr bwMode="auto">
                  <a:xfrm>
                    <a:off x="340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8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5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6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0" name="Freeform 648"/>
                  <p:cNvSpPr>
                    <a:spLocks noChangeAspect="1"/>
                  </p:cNvSpPr>
                  <p:nvPr/>
                </p:nvSpPr>
                <p:spPr bwMode="auto">
                  <a:xfrm>
                    <a:off x="335" y="158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0" y="46"/>
                      </a:cxn>
                      <a:cxn ang="0">
                        <a:pos x="4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1" name="Rectangle 6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35" y="1593"/>
                    <a:ext cx="14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2" name="Freeform 650"/>
                  <p:cNvSpPr>
                    <a:spLocks noChangeAspect="1"/>
                  </p:cNvSpPr>
                  <p:nvPr/>
                </p:nvSpPr>
                <p:spPr bwMode="auto">
                  <a:xfrm>
                    <a:off x="5192" y="1556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1" y="46"/>
                      </a:cxn>
                      <a:cxn ang="0">
                        <a:pos x="31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3" name="Freeform 651"/>
                  <p:cNvSpPr>
                    <a:spLocks noChangeAspect="1"/>
                  </p:cNvSpPr>
                  <p:nvPr/>
                </p:nvSpPr>
                <p:spPr bwMode="auto">
                  <a:xfrm>
                    <a:off x="5192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4" name="Freeform 652"/>
                  <p:cNvSpPr>
                    <a:spLocks noChangeAspect="1"/>
                  </p:cNvSpPr>
                  <p:nvPr/>
                </p:nvSpPr>
                <p:spPr bwMode="auto">
                  <a:xfrm>
                    <a:off x="5199" y="158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8" y="44"/>
                      </a:cxn>
                      <a:cxn ang="0">
                        <a:pos x="32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2" y="4"/>
                      </a:cxn>
                      <a:cxn ang="0">
                        <a:pos x="28" y="2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5" name="Rectangle 65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97" y="1593"/>
                    <a:ext cx="14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6" name="Freeform 654"/>
                  <p:cNvSpPr>
                    <a:spLocks noChangeAspect="1"/>
                  </p:cNvSpPr>
                  <p:nvPr/>
                </p:nvSpPr>
                <p:spPr bwMode="auto">
                  <a:xfrm>
                    <a:off x="478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29" y="23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6" y="46"/>
                      </a:cxn>
                      <a:cxn ang="0">
                        <a:pos x="29" y="23"/>
                      </a:cxn>
                      <a:cxn ang="0">
                        <a:pos x="6" y="46"/>
                      </a:cxn>
                      <a:cxn ang="0">
                        <a:pos x="11" y="45"/>
                      </a:cxn>
                      <a:cxn ang="0">
                        <a:pos x="17" y="44"/>
                      </a:cxn>
                      <a:cxn ang="0">
                        <a:pos x="21" y="42"/>
                      </a:cxn>
                      <a:cxn ang="0">
                        <a:pos x="24" y="39"/>
                      </a:cxn>
                      <a:cxn ang="0">
                        <a:pos x="26" y="36"/>
                      </a:cxn>
                      <a:cxn ang="0">
                        <a:pos x="28" y="32"/>
                      </a:cxn>
                      <a:cxn ang="0">
                        <a:pos x="29" y="27"/>
                      </a:cxn>
                      <a:cxn ang="0">
                        <a:pos x="29" y="23"/>
                      </a:cxn>
                      <a:cxn ang="0">
                        <a:pos x="29" y="19"/>
                      </a:cxn>
                      <a:cxn ang="0">
                        <a:pos x="28" y="15"/>
                      </a:cxn>
                      <a:cxn ang="0">
                        <a:pos x="26" y="10"/>
                      </a:cxn>
                      <a:cxn ang="0">
                        <a:pos x="24" y="7"/>
                      </a:cxn>
                      <a:cxn ang="0">
                        <a:pos x="21" y="4"/>
                      </a:cxn>
                      <a:cxn ang="0">
                        <a:pos x="17" y="2"/>
                      </a:cxn>
                      <a:cxn ang="0">
                        <a:pos x="11" y="0"/>
                      </a:cxn>
                      <a:cxn ang="0">
                        <a:pos x="6" y="0"/>
                      </a:cxn>
                      <a:cxn ang="0">
                        <a:pos x="29" y="23"/>
                      </a:cxn>
                    </a:cxnLst>
                    <a:rect l="0" t="0" r="r" b="b"/>
                    <a:pathLst>
                      <a:path w="29" h="46">
                        <a:moveTo>
                          <a:pt x="29" y="23"/>
                        </a:move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6" y="46"/>
                        </a:lnTo>
                        <a:lnTo>
                          <a:pt x="29" y="23"/>
                        </a:lnTo>
                        <a:lnTo>
                          <a:pt x="6" y="46"/>
                        </a:lnTo>
                        <a:lnTo>
                          <a:pt x="11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29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2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7" name="Freeform 655"/>
                  <p:cNvSpPr>
                    <a:spLocks noChangeAspect="1"/>
                  </p:cNvSpPr>
                  <p:nvPr/>
                </p:nvSpPr>
                <p:spPr bwMode="auto">
                  <a:xfrm>
                    <a:off x="473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6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8" name="Freeform 656"/>
                  <p:cNvSpPr>
                    <a:spLocks noChangeAspect="1"/>
                  </p:cNvSpPr>
                  <p:nvPr/>
                </p:nvSpPr>
                <p:spPr bwMode="auto">
                  <a:xfrm>
                    <a:off x="468" y="1586"/>
                    <a:ext cx="11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0" y="46"/>
                      </a:cxn>
                      <a:cxn ang="0">
                        <a:pos x="4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3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09" name="Rectangle 6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8" y="1593"/>
                    <a:ext cx="13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0" name="Freeform 658"/>
                  <p:cNvSpPr>
                    <a:spLocks noChangeAspect="1"/>
                  </p:cNvSpPr>
                  <p:nvPr/>
                </p:nvSpPr>
                <p:spPr bwMode="auto">
                  <a:xfrm>
                    <a:off x="5059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29" y="46"/>
                      </a:cxn>
                      <a:cxn ang="0">
                        <a:pos x="29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2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29" y="46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1" name="Freeform 659"/>
                  <p:cNvSpPr>
                    <a:spLocks noChangeAspect="1"/>
                  </p:cNvSpPr>
                  <p:nvPr/>
                </p:nvSpPr>
                <p:spPr bwMode="auto">
                  <a:xfrm>
                    <a:off x="5059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2" name="Freeform 660"/>
                  <p:cNvSpPr>
                    <a:spLocks noChangeAspect="1"/>
                  </p:cNvSpPr>
                  <p:nvPr/>
                </p:nvSpPr>
                <p:spPr bwMode="auto">
                  <a:xfrm>
                    <a:off x="5067" y="1586"/>
                    <a:ext cx="11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2" y="46"/>
                      </a:cxn>
                      <a:cxn ang="0">
                        <a:pos x="27" y="44"/>
                      </a:cxn>
                      <a:cxn ang="0">
                        <a:pos x="32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2" y="4"/>
                      </a:cxn>
                      <a:cxn ang="0">
                        <a:pos x="27" y="2"/>
                      </a:cxn>
                      <a:cxn ang="0">
                        <a:pos x="22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7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7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3" name="Rectangle 66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65" y="1593"/>
                    <a:ext cx="13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4" name="Freeform 662"/>
                  <p:cNvSpPr>
                    <a:spLocks noChangeAspect="1"/>
                  </p:cNvSpPr>
                  <p:nvPr/>
                </p:nvSpPr>
                <p:spPr bwMode="auto">
                  <a:xfrm>
                    <a:off x="611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31" y="23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7" y="46"/>
                      </a:cxn>
                      <a:cxn ang="0">
                        <a:pos x="31" y="23"/>
                      </a:cxn>
                      <a:cxn ang="0">
                        <a:pos x="7" y="46"/>
                      </a:cxn>
                      <a:cxn ang="0">
                        <a:pos x="13" y="45"/>
                      </a:cxn>
                      <a:cxn ang="0">
                        <a:pos x="17" y="44"/>
                      </a:cxn>
                      <a:cxn ang="0">
                        <a:pos x="21" y="42"/>
                      </a:cxn>
                      <a:cxn ang="0">
                        <a:pos x="24" y="39"/>
                      </a:cxn>
                      <a:cxn ang="0">
                        <a:pos x="28" y="36"/>
                      </a:cxn>
                      <a:cxn ang="0">
                        <a:pos x="29" y="32"/>
                      </a:cxn>
                      <a:cxn ang="0">
                        <a:pos x="30" y="27"/>
                      </a:cxn>
                      <a:cxn ang="0">
                        <a:pos x="31" y="23"/>
                      </a:cxn>
                      <a:cxn ang="0">
                        <a:pos x="30" y="19"/>
                      </a:cxn>
                      <a:cxn ang="0">
                        <a:pos x="29" y="15"/>
                      </a:cxn>
                      <a:cxn ang="0">
                        <a:pos x="28" y="10"/>
                      </a:cxn>
                      <a:cxn ang="0">
                        <a:pos x="24" y="7"/>
                      </a:cxn>
                      <a:cxn ang="0">
                        <a:pos x="21" y="4"/>
                      </a:cxn>
                      <a:cxn ang="0">
                        <a:pos x="17" y="2"/>
                      </a:cxn>
                      <a:cxn ang="0">
                        <a:pos x="13" y="0"/>
                      </a:cxn>
                      <a:cxn ang="0">
                        <a:pos x="7" y="0"/>
                      </a:cxn>
                      <a:cxn ang="0">
                        <a:pos x="31" y="23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" y="46"/>
                        </a:lnTo>
                        <a:lnTo>
                          <a:pt x="31" y="23"/>
                        </a:lnTo>
                        <a:lnTo>
                          <a:pt x="7" y="46"/>
                        </a:lnTo>
                        <a:lnTo>
                          <a:pt x="13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8" y="36"/>
                        </a:lnTo>
                        <a:lnTo>
                          <a:pt x="29" y="32"/>
                        </a:lnTo>
                        <a:lnTo>
                          <a:pt x="30" y="27"/>
                        </a:lnTo>
                        <a:lnTo>
                          <a:pt x="31" y="23"/>
                        </a:lnTo>
                        <a:lnTo>
                          <a:pt x="30" y="19"/>
                        </a:lnTo>
                        <a:lnTo>
                          <a:pt x="29" y="15"/>
                        </a:lnTo>
                        <a:lnTo>
                          <a:pt x="28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7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5" name="Freeform 663"/>
                  <p:cNvSpPr>
                    <a:spLocks noChangeAspect="1"/>
                  </p:cNvSpPr>
                  <p:nvPr/>
                </p:nvSpPr>
                <p:spPr bwMode="auto">
                  <a:xfrm>
                    <a:off x="607" y="1563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6" y="105"/>
                      </a:cxn>
                      <a:cxn ang="0">
                        <a:pos x="47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6" name="Freeform 664"/>
                  <p:cNvSpPr>
                    <a:spLocks noChangeAspect="1"/>
                  </p:cNvSpPr>
                  <p:nvPr/>
                </p:nvSpPr>
                <p:spPr bwMode="auto">
                  <a:xfrm>
                    <a:off x="601" y="158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4" y="46"/>
                      </a:cxn>
                      <a:cxn ang="0">
                        <a:pos x="41" y="46"/>
                      </a:cxn>
                      <a:cxn ang="0">
                        <a:pos x="41" y="0"/>
                      </a:cxn>
                      <a:cxn ang="0">
                        <a:pos x="24" y="0"/>
                      </a:cxn>
                      <a:cxn ang="0">
                        <a:pos x="0" y="23"/>
                      </a:cxn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3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3" y="32"/>
                      </a:cxn>
                      <a:cxn ang="0">
                        <a:pos x="4" y="36"/>
                      </a:cxn>
                      <a:cxn ang="0">
                        <a:pos x="7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6"/>
                      </a:cxn>
                      <a:cxn ang="0">
                        <a:pos x="24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3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3" y="32"/>
                        </a:lnTo>
                        <a:lnTo>
                          <a:pt x="4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6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7" name="Rectangle 66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01" y="1593"/>
                    <a:ext cx="14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8" name="Freeform 666"/>
                  <p:cNvSpPr>
                    <a:spLocks noChangeAspect="1"/>
                  </p:cNvSpPr>
                  <p:nvPr/>
                </p:nvSpPr>
                <p:spPr bwMode="auto">
                  <a:xfrm>
                    <a:off x="4926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4" y="46"/>
                      </a:cxn>
                      <a:cxn ang="0">
                        <a:pos x="31" y="46"/>
                      </a:cxn>
                      <a:cxn ang="0">
                        <a:pos x="31" y="0"/>
                      </a:cxn>
                      <a:cxn ang="0">
                        <a:pos x="24" y="0"/>
                      </a:cxn>
                      <a:cxn ang="0">
                        <a:pos x="0" y="23"/>
                      </a:cxn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4" y="2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3" y="10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7" y="39"/>
                      </a:cxn>
                      <a:cxn ang="0">
                        <a:pos x="10" y="42"/>
                      </a:cxn>
                      <a:cxn ang="0">
                        <a:pos x="14" y="44"/>
                      </a:cxn>
                      <a:cxn ang="0">
                        <a:pos x="18" y="45"/>
                      </a:cxn>
                      <a:cxn ang="0">
                        <a:pos x="24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1" h="46">
                        <a:moveTo>
                          <a:pt x="0" y="23"/>
                        </a:moveTo>
                        <a:lnTo>
                          <a:pt x="24" y="46"/>
                        </a:lnTo>
                        <a:lnTo>
                          <a:pt x="31" y="46"/>
                        </a:lnTo>
                        <a:lnTo>
                          <a:pt x="31" y="0"/>
                        </a:lnTo>
                        <a:lnTo>
                          <a:pt x="24" y="0"/>
                        </a:lnTo>
                        <a:lnTo>
                          <a:pt x="0" y="23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4" y="2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7" y="39"/>
                        </a:lnTo>
                        <a:lnTo>
                          <a:pt x="10" y="42"/>
                        </a:lnTo>
                        <a:lnTo>
                          <a:pt x="14" y="44"/>
                        </a:lnTo>
                        <a:lnTo>
                          <a:pt x="18" y="45"/>
                        </a:lnTo>
                        <a:lnTo>
                          <a:pt x="24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19" name="Freeform 667"/>
                  <p:cNvSpPr>
                    <a:spLocks noChangeAspect="1"/>
                  </p:cNvSpPr>
                  <p:nvPr/>
                </p:nvSpPr>
                <p:spPr bwMode="auto">
                  <a:xfrm>
                    <a:off x="4926" y="1563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24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4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4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7" y="105"/>
                      </a:cxn>
                      <a:cxn ang="0">
                        <a:pos x="47" y="100"/>
                      </a:cxn>
                      <a:cxn ang="0">
                        <a:pos x="24" y="123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7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0" name="Freeform 668"/>
                  <p:cNvSpPr>
                    <a:spLocks noChangeAspect="1"/>
                  </p:cNvSpPr>
                  <p:nvPr/>
                </p:nvSpPr>
                <p:spPr bwMode="auto">
                  <a:xfrm>
                    <a:off x="4933" y="158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41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1" y="23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7" y="44"/>
                      </a:cxn>
                      <a:cxn ang="0">
                        <a:pos x="31" y="42"/>
                      </a:cxn>
                      <a:cxn ang="0">
                        <a:pos x="34" y="39"/>
                      </a:cxn>
                      <a:cxn ang="0">
                        <a:pos x="37" y="36"/>
                      </a:cxn>
                      <a:cxn ang="0">
                        <a:pos x="38" y="32"/>
                      </a:cxn>
                      <a:cxn ang="0">
                        <a:pos x="40" y="27"/>
                      </a:cxn>
                      <a:cxn ang="0">
                        <a:pos x="41" y="23"/>
                      </a:cxn>
                      <a:cxn ang="0">
                        <a:pos x="40" y="19"/>
                      </a:cxn>
                      <a:cxn ang="0">
                        <a:pos x="38" y="15"/>
                      </a:cxn>
                      <a:cxn ang="0">
                        <a:pos x="37" y="10"/>
                      </a:cxn>
                      <a:cxn ang="0">
                        <a:pos x="34" y="7"/>
                      </a:cxn>
                      <a:cxn ang="0">
                        <a:pos x="31" y="4"/>
                      </a:cxn>
                      <a:cxn ang="0">
                        <a:pos x="27" y="2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41" y="23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1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4" y="39"/>
                        </a:lnTo>
                        <a:lnTo>
                          <a:pt x="37" y="36"/>
                        </a:lnTo>
                        <a:lnTo>
                          <a:pt x="38" y="32"/>
                        </a:lnTo>
                        <a:lnTo>
                          <a:pt x="40" y="27"/>
                        </a:lnTo>
                        <a:lnTo>
                          <a:pt x="41" y="23"/>
                        </a:lnTo>
                        <a:lnTo>
                          <a:pt x="40" y="19"/>
                        </a:lnTo>
                        <a:lnTo>
                          <a:pt x="38" y="15"/>
                        </a:lnTo>
                        <a:lnTo>
                          <a:pt x="37" y="10"/>
                        </a:lnTo>
                        <a:lnTo>
                          <a:pt x="34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1" name="Rectangle 6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31" y="1593"/>
                    <a:ext cx="14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2" name="Freeform 670"/>
                  <p:cNvSpPr>
                    <a:spLocks noChangeAspect="1"/>
                  </p:cNvSpPr>
                  <p:nvPr/>
                </p:nvSpPr>
                <p:spPr bwMode="auto">
                  <a:xfrm>
                    <a:off x="425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29" y="46"/>
                      </a:cxn>
                      <a:cxn ang="0">
                        <a:pos x="29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2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29" y="46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3" name="Freeform 671"/>
                  <p:cNvSpPr>
                    <a:spLocks noChangeAspect="1"/>
                  </p:cNvSpPr>
                  <p:nvPr/>
                </p:nvSpPr>
                <p:spPr bwMode="auto">
                  <a:xfrm>
                    <a:off x="425" y="1563"/>
                    <a:ext cx="15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4" name="Freeform 672"/>
                  <p:cNvSpPr>
                    <a:spLocks noChangeAspect="1"/>
                  </p:cNvSpPr>
                  <p:nvPr/>
                </p:nvSpPr>
                <p:spPr bwMode="auto">
                  <a:xfrm>
                    <a:off x="433" y="1586"/>
                    <a:ext cx="11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2" y="46"/>
                      </a:cxn>
                      <a:cxn ang="0">
                        <a:pos x="28" y="44"/>
                      </a:cxn>
                      <a:cxn ang="0">
                        <a:pos x="32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2" y="4"/>
                      </a:cxn>
                      <a:cxn ang="0">
                        <a:pos x="28" y="2"/>
                      </a:cxn>
                      <a:cxn ang="0">
                        <a:pos x="22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5" name="Rectangle 67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" y="1593"/>
                    <a:ext cx="13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6" name="Freeform 674"/>
                  <p:cNvSpPr>
                    <a:spLocks noChangeAspect="1"/>
                  </p:cNvSpPr>
                  <p:nvPr/>
                </p:nvSpPr>
                <p:spPr bwMode="auto">
                  <a:xfrm>
                    <a:off x="5112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29" y="23"/>
                      </a:cxn>
                      <a:cxn ang="0">
                        <a:pos x="6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6" y="46"/>
                      </a:cxn>
                      <a:cxn ang="0">
                        <a:pos x="29" y="23"/>
                      </a:cxn>
                      <a:cxn ang="0">
                        <a:pos x="6" y="46"/>
                      </a:cxn>
                      <a:cxn ang="0">
                        <a:pos x="11" y="45"/>
                      </a:cxn>
                      <a:cxn ang="0">
                        <a:pos x="16" y="44"/>
                      </a:cxn>
                      <a:cxn ang="0">
                        <a:pos x="21" y="42"/>
                      </a:cxn>
                      <a:cxn ang="0">
                        <a:pos x="24" y="39"/>
                      </a:cxn>
                      <a:cxn ang="0">
                        <a:pos x="26" y="36"/>
                      </a:cxn>
                      <a:cxn ang="0">
                        <a:pos x="28" y="32"/>
                      </a:cxn>
                      <a:cxn ang="0">
                        <a:pos x="29" y="27"/>
                      </a:cxn>
                      <a:cxn ang="0">
                        <a:pos x="29" y="23"/>
                      </a:cxn>
                      <a:cxn ang="0">
                        <a:pos x="29" y="19"/>
                      </a:cxn>
                      <a:cxn ang="0">
                        <a:pos x="28" y="15"/>
                      </a:cxn>
                      <a:cxn ang="0">
                        <a:pos x="26" y="10"/>
                      </a:cxn>
                      <a:cxn ang="0">
                        <a:pos x="24" y="7"/>
                      </a:cxn>
                      <a:cxn ang="0">
                        <a:pos x="21" y="4"/>
                      </a:cxn>
                      <a:cxn ang="0">
                        <a:pos x="16" y="2"/>
                      </a:cxn>
                      <a:cxn ang="0">
                        <a:pos x="11" y="0"/>
                      </a:cxn>
                      <a:cxn ang="0">
                        <a:pos x="6" y="0"/>
                      </a:cxn>
                      <a:cxn ang="0">
                        <a:pos x="29" y="23"/>
                      </a:cxn>
                    </a:cxnLst>
                    <a:rect l="0" t="0" r="r" b="b"/>
                    <a:pathLst>
                      <a:path w="29" h="46">
                        <a:moveTo>
                          <a:pt x="29" y="23"/>
                        </a:moveTo>
                        <a:lnTo>
                          <a:pt x="6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6" y="46"/>
                        </a:lnTo>
                        <a:lnTo>
                          <a:pt x="29" y="23"/>
                        </a:lnTo>
                        <a:lnTo>
                          <a:pt x="6" y="46"/>
                        </a:lnTo>
                        <a:lnTo>
                          <a:pt x="11" y="45"/>
                        </a:lnTo>
                        <a:lnTo>
                          <a:pt x="16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29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6" y="2"/>
                        </a:lnTo>
                        <a:lnTo>
                          <a:pt x="11" y="0"/>
                        </a:lnTo>
                        <a:lnTo>
                          <a:pt x="6" y="0"/>
                        </a:lnTo>
                        <a:lnTo>
                          <a:pt x="29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7" name="Freeform 675"/>
                  <p:cNvSpPr>
                    <a:spLocks noChangeAspect="1"/>
                  </p:cNvSpPr>
                  <p:nvPr/>
                </p:nvSpPr>
                <p:spPr bwMode="auto">
                  <a:xfrm>
                    <a:off x="5106" y="1563"/>
                    <a:ext cx="15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6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6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8" name="Freeform 676"/>
                  <p:cNvSpPr>
                    <a:spLocks noChangeAspect="1"/>
                  </p:cNvSpPr>
                  <p:nvPr/>
                </p:nvSpPr>
                <p:spPr bwMode="auto">
                  <a:xfrm>
                    <a:off x="5102" y="1586"/>
                    <a:ext cx="11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0" y="46"/>
                      </a:cxn>
                      <a:cxn ang="0">
                        <a:pos x="4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29" name="Rectangle 67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02" y="1593"/>
                    <a:ext cx="13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0" name="Freeform 678"/>
                  <p:cNvSpPr>
                    <a:spLocks noChangeAspect="1"/>
                  </p:cNvSpPr>
                  <p:nvPr/>
                </p:nvSpPr>
                <p:spPr bwMode="auto">
                  <a:xfrm>
                    <a:off x="559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2" y="46"/>
                      </a:cxn>
                      <a:cxn ang="0">
                        <a:pos x="32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2" y="46"/>
                        </a:lnTo>
                        <a:lnTo>
                          <a:pt x="3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1" name="Freeform 679"/>
                  <p:cNvSpPr>
                    <a:spLocks noChangeAspect="1"/>
                  </p:cNvSpPr>
                  <p:nvPr/>
                </p:nvSpPr>
                <p:spPr bwMode="auto">
                  <a:xfrm>
                    <a:off x="559" y="1563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6" y="105"/>
                      </a:cxn>
                      <a:cxn ang="0">
                        <a:pos x="47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2" name="Freeform 680"/>
                  <p:cNvSpPr>
                    <a:spLocks noChangeAspect="1"/>
                  </p:cNvSpPr>
                  <p:nvPr/>
                </p:nvSpPr>
                <p:spPr bwMode="auto">
                  <a:xfrm>
                    <a:off x="565" y="158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28" y="44"/>
                      </a:cxn>
                      <a:cxn ang="0">
                        <a:pos x="32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2" y="4"/>
                      </a:cxn>
                      <a:cxn ang="0">
                        <a:pos x="28" y="2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28" y="44"/>
                        </a:lnTo>
                        <a:lnTo>
                          <a:pt x="32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2" y="4"/>
                        </a:lnTo>
                        <a:lnTo>
                          <a:pt x="28" y="2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3" name="Rectangle 6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63" y="1593"/>
                    <a:ext cx="15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4" name="Freeform 682"/>
                  <p:cNvSpPr>
                    <a:spLocks noChangeAspect="1"/>
                  </p:cNvSpPr>
                  <p:nvPr/>
                </p:nvSpPr>
                <p:spPr bwMode="auto">
                  <a:xfrm>
                    <a:off x="4978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32" y="23"/>
                      </a:cxn>
                      <a:cxn ang="0">
                        <a:pos x="9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9" y="46"/>
                      </a:cxn>
                      <a:cxn ang="0">
                        <a:pos x="32" y="23"/>
                      </a:cxn>
                      <a:cxn ang="0">
                        <a:pos x="9" y="46"/>
                      </a:cxn>
                      <a:cxn ang="0">
                        <a:pos x="14" y="45"/>
                      </a:cxn>
                      <a:cxn ang="0">
                        <a:pos x="19" y="44"/>
                      </a:cxn>
                      <a:cxn ang="0">
                        <a:pos x="23" y="42"/>
                      </a:cxn>
                      <a:cxn ang="0">
                        <a:pos x="26" y="39"/>
                      </a:cxn>
                      <a:cxn ang="0">
                        <a:pos x="29" y="36"/>
                      </a:cxn>
                      <a:cxn ang="0">
                        <a:pos x="31" y="32"/>
                      </a:cxn>
                      <a:cxn ang="0">
                        <a:pos x="32" y="27"/>
                      </a:cxn>
                      <a:cxn ang="0">
                        <a:pos x="32" y="23"/>
                      </a:cxn>
                      <a:cxn ang="0">
                        <a:pos x="32" y="19"/>
                      </a:cxn>
                      <a:cxn ang="0">
                        <a:pos x="31" y="15"/>
                      </a:cxn>
                      <a:cxn ang="0">
                        <a:pos x="29" y="10"/>
                      </a:cxn>
                      <a:cxn ang="0">
                        <a:pos x="26" y="7"/>
                      </a:cxn>
                      <a:cxn ang="0">
                        <a:pos x="23" y="4"/>
                      </a:cxn>
                      <a:cxn ang="0">
                        <a:pos x="19" y="2"/>
                      </a:cxn>
                      <a:cxn ang="0">
                        <a:pos x="14" y="0"/>
                      </a:cxn>
                      <a:cxn ang="0">
                        <a:pos x="9" y="0"/>
                      </a:cxn>
                      <a:cxn ang="0">
                        <a:pos x="32" y="23"/>
                      </a:cxn>
                    </a:cxnLst>
                    <a:rect l="0" t="0" r="r" b="b"/>
                    <a:pathLst>
                      <a:path w="32" h="46">
                        <a:moveTo>
                          <a:pt x="32" y="23"/>
                        </a:moveTo>
                        <a:lnTo>
                          <a:pt x="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9" y="46"/>
                        </a:lnTo>
                        <a:lnTo>
                          <a:pt x="32" y="23"/>
                        </a:lnTo>
                        <a:lnTo>
                          <a:pt x="9" y="46"/>
                        </a:lnTo>
                        <a:lnTo>
                          <a:pt x="14" y="45"/>
                        </a:lnTo>
                        <a:lnTo>
                          <a:pt x="19" y="44"/>
                        </a:lnTo>
                        <a:lnTo>
                          <a:pt x="23" y="42"/>
                        </a:lnTo>
                        <a:lnTo>
                          <a:pt x="26" y="39"/>
                        </a:lnTo>
                        <a:lnTo>
                          <a:pt x="29" y="36"/>
                        </a:lnTo>
                        <a:lnTo>
                          <a:pt x="31" y="32"/>
                        </a:lnTo>
                        <a:lnTo>
                          <a:pt x="32" y="27"/>
                        </a:lnTo>
                        <a:lnTo>
                          <a:pt x="32" y="23"/>
                        </a:lnTo>
                        <a:lnTo>
                          <a:pt x="32" y="19"/>
                        </a:lnTo>
                        <a:lnTo>
                          <a:pt x="31" y="15"/>
                        </a:lnTo>
                        <a:lnTo>
                          <a:pt x="29" y="10"/>
                        </a:lnTo>
                        <a:lnTo>
                          <a:pt x="26" y="7"/>
                        </a:lnTo>
                        <a:lnTo>
                          <a:pt x="23" y="4"/>
                        </a:lnTo>
                        <a:lnTo>
                          <a:pt x="19" y="2"/>
                        </a:lnTo>
                        <a:lnTo>
                          <a:pt x="14" y="0"/>
                        </a:lnTo>
                        <a:lnTo>
                          <a:pt x="9" y="0"/>
                        </a:lnTo>
                        <a:lnTo>
                          <a:pt x="3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5" name="Freeform 683"/>
                  <p:cNvSpPr>
                    <a:spLocks noChangeAspect="1"/>
                  </p:cNvSpPr>
                  <p:nvPr/>
                </p:nvSpPr>
                <p:spPr bwMode="auto">
                  <a:xfrm>
                    <a:off x="4974" y="1563"/>
                    <a:ext cx="13" cy="37"/>
                  </a:xfrm>
                  <a:custGeom>
                    <a:avLst/>
                    <a:gdLst/>
                    <a:ahLst/>
                    <a:cxnLst>
                      <a:cxn ang="0">
                        <a:pos x="24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4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8" y="118"/>
                      </a:cxn>
                      <a:cxn ang="0">
                        <a:pos x="11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4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6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7" y="105"/>
                      </a:cxn>
                      <a:cxn ang="0">
                        <a:pos x="47" y="100"/>
                      </a:cxn>
                      <a:cxn ang="0">
                        <a:pos x="24" y="123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8" y="118"/>
                        </a:lnTo>
                        <a:lnTo>
                          <a:pt x="11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6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7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6" name="Freeform 684"/>
                  <p:cNvSpPr>
                    <a:spLocks noChangeAspect="1"/>
                  </p:cNvSpPr>
                  <p:nvPr/>
                </p:nvSpPr>
                <p:spPr bwMode="auto">
                  <a:xfrm>
                    <a:off x="4968" y="1586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0" y="46"/>
                      </a:cxn>
                      <a:cxn ang="0">
                        <a:pos x="4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7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0" y="46"/>
                        </a:lnTo>
                        <a:lnTo>
                          <a:pt x="4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7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7" name="Rectangle 68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968" y="1593"/>
                    <a:ext cx="15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8" name="Freeform 686"/>
                  <p:cNvSpPr>
                    <a:spLocks noChangeAspect="1"/>
                  </p:cNvSpPr>
                  <p:nvPr/>
                </p:nvSpPr>
                <p:spPr bwMode="auto">
                  <a:xfrm>
                    <a:off x="692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0" y="46"/>
                      </a:cxn>
                      <a:cxn ang="0">
                        <a:pos x="30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3"/>
                      </a:cxn>
                      <a:cxn ang="0">
                        <a:pos x="1" y="27"/>
                      </a:cxn>
                      <a:cxn ang="0">
                        <a:pos x="2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0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0" y="46"/>
                        </a:lnTo>
                        <a:lnTo>
                          <a:pt x="30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3"/>
                        </a:lnTo>
                        <a:lnTo>
                          <a:pt x="1" y="27"/>
                        </a:lnTo>
                        <a:lnTo>
                          <a:pt x="2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39" name="Freeform 687"/>
                  <p:cNvSpPr>
                    <a:spLocks noChangeAspect="1"/>
                  </p:cNvSpPr>
                  <p:nvPr/>
                </p:nvSpPr>
                <p:spPr bwMode="auto">
                  <a:xfrm>
                    <a:off x="692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1" y="120"/>
                      </a:cxn>
                      <a:cxn ang="0">
                        <a:pos x="14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8" y="123"/>
                      </a:cxn>
                      <a:cxn ang="0">
                        <a:pos x="32" y="122"/>
                      </a:cxn>
                      <a:cxn ang="0">
                        <a:pos x="35" y="120"/>
                      </a:cxn>
                      <a:cxn ang="0">
                        <a:pos x="40" y="118"/>
                      </a:cxn>
                      <a:cxn ang="0">
                        <a:pos x="42" y="115"/>
                      </a:cxn>
                      <a:cxn ang="0">
                        <a:pos x="45" y="111"/>
                      </a:cxn>
                      <a:cxn ang="0">
                        <a:pos x="46" y="105"/>
                      </a:cxn>
                      <a:cxn ang="0">
                        <a:pos x="47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7" h="123">
                        <a:moveTo>
                          <a:pt x="23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1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8" y="123"/>
                        </a:lnTo>
                        <a:lnTo>
                          <a:pt x="32" y="122"/>
                        </a:lnTo>
                        <a:lnTo>
                          <a:pt x="35" y="120"/>
                        </a:lnTo>
                        <a:lnTo>
                          <a:pt x="40" y="118"/>
                        </a:lnTo>
                        <a:lnTo>
                          <a:pt x="42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0" name="Freeform 688"/>
                  <p:cNvSpPr>
                    <a:spLocks noChangeAspect="1"/>
                  </p:cNvSpPr>
                  <p:nvPr/>
                </p:nvSpPr>
                <p:spPr bwMode="auto">
                  <a:xfrm>
                    <a:off x="699" y="158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41" y="23"/>
                      </a:cxn>
                      <a:cxn ang="0">
                        <a:pos x="1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8" y="46"/>
                      </a:cxn>
                      <a:cxn ang="0">
                        <a:pos x="41" y="23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27" y="44"/>
                      </a:cxn>
                      <a:cxn ang="0">
                        <a:pos x="31" y="42"/>
                      </a:cxn>
                      <a:cxn ang="0">
                        <a:pos x="35" y="39"/>
                      </a:cxn>
                      <a:cxn ang="0">
                        <a:pos x="38" y="36"/>
                      </a:cxn>
                      <a:cxn ang="0">
                        <a:pos x="40" y="32"/>
                      </a:cxn>
                      <a:cxn ang="0">
                        <a:pos x="41" y="27"/>
                      </a:cxn>
                      <a:cxn ang="0">
                        <a:pos x="41" y="23"/>
                      </a:cxn>
                      <a:cxn ang="0">
                        <a:pos x="41" y="19"/>
                      </a:cxn>
                      <a:cxn ang="0">
                        <a:pos x="40" y="15"/>
                      </a:cxn>
                      <a:cxn ang="0">
                        <a:pos x="38" y="10"/>
                      </a:cxn>
                      <a:cxn ang="0">
                        <a:pos x="35" y="7"/>
                      </a:cxn>
                      <a:cxn ang="0">
                        <a:pos x="31" y="4"/>
                      </a:cxn>
                      <a:cxn ang="0">
                        <a:pos x="27" y="2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41" y="23"/>
                      </a:cxn>
                    </a:cxnLst>
                    <a:rect l="0" t="0" r="r" b="b"/>
                    <a:pathLst>
                      <a:path w="41" h="46">
                        <a:moveTo>
                          <a:pt x="41" y="23"/>
                        </a:moveTo>
                        <a:lnTo>
                          <a:pt x="1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8" y="46"/>
                        </a:lnTo>
                        <a:lnTo>
                          <a:pt x="41" y="23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5" y="39"/>
                        </a:lnTo>
                        <a:lnTo>
                          <a:pt x="38" y="36"/>
                        </a:lnTo>
                        <a:lnTo>
                          <a:pt x="40" y="32"/>
                        </a:lnTo>
                        <a:lnTo>
                          <a:pt x="41" y="27"/>
                        </a:lnTo>
                        <a:lnTo>
                          <a:pt x="41" y="23"/>
                        </a:lnTo>
                        <a:lnTo>
                          <a:pt x="41" y="19"/>
                        </a:lnTo>
                        <a:lnTo>
                          <a:pt x="40" y="15"/>
                        </a:lnTo>
                        <a:lnTo>
                          <a:pt x="38" y="10"/>
                        </a:lnTo>
                        <a:lnTo>
                          <a:pt x="35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4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1" name="Rectangle 68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8" y="1593"/>
                    <a:ext cx="13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2" name="Freeform 690"/>
                  <p:cNvSpPr>
                    <a:spLocks noChangeAspect="1"/>
                  </p:cNvSpPr>
                  <p:nvPr/>
                </p:nvSpPr>
                <p:spPr bwMode="auto">
                  <a:xfrm>
                    <a:off x="4845" y="1556"/>
                    <a:ext cx="9" cy="14"/>
                  </a:xfrm>
                  <a:custGeom>
                    <a:avLst/>
                    <a:gdLst/>
                    <a:ahLst/>
                    <a:cxnLst>
                      <a:cxn ang="0">
                        <a:pos x="30" y="23"/>
                      </a:cxn>
                      <a:cxn ang="0">
                        <a:pos x="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7" y="46"/>
                      </a:cxn>
                      <a:cxn ang="0">
                        <a:pos x="30" y="23"/>
                      </a:cxn>
                      <a:cxn ang="0">
                        <a:pos x="7" y="46"/>
                      </a:cxn>
                      <a:cxn ang="0">
                        <a:pos x="12" y="45"/>
                      </a:cxn>
                      <a:cxn ang="0">
                        <a:pos x="17" y="44"/>
                      </a:cxn>
                      <a:cxn ang="0">
                        <a:pos x="21" y="42"/>
                      </a:cxn>
                      <a:cxn ang="0">
                        <a:pos x="24" y="39"/>
                      </a:cxn>
                      <a:cxn ang="0">
                        <a:pos x="26" y="36"/>
                      </a:cxn>
                      <a:cxn ang="0">
                        <a:pos x="28" y="32"/>
                      </a:cxn>
                      <a:cxn ang="0">
                        <a:pos x="29" y="27"/>
                      </a:cxn>
                      <a:cxn ang="0">
                        <a:pos x="30" y="23"/>
                      </a:cxn>
                      <a:cxn ang="0">
                        <a:pos x="29" y="19"/>
                      </a:cxn>
                      <a:cxn ang="0">
                        <a:pos x="28" y="15"/>
                      </a:cxn>
                      <a:cxn ang="0">
                        <a:pos x="26" y="10"/>
                      </a:cxn>
                      <a:cxn ang="0">
                        <a:pos x="24" y="7"/>
                      </a:cxn>
                      <a:cxn ang="0">
                        <a:pos x="21" y="4"/>
                      </a:cxn>
                      <a:cxn ang="0">
                        <a:pos x="17" y="2"/>
                      </a:cxn>
                      <a:cxn ang="0">
                        <a:pos x="12" y="0"/>
                      </a:cxn>
                      <a:cxn ang="0">
                        <a:pos x="7" y="0"/>
                      </a:cxn>
                      <a:cxn ang="0">
                        <a:pos x="30" y="23"/>
                      </a:cxn>
                    </a:cxnLst>
                    <a:rect l="0" t="0" r="r" b="b"/>
                    <a:pathLst>
                      <a:path w="30" h="46">
                        <a:moveTo>
                          <a:pt x="30" y="23"/>
                        </a:moveTo>
                        <a:lnTo>
                          <a:pt x="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" y="46"/>
                        </a:lnTo>
                        <a:lnTo>
                          <a:pt x="30" y="23"/>
                        </a:lnTo>
                        <a:lnTo>
                          <a:pt x="7" y="46"/>
                        </a:lnTo>
                        <a:lnTo>
                          <a:pt x="12" y="45"/>
                        </a:lnTo>
                        <a:lnTo>
                          <a:pt x="17" y="44"/>
                        </a:lnTo>
                        <a:lnTo>
                          <a:pt x="21" y="42"/>
                        </a:lnTo>
                        <a:lnTo>
                          <a:pt x="24" y="39"/>
                        </a:lnTo>
                        <a:lnTo>
                          <a:pt x="26" y="36"/>
                        </a:lnTo>
                        <a:lnTo>
                          <a:pt x="28" y="32"/>
                        </a:lnTo>
                        <a:lnTo>
                          <a:pt x="29" y="27"/>
                        </a:lnTo>
                        <a:lnTo>
                          <a:pt x="30" y="23"/>
                        </a:lnTo>
                        <a:lnTo>
                          <a:pt x="29" y="19"/>
                        </a:lnTo>
                        <a:lnTo>
                          <a:pt x="28" y="15"/>
                        </a:lnTo>
                        <a:lnTo>
                          <a:pt x="26" y="10"/>
                        </a:lnTo>
                        <a:lnTo>
                          <a:pt x="24" y="7"/>
                        </a:lnTo>
                        <a:lnTo>
                          <a:pt x="21" y="4"/>
                        </a:lnTo>
                        <a:lnTo>
                          <a:pt x="17" y="2"/>
                        </a:lnTo>
                        <a:lnTo>
                          <a:pt x="12" y="0"/>
                        </a:lnTo>
                        <a:lnTo>
                          <a:pt x="7" y="0"/>
                        </a:lnTo>
                        <a:lnTo>
                          <a:pt x="3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3" name="Freeform 691"/>
                  <p:cNvSpPr>
                    <a:spLocks noChangeAspect="1"/>
                  </p:cNvSpPr>
                  <p:nvPr/>
                </p:nvSpPr>
                <p:spPr bwMode="auto">
                  <a:xfrm>
                    <a:off x="4840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4" y="123"/>
                      </a:cxn>
                      <a:cxn ang="0">
                        <a:pos x="47" y="100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4" y="123"/>
                      </a:cxn>
                      <a:cxn ang="0">
                        <a:pos x="0" y="100"/>
                      </a:cxn>
                      <a:cxn ang="0">
                        <a:pos x="1" y="105"/>
                      </a:cxn>
                      <a:cxn ang="0">
                        <a:pos x="2" y="111"/>
                      </a:cxn>
                      <a:cxn ang="0">
                        <a:pos x="5" y="115"/>
                      </a:cxn>
                      <a:cxn ang="0">
                        <a:pos x="7" y="118"/>
                      </a:cxn>
                      <a:cxn ang="0">
                        <a:pos x="12" y="120"/>
                      </a:cxn>
                      <a:cxn ang="0">
                        <a:pos x="15" y="122"/>
                      </a:cxn>
                      <a:cxn ang="0">
                        <a:pos x="19" y="123"/>
                      </a:cxn>
                      <a:cxn ang="0">
                        <a:pos x="24" y="123"/>
                      </a:cxn>
                      <a:cxn ang="0">
                        <a:pos x="28" y="123"/>
                      </a:cxn>
                      <a:cxn ang="0">
                        <a:pos x="33" y="122"/>
                      </a:cxn>
                      <a:cxn ang="0">
                        <a:pos x="36" y="120"/>
                      </a:cxn>
                      <a:cxn ang="0">
                        <a:pos x="40" y="118"/>
                      </a:cxn>
                      <a:cxn ang="0">
                        <a:pos x="43" y="115"/>
                      </a:cxn>
                      <a:cxn ang="0">
                        <a:pos x="45" y="111"/>
                      </a:cxn>
                      <a:cxn ang="0">
                        <a:pos x="46" y="105"/>
                      </a:cxn>
                      <a:cxn ang="0">
                        <a:pos x="47" y="100"/>
                      </a:cxn>
                      <a:cxn ang="0">
                        <a:pos x="24" y="123"/>
                      </a:cxn>
                    </a:cxnLst>
                    <a:rect l="0" t="0" r="r" b="b"/>
                    <a:pathLst>
                      <a:path w="47" h="123">
                        <a:moveTo>
                          <a:pt x="24" y="123"/>
                        </a:moveTo>
                        <a:lnTo>
                          <a:pt x="47" y="100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4" y="123"/>
                        </a:lnTo>
                        <a:lnTo>
                          <a:pt x="0" y="100"/>
                        </a:lnTo>
                        <a:lnTo>
                          <a:pt x="1" y="105"/>
                        </a:lnTo>
                        <a:lnTo>
                          <a:pt x="2" y="111"/>
                        </a:lnTo>
                        <a:lnTo>
                          <a:pt x="5" y="115"/>
                        </a:lnTo>
                        <a:lnTo>
                          <a:pt x="7" y="118"/>
                        </a:lnTo>
                        <a:lnTo>
                          <a:pt x="12" y="120"/>
                        </a:lnTo>
                        <a:lnTo>
                          <a:pt x="15" y="122"/>
                        </a:lnTo>
                        <a:lnTo>
                          <a:pt x="19" y="123"/>
                        </a:lnTo>
                        <a:lnTo>
                          <a:pt x="24" y="123"/>
                        </a:lnTo>
                        <a:lnTo>
                          <a:pt x="28" y="123"/>
                        </a:lnTo>
                        <a:lnTo>
                          <a:pt x="33" y="122"/>
                        </a:lnTo>
                        <a:lnTo>
                          <a:pt x="36" y="120"/>
                        </a:lnTo>
                        <a:lnTo>
                          <a:pt x="40" y="118"/>
                        </a:lnTo>
                        <a:lnTo>
                          <a:pt x="43" y="115"/>
                        </a:lnTo>
                        <a:lnTo>
                          <a:pt x="45" y="111"/>
                        </a:lnTo>
                        <a:lnTo>
                          <a:pt x="46" y="105"/>
                        </a:lnTo>
                        <a:lnTo>
                          <a:pt x="47" y="100"/>
                        </a:lnTo>
                        <a:lnTo>
                          <a:pt x="24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4" name="Freeform 692"/>
                  <p:cNvSpPr>
                    <a:spLocks noChangeAspect="1"/>
                  </p:cNvSpPr>
                  <p:nvPr/>
                </p:nvSpPr>
                <p:spPr bwMode="auto">
                  <a:xfrm>
                    <a:off x="4835" y="1586"/>
                    <a:ext cx="12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41" y="46"/>
                      </a:cxn>
                      <a:cxn ang="0">
                        <a:pos x="41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10" y="4"/>
                      </a:cxn>
                      <a:cxn ang="0">
                        <a:pos x="6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10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1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41" y="46"/>
                        </a:lnTo>
                        <a:lnTo>
                          <a:pt x="41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10" y="4"/>
                        </a:lnTo>
                        <a:lnTo>
                          <a:pt x="6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5" name="Rectangle 6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35" y="1593"/>
                    <a:ext cx="13" cy="3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6" name="Freeform 694"/>
                  <p:cNvSpPr>
                    <a:spLocks noChangeAspect="1"/>
                  </p:cNvSpPr>
                  <p:nvPr/>
                </p:nvSpPr>
                <p:spPr bwMode="auto">
                  <a:xfrm>
                    <a:off x="744" y="1556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31" y="23"/>
                      </a:cxn>
                      <a:cxn ang="0">
                        <a:pos x="8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8" y="46"/>
                      </a:cxn>
                      <a:cxn ang="0">
                        <a:pos x="31" y="23"/>
                      </a:cxn>
                      <a:cxn ang="0">
                        <a:pos x="8" y="46"/>
                      </a:cxn>
                      <a:cxn ang="0">
                        <a:pos x="13" y="45"/>
                      </a:cxn>
                      <a:cxn ang="0">
                        <a:pos x="17" y="44"/>
                      </a:cxn>
                      <a:cxn ang="0">
                        <a:pos x="22" y="42"/>
                      </a:cxn>
                      <a:cxn ang="0">
                        <a:pos x="25" y="39"/>
                      </a:cxn>
                      <a:cxn ang="0">
                        <a:pos x="28" y="36"/>
                      </a:cxn>
                      <a:cxn ang="0">
                        <a:pos x="29" y="32"/>
                      </a:cxn>
                      <a:cxn ang="0">
                        <a:pos x="30" y="27"/>
                      </a:cxn>
                      <a:cxn ang="0">
                        <a:pos x="31" y="23"/>
                      </a:cxn>
                      <a:cxn ang="0">
                        <a:pos x="30" y="19"/>
                      </a:cxn>
                      <a:cxn ang="0">
                        <a:pos x="29" y="15"/>
                      </a:cxn>
                      <a:cxn ang="0">
                        <a:pos x="28" y="10"/>
                      </a:cxn>
                      <a:cxn ang="0">
                        <a:pos x="25" y="7"/>
                      </a:cxn>
                      <a:cxn ang="0">
                        <a:pos x="22" y="4"/>
                      </a:cxn>
                      <a:cxn ang="0">
                        <a:pos x="17" y="2"/>
                      </a:cxn>
                      <a:cxn ang="0">
                        <a:pos x="13" y="0"/>
                      </a:cxn>
                      <a:cxn ang="0">
                        <a:pos x="8" y="0"/>
                      </a:cxn>
                      <a:cxn ang="0">
                        <a:pos x="31" y="23"/>
                      </a:cxn>
                    </a:cxnLst>
                    <a:rect l="0" t="0" r="r" b="b"/>
                    <a:pathLst>
                      <a:path w="31" h="46">
                        <a:moveTo>
                          <a:pt x="31" y="23"/>
                        </a:moveTo>
                        <a:lnTo>
                          <a:pt x="8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8" y="46"/>
                        </a:lnTo>
                        <a:lnTo>
                          <a:pt x="31" y="23"/>
                        </a:lnTo>
                        <a:lnTo>
                          <a:pt x="8" y="46"/>
                        </a:lnTo>
                        <a:lnTo>
                          <a:pt x="13" y="45"/>
                        </a:lnTo>
                        <a:lnTo>
                          <a:pt x="17" y="44"/>
                        </a:lnTo>
                        <a:lnTo>
                          <a:pt x="22" y="42"/>
                        </a:lnTo>
                        <a:lnTo>
                          <a:pt x="25" y="39"/>
                        </a:lnTo>
                        <a:lnTo>
                          <a:pt x="28" y="36"/>
                        </a:lnTo>
                        <a:lnTo>
                          <a:pt x="29" y="32"/>
                        </a:lnTo>
                        <a:lnTo>
                          <a:pt x="30" y="27"/>
                        </a:lnTo>
                        <a:lnTo>
                          <a:pt x="31" y="23"/>
                        </a:lnTo>
                        <a:lnTo>
                          <a:pt x="30" y="19"/>
                        </a:lnTo>
                        <a:lnTo>
                          <a:pt x="29" y="15"/>
                        </a:lnTo>
                        <a:lnTo>
                          <a:pt x="28" y="10"/>
                        </a:lnTo>
                        <a:lnTo>
                          <a:pt x="25" y="7"/>
                        </a:lnTo>
                        <a:lnTo>
                          <a:pt x="22" y="4"/>
                        </a:lnTo>
                        <a:lnTo>
                          <a:pt x="17" y="2"/>
                        </a:lnTo>
                        <a:lnTo>
                          <a:pt x="13" y="0"/>
                        </a:lnTo>
                        <a:lnTo>
                          <a:pt x="8" y="0"/>
                        </a:lnTo>
                        <a:lnTo>
                          <a:pt x="3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7" name="Freeform 695"/>
                  <p:cNvSpPr>
                    <a:spLocks noChangeAspect="1"/>
                  </p:cNvSpPr>
                  <p:nvPr/>
                </p:nvSpPr>
                <p:spPr bwMode="auto">
                  <a:xfrm>
                    <a:off x="739" y="1563"/>
                    <a:ext cx="15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2" y="111"/>
                      </a:cxn>
                      <a:cxn ang="0">
                        <a:pos x="4" y="115"/>
                      </a:cxn>
                      <a:cxn ang="0">
                        <a:pos x="7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9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1" y="122"/>
                      </a:cxn>
                      <a:cxn ang="0">
                        <a:pos x="35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2" y="111"/>
                        </a:lnTo>
                        <a:lnTo>
                          <a:pt x="4" y="115"/>
                        </a:lnTo>
                        <a:lnTo>
                          <a:pt x="7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9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1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8" name="Freeform 696"/>
                  <p:cNvSpPr>
                    <a:spLocks noChangeAspect="1"/>
                  </p:cNvSpPr>
                  <p:nvPr/>
                </p:nvSpPr>
                <p:spPr bwMode="auto">
                  <a:xfrm>
                    <a:off x="735" y="1586"/>
                    <a:ext cx="11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9" y="46"/>
                      </a:cxn>
                      <a:cxn ang="0">
                        <a:pos x="39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6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9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9" y="46"/>
                        </a:lnTo>
                        <a:lnTo>
                          <a:pt x="39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6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49" name="Freeform 697"/>
                  <p:cNvSpPr>
                    <a:spLocks noChangeAspect="1"/>
                  </p:cNvSpPr>
                  <p:nvPr/>
                </p:nvSpPr>
                <p:spPr bwMode="auto">
                  <a:xfrm>
                    <a:off x="735" y="1593"/>
                    <a:ext cx="13" cy="320"/>
                  </a:xfrm>
                  <a:custGeom>
                    <a:avLst/>
                    <a:gdLst/>
                    <a:ahLst/>
                    <a:cxnLst>
                      <a:cxn ang="0">
                        <a:pos x="23" y="1067"/>
                      </a:cxn>
                      <a:cxn ang="0">
                        <a:pos x="46" y="104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44"/>
                      </a:cxn>
                      <a:cxn ang="0">
                        <a:pos x="23" y="1067"/>
                      </a:cxn>
                      <a:cxn ang="0">
                        <a:pos x="0" y="1044"/>
                      </a:cxn>
                      <a:cxn ang="0">
                        <a:pos x="0" y="1049"/>
                      </a:cxn>
                      <a:cxn ang="0">
                        <a:pos x="2" y="1054"/>
                      </a:cxn>
                      <a:cxn ang="0">
                        <a:pos x="4" y="1057"/>
                      </a:cxn>
                      <a:cxn ang="0">
                        <a:pos x="7" y="1061"/>
                      </a:cxn>
                      <a:cxn ang="0">
                        <a:pos x="10" y="1064"/>
                      </a:cxn>
                      <a:cxn ang="0">
                        <a:pos x="15" y="1066"/>
                      </a:cxn>
                      <a:cxn ang="0">
                        <a:pos x="19" y="1067"/>
                      </a:cxn>
                      <a:cxn ang="0">
                        <a:pos x="23" y="1067"/>
                      </a:cxn>
                      <a:cxn ang="0">
                        <a:pos x="27" y="1067"/>
                      </a:cxn>
                      <a:cxn ang="0">
                        <a:pos x="31" y="1066"/>
                      </a:cxn>
                      <a:cxn ang="0">
                        <a:pos x="36" y="1064"/>
                      </a:cxn>
                      <a:cxn ang="0">
                        <a:pos x="39" y="1061"/>
                      </a:cxn>
                      <a:cxn ang="0">
                        <a:pos x="42" y="1057"/>
                      </a:cxn>
                      <a:cxn ang="0">
                        <a:pos x="44" y="1054"/>
                      </a:cxn>
                      <a:cxn ang="0">
                        <a:pos x="46" y="1049"/>
                      </a:cxn>
                      <a:cxn ang="0">
                        <a:pos x="46" y="1044"/>
                      </a:cxn>
                      <a:cxn ang="0">
                        <a:pos x="23" y="1067"/>
                      </a:cxn>
                    </a:cxnLst>
                    <a:rect l="0" t="0" r="r" b="b"/>
                    <a:pathLst>
                      <a:path w="46" h="1067">
                        <a:moveTo>
                          <a:pt x="23" y="1067"/>
                        </a:moveTo>
                        <a:lnTo>
                          <a:pt x="46" y="104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0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7" y="1061"/>
                        </a:lnTo>
                        <a:lnTo>
                          <a:pt x="10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7" y="1067"/>
                        </a:lnTo>
                        <a:lnTo>
                          <a:pt x="31" y="1066"/>
                        </a:lnTo>
                        <a:lnTo>
                          <a:pt x="36" y="1064"/>
                        </a:lnTo>
                        <a:lnTo>
                          <a:pt x="39" y="1061"/>
                        </a:lnTo>
                        <a:lnTo>
                          <a:pt x="42" y="1057"/>
                        </a:lnTo>
                        <a:lnTo>
                          <a:pt x="44" y="1054"/>
                        </a:lnTo>
                        <a:lnTo>
                          <a:pt x="46" y="1049"/>
                        </a:lnTo>
                        <a:lnTo>
                          <a:pt x="46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0" name="Freeform 698"/>
                  <p:cNvSpPr>
                    <a:spLocks noChangeAspect="1"/>
                  </p:cNvSpPr>
                  <p:nvPr/>
                </p:nvSpPr>
                <p:spPr bwMode="auto">
                  <a:xfrm>
                    <a:off x="742" y="1899"/>
                    <a:ext cx="20" cy="14"/>
                  </a:xfrm>
                  <a:custGeom>
                    <a:avLst/>
                    <a:gdLst/>
                    <a:ahLst/>
                    <a:cxnLst>
                      <a:cxn ang="0">
                        <a:pos x="68" y="24"/>
                      </a:cxn>
                      <a:cxn ang="0">
                        <a:pos x="45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45" y="47"/>
                      </a:cxn>
                      <a:cxn ang="0">
                        <a:pos x="68" y="24"/>
                      </a:cxn>
                      <a:cxn ang="0">
                        <a:pos x="45" y="47"/>
                      </a:cxn>
                      <a:cxn ang="0">
                        <a:pos x="51" y="47"/>
                      </a:cxn>
                      <a:cxn ang="0">
                        <a:pos x="55" y="45"/>
                      </a:cxn>
                      <a:cxn ang="0">
                        <a:pos x="59" y="42"/>
                      </a:cxn>
                      <a:cxn ang="0">
                        <a:pos x="62" y="39"/>
                      </a:cxn>
                      <a:cxn ang="0">
                        <a:pos x="65" y="36"/>
                      </a:cxn>
                      <a:cxn ang="0">
                        <a:pos x="66" y="32"/>
                      </a:cxn>
                      <a:cxn ang="0">
                        <a:pos x="67" y="28"/>
                      </a:cxn>
                      <a:cxn ang="0">
                        <a:pos x="68" y="24"/>
                      </a:cxn>
                      <a:cxn ang="0">
                        <a:pos x="67" y="19"/>
                      </a:cxn>
                      <a:cxn ang="0">
                        <a:pos x="66" y="15"/>
                      </a:cxn>
                      <a:cxn ang="0">
                        <a:pos x="65" y="11"/>
                      </a:cxn>
                      <a:cxn ang="0">
                        <a:pos x="62" y="8"/>
                      </a:cxn>
                      <a:cxn ang="0">
                        <a:pos x="59" y="5"/>
                      </a:cxn>
                      <a:cxn ang="0">
                        <a:pos x="55" y="2"/>
                      </a:cxn>
                      <a:cxn ang="0">
                        <a:pos x="51" y="0"/>
                      </a:cxn>
                      <a:cxn ang="0">
                        <a:pos x="45" y="0"/>
                      </a:cxn>
                      <a:cxn ang="0">
                        <a:pos x="68" y="24"/>
                      </a:cxn>
                    </a:cxnLst>
                    <a:rect l="0" t="0" r="r" b="b"/>
                    <a:pathLst>
                      <a:path w="68" h="47">
                        <a:moveTo>
                          <a:pt x="68" y="24"/>
                        </a:move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45" y="47"/>
                        </a:lnTo>
                        <a:lnTo>
                          <a:pt x="68" y="24"/>
                        </a:lnTo>
                        <a:lnTo>
                          <a:pt x="45" y="47"/>
                        </a:lnTo>
                        <a:lnTo>
                          <a:pt x="51" y="47"/>
                        </a:lnTo>
                        <a:lnTo>
                          <a:pt x="55" y="45"/>
                        </a:lnTo>
                        <a:lnTo>
                          <a:pt x="59" y="42"/>
                        </a:lnTo>
                        <a:lnTo>
                          <a:pt x="62" y="39"/>
                        </a:lnTo>
                        <a:lnTo>
                          <a:pt x="65" y="36"/>
                        </a:lnTo>
                        <a:lnTo>
                          <a:pt x="66" y="32"/>
                        </a:lnTo>
                        <a:lnTo>
                          <a:pt x="67" y="28"/>
                        </a:lnTo>
                        <a:lnTo>
                          <a:pt x="68" y="24"/>
                        </a:lnTo>
                        <a:lnTo>
                          <a:pt x="67" y="19"/>
                        </a:lnTo>
                        <a:lnTo>
                          <a:pt x="66" y="15"/>
                        </a:lnTo>
                        <a:lnTo>
                          <a:pt x="65" y="11"/>
                        </a:lnTo>
                        <a:lnTo>
                          <a:pt x="62" y="8"/>
                        </a:lnTo>
                        <a:lnTo>
                          <a:pt x="59" y="5"/>
                        </a:lnTo>
                        <a:lnTo>
                          <a:pt x="55" y="2"/>
                        </a:lnTo>
                        <a:lnTo>
                          <a:pt x="51" y="0"/>
                        </a:lnTo>
                        <a:lnTo>
                          <a:pt x="45" y="0"/>
                        </a:lnTo>
                        <a:lnTo>
                          <a:pt x="68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1" name="Freeform 699"/>
                  <p:cNvSpPr>
                    <a:spLocks noChangeAspect="1"/>
                  </p:cNvSpPr>
                  <p:nvPr/>
                </p:nvSpPr>
                <p:spPr bwMode="auto">
                  <a:xfrm>
                    <a:off x="748" y="1906"/>
                    <a:ext cx="14" cy="26"/>
                  </a:xfrm>
                  <a:custGeom>
                    <a:avLst/>
                    <a:gdLst/>
                    <a:ahLst/>
                    <a:cxnLst>
                      <a:cxn ang="0">
                        <a:pos x="23" y="87"/>
                      </a:cxn>
                      <a:cxn ang="0">
                        <a:pos x="46" y="6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23" y="87"/>
                      </a:cxn>
                      <a:cxn ang="0">
                        <a:pos x="0" y="64"/>
                      </a:cxn>
                      <a:cxn ang="0">
                        <a:pos x="0" y="69"/>
                      </a:cxn>
                      <a:cxn ang="0">
                        <a:pos x="1" y="73"/>
                      </a:cxn>
                      <a:cxn ang="0">
                        <a:pos x="4" y="77"/>
                      </a:cxn>
                      <a:cxn ang="0">
                        <a:pos x="6" y="81"/>
                      </a:cxn>
                      <a:cxn ang="0">
                        <a:pos x="11" y="84"/>
                      </a:cxn>
                      <a:cxn ang="0">
                        <a:pos x="15" y="85"/>
                      </a:cxn>
                      <a:cxn ang="0">
                        <a:pos x="19" y="86"/>
                      </a:cxn>
                      <a:cxn ang="0">
                        <a:pos x="23" y="87"/>
                      </a:cxn>
                      <a:cxn ang="0">
                        <a:pos x="28" y="86"/>
                      </a:cxn>
                      <a:cxn ang="0">
                        <a:pos x="32" y="85"/>
                      </a:cxn>
                      <a:cxn ang="0">
                        <a:pos x="35" y="84"/>
                      </a:cxn>
                      <a:cxn ang="0">
                        <a:pos x="39" y="81"/>
                      </a:cxn>
                      <a:cxn ang="0">
                        <a:pos x="42" y="77"/>
                      </a:cxn>
                      <a:cxn ang="0">
                        <a:pos x="44" y="73"/>
                      </a:cxn>
                      <a:cxn ang="0">
                        <a:pos x="45" y="69"/>
                      </a:cxn>
                      <a:cxn ang="0">
                        <a:pos x="46" y="64"/>
                      </a:cxn>
                      <a:cxn ang="0">
                        <a:pos x="23" y="87"/>
                      </a:cxn>
                    </a:cxnLst>
                    <a:rect l="0" t="0" r="r" b="b"/>
                    <a:pathLst>
                      <a:path w="46" h="87">
                        <a:moveTo>
                          <a:pt x="23" y="87"/>
                        </a:moveTo>
                        <a:lnTo>
                          <a:pt x="46" y="6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3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1" y="73"/>
                        </a:lnTo>
                        <a:lnTo>
                          <a:pt x="4" y="77"/>
                        </a:lnTo>
                        <a:lnTo>
                          <a:pt x="6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3" y="87"/>
                        </a:lnTo>
                        <a:lnTo>
                          <a:pt x="28" y="86"/>
                        </a:lnTo>
                        <a:lnTo>
                          <a:pt x="32" y="85"/>
                        </a:lnTo>
                        <a:lnTo>
                          <a:pt x="35" y="84"/>
                        </a:lnTo>
                        <a:lnTo>
                          <a:pt x="39" y="81"/>
                        </a:lnTo>
                        <a:lnTo>
                          <a:pt x="42" y="77"/>
                        </a:lnTo>
                        <a:lnTo>
                          <a:pt x="44" y="73"/>
                        </a:lnTo>
                        <a:lnTo>
                          <a:pt x="45" y="69"/>
                        </a:lnTo>
                        <a:lnTo>
                          <a:pt x="46" y="64"/>
                        </a:lnTo>
                        <a:lnTo>
                          <a:pt x="23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2" name="Freeform 700"/>
                  <p:cNvSpPr>
                    <a:spLocks noChangeAspect="1"/>
                  </p:cNvSpPr>
                  <p:nvPr/>
                </p:nvSpPr>
                <p:spPr bwMode="auto">
                  <a:xfrm>
                    <a:off x="736" y="1919"/>
                    <a:ext cx="19" cy="13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63" y="46"/>
                      </a:cxn>
                      <a:cxn ang="0">
                        <a:pos x="63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9"/>
                      </a:cxn>
                      <a:cxn ang="0">
                        <a:pos x="9" y="42"/>
                      </a:cxn>
                      <a:cxn ang="0">
                        <a:pos x="13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63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63" y="46"/>
                        </a:lnTo>
                        <a:lnTo>
                          <a:pt x="63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9"/>
                        </a:lnTo>
                        <a:lnTo>
                          <a:pt x="9" y="42"/>
                        </a:lnTo>
                        <a:lnTo>
                          <a:pt x="13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3" name="Freeform 701"/>
                  <p:cNvSpPr>
                    <a:spLocks noChangeAspect="1"/>
                  </p:cNvSpPr>
                  <p:nvPr/>
                </p:nvSpPr>
                <p:spPr bwMode="auto">
                  <a:xfrm>
                    <a:off x="736" y="1926"/>
                    <a:ext cx="14" cy="136"/>
                  </a:xfrm>
                  <a:custGeom>
                    <a:avLst/>
                    <a:gdLst/>
                    <a:ahLst/>
                    <a:cxnLst>
                      <a:cxn ang="0">
                        <a:pos x="10" y="450"/>
                      </a:cxn>
                      <a:cxn ang="0">
                        <a:pos x="46" y="43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31"/>
                      </a:cxn>
                      <a:cxn ang="0">
                        <a:pos x="10" y="450"/>
                      </a:cxn>
                      <a:cxn ang="0">
                        <a:pos x="0" y="431"/>
                      </a:cxn>
                      <a:cxn ang="0">
                        <a:pos x="0" y="437"/>
                      </a:cxn>
                      <a:cxn ang="0">
                        <a:pos x="2" y="442"/>
                      </a:cxn>
                      <a:cxn ang="0">
                        <a:pos x="4" y="445"/>
                      </a:cxn>
                      <a:cxn ang="0">
                        <a:pos x="8" y="448"/>
                      </a:cxn>
                      <a:cxn ang="0">
                        <a:pos x="11" y="451"/>
                      </a:cxn>
                      <a:cxn ang="0">
                        <a:pos x="15" y="454"/>
                      </a:cxn>
                      <a:cxn ang="0">
                        <a:pos x="19" y="455"/>
                      </a:cxn>
                      <a:cxn ang="0">
                        <a:pos x="23" y="455"/>
                      </a:cxn>
                      <a:cxn ang="0">
                        <a:pos x="28" y="455"/>
                      </a:cxn>
                      <a:cxn ang="0">
                        <a:pos x="32" y="454"/>
                      </a:cxn>
                      <a:cxn ang="0">
                        <a:pos x="36" y="451"/>
                      </a:cxn>
                      <a:cxn ang="0">
                        <a:pos x="39" y="448"/>
                      </a:cxn>
                      <a:cxn ang="0">
                        <a:pos x="42" y="445"/>
                      </a:cxn>
                      <a:cxn ang="0">
                        <a:pos x="44" y="442"/>
                      </a:cxn>
                      <a:cxn ang="0">
                        <a:pos x="45" y="437"/>
                      </a:cxn>
                      <a:cxn ang="0">
                        <a:pos x="46" y="431"/>
                      </a:cxn>
                      <a:cxn ang="0">
                        <a:pos x="10" y="450"/>
                      </a:cxn>
                    </a:cxnLst>
                    <a:rect l="0" t="0" r="r" b="b"/>
                    <a:pathLst>
                      <a:path w="46" h="455">
                        <a:moveTo>
                          <a:pt x="10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10" y="450"/>
                        </a:lnTo>
                        <a:lnTo>
                          <a:pt x="0" y="431"/>
                        </a:lnTo>
                        <a:lnTo>
                          <a:pt x="0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8" y="448"/>
                        </a:lnTo>
                        <a:lnTo>
                          <a:pt x="11" y="451"/>
                        </a:lnTo>
                        <a:lnTo>
                          <a:pt x="15" y="454"/>
                        </a:lnTo>
                        <a:lnTo>
                          <a:pt x="19" y="455"/>
                        </a:lnTo>
                        <a:lnTo>
                          <a:pt x="23" y="455"/>
                        </a:lnTo>
                        <a:lnTo>
                          <a:pt x="28" y="455"/>
                        </a:lnTo>
                        <a:lnTo>
                          <a:pt x="32" y="454"/>
                        </a:lnTo>
                        <a:lnTo>
                          <a:pt x="36" y="451"/>
                        </a:lnTo>
                        <a:lnTo>
                          <a:pt x="39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5" y="437"/>
                        </a:lnTo>
                        <a:lnTo>
                          <a:pt x="46" y="431"/>
                        </a:lnTo>
                        <a:lnTo>
                          <a:pt x="10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4" name="Freeform 702"/>
                  <p:cNvSpPr>
                    <a:spLocks noChangeAspect="1"/>
                  </p:cNvSpPr>
                  <p:nvPr/>
                </p:nvSpPr>
                <p:spPr bwMode="auto">
                  <a:xfrm>
                    <a:off x="739" y="2050"/>
                    <a:ext cx="21" cy="19"/>
                  </a:xfrm>
                  <a:custGeom>
                    <a:avLst/>
                    <a:gdLst/>
                    <a:ahLst/>
                    <a:cxnLst>
                      <a:cxn ang="0">
                        <a:pos x="67" y="42"/>
                      </a:cxn>
                      <a:cxn ang="0">
                        <a:pos x="58" y="23"/>
                      </a:cxn>
                      <a:cxn ang="0">
                        <a:pos x="27" y="0"/>
                      </a:cxn>
                      <a:cxn ang="0">
                        <a:pos x="0" y="38"/>
                      </a:cxn>
                      <a:cxn ang="0">
                        <a:pos x="31" y="60"/>
                      </a:cxn>
                      <a:cxn ang="0">
                        <a:pos x="67" y="42"/>
                      </a:cxn>
                      <a:cxn ang="0">
                        <a:pos x="31" y="60"/>
                      </a:cxn>
                      <a:cxn ang="0">
                        <a:pos x="35" y="64"/>
                      </a:cxn>
                      <a:cxn ang="0">
                        <a:pos x="40" y="65"/>
                      </a:cxn>
                      <a:cxn ang="0">
                        <a:pos x="45" y="66"/>
                      </a:cxn>
                      <a:cxn ang="0">
                        <a:pos x="49" y="65"/>
                      </a:cxn>
                      <a:cxn ang="0">
                        <a:pos x="53" y="64"/>
                      </a:cxn>
                      <a:cxn ang="0">
                        <a:pos x="56" y="62"/>
                      </a:cxn>
                      <a:cxn ang="0">
                        <a:pos x="61" y="58"/>
                      </a:cxn>
                      <a:cxn ang="0">
                        <a:pos x="63" y="55"/>
                      </a:cxn>
                      <a:cxn ang="0">
                        <a:pos x="65" y="52"/>
                      </a:cxn>
                      <a:cxn ang="0">
                        <a:pos x="67" y="48"/>
                      </a:cxn>
                      <a:cxn ang="0">
                        <a:pos x="68" y="44"/>
                      </a:cxn>
                      <a:cxn ang="0">
                        <a:pos x="68" y="39"/>
                      </a:cxn>
                      <a:cxn ang="0">
                        <a:pos x="67" y="35"/>
                      </a:cxn>
                      <a:cxn ang="0">
                        <a:pos x="65" y="31"/>
                      </a:cxn>
                      <a:cxn ang="0">
                        <a:pos x="62" y="27"/>
                      </a:cxn>
                      <a:cxn ang="0">
                        <a:pos x="58" y="23"/>
                      </a:cxn>
                      <a:cxn ang="0">
                        <a:pos x="67" y="42"/>
                      </a:cxn>
                    </a:cxnLst>
                    <a:rect l="0" t="0" r="r" b="b"/>
                    <a:pathLst>
                      <a:path w="68" h="66">
                        <a:moveTo>
                          <a:pt x="67" y="42"/>
                        </a:moveTo>
                        <a:lnTo>
                          <a:pt x="58" y="23"/>
                        </a:lnTo>
                        <a:lnTo>
                          <a:pt x="27" y="0"/>
                        </a:lnTo>
                        <a:lnTo>
                          <a:pt x="0" y="38"/>
                        </a:lnTo>
                        <a:lnTo>
                          <a:pt x="31" y="60"/>
                        </a:lnTo>
                        <a:lnTo>
                          <a:pt x="67" y="42"/>
                        </a:lnTo>
                        <a:lnTo>
                          <a:pt x="31" y="60"/>
                        </a:lnTo>
                        <a:lnTo>
                          <a:pt x="35" y="64"/>
                        </a:lnTo>
                        <a:lnTo>
                          <a:pt x="40" y="65"/>
                        </a:lnTo>
                        <a:lnTo>
                          <a:pt x="45" y="66"/>
                        </a:lnTo>
                        <a:lnTo>
                          <a:pt x="49" y="65"/>
                        </a:lnTo>
                        <a:lnTo>
                          <a:pt x="53" y="64"/>
                        </a:lnTo>
                        <a:lnTo>
                          <a:pt x="56" y="62"/>
                        </a:lnTo>
                        <a:lnTo>
                          <a:pt x="61" y="58"/>
                        </a:lnTo>
                        <a:lnTo>
                          <a:pt x="63" y="55"/>
                        </a:lnTo>
                        <a:lnTo>
                          <a:pt x="65" y="52"/>
                        </a:lnTo>
                        <a:lnTo>
                          <a:pt x="67" y="48"/>
                        </a:lnTo>
                        <a:lnTo>
                          <a:pt x="68" y="44"/>
                        </a:lnTo>
                        <a:lnTo>
                          <a:pt x="68" y="39"/>
                        </a:lnTo>
                        <a:lnTo>
                          <a:pt x="67" y="35"/>
                        </a:lnTo>
                        <a:lnTo>
                          <a:pt x="65" y="31"/>
                        </a:lnTo>
                        <a:lnTo>
                          <a:pt x="62" y="27"/>
                        </a:lnTo>
                        <a:lnTo>
                          <a:pt x="58" y="23"/>
                        </a:lnTo>
                        <a:lnTo>
                          <a:pt x="67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5" name="Rectangle 7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45" y="2062"/>
                    <a:ext cx="14" cy="7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6" name="Freeform 704"/>
                  <p:cNvSpPr>
                    <a:spLocks noChangeAspect="1"/>
                  </p:cNvSpPr>
                  <p:nvPr/>
                </p:nvSpPr>
                <p:spPr bwMode="auto">
                  <a:xfrm>
                    <a:off x="4792" y="1556"/>
                    <a:ext cx="1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32" y="46"/>
                      </a:cxn>
                      <a:cxn ang="0">
                        <a:pos x="32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7" y="0"/>
                      </a:cxn>
                      <a:cxn ang="0">
                        <a:pos x="13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3" y="44"/>
                      </a:cxn>
                      <a:cxn ang="0">
                        <a:pos x="17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3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32" y="46"/>
                        </a:lnTo>
                        <a:lnTo>
                          <a:pt x="3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7" y="0"/>
                        </a:lnTo>
                        <a:lnTo>
                          <a:pt x="13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3" y="44"/>
                        </a:lnTo>
                        <a:lnTo>
                          <a:pt x="17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7" name="Freeform 705"/>
                  <p:cNvSpPr>
                    <a:spLocks noChangeAspect="1"/>
                  </p:cNvSpPr>
                  <p:nvPr/>
                </p:nvSpPr>
                <p:spPr bwMode="auto">
                  <a:xfrm>
                    <a:off x="4792" y="1563"/>
                    <a:ext cx="14" cy="37"/>
                  </a:xfrm>
                  <a:custGeom>
                    <a:avLst/>
                    <a:gdLst/>
                    <a:ahLst/>
                    <a:cxnLst>
                      <a:cxn ang="0">
                        <a:pos x="23" y="123"/>
                      </a:cxn>
                      <a:cxn ang="0">
                        <a:pos x="46" y="10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0"/>
                      </a:cxn>
                      <a:cxn ang="0">
                        <a:pos x="23" y="123"/>
                      </a:cxn>
                      <a:cxn ang="0">
                        <a:pos x="0" y="100"/>
                      </a:cxn>
                      <a:cxn ang="0">
                        <a:pos x="0" y="105"/>
                      </a:cxn>
                      <a:cxn ang="0">
                        <a:pos x="1" y="111"/>
                      </a:cxn>
                      <a:cxn ang="0">
                        <a:pos x="4" y="115"/>
                      </a:cxn>
                      <a:cxn ang="0">
                        <a:pos x="6" y="118"/>
                      </a:cxn>
                      <a:cxn ang="0">
                        <a:pos x="10" y="120"/>
                      </a:cxn>
                      <a:cxn ang="0">
                        <a:pos x="14" y="122"/>
                      </a:cxn>
                      <a:cxn ang="0">
                        <a:pos x="18" y="123"/>
                      </a:cxn>
                      <a:cxn ang="0">
                        <a:pos x="23" y="123"/>
                      </a:cxn>
                      <a:cxn ang="0">
                        <a:pos x="27" y="123"/>
                      </a:cxn>
                      <a:cxn ang="0">
                        <a:pos x="32" y="122"/>
                      </a:cxn>
                      <a:cxn ang="0">
                        <a:pos x="35" y="120"/>
                      </a:cxn>
                      <a:cxn ang="0">
                        <a:pos x="39" y="118"/>
                      </a:cxn>
                      <a:cxn ang="0">
                        <a:pos x="42" y="115"/>
                      </a:cxn>
                      <a:cxn ang="0">
                        <a:pos x="44" y="111"/>
                      </a:cxn>
                      <a:cxn ang="0">
                        <a:pos x="45" y="105"/>
                      </a:cxn>
                      <a:cxn ang="0">
                        <a:pos x="46" y="100"/>
                      </a:cxn>
                      <a:cxn ang="0">
                        <a:pos x="23" y="123"/>
                      </a:cxn>
                    </a:cxnLst>
                    <a:rect l="0" t="0" r="r" b="b"/>
                    <a:pathLst>
                      <a:path w="46" h="123">
                        <a:moveTo>
                          <a:pt x="23" y="123"/>
                        </a:move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23" y="123"/>
                        </a:lnTo>
                        <a:lnTo>
                          <a:pt x="0" y="100"/>
                        </a:lnTo>
                        <a:lnTo>
                          <a:pt x="0" y="105"/>
                        </a:lnTo>
                        <a:lnTo>
                          <a:pt x="1" y="111"/>
                        </a:lnTo>
                        <a:lnTo>
                          <a:pt x="4" y="115"/>
                        </a:lnTo>
                        <a:lnTo>
                          <a:pt x="6" y="118"/>
                        </a:lnTo>
                        <a:lnTo>
                          <a:pt x="10" y="120"/>
                        </a:lnTo>
                        <a:lnTo>
                          <a:pt x="14" y="122"/>
                        </a:lnTo>
                        <a:lnTo>
                          <a:pt x="18" y="123"/>
                        </a:lnTo>
                        <a:lnTo>
                          <a:pt x="23" y="123"/>
                        </a:lnTo>
                        <a:lnTo>
                          <a:pt x="27" y="123"/>
                        </a:lnTo>
                        <a:lnTo>
                          <a:pt x="32" y="122"/>
                        </a:lnTo>
                        <a:lnTo>
                          <a:pt x="35" y="120"/>
                        </a:lnTo>
                        <a:lnTo>
                          <a:pt x="39" y="118"/>
                        </a:lnTo>
                        <a:lnTo>
                          <a:pt x="42" y="115"/>
                        </a:lnTo>
                        <a:lnTo>
                          <a:pt x="44" y="111"/>
                        </a:lnTo>
                        <a:lnTo>
                          <a:pt x="45" y="105"/>
                        </a:lnTo>
                        <a:lnTo>
                          <a:pt x="46" y="100"/>
                        </a:lnTo>
                        <a:lnTo>
                          <a:pt x="23" y="1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8" name="Freeform 706"/>
                  <p:cNvSpPr>
                    <a:spLocks noChangeAspect="1"/>
                  </p:cNvSpPr>
                  <p:nvPr/>
                </p:nvSpPr>
                <p:spPr bwMode="auto">
                  <a:xfrm>
                    <a:off x="4800" y="1586"/>
                    <a:ext cx="11" cy="14"/>
                  </a:xfrm>
                  <a:custGeom>
                    <a:avLst/>
                    <a:gdLst/>
                    <a:ahLst/>
                    <a:cxnLst>
                      <a:cxn ang="0">
                        <a:pos x="40" y="23"/>
                      </a:cxn>
                      <a:cxn ang="0">
                        <a:pos x="17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17" y="46"/>
                      </a:cxn>
                      <a:cxn ang="0">
                        <a:pos x="40" y="23"/>
                      </a:cxn>
                      <a:cxn ang="0">
                        <a:pos x="17" y="46"/>
                      </a:cxn>
                      <a:cxn ang="0">
                        <a:pos x="22" y="46"/>
                      </a:cxn>
                      <a:cxn ang="0">
                        <a:pos x="27" y="44"/>
                      </a:cxn>
                      <a:cxn ang="0">
                        <a:pos x="31" y="42"/>
                      </a:cxn>
                      <a:cxn ang="0">
                        <a:pos x="35" y="39"/>
                      </a:cxn>
                      <a:cxn ang="0">
                        <a:pos x="37" y="36"/>
                      </a:cxn>
                      <a:cxn ang="0">
                        <a:pos x="39" y="32"/>
                      </a:cxn>
                      <a:cxn ang="0">
                        <a:pos x="40" y="27"/>
                      </a:cxn>
                      <a:cxn ang="0">
                        <a:pos x="40" y="23"/>
                      </a:cxn>
                      <a:cxn ang="0">
                        <a:pos x="40" y="19"/>
                      </a:cxn>
                      <a:cxn ang="0">
                        <a:pos x="39" y="15"/>
                      </a:cxn>
                      <a:cxn ang="0">
                        <a:pos x="37" y="10"/>
                      </a:cxn>
                      <a:cxn ang="0">
                        <a:pos x="35" y="7"/>
                      </a:cxn>
                      <a:cxn ang="0">
                        <a:pos x="31" y="4"/>
                      </a:cxn>
                      <a:cxn ang="0">
                        <a:pos x="27" y="2"/>
                      </a:cxn>
                      <a:cxn ang="0">
                        <a:pos x="22" y="0"/>
                      </a:cxn>
                      <a:cxn ang="0">
                        <a:pos x="17" y="0"/>
                      </a:cxn>
                      <a:cxn ang="0">
                        <a:pos x="40" y="23"/>
                      </a:cxn>
                    </a:cxnLst>
                    <a:rect l="0" t="0" r="r" b="b"/>
                    <a:pathLst>
                      <a:path w="40" h="46">
                        <a:moveTo>
                          <a:pt x="40" y="23"/>
                        </a:moveTo>
                        <a:lnTo>
                          <a:pt x="17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17" y="46"/>
                        </a:lnTo>
                        <a:lnTo>
                          <a:pt x="40" y="23"/>
                        </a:lnTo>
                        <a:lnTo>
                          <a:pt x="17" y="46"/>
                        </a:lnTo>
                        <a:lnTo>
                          <a:pt x="22" y="46"/>
                        </a:lnTo>
                        <a:lnTo>
                          <a:pt x="27" y="44"/>
                        </a:lnTo>
                        <a:lnTo>
                          <a:pt x="31" y="42"/>
                        </a:lnTo>
                        <a:lnTo>
                          <a:pt x="35" y="39"/>
                        </a:lnTo>
                        <a:lnTo>
                          <a:pt x="37" y="36"/>
                        </a:lnTo>
                        <a:lnTo>
                          <a:pt x="39" y="32"/>
                        </a:lnTo>
                        <a:lnTo>
                          <a:pt x="40" y="27"/>
                        </a:lnTo>
                        <a:lnTo>
                          <a:pt x="40" y="23"/>
                        </a:lnTo>
                        <a:lnTo>
                          <a:pt x="40" y="19"/>
                        </a:lnTo>
                        <a:lnTo>
                          <a:pt x="39" y="15"/>
                        </a:lnTo>
                        <a:lnTo>
                          <a:pt x="37" y="10"/>
                        </a:lnTo>
                        <a:lnTo>
                          <a:pt x="35" y="7"/>
                        </a:lnTo>
                        <a:lnTo>
                          <a:pt x="31" y="4"/>
                        </a:lnTo>
                        <a:lnTo>
                          <a:pt x="27" y="2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4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59" name="Freeform 707"/>
                  <p:cNvSpPr>
                    <a:spLocks noChangeAspect="1"/>
                  </p:cNvSpPr>
                  <p:nvPr/>
                </p:nvSpPr>
                <p:spPr bwMode="auto">
                  <a:xfrm>
                    <a:off x="4798" y="1593"/>
                    <a:ext cx="13" cy="320"/>
                  </a:xfrm>
                  <a:custGeom>
                    <a:avLst/>
                    <a:gdLst/>
                    <a:ahLst/>
                    <a:cxnLst>
                      <a:cxn ang="0">
                        <a:pos x="23" y="1067"/>
                      </a:cxn>
                      <a:cxn ang="0">
                        <a:pos x="46" y="104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44"/>
                      </a:cxn>
                      <a:cxn ang="0">
                        <a:pos x="23" y="1067"/>
                      </a:cxn>
                      <a:cxn ang="0">
                        <a:pos x="0" y="1044"/>
                      </a:cxn>
                      <a:cxn ang="0">
                        <a:pos x="0" y="1049"/>
                      </a:cxn>
                      <a:cxn ang="0">
                        <a:pos x="2" y="1054"/>
                      </a:cxn>
                      <a:cxn ang="0">
                        <a:pos x="4" y="1057"/>
                      </a:cxn>
                      <a:cxn ang="0">
                        <a:pos x="7" y="1061"/>
                      </a:cxn>
                      <a:cxn ang="0">
                        <a:pos x="10" y="1064"/>
                      </a:cxn>
                      <a:cxn ang="0">
                        <a:pos x="15" y="1066"/>
                      </a:cxn>
                      <a:cxn ang="0">
                        <a:pos x="19" y="1067"/>
                      </a:cxn>
                      <a:cxn ang="0">
                        <a:pos x="23" y="1067"/>
                      </a:cxn>
                      <a:cxn ang="0">
                        <a:pos x="27" y="1067"/>
                      </a:cxn>
                      <a:cxn ang="0">
                        <a:pos x="31" y="1066"/>
                      </a:cxn>
                      <a:cxn ang="0">
                        <a:pos x="36" y="1064"/>
                      </a:cxn>
                      <a:cxn ang="0">
                        <a:pos x="39" y="1061"/>
                      </a:cxn>
                      <a:cxn ang="0">
                        <a:pos x="42" y="1057"/>
                      </a:cxn>
                      <a:cxn ang="0">
                        <a:pos x="44" y="1054"/>
                      </a:cxn>
                      <a:cxn ang="0">
                        <a:pos x="46" y="1049"/>
                      </a:cxn>
                      <a:cxn ang="0">
                        <a:pos x="46" y="1044"/>
                      </a:cxn>
                      <a:cxn ang="0">
                        <a:pos x="23" y="1067"/>
                      </a:cxn>
                    </a:cxnLst>
                    <a:rect l="0" t="0" r="r" b="b"/>
                    <a:pathLst>
                      <a:path w="46" h="1067">
                        <a:moveTo>
                          <a:pt x="23" y="1067"/>
                        </a:moveTo>
                        <a:lnTo>
                          <a:pt x="46" y="104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44"/>
                        </a:lnTo>
                        <a:lnTo>
                          <a:pt x="23" y="1067"/>
                        </a:lnTo>
                        <a:lnTo>
                          <a:pt x="0" y="1044"/>
                        </a:lnTo>
                        <a:lnTo>
                          <a:pt x="0" y="1049"/>
                        </a:lnTo>
                        <a:lnTo>
                          <a:pt x="2" y="1054"/>
                        </a:lnTo>
                        <a:lnTo>
                          <a:pt x="4" y="1057"/>
                        </a:lnTo>
                        <a:lnTo>
                          <a:pt x="7" y="1061"/>
                        </a:lnTo>
                        <a:lnTo>
                          <a:pt x="10" y="1064"/>
                        </a:lnTo>
                        <a:lnTo>
                          <a:pt x="15" y="1066"/>
                        </a:lnTo>
                        <a:lnTo>
                          <a:pt x="19" y="1067"/>
                        </a:lnTo>
                        <a:lnTo>
                          <a:pt x="23" y="1067"/>
                        </a:lnTo>
                        <a:lnTo>
                          <a:pt x="27" y="1067"/>
                        </a:lnTo>
                        <a:lnTo>
                          <a:pt x="31" y="1066"/>
                        </a:lnTo>
                        <a:lnTo>
                          <a:pt x="36" y="1064"/>
                        </a:lnTo>
                        <a:lnTo>
                          <a:pt x="39" y="1061"/>
                        </a:lnTo>
                        <a:lnTo>
                          <a:pt x="42" y="1057"/>
                        </a:lnTo>
                        <a:lnTo>
                          <a:pt x="44" y="1054"/>
                        </a:lnTo>
                        <a:lnTo>
                          <a:pt x="46" y="1049"/>
                        </a:lnTo>
                        <a:lnTo>
                          <a:pt x="46" y="1044"/>
                        </a:lnTo>
                        <a:lnTo>
                          <a:pt x="23" y="106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0" name="Freeform 708"/>
                  <p:cNvSpPr>
                    <a:spLocks noChangeAspect="1"/>
                  </p:cNvSpPr>
                  <p:nvPr/>
                </p:nvSpPr>
                <p:spPr bwMode="auto">
                  <a:xfrm>
                    <a:off x="4783" y="1899"/>
                    <a:ext cx="21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4" y="47"/>
                      </a:cxn>
                      <a:cxn ang="0">
                        <a:pos x="70" y="47"/>
                      </a:cxn>
                      <a:cxn ang="0">
                        <a:pos x="70" y="0"/>
                      </a:cxn>
                      <a:cxn ang="0">
                        <a:pos x="24" y="0"/>
                      </a:cxn>
                      <a:cxn ang="0">
                        <a:pos x="0" y="24"/>
                      </a:cxn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3" y="2"/>
                      </a:cxn>
                      <a:cxn ang="0">
                        <a:pos x="9" y="5"/>
                      </a:cxn>
                      <a:cxn ang="0">
                        <a:pos x="6" y="8"/>
                      </a:cxn>
                      <a:cxn ang="0">
                        <a:pos x="4" y="11"/>
                      </a:cxn>
                      <a:cxn ang="0">
                        <a:pos x="2" y="15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2" y="32"/>
                      </a:cxn>
                      <a:cxn ang="0">
                        <a:pos x="4" y="36"/>
                      </a:cxn>
                      <a:cxn ang="0">
                        <a:pos x="6" y="39"/>
                      </a:cxn>
                      <a:cxn ang="0">
                        <a:pos x="9" y="42"/>
                      </a:cxn>
                      <a:cxn ang="0">
                        <a:pos x="13" y="45"/>
                      </a:cxn>
                      <a:cxn ang="0">
                        <a:pos x="18" y="47"/>
                      </a:cxn>
                      <a:cxn ang="0">
                        <a:pos x="24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70" h="47">
                        <a:moveTo>
                          <a:pt x="0" y="24"/>
                        </a:moveTo>
                        <a:lnTo>
                          <a:pt x="24" y="47"/>
                        </a:lnTo>
                        <a:lnTo>
                          <a:pt x="70" y="47"/>
                        </a:lnTo>
                        <a:lnTo>
                          <a:pt x="70" y="0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3" y="2"/>
                        </a:lnTo>
                        <a:lnTo>
                          <a:pt x="9" y="5"/>
                        </a:lnTo>
                        <a:lnTo>
                          <a:pt x="6" y="8"/>
                        </a:lnTo>
                        <a:lnTo>
                          <a:pt x="4" y="11"/>
                        </a:lnTo>
                        <a:lnTo>
                          <a:pt x="2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2" y="32"/>
                        </a:lnTo>
                        <a:lnTo>
                          <a:pt x="4" y="36"/>
                        </a:lnTo>
                        <a:lnTo>
                          <a:pt x="6" y="39"/>
                        </a:lnTo>
                        <a:lnTo>
                          <a:pt x="9" y="42"/>
                        </a:lnTo>
                        <a:lnTo>
                          <a:pt x="13" y="45"/>
                        </a:lnTo>
                        <a:lnTo>
                          <a:pt x="18" y="47"/>
                        </a:lnTo>
                        <a:lnTo>
                          <a:pt x="24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1" name="Freeform 709"/>
                  <p:cNvSpPr>
                    <a:spLocks noChangeAspect="1"/>
                  </p:cNvSpPr>
                  <p:nvPr/>
                </p:nvSpPr>
                <p:spPr bwMode="auto">
                  <a:xfrm>
                    <a:off x="4783" y="1906"/>
                    <a:ext cx="15" cy="26"/>
                  </a:xfrm>
                  <a:custGeom>
                    <a:avLst/>
                    <a:gdLst/>
                    <a:ahLst/>
                    <a:cxnLst>
                      <a:cxn ang="0">
                        <a:pos x="24" y="87"/>
                      </a:cxn>
                      <a:cxn ang="0">
                        <a:pos x="47" y="64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64"/>
                      </a:cxn>
                      <a:cxn ang="0">
                        <a:pos x="24" y="87"/>
                      </a:cxn>
                      <a:cxn ang="0">
                        <a:pos x="0" y="64"/>
                      </a:cxn>
                      <a:cxn ang="0">
                        <a:pos x="0" y="69"/>
                      </a:cxn>
                      <a:cxn ang="0">
                        <a:pos x="3" y="73"/>
                      </a:cxn>
                      <a:cxn ang="0">
                        <a:pos x="5" y="77"/>
                      </a:cxn>
                      <a:cxn ang="0">
                        <a:pos x="8" y="81"/>
                      </a:cxn>
                      <a:cxn ang="0">
                        <a:pos x="11" y="84"/>
                      </a:cxn>
                      <a:cxn ang="0">
                        <a:pos x="15" y="85"/>
                      </a:cxn>
                      <a:cxn ang="0">
                        <a:pos x="19" y="86"/>
                      </a:cxn>
                      <a:cxn ang="0">
                        <a:pos x="24" y="87"/>
                      </a:cxn>
                      <a:cxn ang="0">
                        <a:pos x="28" y="86"/>
                      </a:cxn>
                      <a:cxn ang="0">
                        <a:pos x="32" y="85"/>
                      </a:cxn>
                      <a:cxn ang="0">
                        <a:pos x="36" y="84"/>
                      </a:cxn>
                      <a:cxn ang="0">
                        <a:pos x="39" y="81"/>
                      </a:cxn>
                      <a:cxn ang="0">
                        <a:pos x="43" y="77"/>
                      </a:cxn>
                      <a:cxn ang="0">
                        <a:pos x="45" y="73"/>
                      </a:cxn>
                      <a:cxn ang="0">
                        <a:pos x="46" y="69"/>
                      </a:cxn>
                      <a:cxn ang="0">
                        <a:pos x="47" y="64"/>
                      </a:cxn>
                      <a:cxn ang="0">
                        <a:pos x="24" y="87"/>
                      </a:cxn>
                    </a:cxnLst>
                    <a:rect l="0" t="0" r="r" b="b"/>
                    <a:pathLst>
                      <a:path w="47" h="87">
                        <a:moveTo>
                          <a:pt x="24" y="87"/>
                        </a:moveTo>
                        <a:lnTo>
                          <a:pt x="47" y="64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64"/>
                        </a:lnTo>
                        <a:lnTo>
                          <a:pt x="24" y="87"/>
                        </a:lnTo>
                        <a:lnTo>
                          <a:pt x="0" y="64"/>
                        </a:lnTo>
                        <a:lnTo>
                          <a:pt x="0" y="69"/>
                        </a:lnTo>
                        <a:lnTo>
                          <a:pt x="3" y="73"/>
                        </a:lnTo>
                        <a:lnTo>
                          <a:pt x="5" y="77"/>
                        </a:lnTo>
                        <a:lnTo>
                          <a:pt x="8" y="81"/>
                        </a:lnTo>
                        <a:lnTo>
                          <a:pt x="11" y="84"/>
                        </a:lnTo>
                        <a:lnTo>
                          <a:pt x="15" y="85"/>
                        </a:lnTo>
                        <a:lnTo>
                          <a:pt x="19" y="86"/>
                        </a:lnTo>
                        <a:lnTo>
                          <a:pt x="24" y="87"/>
                        </a:lnTo>
                        <a:lnTo>
                          <a:pt x="28" y="86"/>
                        </a:lnTo>
                        <a:lnTo>
                          <a:pt x="32" y="85"/>
                        </a:lnTo>
                        <a:lnTo>
                          <a:pt x="36" y="84"/>
                        </a:lnTo>
                        <a:lnTo>
                          <a:pt x="39" y="81"/>
                        </a:lnTo>
                        <a:lnTo>
                          <a:pt x="43" y="77"/>
                        </a:lnTo>
                        <a:lnTo>
                          <a:pt x="45" y="73"/>
                        </a:lnTo>
                        <a:lnTo>
                          <a:pt x="46" y="69"/>
                        </a:lnTo>
                        <a:lnTo>
                          <a:pt x="47" y="64"/>
                        </a:lnTo>
                        <a:lnTo>
                          <a:pt x="24" y="8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2" name="Freeform 710"/>
                  <p:cNvSpPr>
                    <a:spLocks noChangeAspect="1"/>
                  </p:cNvSpPr>
                  <p:nvPr/>
                </p:nvSpPr>
                <p:spPr bwMode="auto">
                  <a:xfrm>
                    <a:off x="4791" y="1919"/>
                    <a:ext cx="19" cy="13"/>
                  </a:xfrm>
                  <a:custGeom>
                    <a:avLst/>
                    <a:gdLst/>
                    <a:ahLst/>
                    <a:cxnLst>
                      <a:cxn ang="0">
                        <a:pos x="64" y="23"/>
                      </a:cxn>
                      <a:cxn ang="0">
                        <a:pos x="41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41" y="46"/>
                      </a:cxn>
                      <a:cxn ang="0">
                        <a:pos x="64" y="23"/>
                      </a:cxn>
                      <a:cxn ang="0">
                        <a:pos x="41" y="46"/>
                      </a:cxn>
                      <a:cxn ang="0">
                        <a:pos x="46" y="45"/>
                      </a:cxn>
                      <a:cxn ang="0">
                        <a:pos x="51" y="44"/>
                      </a:cxn>
                      <a:cxn ang="0">
                        <a:pos x="55" y="42"/>
                      </a:cxn>
                      <a:cxn ang="0">
                        <a:pos x="59" y="39"/>
                      </a:cxn>
                      <a:cxn ang="0">
                        <a:pos x="61" y="35"/>
                      </a:cxn>
                      <a:cxn ang="0">
                        <a:pos x="63" y="31"/>
                      </a:cxn>
                      <a:cxn ang="0">
                        <a:pos x="64" y="27"/>
                      </a:cxn>
                      <a:cxn ang="0">
                        <a:pos x="64" y="23"/>
                      </a:cxn>
                      <a:cxn ang="0">
                        <a:pos x="64" y="19"/>
                      </a:cxn>
                      <a:cxn ang="0">
                        <a:pos x="63" y="14"/>
                      </a:cxn>
                      <a:cxn ang="0">
                        <a:pos x="61" y="10"/>
                      </a:cxn>
                      <a:cxn ang="0">
                        <a:pos x="59" y="7"/>
                      </a:cxn>
                      <a:cxn ang="0">
                        <a:pos x="55" y="4"/>
                      </a:cxn>
                      <a:cxn ang="0">
                        <a:pos x="51" y="2"/>
                      </a:cxn>
                      <a:cxn ang="0">
                        <a:pos x="46" y="0"/>
                      </a:cxn>
                      <a:cxn ang="0">
                        <a:pos x="41" y="0"/>
                      </a:cxn>
                      <a:cxn ang="0">
                        <a:pos x="64" y="23"/>
                      </a:cxn>
                    </a:cxnLst>
                    <a:rect l="0" t="0" r="r" b="b"/>
                    <a:pathLst>
                      <a:path w="64" h="46">
                        <a:moveTo>
                          <a:pt x="64" y="23"/>
                        </a:moveTo>
                        <a:lnTo>
                          <a:pt x="41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41" y="46"/>
                        </a:lnTo>
                        <a:lnTo>
                          <a:pt x="64" y="23"/>
                        </a:lnTo>
                        <a:lnTo>
                          <a:pt x="41" y="46"/>
                        </a:lnTo>
                        <a:lnTo>
                          <a:pt x="46" y="45"/>
                        </a:lnTo>
                        <a:lnTo>
                          <a:pt x="51" y="44"/>
                        </a:lnTo>
                        <a:lnTo>
                          <a:pt x="55" y="42"/>
                        </a:lnTo>
                        <a:lnTo>
                          <a:pt x="59" y="39"/>
                        </a:lnTo>
                        <a:lnTo>
                          <a:pt x="61" y="35"/>
                        </a:lnTo>
                        <a:lnTo>
                          <a:pt x="63" y="31"/>
                        </a:lnTo>
                        <a:lnTo>
                          <a:pt x="64" y="27"/>
                        </a:lnTo>
                        <a:lnTo>
                          <a:pt x="64" y="23"/>
                        </a:lnTo>
                        <a:lnTo>
                          <a:pt x="64" y="19"/>
                        </a:lnTo>
                        <a:lnTo>
                          <a:pt x="63" y="14"/>
                        </a:lnTo>
                        <a:lnTo>
                          <a:pt x="61" y="10"/>
                        </a:lnTo>
                        <a:lnTo>
                          <a:pt x="59" y="7"/>
                        </a:lnTo>
                        <a:lnTo>
                          <a:pt x="55" y="4"/>
                        </a:lnTo>
                        <a:lnTo>
                          <a:pt x="51" y="2"/>
                        </a:lnTo>
                        <a:lnTo>
                          <a:pt x="46" y="0"/>
                        </a:lnTo>
                        <a:lnTo>
                          <a:pt x="41" y="0"/>
                        </a:lnTo>
                        <a:lnTo>
                          <a:pt x="64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3" name="Freeform 711"/>
                  <p:cNvSpPr>
                    <a:spLocks noChangeAspect="1"/>
                  </p:cNvSpPr>
                  <p:nvPr/>
                </p:nvSpPr>
                <p:spPr bwMode="auto">
                  <a:xfrm>
                    <a:off x="4796" y="1926"/>
                    <a:ext cx="14" cy="136"/>
                  </a:xfrm>
                  <a:custGeom>
                    <a:avLst/>
                    <a:gdLst/>
                    <a:ahLst/>
                    <a:cxnLst>
                      <a:cxn ang="0">
                        <a:pos x="36" y="450"/>
                      </a:cxn>
                      <a:cxn ang="0">
                        <a:pos x="46" y="43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31"/>
                      </a:cxn>
                      <a:cxn ang="0">
                        <a:pos x="36" y="450"/>
                      </a:cxn>
                      <a:cxn ang="0">
                        <a:pos x="0" y="431"/>
                      </a:cxn>
                      <a:cxn ang="0">
                        <a:pos x="1" y="437"/>
                      </a:cxn>
                      <a:cxn ang="0">
                        <a:pos x="2" y="442"/>
                      </a:cxn>
                      <a:cxn ang="0">
                        <a:pos x="4" y="445"/>
                      </a:cxn>
                      <a:cxn ang="0">
                        <a:pos x="7" y="448"/>
                      </a:cxn>
                      <a:cxn ang="0">
                        <a:pos x="10" y="451"/>
                      </a:cxn>
                      <a:cxn ang="0">
                        <a:pos x="14" y="454"/>
                      </a:cxn>
                      <a:cxn ang="0">
                        <a:pos x="18" y="455"/>
                      </a:cxn>
                      <a:cxn ang="0">
                        <a:pos x="23" y="455"/>
                      </a:cxn>
                      <a:cxn ang="0">
                        <a:pos x="27" y="455"/>
                      </a:cxn>
                      <a:cxn ang="0">
                        <a:pos x="31" y="454"/>
                      </a:cxn>
                      <a:cxn ang="0">
                        <a:pos x="35" y="451"/>
                      </a:cxn>
                      <a:cxn ang="0">
                        <a:pos x="38" y="448"/>
                      </a:cxn>
                      <a:cxn ang="0">
                        <a:pos x="42" y="445"/>
                      </a:cxn>
                      <a:cxn ang="0">
                        <a:pos x="44" y="442"/>
                      </a:cxn>
                      <a:cxn ang="0">
                        <a:pos x="46" y="437"/>
                      </a:cxn>
                      <a:cxn ang="0">
                        <a:pos x="46" y="431"/>
                      </a:cxn>
                      <a:cxn ang="0">
                        <a:pos x="36" y="450"/>
                      </a:cxn>
                    </a:cxnLst>
                    <a:rect l="0" t="0" r="r" b="b"/>
                    <a:pathLst>
                      <a:path w="46" h="455">
                        <a:moveTo>
                          <a:pt x="36" y="450"/>
                        </a:moveTo>
                        <a:lnTo>
                          <a:pt x="46" y="43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31"/>
                        </a:lnTo>
                        <a:lnTo>
                          <a:pt x="36" y="450"/>
                        </a:lnTo>
                        <a:lnTo>
                          <a:pt x="0" y="431"/>
                        </a:lnTo>
                        <a:lnTo>
                          <a:pt x="1" y="437"/>
                        </a:lnTo>
                        <a:lnTo>
                          <a:pt x="2" y="442"/>
                        </a:lnTo>
                        <a:lnTo>
                          <a:pt x="4" y="445"/>
                        </a:lnTo>
                        <a:lnTo>
                          <a:pt x="7" y="448"/>
                        </a:lnTo>
                        <a:lnTo>
                          <a:pt x="10" y="451"/>
                        </a:lnTo>
                        <a:lnTo>
                          <a:pt x="14" y="454"/>
                        </a:lnTo>
                        <a:lnTo>
                          <a:pt x="18" y="455"/>
                        </a:lnTo>
                        <a:lnTo>
                          <a:pt x="23" y="455"/>
                        </a:lnTo>
                        <a:lnTo>
                          <a:pt x="27" y="455"/>
                        </a:lnTo>
                        <a:lnTo>
                          <a:pt x="31" y="454"/>
                        </a:lnTo>
                        <a:lnTo>
                          <a:pt x="35" y="451"/>
                        </a:lnTo>
                        <a:lnTo>
                          <a:pt x="38" y="448"/>
                        </a:lnTo>
                        <a:lnTo>
                          <a:pt x="42" y="445"/>
                        </a:lnTo>
                        <a:lnTo>
                          <a:pt x="44" y="442"/>
                        </a:lnTo>
                        <a:lnTo>
                          <a:pt x="46" y="437"/>
                        </a:lnTo>
                        <a:lnTo>
                          <a:pt x="46" y="431"/>
                        </a:lnTo>
                        <a:lnTo>
                          <a:pt x="36" y="45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4" name="Freeform 712"/>
                  <p:cNvSpPr>
                    <a:spLocks noChangeAspect="1"/>
                  </p:cNvSpPr>
                  <p:nvPr/>
                </p:nvSpPr>
                <p:spPr bwMode="auto">
                  <a:xfrm>
                    <a:off x="4786" y="2050"/>
                    <a:ext cx="21" cy="19"/>
                  </a:xfrm>
                  <a:custGeom>
                    <a:avLst/>
                    <a:gdLst/>
                    <a:ahLst/>
                    <a:cxnLst>
                      <a:cxn ang="0">
                        <a:pos x="1" y="42"/>
                      </a:cxn>
                      <a:cxn ang="0">
                        <a:pos x="37" y="60"/>
                      </a:cxn>
                      <a:cxn ang="0">
                        <a:pos x="68" y="38"/>
                      </a:cxn>
                      <a:cxn ang="0">
                        <a:pos x="41" y="0"/>
                      </a:cxn>
                      <a:cxn ang="0">
                        <a:pos x="10" y="23"/>
                      </a:cxn>
                      <a:cxn ang="0">
                        <a:pos x="1" y="42"/>
                      </a:cxn>
                      <a:cxn ang="0">
                        <a:pos x="10" y="23"/>
                      </a:cxn>
                      <a:cxn ang="0">
                        <a:pos x="6" y="27"/>
                      </a:cxn>
                      <a:cxn ang="0">
                        <a:pos x="3" y="31"/>
                      </a:cxn>
                      <a:cxn ang="0">
                        <a:pos x="1" y="35"/>
                      </a:cxn>
                      <a:cxn ang="0">
                        <a:pos x="0" y="39"/>
                      </a:cxn>
                      <a:cxn ang="0">
                        <a:pos x="0" y="44"/>
                      </a:cxn>
                      <a:cxn ang="0">
                        <a:pos x="1" y="48"/>
                      </a:cxn>
                      <a:cxn ang="0">
                        <a:pos x="3" y="52"/>
                      </a:cxn>
                      <a:cxn ang="0">
                        <a:pos x="5" y="55"/>
                      </a:cxn>
                      <a:cxn ang="0">
                        <a:pos x="7" y="58"/>
                      </a:cxn>
                      <a:cxn ang="0">
                        <a:pos x="12" y="62"/>
                      </a:cxn>
                      <a:cxn ang="0">
                        <a:pos x="15" y="64"/>
                      </a:cxn>
                      <a:cxn ang="0">
                        <a:pos x="19" y="65"/>
                      </a:cxn>
                      <a:cxn ang="0">
                        <a:pos x="23" y="66"/>
                      </a:cxn>
                      <a:cxn ang="0">
                        <a:pos x="27" y="65"/>
                      </a:cxn>
                      <a:cxn ang="0">
                        <a:pos x="33" y="64"/>
                      </a:cxn>
                      <a:cxn ang="0">
                        <a:pos x="37" y="60"/>
                      </a:cxn>
                      <a:cxn ang="0">
                        <a:pos x="1" y="42"/>
                      </a:cxn>
                    </a:cxnLst>
                    <a:rect l="0" t="0" r="r" b="b"/>
                    <a:pathLst>
                      <a:path w="68" h="66">
                        <a:moveTo>
                          <a:pt x="1" y="42"/>
                        </a:moveTo>
                        <a:lnTo>
                          <a:pt x="37" y="60"/>
                        </a:lnTo>
                        <a:lnTo>
                          <a:pt x="68" y="38"/>
                        </a:lnTo>
                        <a:lnTo>
                          <a:pt x="41" y="0"/>
                        </a:lnTo>
                        <a:lnTo>
                          <a:pt x="10" y="23"/>
                        </a:lnTo>
                        <a:lnTo>
                          <a:pt x="1" y="42"/>
                        </a:lnTo>
                        <a:lnTo>
                          <a:pt x="10" y="23"/>
                        </a:lnTo>
                        <a:lnTo>
                          <a:pt x="6" y="27"/>
                        </a:lnTo>
                        <a:lnTo>
                          <a:pt x="3" y="31"/>
                        </a:lnTo>
                        <a:lnTo>
                          <a:pt x="1" y="35"/>
                        </a:lnTo>
                        <a:lnTo>
                          <a:pt x="0" y="39"/>
                        </a:lnTo>
                        <a:lnTo>
                          <a:pt x="0" y="44"/>
                        </a:lnTo>
                        <a:lnTo>
                          <a:pt x="1" y="48"/>
                        </a:lnTo>
                        <a:lnTo>
                          <a:pt x="3" y="52"/>
                        </a:lnTo>
                        <a:lnTo>
                          <a:pt x="5" y="55"/>
                        </a:lnTo>
                        <a:lnTo>
                          <a:pt x="7" y="58"/>
                        </a:lnTo>
                        <a:lnTo>
                          <a:pt x="12" y="62"/>
                        </a:lnTo>
                        <a:lnTo>
                          <a:pt x="15" y="64"/>
                        </a:lnTo>
                        <a:lnTo>
                          <a:pt x="19" y="65"/>
                        </a:lnTo>
                        <a:lnTo>
                          <a:pt x="23" y="66"/>
                        </a:lnTo>
                        <a:lnTo>
                          <a:pt x="27" y="65"/>
                        </a:lnTo>
                        <a:lnTo>
                          <a:pt x="33" y="64"/>
                        </a:lnTo>
                        <a:lnTo>
                          <a:pt x="37" y="60"/>
                        </a:lnTo>
                        <a:lnTo>
                          <a:pt x="1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5" name="Rectangle 7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87" y="2062"/>
                    <a:ext cx="14" cy="7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6" name="Rectangle 7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016" y="1495"/>
                    <a:ext cx="14" cy="6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7" name="Rectangle 7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5149" y="1495"/>
                    <a:ext cx="14" cy="6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8" name="Rectangle 7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84" y="1495"/>
                    <a:ext cx="14" cy="6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69" name="Freeform 717"/>
                  <p:cNvSpPr>
                    <a:spLocks noChangeAspect="1"/>
                  </p:cNvSpPr>
                  <p:nvPr/>
                </p:nvSpPr>
                <p:spPr bwMode="auto">
                  <a:xfrm>
                    <a:off x="2114" y="1410"/>
                    <a:ext cx="14" cy="94"/>
                  </a:xfrm>
                  <a:custGeom>
                    <a:avLst/>
                    <a:gdLst/>
                    <a:ahLst/>
                    <a:cxnLst>
                      <a:cxn ang="0">
                        <a:pos x="46" y="24"/>
                      </a:cxn>
                      <a:cxn ang="0">
                        <a:pos x="0" y="24"/>
                      </a:cxn>
                      <a:cxn ang="0">
                        <a:pos x="0" y="315"/>
                      </a:cxn>
                      <a:cxn ang="0">
                        <a:pos x="46" y="315"/>
                      </a:cxn>
                      <a:cxn ang="0">
                        <a:pos x="46" y="24"/>
                      </a:cxn>
                      <a:cxn ang="0">
                        <a:pos x="46" y="24"/>
                      </a:cxn>
                      <a:cxn ang="0">
                        <a:pos x="46" y="24"/>
                      </a:cxn>
                      <a:cxn ang="0">
                        <a:pos x="46" y="18"/>
                      </a:cxn>
                      <a:cxn ang="0">
                        <a:pos x="44" y="14"/>
                      </a:cxn>
                      <a:cxn ang="0">
                        <a:pos x="42" y="10"/>
                      </a:cxn>
                      <a:cxn ang="0">
                        <a:pos x="39" y="7"/>
                      </a:cxn>
                      <a:cxn ang="0">
                        <a:pos x="36" y="4"/>
                      </a:cxn>
                      <a:cxn ang="0">
                        <a:pos x="31" y="3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3"/>
                      </a:cxn>
                      <a:cxn ang="0">
                        <a:pos x="10" y="4"/>
                      </a:cxn>
                      <a:cxn ang="0">
                        <a:pos x="7" y="7"/>
                      </a:cxn>
                      <a:cxn ang="0">
                        <a:pos x="4" y="10"/>
                      </a:cxn>
                      <a:cxn ang="0">
                        <a:pos x="2" y="14"/>
                      </a:cxn>
                      <a:cxn ang="0">
                        <a:pos x="1" y="18"/>
                      </a:cxn>
                      <a:cxn ang="0">
                        <a:pos x="0" y="24"/>
                      </a:cxn>
                      <a:cxn ang="0">
                        <a:pos x="46" y="24"/>
                      </a:cxn>
                    </a:cxnLst>
                    <a:rect l="0" t="0" r="r" b="b"/>
                    <a:pathLst>
                      <a:path w="46" h="315">
                        <a:moveTo>
                          <a:pt x="46" y="24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6" y="315"/>
                        </a:lnTo>
                        <a:lnTo>
                          <a:pt x="46" y="24"/>
                        </a:lnTo>
                        <a:lnTo>
                          <a:pt x="46" y="24"/>
                        </a:lnTo>
                        <a:lnTo>
                          <a:pt x="46" y="24"/>
                        </a:lnTo>
                        <a:lnTo>
                          <a:pt x="46" y="18"/>
                        </a:lnTo>
                        <a:lnTo>
                          <a:pt x="44" y="14"/>
                        </a:lnTo>
                        <a:lnTo>
                          <a:pt x="42" y="10"/>
                        </a:lnTo>
                        <a:lnTo>
                          <a:pt x="39" y="7"/>
                        </a:lnTo>
                        <a:lnTo>
                          <a:pt x="36" y="4"/>
                        </a:lnTo>
                        <a:lnTo>
                          <a:pt x="31" y="3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3"/>
                        </a:lnTo>
                        <a:lnTo>
                          <a:pt x="10" y="4"/>
                        </a:lnTo>
                        <a:lnTo>
                          <a:pt x="7" y="7"/>
                        </a:lnTo>
                        <a:lnTo>
                          <a:pt x="4" y="10"/>
                        </a:lnTo>
                        <a:lnTo>
                          <a:pt x="2" y="14"/>
                        </a:lnTo>
                        <a:lnTo>
                          <a:pt x="1" y="18"/>
                        </a:lnTo>
                        <a:lnTo>
                          <a:pt x="0" y="24"/>
                        </a:lnTo>
                        <a:lnTo>
                          <a:pt x="4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0" name="Freeform 718"/>
                  <p:cNvSpPr>
                    <a:spLocks noChangeAspect="1"/>
                  </p:cNvSpPr>
                  <p:nvPr/>
                </p:nvSpPr>
                <p:spPr bwMode="auto">
                  <a:xfrm>
                    <a:off x="2091" y="1359"/>
                    <a:ext cx="37" cy="58"/>
                  </a:xfrm>
                  <a:custGeom>
                    <a:avLst/>
                    <a:gdLst/>
                    <a:ahLst/>
                    <a:cxnLst>
                      <a:cxn ang="0">
                        <a:pos x="40" y="40"/>
                      </a:cxn>
                      <a:cxn ang="0">
                        <a:pos x="7" y="41"/>
                      </a:cxn>
                      <a:cxn ang="0">
                        <a:pos x="18" y="51"/>
                      </a:cxn>
                      <a:cxn ang="0">
                        <a:pos x="27" y="60"/>
                      </a:cxn>
                      <a:cxn ang="0">
                        <a:pos x="35" y="70"/>
                      </a:cxn>
                      <a:cxn ang="0">
                        <a:pos x="42" y="79"/>
                      </a:cxn>
                      <a:cxn ang="0">
                        <a:pos x="48" y="89"/>
                      </a:cxn>
                      <a:cxn ang="0">
                        <a:pos x="54" y="97"/>
                      </a:cxn>
                      <a:cxn ang="0">
                        <a:pos x="59" y="106"/>
                      </a:cxn>
                      <a:cxn ang="0">
                        <a:pos x="62" y="116"/>
                      </a:cxn>
                      <a:cxn ang="0">
                        <a:pos x="65" y="124"/>
                      </a:cxn>
                      <a:cxn ang="0">
                        <a:pos x="68" y="134"/>
                      </a:cxn>
                      <a:cxn ang="0">
                        <a:pos x="70" y="143"/>
                      </a:cxn>
                      <a:cxn ang="0">
                        <a:pos x="73" y="152"/>
                      </a:cxn>
                      <a:cxn ang="0">
                        <a:pos x="75" y="172"/>
                      </a:cxn>
                      <a:cxn ang="0">
                        <a:pos x="76" y="191"/>
                      </a:cxn>
                      <a:cxn ang="0">
                        <a:pos x="122" y="190"/>
                      </a:cxn>
                      <a:cxn ang="0">
                        <a:pos x="121" y="167"/>
                      </a:cxn>
                      <a:cxn ang="0">
                        <a:pos x="118" y="145"/>
                      </a:cxn>
                      <a:cxn ang="0">
                        <a:pos x="116" y="133"/>
                      </a:cxn>
                      <a:cxn ang="0">
                        <a:pos x="113" y="121"/>
                      </a:cxn>
                      <a:cxn ang="0">
                        <a:pos x="109" y="110"/>
                      </a:cxn>
                      <a:cxn ang="0">
                        <a:pos x="105" y="98"/>
                      </a:cxn>
                      <a:cxn ang="0">
                        <a:pos x="100" y="86"/>
                      </a:cxn>
                      <a:cxn ang="0">
                        <a:pos x="95" y="75"/>
                      </a:cxn>
                      <a:cxn ang="0">
                        <a:pos x="87" y="63"/>
                      </a:cxn>
                      <a:cxn ang="0">
                        <a:pos x="80" y="52"/>
                      </a:cxn>
                      <a:cxn ang="0">
                        <a:pos x="71" y="40"/>
                      </a:cxn>
                      <a:cxn ang="0">
                        <a:pos x="61" y="30"/>
                      </a:cxn>
                      <a:cxn ang="0">
                        <a:pos x="50" y="18"/>
                      </a:cxn>
                      <a:cxn ang="0">
                        <a:pos x="39" y="6"/>
                      </a:cxn>
                      <a:cxn ang="0">
                        <a:pos x="7" y="7"/>
                      </a:cxn>
                      <a:cxn ang="0">
                        <a:pos x="39" y="6"/>
                      </a:cxn>
                      <a:cxn ang="0">
                        <a:pos x="35" y="3"/>
                      </a:cxn>
                      <a:cxn ang="0">
                        <a:pos x="29" y="1"/>
                      </a:cxn>
                      <a:cxn ang="0">
                        <a:pos x="25" y="0"/>
                      </a:cxn>
                      <a:cxn ang="0">
                        <a:pos x="21" y="0"/>
                      </a:cxn>
                      <a:cxn ang="0">
                        <a:pos x="17" y="1"/>
                      </a:cxn>
                      <a:cxn ang="0">
                        <a:pos x="13" y="3"/>
                      </a:cxn>
                      <a:cxn ang="0">
                        <a:pos x="9" y="5"/>
                      </a:cxn>
                      <a:cxn ang="0">
                        <a:pos x="6" y="9"/>
                      </a:cxn>
                      <a:cxn ang="0">
                        <a:pos x="3" y="12"/>
                      </a:cxn>
                      <a:cxn ang="0">
                        <a:pos x="1" y="16"/>
                      </a:cxn>
                      <a:cxn ang="0">
                        <a:pos x="0" y="20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2" y="33"/>
                      </a:cxn>
                      <a:cxn ang="0">
                        <a:pos x="4" y="37"/>
                      </a:cxn>
                      <a:cxn ang="0">
                        <a:pos x="7" y="41"/>
                      </a:cxn>
                      <a:cxn ang="0">
                        <a:pos x="40" y="40"/>
                      </a:cxn>
                    </a:cxnLst>
                    <a:rect l="0" t="0" r="r" b="b"/>
                    <a:pathLst>
                      <a:path w="122" h="191">
                        <a:moveTo>
                          <a:pt x="40" y="40"/>
                        </a:moveTo>
                        <a:lnTo>
                          <a:pt x="7" y="41"/>
                        </a:lnTo>
                        <a:lnTo>
                          <a:pt x="18" y="51"/>
                        </a:lnTo>
                        <a:lnTo>
                          <a:pt x="27" y="60"/>
                        </a:lnTo>
                        <a:lnTo>
                          <a:pt x="35" y="70"/>
                        </a:lnTo>
                        <a:lnTo>
                          <a:pt x="42" y="79"/>
                        </a:lnTo>
                        <a:lnTo>
                          <a:pt x="48" y="89"/>
                        </a:lnTo>
                        <a:lnTo>
                          <a:pt x="54" y="97"/>
                        </a:lnTo>
                        <a:lnTo>
                          <a:pt x="59" y="106"/>
                        </a:lnTo>
                        <a:lnTo>
                          <a:pt x="62" y="116"/>
                        </a:lnTo>
                        <a:lnTo>
                          <a:pt x="65" y="124"/>
                        </a:lnTo>
                        <a:lnTo>
                          <a:pt x="68" y="134"/>
                        </a:lnTo>
                        <a:lnTo>
                          <a:pt x="70" y="143"/>
                        </a:lnTo>
                        <a:lnTo>
                          <a:pt x="73" y="152"/>
                        </a:lnTo>
                        <a:lnTo>
                          <a:pt x="75" y="172"/>
                        </a:lnTo>
                        <a:lnTo>
                          <a:pt x="76" y="191"/>
                        </a:lnTo>
                        <a:lnTo>
                          <a:pt x="122" y="190"/>
                        </a:lnTo>
                        <a:lnTo>
                          <a:pt x="121" y="167"/>
                        </a:lnTo>
                        <a:lnTo>
                          <a:pt x="118" y="145"/>
                        </a:lnTo>
                        <a:lnTo>
                          <a:pt x="116" y="133"/>
                        </a:lnTo>
                        <a:lnTo>
                          <a:pt x="113" y="121"/>
                        </a:lnTo>
                        <a:lnTo>
                          <a:pt x="109" y="110"/>
                        </a:lnTo>
                        <a:lnTo>
                          <a:pt x="105" y="98"/>
                        </a:lnTo>
                        <a:lnTo>
                          <a:pt x="100" y="86"/>
                        </a:lnTo>
                        <a:lnTo>
                          <a:pt x="95" y="75"/>
                        </a:lnTo>
                        <a:lnTo>
                          <a:pt x="87" y="63"/>
                        </a:lnTo>
                        <a:lnTo>
                          <a:pt x="80" y="52"/>
                        </a:lnTo>
                        <a:lnTo>
                          <a:pt x="71" y="40"/>
                        </a:lnTo>
                        <a:lnTo>
                          <a:pt x="61" y="30"/>
                        </a:lnTo>
                        <a:lnTo>
                          <a:pt x="50" y="18"/>
                        </a:lnTo>
                        <a:lnTo>
                          <a:pt x="39" y="6"/>
                        </a:lnTo>
                        <a:lnTo>
                          <a:pt x="7" y="7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29" y="1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17" y="1"/>
                        </a:lnTo>
                        <a:lnTo>
                          <a:pt x="13" y="3"/>
                        </a:lnTo>
                        <a:lnTo>
                          <a:pt x="9" y="5"/>
                        </a:lnTo>
                        <a:lnTo>
                          <a:pt x="6" y="9"/>
                        </a:lnTo>
                        <a:lnTo>
                          <a:pt x="3" y="12"/>
                        </a:lnTo>
                        <a:lnTo>
                          <a:pt x="1" y="16"/>
                        </a:lnTo>
                        <a:lnTo>
                          <a:pt x="0" y="20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2" y="33"/>
                        </a:lnTo>
                        <a:lnTo>
                          <a:pt x="4" y="37"/>
                        </a:lnTo>
                        <a:lnTo>
                          <a:pt x="7" y="41"/>
                        </a:lnTo>
                        <a:lnTo>
                          <a:pt x="4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1" name="Freeform 719"/>
                  <p:cNvSpPr>
                    <a:spLocks noChangeAspect="1"/>
                  </p:cNvSpPr>
                  <p:nvPr/>
                </p:nvSpPr>
                <p:spPr bwMode="auto">
                  <a:xfrm>
                    <a:off x="2069" y="1362"/>
                    <a:ext cx="34" cy="61"/>
                  </a:xfrm>
                  <a:custGeom>
                    <a:avLst/>
                    <a:gdLst/>
                    <a:ahLst/>
                    <a:cxnLst>
                      <a:cxn ang="0">
                        <a:pos x="47" y="183"/>
                      </a:cxn>
                      <a:cxn ang="0">
                        <a:pos x="47" y="183"/>
                      </a:cxn>
                      <a:cxn ang="0">
                        <a:pos x="47" y="165"/>
                      </a:cxn>
                      <a:cxn ang="0">
                        <a:pos x="51" y="145"/>
                      </a:cxn>
                      <a:cxn ang="0">
                        <a:pos x="53" y="136"/>
                      </a:cxn>
                      <a:cxn ang="0">
                        <a:pos x="55" y="128"/>
                      </a:cxn>
                      <a:cxn ang="0">
                        <a:pos x="58" y="118"/>
                      </a:cxn>
                      <a:cxn ang="0">
                        <a:pos x="61" y="109"/>
                      </a:cxn>
                      <a:cxn ang="0">
                        <a:pos x="65" y="99"/>
                      </a:cxn>
                      <a:cxn ang="0">
                        <a:pos x="71" y="90"/>
                      </a:cxn>
                      <a:cxn ang="0">
                        <a:pos x="76" y="82"/>
                      </a:cxn>
                      <a:cxn ang="0">
                        <a:pos x="82" y="72"/>
                      </a:cxn>
                      <a:cxn ang="0">
                        <a:pos x="90" y="63"/>
                      </a:cxn>
                      <a:cxn ang="0">
                        <a:pos x="97" y="53"/>
                      </a:cxn>
                      <a:cxn ang="0">
                        <a:pos x="105" y="43"/>
                      </a:cxn>
                      <a:cxn ang="0">
                        <a:pos x="115" y="33"/>
                      </a:cxn>
                      <a:cxn ang="0">
                        <a:pos x="82" y="0"/>
                      </a:cxn>
                      <a:cxn ang="0">
                        <a:pos x="71" y="12"/>
                      </a:cxn>
                      <a:cxn ang="0">
                        <a:pos x="61" y="23"/>
                      </a:cxn>
                      <a:cxn ang="0">
                        <a:pos x="53" y="34"/>
                      </a:cxn>
                      <a:cxn ang="0">
                        <a:pos x="44" y="46"/>
                      </a:cxn>
                      <a:cxn ang="0">
                        <a:pos x="37" y="56"/>
                      </a:cxn>
                      <a:cxn ang="0">
                        <a:pos x="30" y="68"/>
                      </a:cxn>
                      <a:cxn ang="0">
                        <a:pos x="24" y="79"/>
                      </a:cxn>
                      <a:cxn ang="0">
                        <a:pos x="19" y="91"/>
                      </a:cxn>
                      <a:cxn ang="0">
                        <a:pos x="15" y="103"/>
                      </a:cxn>
                      <a:cxn ang="0">
                        <a:pos x="11" y="114"/>
                      </a:cxn>
                      <a:cxn ang="0">
                        <a:pos x="7" y="126"/>
                      </a:cxn>
                      <a:cxn ang="0">
                        <a:pos x="4" y="137"/>
                      </a:cxn>
                      <a:cxn ang="0">
                        <a:pos x="2" y="160"/>
                      </a:cxn>
                      <a:cxn ang="0">
                        <a:pos x="0" y="183"/>
                      </a:cxn>
                      <a:cxn ang="0">
                        <a:pos x="0" y="183"/>
                      </a:cxn>
                      <a:cxn ang="0">
                        <a:pos x="0" y="183"/>
                      </a:cxn>
                      <a:cxn ang="0">
                        <a:pos x="1" y="188"/>
                      </a:cxn>
                      <a:cxn ang="0">
                        <a:pos x="2" y="193"/>
                      </a:cxn>
                      <a:cxn ang="0">
                        <a:pos x="5" y="197"/>
                      </a:cxn>
                      <a:cxn ang="0">
                        <a:pos x="7" y="201"/>
                      </a:cxn>
                      <a:cxn ang="0">
                        <a:pos x="12" y="203"/>
                      </a:cxn>
                      <a:cxn ang="0">
                        <a:pos x="15" y="205"/>
                      </a:cxn>
                      <a:cxn ang="0">
                        <a:pos x="19" y="206"/>
                      </a:cxn>
                      <a:cxn ang="0">
                        <a:pos x="24" y="206"/>
                      </a:cxn>
                      <a:cxn ang="0">
                        <a:pos x="29" y="206"/>
                      </a:cxn>
                      <a:cxn ang="0">
                        <a:pos x="33" y="205"/>
                      </a:cxn>
                      <a:cxn ang="0">
                        <a:pos x="36" y="203"/>
                      </a:cxn>
                      <a:cxn ang="0">
                        <a:pos x="40" y="201"/>
                      </a:cxn>
                      <a:cxn ang="0">
                        <a:pos x="43" y="197"/>
                      </a:cxn>
                      <a:cxn ang="0">
                        <a:pos x="45" y="193"/>
                      </a:cxn>
                      <a:cxn ang="0">
                        <a:pos x="46" y="188"/>
                      </a:cxn>
                      <a:cxn ang="0">
                        <a:pos x="47" y="183"/>
                      </a:cxn>
                    </a:cxnLst>
                    <a:rect l="0" t="0" r="r" b="b"/>
                    <a:pathLst>
                      <a:path w="115" h="206">
                        <a:moveTo>
                          <a:pt x="47" y="183"/>
                        </a:moveTo>
                        <a:lnTo>
                          <a:pt x="47" y="183"/>
                        </a:lnTo>
                        <a:lnTo>
                          <a:pt x="47" y="165"/>
                        </a:lnTo>
                        <a:lnTo>
                          <a:pt x="51" y="145"/>
                        </a:lnTo>
                        <a:lnTo>
                          <a:pt x="53" y="136"/>
                        </a:lnTo>
                        <a:lnTo>
                          <a:pt x="55" y="128"/>
                        </a:lnTo>
                        <a:lnTo>
                          <a:pt x="58" y="118"/>
                        </a:lnTo>
                        <a:lnTo>
                          <a:pt x="61" y="109"/>
                        </a:lnTo>
                        <a:lnTo>
                          <a:pt x="65" y="99"/>
                        </a:lnTo>
                        <a:lnTo>
                          <a:pt x="71" y="90"/>
                        </a:lnTo>
                        <a:lnTo>
                          <a:pt x="76" y="82"/>
                        </a:lnTo>
                        <a:lnTo>
                          <a:pt x="82" y="72"/>
                        </a:lnTo>
                        <a:lnTo>
                          <a:pt x="90" y="63"/>
                        </a:lnTo>
                        <a:lnTo>
                          <a:pt x="97" y="53"/>
                        </a:lnTo>
                        <a:lnTo>
                          <a:pt x="105" y="43"/>
                        </a:lnTo>
                        <a:lnTo>
                          <a:pt x="115" y="33"/>
                        </a:lnTo>
                        <a:lnTo>
                          <a:pt x="82" y="0"/>
                        </a:lnTo>
                        <a:lnTo>
                          <a:pt x="71" y="12"/>
                        </a:lnTo>
                        <a:lnTo>
                          <a:pt x="61" y="23"/>
                        </a:lnTo>
                        <a:lnTo>
                          <a:pt x="53" y="34"/>
                        </a:lnTo>
                        <a:lnTo>
                          <a:pt x="44" y="46"/>
                        </a:lnTo>
                        <a:lnTo>
                          <a:pt x="37" y="56"/>
                        </a:lnTo>
                        <a:lnTo>
                          <a:pt x="30" y="68"/>
                        </a:lnTo>
                        <a:lnTo>
                          <a:pt x="24" y="79"/>
                        </a:lnTo>
                        <a:lnTo>
                          <a:pt x="19" y="91"/>
                        </a:lnTo>
                        <a:lnTo>
                          <a:pt x="15" y="103"/>
                        </a:lnTo>
                        <a:lnTo>
                          <a:pt x="11" y="114"/>
                        </a:lnTo>
                        <a:lnTo>
                          <a:pt x="7" y="126"/>
                        </a:lnTo>
                        <a:lnTo>
                          <a:pt x="4" y="137"/>
                        </a:lnTo>
                        <a:lnTo>
                          <a:pt x="2" y="160"/>
                        </a:lnTo>
                        <a:lnTo>
                          <a:pt x="0" y="183"/>
                        </a:lnTo>
                        <a:lnTo>
                          <a:pt x="0" y="183"/>
                        </a:lnTo>
                        <a:lnTo>
                          <a:pt x="0" y="183"/>
                        </a:lnTo>
                        <a:lnTo>
                          <a:pt x="1" y="188"/>
                        </a:lnTo>
                        <a:lnTo>
                          <a:pt x="2" y="193"/>
                        </a:lnTo>
                        <a:lnTo>
                          <a:pt x="5" y="197"/>
                        </a:lnTo>
                        <a:lnTo>
                          <a:pt x="7" y="201"/>
                        </a:lnTo>
                        <a:lnTo>
                          <a:pt x="12" y="203"/>
                        </a:lnTo>
                        <a:lnTo>
                          <a:pt x="15" y="205"/>
                        </a:lnTo>
                        <a:lnTo>
                          <a:pt x="19" y="206"/>
                        </a:lnTo>
                        <a:lnTo>
                          <a:pt x="24" y="206"/>
                        </a:lnTo>
                        <a:lnTo>
                          <a:pt x="29" y="206"/>
                        </a:lnTo>
                        <a:lnTo>
                          <a:pt x="33" y="205"/>
                        </a:lnTo>
                        <a:lnTo>
                          <a:pt x="36" y="203"/>
                        </a:lnTo>
                        <a:lnTo>
                          <a:pt x="40" y="201"/>
                        </a:lnTo>
                        <a:lnTo>
                          <a:pt x="43" y="197"/>
                        </a:lnTo>
                        <a:lnTo>
                          <a:pt x="45" y="193"/>
                        </a:lnTo>
                        <a:lnTo>
                          <a:pt x="46" y="188"/>
                        </a:lnTo>
                        <a:lnTo>
                          <a:pt x="47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2" name="Freeform 720"/>
                  <p:cNvSpPr>
                    <a:spLocks noChangeAspect="1"/>
                  </p:cNvSpPr>
                  <p:nvPr/>
                </p:nvSpPr>
                <p:spPr bwMode="auto">
                  <a:xfrm>
                    <a:off x="2069" y="1417"/>
                    <a:ext cx="14" cy="94"/>
                  </a:xfrm>
                  <a:custGeom>
                    <a:avLst/>
                    <a:gdLst/>
                    <a:ahLst/>
                    <a:cxnLst>
                      <a:cxn ang="0">
                        <a:pos x="29" y="314"/>
                      </a:cxn>
                      <a:cxn ang="0">
                        <a:pos x="47" y="291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29" y="314"/>
                      </a:cxn>
                      <a:cxn ang="0">
                        <a:pos x="0" y="291"/>
                      </a:cxn>
                      <a:cxn ang="0">
                        <a:pos x="1" y="298"/>
                      </a:cxn>
                      <a:cxn ang="0">
                        <a:pos x="2" y="302"/>
                      </a:cxn>
                      <a:cxn ang="0">
                        <a:pos x="5" y="306"/>
                      </a:cxn>
                      <a:cxn ang="0">
                        <a:pos x="7" y="309"/>
                      </a:cxn>
                      <a:cxn ang="0">
                        <a:pos x="12" y="311"/>
                      </a:cxn>
                      <a:cxn ang="0">
                        <a:pos x="15" y="313"/>
                      </a:cxn>
                      <a:cxn ang="0">
                        <a:pos x="19" y="314"/>
                      </a:cxn>
                      <a:cxn ang="0">
                        <a:pos x="24" y="315"/>
                      </a:cxn>
                      <a:cxn ang="0">
                        <a:pos x="29" y="314"/>
                      </a:cxn>
                      <a:cxn ang="0">
                        <a:pos x="33" y="313"/>
                      </a:cxn>
                      <a:cxn ang="0">
                        <a:pos x="36" y="311"/>
                      </a:cxn>
                      <a:cxn ang="0">
                        <a:pos x="40" y="309"/>
                      </a:cxn>
                      <a:cxn ang="0">
                        <a:pos x="43" y="306"/>
                      </a:cxn>
                      <a:cxn ang="0">
                        <a:pos x="45" y="302"/>
                      </a:cxn>
                      <a:cxn ang="0">
                        <a:pos x="46" y="298"/>
                      </a:cxn>
                      <a:cxn ang="0">
                        <a:pos x="47" y="291"/>
                      </a:cxn>
                      <a:cxn ang="0">
                        <a:pos x="29" y="314"/>
                      </a:cxn>
                    </a:cxnLst>
                    <a:rect l="0" t="0" r="r" b="b"/>
                    <a:pathLst>
                      <a:path w="47" h="315">
                        <a:moveTo>
                          <a:pt x="29" y="314"/>
                        </a:moveTo>
                        <a:lnTo>
                          <a:pt x="47" y="291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29" y="314"/>
                        </a:lnTo>
                        <a:lnTo>
                          <a:pt x="0" y="291"/>
                        </a:lnTo>
                        <a:lnTo>
                          <a:pt x="1" y="298"/>
                        </a:lnTo>
                        <a:lnTo>
                          <a:pt x="2" y="302"/>
                        </a:lnTo>
                        <a:lnTo>
                          <a:pt x="5" y="306"/>
                        </a:lnTo>
                        <a:lnTo>
                          <a:pt x="7" y="309"/>
                        </a:lnTo>
                        <a:lnTo>
                          <a:pt x="12" y="311"/>
                        </a:lnTo>
                        <a:lnTo>
                          <a:pt x="15" y="313"/>
                        </a:lnTo>
                        <a:lnTo>
                          <a:pt x="19" y="314"/>
                        </a:lnTo>
                        <a:lnTo>
                          <a:pt x="24" y="315"/>
                        </a:lnTo>
                        <a:lnTo>
                          <a:pt x="29" y="314"/>
                        </a:lnTo>
                        <a:lnTo>
                          <a:pt x="33" y="313"/>
                        </a:lnTo>
                        <a:lnTo>
                          <a:pt x="36" y="311"/>
                        </a:lnTo>
                        <a:lnTo>
                          <a:pt x="40" y="309"/>
                        </a:lnTo>
                        <a:lnTo>
                          <a:pt x="43" y="306"/>
                        </a:lnTo>
                        <a:lnTo>
                          <a:pt x="45" y="302"/>
                        </a:lnTo>
                        <a:lnTo>
                          <a:pt x="46" y="298"/>
                        </a:lnTo>
                        <a:lnTo>
                          <a:pt x="47" y="291"/>
                        </a:lnTo>
                        <a:lnTo>
                          <a:pt x="29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3" name="Freeform 721"/>
                  <p:cNvSpPr>
                    <a:spLocks noChangeAspect="1"/>
                  </p:cNvSpPr>
                  <p:nvPr/>
                </p:nvSpPr>
                <p:spPr bwMode="auto">
                  <a:xfrm>
                    <a:off x="2042" y="1497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0" y="43"/>
                      </a:cxn>
                      <a:cxn ang="0">
                        <a:pos x="27" y="66"/>
                      </a:cxn>
                      <a:cxn ang="0">
                        <a:pos x="119" y="45"/>
                      </a:cxn>
                      <a:cxn ang="0">
                        <a:pos x="109" y="0"/>
                      </a:cxn>
                      <a:cxn ang="0">
                        <a:pos x="17" y="21"/>
                      </a:cxn>
                      <a:cxn ang="0">
                        <a:pos x="0" y="43"/>
                      </a:cxn>
                      <a:cxn ang="0">
                        <a:pos x="17" y="21"/>
                      </a:cxn>
                      <a:cxn ang="0">
                        <a:pos x="12" y="22"/>
                      </a:cxn>
                      <a:cxn ang="0">
                        <a:pos x="8" y="25"/>
                      </a:cxn>
                      <a:cxn ang="0">
                        <a:pos x="5" y="29"/>
                      </a:cxn>
                      <a:cxn ang="0">
                        <a:pos x="2" y="32"/>
                      </a:cxn>
                      <a:cxn ang="0">
                        <a:pos x="1" y="36"/>
                      </a:cxn>
                      <a:cxn ang="0">
                        <a:pos x="0" y="40"/>
                      </a:cxn>
                      <a:cxn ang="0">
                        <a:pos x="0" y="44"/>
                      </a:cxn>
                      <a:cxn ang="0">
                        <a:pos x="0" y="49"/>
                      </a:cxn>
                      <a:cxn ang="0">
                        <a:pos x="1" y="53"/>
                      </a:cxn>
                      <a:cxn ang="0">
                        <a:pos x="3" y="57"/>
                      </a:cxn>
                      <a:cxn ang="0">
                        <a:pos x="6" y="60"/>
                      </a:cxn>
                      <a:cxn ang="0">
                        <a:pos x="9" y="63"/>
                      </a:cxn>
                      <a:cxn ang="0">
                        <a:pos x="12" y="65"/>
                      </a:cxn>
                      <a:cxn ang="0">
                        <a:pos x="17" y="66"/>
                      </a:cxn>
                      <a:cxn ang="0">
                        <a:pos x="22" y="66"/>
                      </a:cxn>
                      <a:cxn ang="0">
                        <a:pos x="27" y="66"/>
                      </a:cxn>
                      <a:cxn ang="0">
                        <a:pos x="0" y="43"/>
                      </a:cxn>
                    </a:cxnLst>
                    <a:rect l="0" t="0" r="r" b="b"/>
                    <a:pathLst>
                      <a:path w="119" h="66">
                        <a:moveTo>
                          <a:pt x="0" y="43"/>
                        </a:moveTo>
                        <a:lnTo>
                          <a:pt x="27" y="66"/>
                        </a:lnTo>
                        <a:lnTo>
                          <a:pt x="119" y="45"/>
                        </a:lnTo>
                        <a:lnTo>
                          <a:pt x="109" y="0"/>
                        </a:lnTo>
                        <a:lnTo>
                          <a:pt x="17" y="21"/>
                        </a:lnTo>
                        <a:lnTo>
                          <a:pt x="0" y="43"/>
                        </a:lnTo>
                        <a:lnTo>
                          <a:pt x="17" y="21"/>
                        </a:lnTo>
                        <a:lnTo>
                          <a:pt x="12" y="22"/>
                        </a:lnTo>
                        <a:lnTo>
                          <a:pt x="8" y="25"/>
                        </a:lnTo>
                        <a:lnTo>
                          <a:pt x="5" y="29"/>
                        </a:lnTo>
                        <a:lnTo>
                          <a:pt x="2" y="32"/>
                        </a:lnTo>
                        <a:lnTo>
                          <a:pt x="1" y="36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9"/>
                        </a:lnTo>
                        <a:lnTo>
                          <a:pt x="1" y="53"/>
                        </a:lnTo>
                        <a:lnTo>
                          <a:pt x="3" y="57"/>
                        </a:lnTo>
                        <a:lnTo>
                          <a:pt x="6" y="60"/>
                        </a:lnTo>
                        <a:lnTo>
                          <a:pt x="9" y="63"/>
                        </a:lnTo>
                        <a:lnTo>
                          <a:pt x="12" y="65"/>
                        </a:lnTo>
                        <a:lnTo>
                          <a:pt x="17" y="66"/>
                        </a:lnTo>
                        <a:lnTo>
                          <a:pt x="22" y="66"/>
                        </a:lnTo>
                        <a:lnTo>
                          <a:pt x="27" y="66"/>
                        </a:lnTo>
                        <a:lnTo>
                          <a:pt x="0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4" name="Freeform 722"/>
                  <p:cNvSpPr>
                    <a:spLocks noChangeAspect="1"/>
                  </p:cNvSpPr>
                  <p:nvPr/>
                </p:nvSpPr>
                <p:spPr bwMode="auto">
                  <a:xfrm>
                    <a:off x="2042" y="1511"/>
                    <a:ext cx="13" cy="33"/>
                  </a:xfrm>
                  <a:custGeom>
                    <a:avLst/>
                    <a:gdLst/>
                    <a:ahLst/>
                    <a:cxnLst>
                      <a:cxn ang="0">
                        <a:pos x="23" y="112"/>
                      </a:cxn>
                      <a:cxn ang="0">
                        <a:pos x="46" y="89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89"/>
                      </a:cxn>
                      <a:cxn ang="0">
                        <a:pos x="23" y="112"/>
                      </a:cxn>
                      <a:cxn ang="0">
                        <a:pos x="0" y="89"/>
                      </a:cxn>
                      <a:cxn ang="0">
                        <a:pos x="0" y="94"/>
                      </a:cxn>
                      <a:cxn ang="0">
                        <a:pos x="1" y="99"/>
                      </a:cxn>
                      <a:cxn ang="0">
                        <a:pos x="4" y="102"/>
                      </a:cxn>
                      <a:cxn ang="0">
                        <a:pos x="6" y="106"/>
                      </a:cxn>
                      <a:cxn ang="0">
                        <a:pos x="10" y="109"/>
                      </a:cxn>
                      <a:cxn ang="0">
                        <a:pos x="13" y="111"/>
                      </a:cxn>
                      <a:cxn ang="0">
                        <a:pos x="17" y="112"/>
                      </a:cxn>
                      <a:cxn ang="0">
                        <a:pos x="23" y="112"/>
                      </a:cxn>
                      <a:cxn ang="0">
                        <a:pos x="27" y="112"/>
                      </a:cxn>
                      <a:cxn ang="0">
                        <a:pos x="31" y="111"/>
                      </a:cxn>
                      <a:cxn ang="0">
                        <a:pos x="34" y="109"/>
                      </a:cxn>
                      <a:cxn ang="0">
                        <a:pos x="38" y="106"/>
                      </a:cxn>
                      <a:cxn ang="0">
                        <a:pos x="42" y="102"/>
                      </a:cxn>
                      <a:cxn ang="0">
                        <a:pos x="44" y="99"/>
                      </a:cxn>
                      <a:cxn ang="0">
                        <a:pos x="45" y="94"/>
                      </a:cxn>
                      <a:cxn ang="0">
                        <a:pos x="46" y="89"/>
                      </a:cxn>
                      <a:cxn ang="0">
                        <a:pos x="23" y="112"/>
                      </a:cxn>
                    </a:cxnLst>
                    <a:rect l="0" t="0" r="r" b="b"/>
                    <a:pathLst>
                      <a:path w="46" h="112">
                        <a:moveTo>
                          <a:pt x="23" y="112"/>
                        </a:moveTo>
                        <a:lnTo>
                          <a:pt x="46" y="89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23" y="112"/>
                        </a:lnTo>
                        <a:lnTo>
                          <a:pt x="0" y="89"/>
                        </a:lnTo>
                        <a:lnTo>
                          <a:pt x="0" y="94"/>
                        </a:lnTo>
                        <a:lnTo>
                          <a:pt x="1" y="99"/>
                        </a:lnTo>
                        <a:lnTo>
                          <a:pt x="4" y="102"/>
                        </a:lnTo>
                        <a:lnTo>
                          <a:pt x="6" y="106"/>
                        </a:lnTo>
                        <a:lnTo>
                          <a:pt x="10" y="109"/>
                        </a:lnTo>
                        <a:lnTo>
                          <a:pt x="13" y="111"/>
                        </a:lnTo>
                        <a:lnTo>
                          <a:pt x="17" y="112"/>
                        </a:lnTo>
                        <a:lnTo>
                          <a:pt x="23" y="112"/>
                        </a:lnTo>
                        <a:lnTo>
                          <a:pt x="27" y="112"/>
                        </a:lnTo>
                        <a:lnTo>
                          <a:pt x="31" y="111"/>
                        </a:lnTo>
                        <a:lnTo>
                          <a:pt x="34" y="109"/>
                        </a:lnTo>
                        <a:lnTo>
                          <a:pt x="38" y="106"/>
                        </a:lnTo>
                        <a:lnTo>
                          <a:pt x="42" y="102"/>
                        </a:lnTo>
                        <a:lnTo>
                          <a:pt x="44" y="99"/>
                        </a:lnTo>
                        <a:lnTo>
                          <a:pt x="45" y="94"/>
                        </a:lnTo>
                        <a:lnTo>
                          <a:pt x="46" y="89"/>
                        </a:lnTo>
                        <a:lnTo>
                          <a:pt x="23" y="1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5" name="Freeform 723"/>
                  <p:cNvSpPr>
                    <a:spLocks noChangeAspect="1"/>
                  </p:cNvSpPr>
                  <p:nvPr/>
                </p:nvSpPr>
                <p:spPr bwMode="auto">
                  <a:xfrm>
                    <a:off x="2049" y="1530"/>
                    <a:ext cx="30" cy="14"/>
                  </a:xfrm>
                  <a:custGeom>
                    <a:avLst/>
                    <a:gdLst/>
                    <a:ahLst/>
                    <a:cxnLst>
                      <a:cxn ang="0">
                        <a:pos x="102" y="23"/>
                      </a:cxn>
                      <a:cxn ang="0">
                        <a:pos x="79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79" y="46"/>
                      </a:cxn>
                      <a:cxn ang="0">
                        <a:pos x="102" y="23"/>
                      </a:cxn>
                      <a:cxn ang="0">
                        <a:pos x="79" y="46"/>
                      </a:cxn>
                      <a:cxn ang="0">
                        <a:pos x="84" y="45"/>
                      </a:cxn>
                      <a:cxn ang="0">
                        <a:pos x="89" y="44"/>
                      </a:cxn>
                      <a:cxn ang="0">
                        <a:pos x="92" y="42"/>
                      </a:cxn>
                      <a:cxn ang="0">
                        <a:pos x="97" y="39"/>
                      </a:cxn>
                      <a:cxn ang="0">
                        <a:pos x="99" y="35"/>
                      </a:cxn>
                      <a:cxn ang="0">
                        <a:pos x="101" y="31"/>
                      </a:cxn>
                      <a:cxn ang="0">
                        <a:pos x="102" y="27"/>
                      </a:cxn>
                      <a:cxn ang="0">
                        <a:pos x="102" y="23"/>
                      </a:cxn>
                      <a:cxn ang="0">
                        <a:pos x="102" y="19"/>
                      </a:cxn>
                      <a:cxn ang="0">
                        <a:pos x="101" y="14"/>
                      </a:cxn>
                      <a:cxn ang="0">
                        <a:pos x="99" y="10"/>
                      </a:cxn>
                      <a:cxn ang="0">
                        <a:pos x="97" y="7"/>
                      </a:cxn>
                      <a:cxn ang="0">
                        <a:pos x="92" y="4"/>
                      </a:cxn>
                      <a:cxn ang="0">
                        <a:pos x="89" y="2"/>
                      </a:cxn>
                      <a:cxn ang="0">
                        <a:pos x="84" y="0"/>
                      </a:cxn>
                      <a:cxn ang="0">
                        <a:pos x="79" y="0"/>
                      </a:cxn>
                      <a:cxn ang="0">
                        <a:pos x="102" y="23"/>
                      </a:cxn>
                    </a:cxnLst>
                    <a:rect l="0" t="0" r="r" b="b"/>
                    <a:pathLst>
                      <a:path w="102" h="46">
                        <a:moveTo>
                          <a:pt x="102" y="23"/>
                        </a:moveTo>
                        <a:lnTo>
                          <a:pt x="7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9" y="46"/>
                        </a:lnTo>
                        <a:lnTo>
                          <a:pt x="102" y="23"/>
                        </a:lnTo>
                        <a:lnTo>
                          <a:pt x="79" y="46"/>
                        </a:lnTo>
                        <a:lnTo>
                          <a:pt x="84" y="45"/>
                        </a:lnTo>
                        <a:lnTo>
                          <a:pt x="89" y="44"/>
                        </a:lnTo>
                        <a:lnTo>
                          <a:pt x="92" y="42"/>
                        </a:lnTo>
                        <a:lnTo>
                          <a:pt x="97" y="39"/>
                        </a:lnTo>
                        <a:lnTo>
                          <a:pt x="99" y="35"/>
                        </a:lnTo>
                        <a:lnTo>
                          <a:pt x="101" y="31"/>
                        </a:lnTo>
                        <a:lnTo>
                          <a:pt x="102" y="27"/>
                        </a:lnTo>
                        <a:lnTo>
                          <a:pt x="102" y="23"/>
                        </a:lnTo>
                        <a:lnTo>
                          <a:pt x="102" y="19"/>
                        </a:lnTo>
                        <a:lnTo>
                          <a:pt x="101" y="14"/>
                        </a:lnTo>
                        <a:lnTo>
                          <a:pt x="99" y="10"/>
                        </a:lnTo>
                        <a:lnTo>
                          <a:pt x="97" y="7"/>
                        </a:lnTo>
                        <a:lnTo>
                          <a:pt x="92" y="4"/>
                        </a:lnTo>
                        <a:lnTo>
                          <a:pt x="89" y="2"/>
                        </a:lnTo>
                        <a:lnTo>
                          <a:pt x="84" y="0"/>
                        </a:lnTo>
                        <a:lnTo>
                          <a:pt x="79" y="0"/>
                        </a:lnTo>
                        <a:lnTo>
                          <a:pt x="10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6" name="Freeform 724"/>
                  <p:cNvSpPr>
                    <a:spLocks noChangeAspect="1"/>
                  </p:cNvSpPr>
                  <p:nvPr/>
                </p:nvSpPr>
                <p:spPr bwMode="auto">
                  <a:xfrm>
                    <a:off x="2065" y="1537"/>
                    <a:ext cx="14" cy="335"/>
                  </a:xfrm>
                  <a:custGeom>
                    <a:avLst/>
                    <a:gdLst/>
                    <a:ahLst/>
                    <a:cxnLst>
                      <a:cxn ang="0">
                        <a:pos x="23" y="1116"/>
                      </a:cxn>
                      <a:cxn ang="0">
                        <a:pos x="46" y="1093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93"/>
                      </a:cxn>
                      <a:cxn ang="0">
                        <a:pos x="23" y="1116"/>
                      </a:cxn>
                      <a:cxn ang="0">
                        <a:pos x="0" y="1093"/>
                      </a:cxn>
                      <a:cxn ang="0">
                        <a:pos x="1" y="1099"/>
                      </a:cxn>
                      <a:cxn ang="0">
                        <a:pos x="2" y="1103"/>
                      </a:cxn>
                      <a:cxn ang="0">
                        <a:pos x="4" y="1107"/>
                      </a:cxn>
                      <a:cxn ang="0">
                        <a:pos x="7" y="1111"/>
                      </a:cxn>
                      <a:cxn ang="0">
                        <a:pos x="10" y="1113"/>
                      </a:cxn>
                      <a:cxn ang="0">
                        <a:pos x="14" y="1115"/>
                      </a:cxn>
                      <a:cxn ang="0">
                        <a:pos x="18" y="1116"/>
                      </a:cxn>
                      <a:cxn ang="0">
                        <a:pos x="23" y="1116"/>
                      </a:cxn>
                      <a:cxn ang="0">
                        <a:pos x="27" y="1116"/>
                      </a:cxn>
                      <a:cxn ang="0">
                        <a:pos x="31" y="1115"/>
                      </a:cxn>
                      <a:cxn ang="0">
                        <a:pos x="35" y="1113"/>
                      </a:cxn>
                      <a:cxn ang="0">
                        <a:pos x="38" y="1111"/>
                      </a:cxn>
                      <a:cxn ang="0">
                        <a:pos x="42" y="1107"/>
                      </a:cxn>
                      <a:cxn ang="0">
                        <a:pos x="44" y="1103"/>
                      </a:cxn>
                      <a:cxn ang="0">
                        <a:pos x="46" y="1099"/>
                      </a:cxn>
                      <a:cxn ang="0">
                        <a:pos x="46" y="1093"/>
                      </a:cxn>
                      <a:cxn ang="0">
                        <a:pos x="23" y="1116"/>
                      </a:cxn>
                    </a:cxnLst>
                    <a:rect l="0" t="0" r="r" b="b"/>
                    <a:pathLst>
                      <a:path w="46" h="1116">
                        <a:moveTo>
                          <a:pt x="23" y="1116"/>
                        </a:moveTo>
                        <a:lnTo>
                          <a:pt x="46" y="1093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3"/>
                        </a:lnTo>
                        <a:lnTo>
                          <a:pt x="23" y="1116"/>
                        </a:lnTo>
                        <a:lnTo>
                          <a:pt x="0" y="1093"/>
                        </a:lnTo>
                        <a:lnTo>
                          <a:pt x="1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7" y="1111"/>
                        </a:lnTo>
                        <a:lnTo>
                          <a:pt x="10" y="1113"/>
                        </a:lnTo>
                        <a:lnTo>
                          <a:pt x="14" y="1115"/>
                        </a:lnTo>
                        <a:lnTo>
                          <a:pt x="18" y="1116"/>
                        </a:lnTo>
                        <a:lnTo>
                          <a:pt x="23" y="1116"/>
                        </a:lnTo>
                        <a:lnTo>
                          <a:pt x="27" y="1116"/>
                        </a:lnTo>
                        <a:lnTo>
                          <a:pt x="31" y="1115"/>
                        </a:lnTo>
                        <a:lnTo>
                          <a:pt x="35" y="1113"/>
                        </a:lnTo>
                        <a:lnTo>
                          <a:pt x="38" y="1111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6" y="1099"/>
                        </a:lnTo>
                        <a:lnTo>
                          <a:pt x="46" y="1093"/>
                        </a:lnTo>
                        <a:lnTo>
                          <a:pt x="23" y="11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7" name="Freeform 725"/>
                  <p:cNvSpPr>
                    <a:spLocks noChangeAspect="1"/>
                  </p:cNvSpPr>
                  <p:nvPr/>
                </p:nvSpPr>
                <p:spPr bwMode="auto">
                  <a:xfrm>
                    <a:off x="2055" y="1858"/>
                    <a:ext cx="17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3" y="47"/>
                      </a:cxn>
                      <a:cxn ang="0">
                        <a:pos x="56" y="47"/>
                      </a:cxn>
                      <a:cxn ang="0">
                        <a:pos x="56" y="0"/>
                      </a:cxn>
                      <a:cxn ang="0">
                        <a:pos x="23" y="0"/>
                      </a:cxn>
                      <a:cxn ang="0">
                        <a:pos x="0" y="24"/>
                      </a:cxn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3" y="12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0" y="29"/>
                      </a:cxn>
                      <a:cxn ang="0">
                        <a:pos x="1" y="33"/>
                      </a:cxn>
                      <a:cxn ang="0">
                        <a:pos x="3" y="36"/>
                      </a:cxn>
                      <a:cxn ang="0">
                        <a:pos x="5" y="40"/>
                      </a:cxn>
                      <a:cxn ang="0">
                        <a:pos x="8" y="43"/>
                      </a:cxn>
                      <a:cxn ang="0">
                        <a:pos x="13" y="46"/>
                      </a:cxn>
                      <a:cxn ang="0">
                        <a:pos x="18" y="47"/>
                      </a:cxn>
                      <a:cxn ang="0">
                        <a:pos x="23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56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56" y="47"/>
                        </a:lnTo>
                        <a:lnTo>
                          <a:pt x="56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9"/>
                        </a:lnTo>
                        <a:lnTo>
                          <a:pt x="1" y="33"/>
                        </a:lnTo>
                        <a:lnTo>
                          <a:pt x="3" y="36"/>
                        </a:lnTo>
                        <a:lnTo>
                          <a:pt x="5" y="40"/>
                        </a:lnTo>
                        <a:lnTo>
                          <a:pt x="8" y="43"/>
                        </a:lnTo>
                        <a:lnTo>
                          <a:pt x="13" y="46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8" name="Freeform 726"/>
                  <p:cNvSpPr>
                    <a:spLocks noChangeAspect="1"/>
                  </p:cNvSpPr>
                  <p:nvPr/>
                </p:nvSpPr>
                <p:spPr bwMode="auto">
                  <a:xfrm>
                    <a:off x="2055" y="1866"/>
                    <a:ext cx="14" cy="65"/>
                  </a:xfrm>
                  <a:custGeom>
                    <a:avLst/>
                    <a:gdLst/>
                    <a:ahLst/>
                    <a:cxnLst>
                      <a:cxn ang="0">
                        <a:pos x="23" y="221"/>
                      </a:cxn>
                      <a:cxn ang="0">
                        <a:pos x="46" y="197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97"/>
                      </a:cxn>
                      <a:cxn ang="0">
                        <a:pos x="23" y="221"/>
                      </a:cxn>
                      <a:cxn ang="0">
                        <a:pos x="0" y="197"/>
                      </a:cxn>
                      <a:cxn ang="0">
                        <a:pos x="0" y="203"/>
                      </a:cxn>
                      <a:cxn ang="0">
                        <a:pos x="2" y="207"/>
                      </a:cxn>
                      <a:cxn ang="0">
                        <a:pos x="4" y="211"/>
                      </a:cxn>
                      <a:cxn ang="0">
                        <a:pos x="7" y="214"/>
                      </a:cxn>
                      <a:cxn ang="0">
                        <a:pos x="10" y="217"/>
                      </a:cxn>
                      <a:cxn ang="0">
                        <a:pos x="15" y="219"/>
                      </a:cxn>
                      <a:cxn ang="0">
                        <a:pos x="19" y="220"/>
                      </a:cxn>
                      <a:cxn ang="0">
                        <a:pos x="23" y="221"/>
                      </a:cxn>
                      <a:cxn ang="0">
                        <a:pos x="27" y="220"/>
                      </a:cxn>
                      <a:cxn ang="0">
                        <a:pos x="31" y="219"/>
                      </a:cxn>
                      <a:cxn ang="0">
                        <a:pos x="36" y="217"/>
                      </a:cxn>
                      <a:cxn ang="0">
                        <a:pos x="39" y="214"/>
                      </a:cxn>
                      <a:cxn ang="0">
                        <a:pos x="42" y="211"/>
                      </a:cxn>
                      <a:cxn ang="0">
                        <a:pos x="44" y="207"/>
                      </a:cxn>
                      <a:cxn ang="0">
                        <a:pos x="45" y="203"/>
                      </a:cxn>
                      <a:cxn ang="0">
                        <a:pos x="46" y="197"/>
                      </a:cxn>
                      <a:cxn ang="0">
                        <a:pos x="23" y="221"/>
                      </a:cxn>
                    </a:cxnLst>
                    <a:rect l="0" t="0" r="r" b="b"/>
                    <a:pathLst>
                      <a:path w="46" h="221">
                        <a:moveTo>
                          <a:pt x="23" y="221"/>
                        </a:moveTo>
                        <a:lnTo>
                          <a:pt x="46" y="197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97"/>
                        </a:lnTo>
                        <a:lnTo>
                          <a:pt x="23" y="221"/>
                        </a:lnTo>
                        <a:lnTo>
                          <a:pt x="0" y="197"/>
                        </a:lnTo>
                        <a:lnTo>
                          <a:pt x="0" y="203"/>
                        </a:lnTo>
                        <a:lnTo>
                          <a:pt x="2" y="207"/>
                        </a:lnTo>
                        <a:lnTo>
                          <a:pt x="4" y="211"/>
                        </a:lnTo>
                        <a:lnTo>
                          <a:pt x="7" y="214"/>
                        </a:lnTo>
                        <a:lnTo>
                          <a:pt x="10" y="217"/>
                        </a:lnTo>
                        <a:lnTo>
                          <a:pt x="15" y="219"/>
                        </a:lnTo>
                        <a:lnTo>
                          <a:pt x="19" y="220"/>
                        </a:lnTo>
                        <a:lnTo>
                          <a:pt x="23" y="221"/>
                        </a:lnTo>
                        <a:lnTo>
                          <a:pt x="27" y="220"/>
                        </a:lnTo>
                        <a:lnTo>
                          <a:pt x="31" y="219"/>
                        </a:lnTo>
                        <a:lnTo>
                          <a:pt x="36" y="217"/>
                        </a:lnTo>
                        <a:lnTo>
                          <a:pt x="39" y="214"/>
                        </a:lnTo>
                        <a:lnTo>
                          <a:pt x="42" y="211"/>
                        </a:lnTo>
                        <a:lnTo>
                          <a:pt x="44" y="207"/>
                        </a:lnTo>
                        <a:lnTo>
                          <a:pt x="45" y="203"/>
                        </a:lnTo>
                        <a:lnTo>
                          <a:pt x="46" y="197"/>
                        </a:lnTo>
                        <a:lnTo>
                          <a:pt x="23" y="2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79" name="Freeform 727"/>
                  <p:cNvSpPr>
                    <a:spLocks noChangeAspect="1"/>
                  </p:cNvSpPr>
                  <p:nvPr/>
                </p:nvSpPr>
                <p:spPr bwMode="auto">
                  <a:xfrm>
                    <a:off x="2062" y="1917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4" y="24"/>
                      </a:cxn>
                      <a:cxn ang="0">
                        <a:pos x="21" y="0"/>
                      </a:cxn>
                      <a:cxn ang="0">
                        <a:pos x="0" y="0"/>
                      </a:cxn>
                      <a:cxn ang="0">
                        <a:pos x="0" y="48"/>
                      </a:cxn>
                      <a:cxn ang="0">
                        <a:pos x="21" y="48"/>
                      </a:cxn>
                      <a:cxn ang="0">
                        <a:pos x="44" y="24"/>
                      </a:cxn>
                      <a:cxn ang="0">
                        <a:pos x="21" y="48"/>
                      </a:cxn>
                      <a:cxn ang="0">
                        <a:pos x="26" y="47"/>
                      </a:cxn>
                      <a:cxn ang="0">
                        <a:pos x="31" y="46"/>
                      </a:cxn>
                      <a:cxn ang="0">
                        <a:pos x="35" y="42"/>
                      </a:cxn>
                      <a:cxn ang="0">
                        <a:pos x="38" y="40"/>
                      </a:cxn>
                      <a:cxn ang="0">
                        <a:pos x="41" y="36"/>
                      </a:cxn>
                      <a:cxn ang="0">
                        <a:pos x="42" y="33"/>
                      </a:cxn>
                      <a:cxn ang="0">
                        <a:pos x="43" y="29"/>
                      </a:cxn>
                      <a:cxn ang="0">
                        <a:pos x="44" y="24"/>
                      </a:cxn>
                      <a:cxn ang="0">
                        <a:pos x="43" y="19"/>
                      </a:cxn>
                      <a:cxn ang="0">
                        <a:pos x="42" y="15"/>
                      </a:cxn>
                      <a:cxn ang="0">
                        <a:pos x="41" y="12"/>
                      </a:cxn>
                      <a:cxn ang="0">
                        <a:pos x="38" y="8"/>
                      </a:cxn>
                      <a:cxn ang="0">
                        <a:pos x="35" y="5"/>
                      </a:cxn>
                      <a:cxn ang="0">
                        <a:pos x="31" y="2"/>
                      </a:cxn>
                      <a:cxn ang="0">
                        <a:pos x="26" y="1"/>
                      </a:cxn>
                      <a:cxn ang="0">
                        <a:pos x="21" y="0"/>
                      </a:cxn>
                      <a:cxn ang="0">
                        <a:pos x="44" y="24"/>
                      </a:cxn>
                    </a:cxnLst>
                    <a:rect l="0" t="0" r="r" b="b"/>
                    <a:pathLst>
                      <a:path w="44" h="48">
                        <a:moveTo>
                          <a:pt x="44" y="24"/>
                        </a:move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48"/>
                        </a:lnTo>
                        <a:lnTo>
                          <a:pt x="21" y="48"/>
                        </a:lnTo>
                        <a:lnTo>
                          <a:pt x="44" y="24"/>
                        </a:lnTo>
                        <a:lnTo>
                          <a:pt x="21" y="48"/>
                        </a:lnTo>
                        <a:lnTo>
                          <a:pt x="26" y="47"/>
                        </a:lnTo>
                        <a:lnTo>
                          <a:pt x="31" y="46"/>
                        </a:lnTo>
                        <a:lnTo>
                          <a:pt x="35" y="42"/>
                        </a:lnTo>
                        <a:lnTo>
                          <a:pt x="38" y="40"/>
                        </a:lnTo>
                        <a:lnTo>
                          <a:pt x="41" y="36"/>
                        </a:lnTo>
                        <a:lnTo>
                          <a:pt x="42" y="33"/>
                        </a:lnTo>
                        <a:lnTo>
                          <a:pt x="43" y="29"/>
                        </a:lnTo>
                        <a:lnTo>
                          <a:pt x="44" y="24"/>
                        </a:lnTo>
                        <a:lnTo>
                          <a:pt x="43" y="19"/>
                        </a:lnTo>
                        <a:lnTo>
                          <a:pt x="42" y="15"/>
                        </a:lnTo>
                        <a:lnTo>
                          <a:pt x="41" y="12"/>
                        </a:lnTo>
                        <a:lnTo>
                          <a:pt x="38" y="8"/>
                        </a:lnTo>
                        <a:lnTo>
                          <a:pt x="35" y="5"/>
                        </a:lnTo>
                        <a:lnTo>
                          <a:pt x="31" y="2"/>
                        </a:lnTo>
                        <a:lnTo>
                          <a:pt x="26" y="1"/>
                        </a:lnTo>
                        <a:lnTo>
                          <a:pt x="21" y="0"/>
                        </a:lnTo>
                        <a:lnTo>
                          <a:pt x="44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0" name="Freeform 728"/>
                  <p:cNvSpPr>
                    <a:spLocks noChangeAspect="1"/>
                  </p:cNvSpPr>
                  <p:nvPr/>
                </p:nvSpPr>
                <p:spPr bwMode="auto">
                  <a:xfrm>
                    <a:off x="2061" y="1924"/>
                    <a:ext cx="15" cy="134"/>
                  </a:xfrm>
                  <a:custGeom>
                    <a:avLst/>
                    <a:gdLst/>
                    <a:ahLst/>
                    <a:cxnLst>
                      <a:cxn ang="0">
                        <a:pos x="41" y="431"/>
                      </a:cxn>
                      <a:cxn ang="0">
                        <a:pos x="46" y="418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18"/>
                      </a:cxn>
                      <a:cxn ang="0">
                        <a:pos x="41" y="431"/>
                      </a:cxn>
                      <a:cxn ang="0">
                        <a:pos x="0" y="418"/>
                      </a:cxn>
                      <a:cxn ang="0">
                        <a:pos x="0" y="424"/>
                      </a:cxn>
                      <a:cxn ang="0">
                        <a:pos x="1" y="428"/>
                      </a:cxn>
                      <a:cxn ang="0">
                        <a:pos x="4" y="432"/>
                      </a:cxn>
                      <a:cxn ang="0">
                        <a:pos x="6" y="435"/>
                      </a:cxn>
                      <a:cxn ang="0">
                        <a:pos x="10" y="438"/>
                      </a:cxn>
                      <a:cxn ang="0">
                        <a:pos x="14" y="440"/>
                      </a:cxn>
                      <a:cxn ang="0">
                        <a:pos x="18" y="441"/>
                      </a:cxn>
                      <a:cxn ang="0">
                        <a:pos x="23" y="442"/>
                      </a:cxn>
                      <a:cxn ang="0">
                        <a:pos x="27" y="441"/>
                      </a:cxn>
                      <a:cxn ang="0">
                        <a:pos x="32" y="440"/>
                      </a:cxn>
                      <a:cxn ang="0">
                        <a:pos x="35" y="438"/>
                      </a:cxn>
                      <a:cxn ang="0">
                        <a:pos x="39" y="435"/>
                      </a:cxn>
                      <a:cxn ang="0">
                        <a:pos x="42" y="432"/>
                      </a:cxn>
                      <a:cxn ang="0">
                        <a:pos x="44" y="428"/>
                      </a:cxn>
                      <a:cxn ang="0">
                        <a:pos x="45" y="424"/>
                      </a:cxn>
                      <a:cxn ang="0">
                        <a:pos x="46" y="418"/>
                      </a:cxn>
                      <a:cxn ang="0">
                        <a:pos x="41" y="431"/>
                      </a:cxn>
                    </a:cxnLst>
                    <a:rect l="0" t="0" r="r" b="b"/>
                    <a:pathLst>
                      <a:path w="46" h="442">
                        <a:moveTo>
                          <a:pt x="41" y="431"/>
                        </a:moveTo>
                        <a:lnTo>
                          <a:pt x="46" y="418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1" y="431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1" y="428"/>
                        </a:lnTo>
                        <a:lnTo>
                          <a:pt x="4" y="432"/>
                        </a:lnTo>
                        <a:lnTo>
                          <a:pt x="6" y="435"/>
                        </a:lnTo>
                        <a:lnTo>
                          <a:pt x="10" y="438"/>
                        </a:lnTo>
                        <a:lnTo>
                          <a:pt x="14" y="440"/>
                        </a:lnTo>
                        <a:lnTo>
                          <a:pt x="18" y="441"/>
                        </a:lnTo>
                        <a:lnTo>
                          <a:pt x="23" y="442"/>
                        </a:lnTo>
                        <a:lnTo>
                          <a:pt x="27" y="441"/>
                        </a:lnTo>
                        <a:lnTo>
                          <a:pt x="32" y="440"/>
                        </a:lnTo>
                        <a:lnTo>
                          <a:pt x="35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8"/>
                        </a:lnTo>
                        <a:lnTo>
                          <a:pt x="45" y="424"/>
                        </a:lnTo>
                        <a:lnTo>
                          <a:pt x="46" y="418"/>
                        </a:lnTo>
                        <a:lnTo>
                          <a:pt x="41" y="4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1" name="Freeform 729"/>
                  <p:cNvSpPr>
                    <a:spLocks noChangeAspect="1"/>
                  </p:cNvSpPr>
                  <p:nvPr/>
                </p:nvSpPr>
                <p:spPr bwMode="auto">
                  <a:xfrm>
                    <a:off x="2053" y="2046"/>
                    <a:ext cx="21" cy="22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43" y="65"/>
                      </a:cxn>
                      <a:cxn ang="0">
                        <a:pos x="70" y="26"/>
                      </a:cxn>
                      <a:cxn ang="0">
                        <a:pos x="33" y="0"/>
                      </a:cxn>
                      <a:cxn ang="0">
                        <a:pos x="5" y="38"/>
                      </a:cxn>
                      <a:cxn ang="0">
                        <a:pos x="0" y="51"/>
                      </a:cxn>
                      <a:cxn ang="0">
                        <a:pos x="5" y="38"/>
                      </a:cxn>
                      <a:cxn ang="0">
                        <a:pos x="3" y="42"/>
                      </a:cxn>
                      <a:cxn ang="0">
                        <a:pos x="0" y="47"/>
                      </a:cxn>
                      <a:cxn ang="0">
                        <a:pos x="0" y="51"/>
                      </a:cxn>
                      <a:cxn ang="0">
                        <a:pos x="0" y="56"/>
                      </a:cxn>
                      <a:cxn ang="0">
                        <a:pos x="3" y="60"/>
                      </a:cxn>
                      <a:cxn ang="0">
                        <a:pos x="5" y="64"/>
                      </a:cxn>
                      <a:cxn ang="0">
                        <a:pos x="7" y="67"/>
                      </a:cxn>
                      <a:cxn ang="0">
                        <a:pos x="10" y="69"/>
                      </a:cxn>
                      <a:cxn ang="0">
                        <a:pos x="14" y="73"/>
                      </a:cxn>
                      <a:cxn ang="0">
                        <a:pos x="18" y="74"/>
                      </a:cxn>
                      <a:cxn ang="0">
                        <a:pos x="23" y="75"/>
                      </a:cxn>
                      <a:cxn ang="0">
                        <a:pos x="27" y="75"/>
                      </a:cxn>
                      <a:cxn ang="0">
                        <a:pos x="31" y="74"/>
                      </a:cxn>
                      <a:cxn ang="0">
                        <a:pos x="35" y="71"/>
                      </a:cxn>
                      <a:cxn ang="0">
                        <a:pos x="39" y="68"/>
                      </a:cxn>
                      <a:cxn ang="0">
                        <a:pos x="43" y="65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70" h="75">
                        <a:moveTo>
                          <a:pt x="0" y="51"/>
                        </a:moveTo>
                        <a:lnTo>
                          <a:pt x="43" y="65"/>
                        </a:lnTo>
                        <a:lnTo>
                          <a:pt x="70" y="26"/>
                        </a:lnTo>
                        <a:lnTo>
                          <a:pt x="33" y="0"/>
                        </a:lnTo>
                        <a:lnTo>
                          <a:pt x="5" y="38"/>
                        </a:lnTo>
                        <a:lnTo>
                          <a:pt x="0" y="51"/>
                        </a:lnTo>
                        <a:lnTo>
                          <a:pt x="5" y="38"/>
                        </a:lnTo>
                        <a:lnTo>
                          <a:pt x="3" y="42"/>
                        </a:lnTo>
                        <a:lnTo>
                          <a:pt x="0" y="47"/>
                        </a:lnTo>
                        <a:lnTo>
                          <a:pt x="0" y="51"/>
                        </a:lnTo>
                        <a:lnTo>
                          <a:pt x="0" y="56"/>
                        </a:lnTo>
                        <a:lnTo>
                          <a:pt x="3" y="60"/>
                        </a:lnTo>
                        <a:lnTo>
                          <a:pt x="5" y="64"/>
                        </a:lnTo>
                        <a:lnTo>
                          <a:pt x="7" y="67"/>
                        </a:lnTo>
                        <a:lnTo>
                          <a:pt x="10" y="69"/>
                        </a:lnTo>
                        <a:lnTo>
                          <a:pt x="14" y="73"/>
                        </a:lnTo>
                        <a:lnTo>
                          <a:pt x="18" y="74"/>
                        </a:lnTo>
                        <a:lnTo>
                          <a:pt x="23" y="75"/>
                        </a:lnTo>
                        <a:lnTo>
                          <a:pt x="27" y="75"/>
                        </a:lnTo>
                        <a:lnTo>
                          <a:pt x="31" y="74"/>
                        </a:lnTo>
                        <a:lnTo>
                          <a:pt x="35" y="71"/>
                        </a:lnTo>
                        <a:lnTo>
                          <a:pt x="39" y="68"/>
                        </a:lnTo>
                        <a:lnTo>
                          <a:pt x="43" y="65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2" name="Rectangle 7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3" y="2061"/>
                    <a:ext cx="14" cy="7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3" name="Freeform 731"/>
                  <p:cNvSpPr>
                    <a:spLocks noChangeAspect="1"/>
                  </p:cNvSpPr>
                  <p:nvPr/>
                </p:nvSpPr>
                <p:spPr bwMode="auto">
                  <a:xfrm>
                    <a:off x="3276" y="1409"/>
                    <a:ext cx="15" cy="95"/>
                  </a:xfrm>
                  <a:custGeom>
                    <a:avLst/>
                    <a:gdLst/>
                    <a:ahLst/>
                    <a:cxnLst>
                      <a:cxn ang="0">
                        <a:pos x="47" y="21"/>
                      </a:cxn>
                      <a:cxn ang="0">
                        <a:pos x="0" y="24"/>
                      </a:cxn>
                      <a:cxn ang="0">
                        <a:pos x="0" y="316"/>
                      </a:cxn>
                      <a:cxn ang="0">
                        <a:pos x="47" y="316"/>
                      </a:cxn>
                      <a:cxn ang="0">
                        <a:pos x="47" y="24"/>
                      </a:cxn>
                      <a:cxn ang="0">
                        <a:pos x="47" y="21"/>
                      </a:cxn>
                      <a:cxn ang="0">
                        <a:pos x="47" y="24"/>
                      </a:cxn>
                      <a:cxn ang="0">
                        <a:pos x="47" y="17"/>
                      </a:cxn>
                      <a:cxn ang="0">
                        <a:pos x="45" y="13"/>
                      </a:cxn>
                      <a:cxn ang="0">
                        <a:pos x="42" y="9"/>
                      </a:cxn>
                      <a:cxn ang="0">
                        <a:pos x="40" y="6"/>
                      </a:cxn>
                      <a:cxn ang="0">
                        <a:pos x="36" y="4"/>
                      </a:cxn>
                      <a:cxn ang="0">
                        <a:pos x="33" y="1"/>
                      </a:cxn>
                      <a:cxn ang="0">
                        <a:pos x="29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2" y="4"/>
                      </a:cxn>
                      <a:cxn ang="0">
                        <a:pos x="8" y="6"/>
                      </a:cxn>
                      <a:cxn ang="0">
                        <a:pos x="4" y="9"/>
                      </a:cxn>
                      <a:cxn ang="0">
                        <a:pos x="2" y="13"/>
                      </a:cxn>
                      <a:cxn ang="0">
                        <a:pos x="1" y="17"/>
                      </a:cxn>
                      <a:cxn ang="0">
                        <a:pos x="0" y="24"/>
                      </a:cxn>
                      <a:cxn ang="0">
                        <a:pos x="47" y="21"/>
                      </a:cxn>
                    </a:cxnLst>
                    <a:rect l="0" t="0" r="r" b="b"/>
                    <a:pathLst>
                      <a:path w="47" h="316">
                        <a:moveTo>
                          <a:pt x="47" y="21"/>
                        </a:moveTo>
                        <a:lnTo>
                          <a:pt x="0" y="24"/>
                        </a:lnTo>
                        <a:lnTo>
                          <a:pt x="0" y="316"/>
                        </a:lnTo>
                        <a:lnTo>
                          <a:pt x="47" y="316"/>
                        </a:lnTo>
                        <a:lnTo>
                          <a:pt x="47" y="24"/>
                        </a:lnTo>
                        <a:lnTo>
                          <a:pt x="47" y="21"/>
                        </a:lnTo>
                        <a:lnTo>
                          <a:pt x="47" y="24"/>
                        </a:lnTo>
                        <a:lnTo>
                          <a:pt x="47" y="17"/>
                        </a:lnTo>
                        <a:lnTo>
                          <a:pt x="45" y="13"/>
                        </a:lnTo>
                        <a:lnTo>
                          <a:pt x="42" y="9"/>
                        </a:lnTo>
                        <a:lnTo>
                          <a:pt x="40" y="6"/>
                        </a:lnTo>
                        <a:lnTo>
                          <a:pt x="36" y="4"/>
                        </a:lnTo>
                        <a:lnTo>
                          <a:pt x="33" y="1"/>
                        </a:lnTo>
                        <a:lnTo>
                          <a:pt x="29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2" y="4"/>
                        </a:lnTo>
                        <a:lnTo>
                          <a:pt x="8" y="6"/>
                        </a:lnTo>
                        <a:lnTo>
                          <a:pt x="4" y="9"/>
                        </a:lnTo>
                        <a:lnTo>
                          <a:pt x="2" y="13"/>
                        </a:lnTo>
                        <a:lnTo>
                          <a:pt x="1" y="17"/>
                        </a:lnTo>
                        <a:lnTo>
                          <a:pt x="0" y="24"/>
                        </a:lnTo>
                        <a:lnTo>
                          <a:pt x="47" y="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4" name="Freeform 732"/>
                  <p:cNvSpPr>
                    <a:spLocks noChangeAspect="1"/>
                  </p:cNvSpPr>
                  <p:nvPr/>
                </p:nvSpPr>
                <p:spPr bwMode="auto">
                  <a:xfrm>
                    <a:off x="3254" y="1359"/>
                    <a:ext cx="37" cy="58"/>
                  </a:xfrm>
                  <a:custGeom>
                    <a:avLst/>
                    <a:gdLst/>
                    <a:ahLst/>
                    <a:cxnLst>
                      <a:cxn ang="0">
                        <a:pos x="40" y="40"/>
                      </a:cxn>
                      <a:cxn ang="0">
                        <a:pos x="9" y="41"/>
                      </a:cxn>
                      <a:cxn ang="0">
                        <a:pos x="18" y="51"/>
                      </a:cxn>
                      <a:cxn ang="0">
                        <a:pos x="28" y="59"/>
                      </a:cxn>
                      <a:cxn ang="0">
                        <a:pos x="35" y="68"/>
                      </a:cxn>
                      <a:cxn ang="0">
                        <a:pos x="42" y="78"/>
                      </a:cxn>
                      <a:cxn ang="0">
                        <a:pos x="49" y="87"/>
                      </a:cxn>
                      <a:cxn ang="0">
                        <a:pos x="54" y="97"/>
                      </a:cxn>
                      <a:cxn ang="0">
                        <a:pos x="58" y="105"/>
                      </a:cxn>
                      <a:cxn ang="0">
                        <a:pos x="62" y="115"/>
                      </a:cxn>
                      <a:cxn ang="0">
                        <a:pos x="66" y="123"/>
                      </a:cxn>
                      <a:cxn ang="0">
                        <a:pos x="68" y="133"/>
                      </a:cxn>
                      <a:cxn ang="0">
                        <a:pos x="71" y="142"/>
                      </a:cxn>
                      <a:cxn ang="0">
                        <a:pos x="72" y="152"/>
                      </a:cxn>
                      <a:cxn ang="0">
                        <a:pos x="75" y="171"/>
                      </a:cxn>
                      <a:cxn ang="0">
                        <a:pos x="76" y="191"/>
                      </a:cxn>
                      <a:cxn ang="0">
                        <a:pos x="123" y="187"/>
                      </a:cxn>
                      <a:cxn ang="0">
                        <a:pos x="121" y="165"/>
                      </a:cxn>
                      <a:cxn ang="0">
                        <a:pos x="118" y="144"/>
                      </a:cxn>
                      <a:cxn ang="0">
                        <a:pos x="116" y="133"/>
                      </a:cxn>
                      <a:cxn ang="0">
                        <a:pos x="113" y="121"/>
                      </a:cxn>
                      <a:cxn ang="0">
                        <a:pos x="110" y="110"/>
                      </a:cxn>
                      <a:cxn ang="0">
                        <a:pos x="106" y="98"/>
                      </a:cxn>
                      <a:cxn ang="0">
                        <a:pos x="100" y="86"/>
                      </a:cxn>
                      <a:cxn ang="0">
                        <a:pos x="95" y="75"/>
                      </a:cxn>
                      <a:cxn ang="0">
                        <a:pos x="88" y="63"/>
                      </a:cxn>
                      <a:cxn ang="0">
                        <a:pos x="80" y="52"/>
                      </a:cxn>
                      <a:cxn ang="0">
                        <a:pos x="72" y="40"/>
                      </a:cxn>
                      <a:cxn ang="0">
                        <a:pos x="61" y="28"/>
                      </a:cxn>
                      <a:cxn ang="0">
                        <a:pos x="51" y="17"/>
                      </a:cxn>
                      <a:cxn ang="0">
                        <a:pos x="39" y="6"/>
                      </a:cxn>
                      <a:cxn ang="0">
                        <a:pos x="8" y="6"/>
                      </a:cxn>
                      <a:cxn ang="0">
                        <a:pos x="39" y="6"/>
                      </a:cxn>
                      <a:cxn ang="0">
                        <a:pos x="35" y="3"/>
                      </a:cxn>
                      <a:cxn ang="0">
                        <a:pos x="30" y="1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17" y="1"/>
                      </a:cxn>
                      <a:cxn ang="0">
                        <a:pos x="13" y="2"/>
                      </a:cxn>
                      <a:cxn ang="0">
                        <a:pos x="10" y="5"/>
                      </a:cxn>
                      <a:cxn ang="0">
                        <a:pos x="7" y="7"/>
                      </a:cxn>
                      <a:cxn ang="0">
                        <a:pos x="4" y="12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2" y="33"/>
                      </a:cxn>
                      <a:cxn ang="0">
                        <a:pos x="5" y="37"/>
                      </a:cxn>
                      <a:cxn ang="0">
                        <a:pos x="9" y="41"/>
                      </a:cxn>
                      <a:cxn ang="0">
                        <a:pos x="40" y="40"/>
                      </a:cxn>
                    </a:cxnLst>
                    <a:rect l="0" t="0" r="r" b="b"/>
                    <a:pathLst>
                      <a:path w="123" h="191">
                        <a:moveTo>
                          <a:pt x="40" y="40"/>
                        </a:moveTo>
                        <a:lnTo>
                          <a:pt x="9" y="41"/>
                        </a:lnTo>
                        <a:lnTo>
                          <a:pt x="18" y="51"/>
                        </a:lnTo>
                        <a:lnTo>
                          <a:pt x="28" y="59"/>
                        </a:lnTo>
                        <a:lnTo>
                          <a:pt x="35" y="68"/>
                        </a:lnTo>
                        <a:lnTo>
                          <a:pt x="42" y="78"/>
                        </a:lnTo>
                        <a:lnTo>
                          <a:pt x="49" y="87"/>
                        </a:lnTo>
                        <a:lnTo>
                          <a:pt x="54" y="97"/>
                        </a:lnTo>
                        <a:lnTo>
                          <a:pt x="58" y="105"/>
                        </a:lnTo>
                        <a:lnTo>
                          <a:pt x="62" y="115"/>
                        </a:lnTo>
                        <a:lnTo>
                          <a:pt x="66" y="123"/>
                        </a:lnTo>
                        <a:lnTo>
                          <a:pt x="68" y="133"/>
                        </a:lnTo>
                        <a:lnTo>
                          <a:pt x="71" y="142"/>
                        </a:lnTo>
                        <a:lnTo>
                          <a:pt x="72" y="152"/>
                        </a:lnTo>
                        <a:lnTo>
                          <a:pt x="75" y="171"/>
                        </a:lnTo>
                        <a:lnTo>
                          <a:pt x="76" y="191"/>
                        </a:lnTo>
                        <a:lnTo>
                          <a:pt x="123" y="187"/>
                        </a:lnTo>
                        <a:lnTo>
                          <a:pt x="121" y="165"/>
                        </a:lnTo>
                        <a:lnTo>
                          <a:pt x="118" y="144"/>
                        </a:lnTo>
                        <a:lnTo>
                          <a:pt x="116" y="133"/>
                        </a:lnTo>
                        <a:lnTo>
                          <a:pt x="113" y="121"/>
                        </a:lnTo>
                        <a:lnTo>
                          <a:pt x="110" y="110"/>
                        </a:lnTo>
                        <a:lnTo>
                          <a:pt x="106" y="98"/>
                        </a:lnTo>
                        <a:lnTo>
                          <a:pt x="100" y="86"/>
                        </a:lnTo>
                        <a:lnTo>
                          <a:pt x="95" y="75"/>
                        </a:lnTo>
                        <a:lnTo>
                          <a:pt x="88" y="63"/>
                        </a:lnTo>
                        <a:lnTo>
                          <a:pt x="80" y="52"/>
                        </a:lnTo>
                        <a:lnTo>
                          <a:pt x="72" y="40"/>
                        </a:lnTo>
                        <a:lnTo>
                          <a:pt x="61" y="28"/>
                        </a:lnTo>
                        <a:lnTo>
                          <a:pt x="51" y="17"/>
                        </a:lnTo>
                        <a:lnTo>
                          <a:pt x="39" y="6"/>
                        </a:lnTo>
                        <a:lnTo>
                          <a:pt x="8" y="6"/>
                        </a:lnTo>
                        <a:lnTo>
                          <a:pt x="39" y="6"/>
                        </a:lnTo>
                        <a:lnTo>
                          <a:pt x="35" y="3"/>
                        </a:lnTo>
                        <a:lnTo>
                          <a:pt x="30" y="1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17" y="1"/>
                        </a:lnTo>
                        <a:lnTo>
                          <a:pt x="13" y="2"/>
                        </a:lnTo>
                        <a:lnTo>
                          <a:pt x="10" y="5"/>
                        </a:lnTo>
                        <a:lnTo>
                          <a:pt x="7" y="7"/>
                        </a:lnTo>
                        <a:lnTo>
                          <a:pt x="4" y="12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2" y="33"/>
                        </a:lnTo>
                        <a:lnTo>
                          <a:pt x="5" y="37"/>
                        </a:lnTo>
                        <a:lnTo>
                          <a:pt x="9" y="41"/>
                        </a:lnTo>
                        <a:lnTo>
                          <a:pt x="4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5" name="Freeform 733"/>
                  <p:cNvSpPr>
                    <a:spLocks noChangeAspect="1"/>
                  </p:cNvSpPr>
                  <p:nvPr/>
                </p:nvSpPr>
                <p:spPr bwMode="auto">
                  <a:xfrm>
                    <a:off x="3232" y="1361"/>
                    <a:ext cx="34" cy="62"/>
                  </a:xfrm>
                  <a:custGeom>
                    <a:avLst/>
                    <a:gdLst/>
                    <a:ahLst/>
                    <a:cxnLst>
                      <a:cxn ang="0">
                        <a:pos x="46" y="184"/>
                      </a:cxn>
                      <a:cxn ang="0">
                        <a:pos x="46" y="184"/>
                      </a:cxn>
                      <a:cxn ang="0">
                        <a:pos x="46" y="165"/>
                      </a:cxn>
                      <a:cxn ang="0">
                        <a:pos x="49" y="146"/>
                      </a:cxn>
                      <a:cxn ang="0">
                        <a:pos x="51" y="137"/>
                      </a:cxn>
                      <a:cxn ang="0">
                        <a:pos x="53" y="128"/>
                      </a:cxn>
                      <a:cxn ang="0">
                        <a:pos x="56" y="118"/>
                      </a:cxn>
                      <a:cxn ang="0">
                        <a:pos x="61" y="109"/>
                      </a:cxn>
                      <a:cxn ang="0">
                        <a:pos x="65" y="100"/>
                      </a:cxn>
                      <a:cxn ang="0">
                        <a:pos x="69" y="91"/>
                      </a:cxn>
                      <a:cxn ang="0">
                        <a:pos x="74" y="81"/>
                      </a:cxn>
                      <a:cxn ang="0">
                        <a:pos x="81" y="72"/>
                      </a:cxn>
                      <a:cxn ang="0">
                        <a:pos x="88" y="62"/>
                      </a:cxn>
                      <a:cxn ang="0">
                        <a:pos x="95" y="53"/>
                      </a:cxn>
                      <a:cxn ang="0">
                        <a:pos x="104" y="44"/>
                      </a:cxn>
                      <a:cxn ang="0">
                        <a:pos x="113" y="34"/>
                      </a:cxn>
                      <a:cxn ang="0">
                        <a:pos x="81" y="0"/>
                      </a:cxn>
                      <a:cxn ang="0">
                        <a:pos x="70" y="12"/>
                      </a:cxn>
                      <a:cxn ang="0">
                        <a:pos x="60" y="24"/>
                      </a:cxn>
                      <a:cxn ang="0">
                        <a:pos x="51" y="34"/>
                      </a:cxn>
                      <a:cxn ang="0">
                        <a:pos x="43" y="46"/>
                      </a:cxn>
                      <a:cxn ang="0">
                        <a:pos x="35" y="57"/>
                      </a:cxn>
                      <a:cxn ang="0">
                        <a:pos x="29" y="69"/>
                      </a:cxn>
                      <a:cxn ang="0">
                        <a:pos x="23" y="79"/>
                      </a:cxn>
                      <a:cxn ang="0">
                        <a:pos x="18" y="91"/>
                      </a:cxn>
                      <a:cxn ang="0">
                        <a:pos x="13" y="102"/>
                      </a:cxn>
                      <a:cxn ang="0">
                        <a:pos x="9" y="114"/>
                      </a:cxn>
                      <a:cxn ang="0">
                        <a:pos x="6" y="126"/>
                      </a:cxn>
                      <a:cxn ang="0">
                        <a:pos x="4" y="138"/>
                      </a:cxn>
                      <a:cxn ang="0">
                        <a:pos x="1" y="160"/>
                      </a:cxn>
                      <a:cxn ang="0">
                        <a:pos x="0" y="184"/>
                      </a:cxn>
                      <a:cxn ang="0">
                        <a:pos x="0" y="184"/>
                      </a:cxn>
                      <a:cxn ang="0">
                        <a:pos x="0" y="184"/>
                      </a:cxn>
                      <a:cxn ang="0">
                        <a:pos x="0" y="189"/>
                      </a:cxn>
                      <a:cxn ang="0">
                        <a:pos x="2" y="193"/>
                      </a:cxn>
                      <a:cxn ang="0">
                        <a:pos x="4" y="197"/>
                      </a:cxn>
                      <a:cxn ang="0">
                        <a:pos x="7" y="200"/>
                      </a:cxn>
                      <a:cxn ang="0">
                        <a:pos x="10" y="204"/>
                      </a:cxn>
                      <a:cxn ang="0">
                        <a:pos x="14" y="205"/>
                      </a:cxn>
                      <a:cxn ang="0">
                        <a:pos x="19" y="206"/>
                      </a:cxn>
                      <a:cxn ang="0">
                        <a:pos x="23" y="207"/>
                      </a:cxn>
                      <a:cxn ang="0">
                        <a:pos x="27" y="206"/>
                      </a:cxn>
                      <a:cxn ang="0">
                        <a:pos x="31" y="205"/>
                      </a:cxn>
                      <a:cxn ang="0">
                        <a:pos x="35" y="204"/>
                      </a:cxn>
                      <a:cxn ang="0">
                        <a:pos x="39" y="200"/>
                      </a:cxn>
                      <a:cxn ang="0">
                        <a:pos x="42" y="197"/>
                      </a:cxn>
                      <a:cxn ang="0">
                        <a:pos x="44" y="193"/>
                      </a:cxn>
                      <a:cxn ang="0">
                        <a:pos x="45" y="189"/>
                      </a:cxn>
                      <a:cxn ang="0">
                        <a:pos x="46" y="184"/>
                      </a:cxn>
                    </a:cxnLst>
                    <a:rect l="0" t="0" r="r" b="b"/>
                    <a:pathLst>
                      <a:path w="113" h="207">
                        <a:moveTo>
                          <a:pt x="46" y="184"/>
                        </a:moveTo>
                        <a:lnTo>
                          <a:pt x="46" y="184"/>
                        </a:lnTo>
                        <a:lnTo>
                          <a:pt x="46" y="165"/>
                        </a:lnTo>
                        <a:lnTo>
                          <a:pt x="49" y="146"/>
                        </a:lnTo>
                        <a:lnTo>
                          <a:pt x="51" y="137"/>
                        </a:lnTo>
                        <a:lnTo>
                          <a:pt x="53" y="128"/>
                        </a:lnTo>
                        <a:lnTo>
                          <a:pt x="56" y="118"/>
                        </a:lnTo>
                        <a:lnTo>
                          <a:pt x="61" y="109"/>
                        </a:lnTo>
                        <a:lnTo>
                          <a:pt x="65" y="100"/>
                        </a:lnTo>
                        <a:lnTo>
                          <a:pt x="69" y="91"/>
                        </a:lnTo>
                        <a:lnTo>
                          <a:pt x="74" y="81"/>
                        </a:lnTo>
                        <a:lnTo>
                          <a:pt x="81" y="72"/>
                        </a:lnTo>
                        <a:lnTo>
                          <a:pt x="88" y="62"/>
                        </a:lnTo>
                        <a:lnTo>
                          <a:pt x="95" y="53"/>
                        </a:lnTo>
                        <a:lnTo>
                          <a:pt x="104" y="44"/>
                        </a:lnTo>
                        <a:lnTo>
                          <a:pt x="113" y="34"/>
                        </a:lnTo>
                        <a:lnTo>
                          <a:pt x="81" y="0"/>
                        </a:lnTo>
                        <a:lnTo>
                          <a:pt x="70" y="12"/>
                        </a:lnTo>
                        <a:lnTo>
                          <a:pt x="60" y="24"/>
                        </a:lnTo>
                        <a:lnTo>
                          <a:pt x="51" y="34"/>
                        </a:lnTo>
                        <a:lnTo>
                          <a:pt x="43" y="46"/>
                        </a:lnTo>
                        <a:lnTo>
                          <a:pt x="35" y="57"/>
                        </a:lnTo>
                        <a:lnTo>
                          <a:pt x="29" y="69"/>
                        </a:lnTo>
                        <a:lnTo>
                          <a:pt x="23" y="79"/>
                        </a:lnTo>
                        <a:lnTo>
                          <a:pt x="18" y="91"/>
                        </a:lnTo>
                        <a:lnTo>
                          <a:pt x="13" y="102"/>
                        </a:lnTo>
                        <a:lnTo>
                          <a:pt x="9" y="114"/>
                        </a:lnTo>
                        <a:lnTo>
                          <a:pt x="6" y="126"/>
                        </a:lnTo>
                        <a:lnTo>
                          <a:pt x="4" y="138"/>
                        </a:lnTo>
                        <a:lnTo>
                          <a:pt x="1" y="160"/>
                        </a:lnTo>
                        <a:lnTo>
                          <a:pt x="0" y="184"/>
                        </a:lnTo>
                        <a:lnTo>
                          <a:pt x="0" y="184"/>
                        </a:lnTo>
                        <a:lnTo>
                          <a:pt x="0" y="184"/>
                        </a:lnTo>
                        <a:lnTo>
                          <a:pt x="0" y="189"/>
                        </a:lnTo>
                        <a:lnTo>
                          <a:pt x="2" y="193"/>
                        </a:lnTo>
                        <a:lnTo>
                          <a:pt x="4" y="197"/>
                        </a:lnTo>
                        <a:lnTo>
                          <a:pt x="7" y="200"/>
                        </a:lnTo>
                        <a:lnTo>
                          <a:pt x="10" y="204"/>
                        </a:lnTo>
                        <a:lnTo>
                          <a:pt x="14" y="205"/>
                        </a:lnTo>
                        <a:lnTo>
                          <a:pt x="19" y="206"/>
                        </a:lnTo>
                        <a:lnTo>
                          <a:pt x="23" y="207"/>
                        </a:lnTo>
                        <a:lnTo>
                          <a:pt x="27" y="206"/>
                        </a:lnTo>
                        <a:lnTo>
                          <a:pt x="31" y="205"/>
                        </a:lnTo>
                        <a:lnTo>
                          <a:pt x="35" y="204"/>
                        </a:lnTo>
                        <a:lnTo>
                          <a:pt x="39" y="200"/>
                        </a:lnTo>
                        <a:lnTo>
                          <a:pt x="42" y="197"/>
                        </a:lnTo>
                        <a:lnTo>
                          <a:pt x="44" y="193"/>
                        </a:lnTo>
                        <a:lnTo>
                          <a:pt x="45" y="189"/>
                        </a:lnTo>
                        <a:lnTo>
                          <a:pt x="46" y="18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6" name="Freeform 734"/>
                  <p:cNvSpPr>
                    <a:spLocks noChangeAspect="1"/>
                  </p:cNvSpPr>
                  <p:nvPr/>
                </p:nvSpPr>
                <p:spPr bwMode="auto">
                  <a:xfrm>
                    <a:off x="3232" y="1416"/>
                    <a:ext cx="14" cy="95"/>
                  </a:xfrm>
                  <a:custGeom>
                    <a:avLst/>
                    <a:gdLst/>
                    <a:ahLst/>
                    <a:cxnLst>
                      <a:cxn ang="0">
                        <a:pos x="27" y="315"/>
                      </a:cxn>
                      <a:cxn ang="0">
                        <a:pos x="46" y="292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2"/>
                      </a:cxn>
                      <a:cxn ang="0">
                        <a:pos x="27" y="315"/>
                      </a:cxn>
                      <a:cxn ang="0">
                        <a:pos x="0" y="292"/>
                      </a:cxn>
                      <a:cxn ang="0">
                        <a:pos x="0" y="299"/>
                      </a:cxn>
                      <a:cxn ang="0">
                        <a:pos x="2" y="303"/>
                      </a:cxn>
                      <a:cxn ang="0">
                        <a:pos x="4" y="307"/>
                      </a:cxn>
                      <a:cxn ang="0">
                        <a:pos x="7" y="310"/>
                      </a:cxn>
                      <a:cxn ang="0">
                        <a:pos x="10" y="312"/>
                      </a:cxn>
                      <a:cxn ang="0">
                        <a:pos x="14" y="314"/>
                      </a:cxn>
                      <a:cxn ang="0">
                        <a:pos x="19" y="315"/>
                      </a:cxn>
                      <a:cxn ang="0">
                        <a:pos x="23" y="316"/>
                      </a:cxn>
                      <a:cxn ang="0">
                        <a:pos x="27" y="315"/>
                      </a:cxn>
                      <a:cxn ang="0">
                        <a:pos x="31" y="314"/>
                      </a:cxn>
                      <a:cxn ang="0">
                        <a:pos x="35" y="312"/>
                      </a:cxn>
                      <a:cxn ang="0">
                        <a:pos x="39" y="310"/>
                      </a:cxn>
                      <a:cxn ang="0">
                        <a:pos x="42" y="307"/>
                      </a:cxn>
                      <a:cxn ang="0">
                        <a:pos x="44" y="303"/>
                      </a:cxn>
                      <a:cxn ang="0">
                        <a:pos x="45" y="299"/>
                      </a:cxn>
                      <a:cxn ang="0">
                        <a:pos x="46" y="292"/>
                      </a:cxn>
                      <a:cxn ang="0">
                        <a:pos x="27" y="315"/>
                      </a:cxn>
                    </a:cxnLst>
                    <a:rect l="0" t="0" r="r" b="b"/>
                    <a:pathLst>
                      <a:path w="46" h="316">
                        <a:moveTo>
                          <a:pt x="27" y="315"/>
                        </a:moveTo>
                        <a:lnTo>
                          <a:pt x="46" y="292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2"/>
                        </a:lnTo>
                        <a:lnTo>
                          <a:pt x="27" y="315"/>
                        </a:lnTo>
                        <a:lnTo>
                          <a:pt x="0" y="292"/>
                        </a:lnTo>
                        <a:lnTo>
                          <a:pt x="0" y="299"/>
                        </a:lnTo>
                        <a:lnTo>
                          <a:pt x="2" y="303"/>
                        </a:lnTo>
                        <a:lnTo>
                          <a:pt x="4" y="307"/>
                        </a:lnTo>
                        <a:lnTo>
                          <a:pt x="7" y="310"/>
                        </a:lnTo>
                        <a:lnTo>
                          <a:pt x="10" y="312"/>
                        </a:lnTo>
                        <a:lnTo>
                          <a:pt x="14" y="314"/>
                        </a:lnTo>
                        <a:lnTo>
                          <a:pt x="19" y="315"/>
                        </a:lnTo>
                        <a:lnTo>
                          <a:pt x="23" y="316"/>
                        </a:lnTo>
                        <a:lnTo>
                          <a:pt x="27" y="315"/>
                        </a:lnTo>
                        <a:lnTo>
                          <a:pt x="31" y="314"/>
                        </a:lnTo>
                        <a:lnTo>
                          <a:pt x="35" y="312"/>
                        </a:lnTo>
                        <a:lnTo>
                          <a:pt x="39" y="310"/>
                        </a:lnTo>
                        <a:lnTo>
                          <a:pt x="42" y="307"/>
                        </a:lnTo>
                        <a:lnTo>
                          <a:pt x="44" y="303"/>
                        </a:lnTo>
                        <a:lnTo>
                          <a:pt x="45" y="299"/>
                        </a:lnTo>
                        <a:lnTo>
                          <a:pt x="46" y="292"/>
                        </a:lnTo>
                        <a:lnTo>
                          <a:pt x="27" y="3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7" name="Freeform 735"/>
                  <p:cNvSpPr>
                    <a:spLocks noChangeAspect="1"/>
                  </p:cNvSpPr>
                  <p:nvPr/>
                </p:nvSpPr>
                <p:spPr bwMode="auto">
                  <a:xfrm>
                    <a:off x="3204" y="1497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27" y="64"/>
                      </a:cxn>
                      <a:cxn ang="0">
                        <a:pos x="119" y="45"/>
                      </a:cxn>
                      <a:cxn ang="0">
                        <a:pos x="110" y="0"/>
                      </a:cxn>
                      <a:cxn ang="0">
                        <a:pos x="18" y="19"/>
                      </a:cxn>
                      <a:cxn ang="0">
                        <a:pos x="0" y="42"/>
                      </a:cxn>
                      <a:cxn ang="0">
                        <a:pos x="18" y="19"/>
                      </a:cxn>
                      <a:cxn ang="0">
                        <a:pos x="13" y="21"/>
                      </a:cxn>
                      <a:cxn ang="0">
                        <a:pos x="8" y="23"/>
                      </a:cxn>
                      <a:cxn ang="0">
                        <a:pos x="5" y="26"/>
                      </a:cxn>
                      <a:cxn ang="0">
                        <a:pos x="2" y="30"/>
                      </a:cxn>
                      <a:cxn ang="0">
                        <a:pos x="1" y="34"/>
                      </a:cxn>
                      <a:cxn ang="0">
                        <a:pos x="0" y="38"/>
                      </a:cxn>
                      <a:cxn ang="0">
                        <a:pos x="0" y="42"/>
                      </a:cxn>
                      <a:cxn ang="0">
                        <a:pos x="0" y="46"/>
                      </a:cxn>
                      <a:cxn ang="0">
                        <a:pos x="1" y="51"/>
                      </a:cxn>
                      <a:cxn ang="0">
                        <a:pos x="3" y="55"/>
                      </a:cxn>
                      <a:cxn ang="0">
                        <a:pos x="6" y="58"/>
                      </a:cxn>
                      <a:cxn ang="0">
                        <a:pos x="9" y="61"/>
                      </a:cxn>
                      <a:cxn ang="0">
                        <a:pos x="13" y="63"/>
                      </a:cxn>
                      <a:cxn ang="0">
                        <a:pos x="17" y="64"/>
                      </a:cxn>
                      <a:cxn ang="0">
                        <a:pos x="22" y="65"/>
                      </a:cxn>
                      <a:cxn ang="0">
                        <a:pos x="27" y="64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119" h="65">
                        <a:moveTo>
                          <a:pt x="0" y="42"/>
                        </a:moveTo>
                        <a:lnTo>
                          <a:pt x="27" y="64"/>
                        </a:lnTo>
                        <a:lnTo>
                          <a:pt x="119" y="45"/>
                        </a:lnTo>
                        <a:lnTo>
                          <a:pt x="110" y="0"/>
                        </a:lnTo>
                        <a:lnTo>
                          <a:pt x="18" y="19"/>
                        </a:lnTo>
                        <a:lnTo>
                          <a:pt x="0" y="42"/>
                        </a:lnTo>
                        <a:lnTo>
                          <a:pt x="18" y="19"/>
                        </a:lnTo>
                        <a:lnTo>
                          <a:pt x="13" y="21"/>
                        </a:lnTo>
                        <a:lnTo>
                          <a:pt x="8" y="23"/>
                        </a:lnTo>
                        <a:lnTo>
                          <a:pt x="5" y="26"/>
                        </a:lnTo>
                        <a:lnTo>
                          <a:pt x="2" y="30"/>
                        </a:lnTo>
                        <a:lnTo>
                          <a:pt x="1" y="34"/>
                        </a:lnTo>
                        <a:lnTo>
                          <a:pt x="0" y="38"/>
                        </a:lnTo>
                        <a:lnTo>
                          <a:pt x="0" y="42"/>
                        </a:lnTo>
                        <a:lnTo>
                          <a:pt x="0" y="46"/>
                        </a:lnTo>
                        <a:lnTo>
                          <a:pt x="1" y="51"/>
                        </a:lnTo>
                        <a:lnTo>
                          <a:pt x="3" y="55"/>
                        </a:lnTo>
                        <a:lnTo>
                          <a:pt x="6" y="58"/>
                        </a:lnTo>
                        <a:lnTo>
                          <a:pt x="9" y="61"/>
                        </a:lnTo>
                        <a:lnTo>
                          <a:pt x="13" y="63"/>
                        </a:lnTo>
                        <a:lnTo>
                          <a:pt x="17" y="64"/>
                        </a:lnTo>
                        <a:lnTo>
                          <a:pt x="22" y="65"/>
                        </a:lnTo>
                        <a:lnTo>
                          <a:pt x="27" y="64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8" name="Freeform 736"/>
                  <p:cNvSpPr>
                    <a:spLocks noChangeAspect="1"/>
                  </p:cNvSpPr>
                  <p:nvPr/>
                </p:nvSpPr>
                <p:spPr bwMode="auto">
                  <a:xfrm>
                    <a:off x="3204" y="1510"/>
                    <a:ext cx="14" cy="34"/>
                  </a:xfrm>
                  <a:custGeom>
                    <a:avLst/>
                    <a:gdLst/>
                    <a:ahLst/>
                    <a:cxnLst>
                      <a:cxn ang="0">
                        <a:pos x="23" y="113"/>
                      </a:cxn>
                      <a:cxn ang="0">
                        <a:pos x="46" y="90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90"/>
                      </a:cxn>
                      <a:cxn ang="0">
                        <a:pos x="23" y="113"/>
                      </a:cxn>
                      <a:cxn ang="0">
                        <a:pos x="0" y="90"/>
                      </a:cxn>
                      <a:cxn ang="0">
                        <a:pos x="0" y="95"/>
                      </a:cxn>
                      <a:cxn ang="0">
                        <a:pos x="2" y="100"/>
                      </a:cxn>
                      <a:cxn ang="0">
                        <a:pos x="4" y="103"/>
                      </a:cxn>
                      <a:cxn ang="0">
                        <a:pos x="7" y="107"/>
                      </a:cxn>
                      <a:cxn ang="0">
                        <a:pos x="11" y="110"/>
                      </a:cxn>
                      <a:cxn ang="0">
                        <a:pos x="15" y="112"/>
                      </a:cxn>
                      <a:cxn ang="0">
                        <a:pos x="19" y="113"/>
                      </a:cxn>
                      <a:cxn ang="0">
                        <a:pos x="23" y="113"/>
                      </a:cxn>
                      <a:cxn ang="0">
                        <a:pos x="27" y="113"/>
                      </a:cxn>
                      <a:cxn ang="0">
                        <a:pos x="32" y="112"/>
                      </a:cxn>
                      <a:cxn ang="0">
                        <a:pos x="36" y="110"/>
                      </a:cxn>
                      <a:cxn ang="0">
                        <a:pos x="39" y="107"/>
                      </a:cxn>
                      <a:cxn ang="0">
                        <a:pos x="42" y="103"/>
                      </a:cxn>
                      <a:cxn ang="0">
                        <a:pos x="44" y="100"/>
                      </a:cxn>
                      <a:cxn ang="0">
                        <a:pos x="45" y="95"/>
                      </a:cxn>
                      <a:cxn ang="0">
                        <a:pos x="46" y="90"/>
                      </a:cxn>
                      <a:cxn ang="0">
                        <a:pos x="23" y="113"/>
                      </a:cxn>
                    </a:cxnLst>
                    <a:rect l="0" t="0" r="r" b="b"/>
                    <a:pathLst>
                      <a:path w="46" h="113">
                        <a:moveTo>
                          <a:pt x="23" y="113"/>
                        </a:moveTo>
                        <a:lnTo>
                          <a:pt x="46" y="9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90"/>
                        </a:lnTo>
                        <a:lnTo>
                          <a:pt x="23" y="113"/>
                        </a:lnTo>
                        <a:lnTo>
                          <a:pt x="0" y="90"/>
                        </a:lnTo>
                        <a:lnTo>
                          <a:pt x="0" y="95"/>
                        </a:lnTo>
                        <a:lnTo>
                          <a:pt x="2" y="100"/>
                        </a:lnTo>
                        <a:lnTo>
                          <a:pt x="4" y="103"/>
                        </a:lnTo>
                        <a:lnTo>
                          <a:pt x="7" y="107"/>
                        </a:lnTo>
                        <a:lnTo>
                          <a:pt x="11" y="110"/>
                        </a:lnTo>
                        <a:lnTo>
                          <a:pt x="15" y="112"/>
                        </a:lnTo>
                        <a:lnTo>
                          <a:pt x="19" y="113"/>
                        </a:lnTo>
                        <a:lnTo>
                          <a:pt x="23" y="113"/>
                        </a:lnTo>
                        <a:lnTo>
                          <a:pt x="27" y="113"/>
                        </a:lnTo>
                        <a:lnTo>
                          <a:pt x="32" y="112"/>
                        </a:lnTo>
                        <a:lnTo>
                          <a:pt x="36" y="110"/>
                        </a:lnTo>
                        <a:lnTo>
                          <a:pt x="39" y="107"/>
                        </a:lnTo>
                        <a:lnTo>
                          <a:pt x="42" y="103"/>
                        </a:lnTo>
                        <a:lnTo>
                          <a:pt x="44" y="100"/>
                        </a:lnTo>
                        <a:lnTo>
                          <a:pt x="45" y="95"/>
                        </a:lnTo>
                        <a:lnTo>
                          <a:pt x="46" y="90"/>
                        </a:lnTo>
                        <a:lnTo>
                          <a:pt x="23" y="11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89" name="Freeform 737"/>
                  <p:cNvSpPr>
                    <a:spLocks noChangeAspect="1"/>
                  </p:cNvSpPr>
                  <p:nvPr/>
                </p:nvSpPr>
                <p:spPr bwMode="auto">
                  <a:xfrm>
                    <a:off x="3212" y="1530"/>
                    <a:ext cx="30" cy="14"/>
                  </a:xfrm>
                  <a:custGeom>
                    <a:avLst/>
                    <a:gdLst/>
                    <a:ahLst/>
                    <a:cxnLst>
                      <a:cxn ang="0">
                        <a:pos x="102" y="23"/>
                      </a:cxn>
                      <a:cxn ang="0">
                        <a:pos x="79" y="0"/>
                      </a:cxn>
                      <a:cxn ang="0">
                        <a:pos x="0" y="0"/>
                      </a:cxn>
                      <a:cxn ang="0">
                        <a:pos x="0" y="46"/>
                      </a:cxn>
                      <a:cxn ang="0">
                        <a:pos x="79" y="46"/>
                      </a:cxn>
                      <a:cxn ang="0">
                        <a:pos x="102" y="23"/>
                      </a:cxn>
                      <a:cxn ang="0">
                        <a:pos x="79" y="46"/>
                      </a:cxn>
                      <a:cxn ang="0">
                        <a:pos x="84" y="45"/>
                      </a:cxn>
                      <a:cxn ang="0">
                        <a:pos x="90" y="44"/>
                      </a:cxn>
                      <a:cxn ang="0">
                        <a:pos x="94" y="42"/>
                      </a:cxn>
                      <a:cxn ang="0">
                        <a:pos x="97" y="39"/>
                      </a:cxn>
                      <a:cxn ang="0">
                        <a:pos x="99" y="35"/>
                      </a:cxn>
                      <a:cxn ang="0">
                        <a:pos x="101" y="31"/>
                      </a:cxn>
                      <a:cxn ang="0">
                        <a:pos x="102" y="27"/>
                      </a:cxn>
                      <a:cxn ang="0">
                        <a:pos x="102" y="23"/>
                      </a:cxn>
                      <a:cxn ang="0">
                        <a:pos x="102" y="19"/>
                      </a:cxn>
                      <a:cxn ang="0">
                        <a:pos x="101" y="14"/>
                      </a:cxn>
                      <a:cxn ang="0">
                        <a:pos x="99" y="10"/>
                      </a:cxn>
                      <a:cxn ang="0">
                        <a:pos x="97" y="7"/>
                      </a:cxn>
                      <a:cxn ang="0">
                        <a:pos x="94" y="4"/>
                      </a:cxn>
                      <a:cxn ang="0">
                        <a:pos x="90" y="2"/>
                      </a:cxn>
                      <a:cxn ang="0">
                        <a:pos x="84" y="0"/>
                      </a:cxn>
                      <a:cxn ang="0">
                        <a:pos x="79" y="0"/>
                      </a:cxn>
                      <a:cxn ang="0">
                        <a:pos x="102" y="23"/>
                      </a:cxn>
                    </a:cxnLst>
                    <a:rect l="0" t="0" r="r" b="b"/>
                    <a:pathLst>
                      <a:path w="102" h="46">
                        <a:moveTo>
                          <a:pt x="102" y="23"/>
                        </a:moveTo>
                        <a:lnTo>
                          <a:pt x="79" y="0"/>
                        </a:lnTo>
                        <a:lnTo>
                          <a:pt x="0" y="0"/>
                        </a:lnTo>
                        <a:lnTo>
                          <a:pt x="0" y="46"/>
                        </a:lnTo>
                        <a:lnTo>
                          <a:pt x="79" y="46"/>
                        </a:lnTo>
                        <a:lnTo>
                          <a:pt x="102" y="23"/>
                        </a:lnTo>
                        <a:lnTo>
                          <a:pt x="79" y="46"/>
                        </a:lnTo>
                        <a:lnTo>
                          <a:pt x="84" y="45"/>
                        </a:lnTo>
                        <a:lnTo>
                          <a:pt x="90" y="44"/>
                        </a:lnTo>
                        <a:lnTo>
                          <a:pt x="94" y="42"/>
                        </a:lnTo>
                        <a:lnTo>
                          <a:pt x="97" y="39"/>
                        </a:lnTo>
                        <a:lnTo>
                          <a:pt x="99" y="35"/>
                        </a:lnTo>
                        <a:lnTo>
                          <a:pt x="101" y="31"/>
                        </a:lnTo>
                        <a:lnTo>
                          <a:pt x="102" y="27"/>
                        </a:lnTo>
                        <a:lnTo>
                          <a:pt x="102" y="23"/>
                        </a:lnTo>
                        <a:lnTo>
                          <a:pt x="102" y="19"/>
                        </a:lnTo>
                        <a:lnTo>
                          <a:pt x="101" y="14"/>
                        </a:lnTo>
                        <a:lnTo>
                          <a:pt x="99" y="10"/>
                        </a:lnTo>
                        <a:lnTo>
                          <a:pt x="97" y="7"/>
                        </a:lnTo>
                        <a:lnTo>
                          <a:pt x="94" y="4"/>
                        </a:lnTo>
                        <a:lnTo>
                          <a:pt x="90" y="2"/>
                        </a:lnTo>
                        <a:lnTo>
                          <a:pt x="84" y="0"/>
                        </a:lnTo>
                        <a:lnTo>
                          <a:pt x="79" y="0"/>
                        </a:lnTo>
                        <a:lnTo>
                          <a:pt x="102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0" name="Freeform 738"/>
                  <p:cNvSpPr>
                    <a:spLocks noChangeAspect="1"/>
                  </p:cNvSpPr>
                  <p:nvPr/>
                </p:nvSpPr>
                <p:spPr bwMode="auto">
                  <a:xfrm>
                    <a:off x="3228" y="1537"/>
                    <a:ext cx="14" cy="335"/>
                  </a:xfrm>
                  <a:custGeom>
                    <a:avLst/>
                    <a:gdLst/>
                    <a:ahLst/>
                    <a:cxnLst>
                      <a:cxn ang="0">
                        <a:pos x="23" y="1115"/>
                      </a:cxn>
                      <a:cxn ang="0">
                        <a:pos x="46" y="1092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92"/>
                      </a:cxn>
                      <a:cxn ang="0">
                        <a:pos x="23" y="1115"/>
                      </a:cxn>
                      <a:cxn ang="0">
                        <a:pos x="0" y="1092"/>
                      </a:cxn>
                      <a:cxn ang="0">
                        <a:pos x="1" y="1097"/>
                      </a:cxn>
                      <a:cxn ang="0">
                        <a:pos x="2" y="1101"/>
                      </a:cxn>
                      <a:cxn ang="0">
                        <a:pos x="4" y="1105"/>
                      </a:cxn>
                      <a:cxn ang="0">
                        <a:pos x="7" y="1108"/>
                      </a:cxn>
                      <a:cxn ang="0">
                        <a:pos x="11" y="1112"/>
                      </a:cxn>
                      <a:cxn ang="0">
                        <a:pos x="15" y="1113"/>
                      </a:cxn>
                      <a:cxn ang="0">
                        <a:pos x="19" y="1114"/>
                      </a:cxn>
                      <a:cxn ang="0">
                        <a:pos x="23" y="1115"/>
                      </a:cxn>
                      <a:cxn ang="0">
                        <a:pos x="27" y="1114"/>
                      </a:cxn>
                      <a:cxn ang="0">
                        <a:pos x="32" y="1113"/>
                      </a:cxn>
                      <a:cxn ang="0">
                        <a:pos x="36" y="1112"/>
                      </a:cxn>
                      <a:cxn ang="0">
                        <a:pos x="39" y="1108"/>
                      </a:cxn>
                      <a:cxn ang="0">
                        <a:pos x="42" y="1105"/>
                      </a:cxn>
                      <a:cxn ang="0">
                        <a:pos x="44" y="1101"/>
                      </a:cxn>
                      <a:cxn ang="0">
                        <a:pos x="46" y="1097"/>
                      </a:cxn>
                      <a:cxn ang="0">
                        <a:pos x="46" y="1092"/>
                      </a:cxn>
                      <a:cxn ang="0">
                        <a:pos x="23" y="1115"/>
                      </a:cxn>
                    </a:cxnLst>
                    <a:rect l="0" t="0" r="r" b="b"/>
                    <a:pathLst>
                      <a:path w="46" h="1115">
                        <a:moveTo>
                          <a:pt x="23" y="1115"/>
                        </a:moveTo>
                        <a:lnTo>
                          <a:pt x="46" y="1092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2"/>
                        </a:lnTo>
                        <a:lnTo>
                          <a:pt x="23" y="1115"/>
                        </a:lnTo>
                        <a:lnTo>
                          <a:pt x="0" y="1092"/>
                        </a:lnTo>
                        <a:lnTo>
                          <a:pt x="1" y="1097"/>
                        </a:lnTo>
                        <a:lnTo>
                          <a:pt x="2" y="1101"/>
                        </a:lnTo>
                        <a:lnTo>
                          <a:pt x="4" y="1105"/>
                        </a:lnTo>
                        <a:lnTo>
                          <a:pt x="7" y="1108"/>
                        </a:lnTo>
                        <a:lnTo>
                          <a:pt x="11" y="1112"/>
                        </a:lnTo>
                        <a:lnTo>
                          <a:pt x="15" y="1113"/>
                        </a:lnTo>
                        <a:lnTo>
                          <a:pt x="19" y="1114"/>
                        </a:lnTo>
                        <a:lnTo>
                          <a:pt x="23" y="1115"/>
                        </a:lnTo>
                        <a:lnTo>
                          <a:pt x="27" y="1114"/>
                        </a:lnTo>
                        <a:lnTo>
                          <a:pt x="32" y="1113"/>
                        </a:lnTo>
                        <a:lnTo>
                          <a:pt x="36" y="1112"/>
                        </a:lnTo>
                        <a:lnTo>
                          <a:pt x="39" y="1108"/>
                        </a:lnTo>
                        <a:lnTo>
                          <a:pt x="42" y="1105"/>
                        </a:lnTo>
                        <a:lnTo>
                          <a:pt x="44" y="1101"/>
                        </a:lnTo>
                        <a:lnTo>
                          <a:pt x="46" y="1097"/>
                        </a:lnTo>
                        <a:lnTo>
                          <a:pt x="46" y="1092"/>
                        </a:lnTo>
                        <a:lnTo>
                          <a:pt x="23" y="11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1" name="Freeform 739"/>
                  <p:cNvSpPr>
                    <a:spLocks noChangeAspect="1"/>
                  </p:cNvSpPr>
                  <p:nvPr/>
                </p:nvSpPr>
                <p:spPr bwMode="auto">
                  <a:xfrm>
                    <a:off x="3218" y="1858"/>
                    <a:ext cx="17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4" y="47"/>
                      </a:cxn>
                      <a:cxn ang="0">
                        <a:pos x="56" y="47"/>
                      </a:cxn>
                      <a:cxn ang="0">
                        <a:pos x="56" y="0"/>
                      </a:cxn>
                      <a:cxn ang="0">
                        <a:pos x="24" y="0"/>
                      </a:cxn>
                      <a:cxn ang="0">
                        <a:pos x="0" y="24"/>
                      </a:cxn>
                      <a:cxn ang="0">
                        <a:pos x="24" y="0"/>
                      </a:cxn>
                      <a:cxn ang="0">
                        <a:pos x="18" y="0"/>
                      </a:cxn>
                      <a:cxn ang="0">
                        <a:pos x="13" y="3"/>
                      </a:cxn>
                      <a:cxn ang="0">
                        <a:pos x="10" y="5"/>
                      </a:cxn>
                      <a:cxn ang="0">
                        <a:pos x="6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6" y="39"/>
                      </a:cxn>
                      <a:cxn ang="0">
                        <a:pos x="10" y="43"/>
                      </a:cxn>
                      <a:cxn ang="0">
                        <a:pos x="13" y="45"/>
                      </a:cxn>
                      <a:cxn ang="0">
                        <a:pos x="18" y="46"/>
                      </a:cxn>
                      <a:cxn ang="0">
                        <a:pos x="24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56" h="47">
                        <a:moveTo>
                          <a:pt x="0" y="24"/>
                        </a:moveTo>
                        <a:lnTo>
                          <a:pt x="24" y="47"/>
                        </a:lnTo>
                        <a:lnTo>
                          <a:pt x="56" y="47"/>
                        </a:lnTo>
                        <a:lnTo>
                          <a:pt x="56" y="0"/>
                        </a:lnTo>
                        <a:lnTo>
                          <a:pt x="24" y="0"/>
                        </a:lnTo>
                        <a:lnTo>
                          <a:pt x="0" y="24"/>
                        </a:lnTo>
                        <a:lnTo>
                          <a:pt x="24" y="0"/>
                        </a:lnTo>
                        <a:lnTo>
                          <a:pt x="18" y="0"/>
                        </a:lnTo>
                        <a:lnTo>
                          <a:pt x="13" y="3"/>
                        </a:lnTo>
                        <a:lnTo>
                          <a:pt x="10" y="5"/>
                        </a:lnTo>
                        <a:lnTo>
                          <a:pt x="6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6" y="39"/>
                        </a:lnTo>
                        <a:lnTo>
                          <a:pt x="10" y="43"/>
                        </a:lnTo>
                        <a:lnTo>
                          <a:pt x="13" y="45"/>
                        </a:lnTo>
                        <a:lnTo>
                          <a:pt x="18" y="46"/>
                        </a:lnTo>
                        <a:lnTo>
                          <a:pt x="24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2" name="Freeform 740"/>
                  <p:cNvSpPr>
                    <a:spLocks noChangeAspect="1"/>
                  </p:cNvSpPr>
                  <p:nvPr/>
                </p:nvSpPr>
                <p:spPr bwMode="auto">
                  <a:xfrm>
                    <a:off x="3218" y="1865"/>
                    <a:ext cx="14" cy="66"/>
                  </a:xfrm>
                  <a:custGeom>
                    <a:avLst/>
                    <a:gdLst/>
                    <a:ahLst/>
                    <a:cxnLst>
                      <a:cxn ang="0">
                        <a:pos x="24" y="220"/>
                      </a:cxn>
                      <a:cxn ang="0">
                        <a:pos x="47" y="19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96"/>
                      </a:cxn>
                      <a:cxn ang="0">
                        <a:pos x="24" y="220"/>
                      </a:cxn>
                      <a:cxn ang="0">
                        <a:pos x="0" y="196"/>
                      </a:cxn>
                      <a:cxn ang="0">
                        <a:pos x="0" y="202"/>
                      </a:cxn>
                      <a:cxn ang="0">
                        <a:pos x="2" y="206"/>
                      </a:cxn>
                      <a:cxn ang="0">
                        <a:pos x="5" y="210"/>
                      </a:cxn>
                      <a:cxn ang="0">
                        <a:pos x="8" y="213"/>
                      </a:cxn>
                      <a:cxn ang="0">
                        <a:pos x="11" y="216"/>
                      </a:cxn>
                      <a:cxn ang="0">
                        <a:pos x="15" y="218"/>
                      </a:cxn>
                      <a:cxn ang="0">
                        <a:pos x="19" y="220"/>
                      </a:cxn>
                      <a:cxn ang="0">
                        <a:pos x="24" y="220"/>
                      </a:cxn>
                      <a:cxn ang="0">
                        <a:pos x="28" y="220"/>
                      </a:cxn>
                      <a:cxn ang="0">
                        <a:pos x="32" y="218"/>
                      </a:cxn>
                      <a:cxn ang="0">
                        <a:pos x="36" y="216"/>
                      </a:cxn>
                      <a:cxn ang="0">
                        <a:pos x="39" y="213"/>
                      </a:cxn>
                      <a:cxn ang="0">
                        <a:pos x="42" y="210"/>
                      </a:cxn>
                      <a:cxn ang="0">
                        <a:pos x="45" y="206"/>
                      </a:cxn>
                      <a:cxn ang="0">
                        <a:pos x="47" y="202"/>
                      </a:cxn>
                      <a:cxn ang="0">
                        <a:pos x="47" y="196"/>
                      </a:cxn>
                      <a:cxn ang="0">
                        <a:pos x="24" y="220"/>
                      </a:cxn>
                    </a:cxnLst>
                    <a:rect l="0" t="0" r="r" b="b"/>
                    <a:pathLst>
                      <a:path w="47" h="220">
                        <a:moveTo>
                          <a:pt x="24" y="220"/>
                        </a:moveTo>
                        <a:lnTo>
                          <a:pt x="47" y="1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6"/>
                        </a:lnTo>
                        <a:lnTo>
                          <a:pt x="24" y="220"/>
                        </a:lnTo>
                        <a:lnTo>
                          <a:pt x="0" y="196"/>
                        </a:lnTo>
                        <a:lnTo>
                          <a:pt x="0" y="202"/>
                        </a:lnTo>
                        <a:lnTo>
                          <a:pt x="2" y="206"/>
                        </a:lnTo>
                        <a:lnTo>
                          <a:pt x="5" y="210"/>
                        </a:lnTo>
                        <a:lnTo>
                          <a:pt x="8" y="213"/>
                        </a:lnTo>
                        <a:lnTo>
                          <a:pt x="11" y="216"/>
                        </a:lnTo>
                        <a:lnTo>
                          <a:pt x="15" y="218"/>
                        </a:lnTo>
                        <a:lnTo>
                          <a:pt x="19" y="220"/>
                        </a:lnTo>
                        <a:lnTo>
                          <a:pt x="24" y="220"/>
                        </a:lnTo>
                        <a:lnTo>
                          <a:pt x="28" y="220"/>
                        </a:lnTo>
                        <a:lnTo>
                          <a:pt x="32" y="218"/>
                        </a:lnTo>
                        <a:lnTo>
                          <a:pt x="36" y="216"/>
                        </a:lnTo>
                        <a:lnTo>
                          <a:pt x="39" y="213"/>
                        </a:lnTo>
                        <a:lnTo>
                          <a:pt x="42" y="210"/>
                        </a:lnTo>
                        <a:lnTo>
                          <a:pt x="45" y="206"/>
                        </a:lnTo>
                        <a:lnTo>
                          <a:pt x="47" y="202"/>
                        </a:lnTo>
                        <a:lnTo>
                          <a:pt x="47" y="196"/>
                        </a:lnTo>
                        <a:lnTo>
                          <a:pt x="24" y="2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3" name="Freeform 741"/>
                  <p:cNvSpPr>
                    <a:spLocks noChangeAspect="1"/>
                  </p:cNvSpPr>
                  <p:nvPr/>
                </p:nvSpPr>
                <p:spPr bwMode="auto">
                  <a:xfrm>
                    <a:off x="3225" y="1917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44" y="23"/>
                      </a:cxn>
                      <a:cxn ang="0">
                        <a:pos x="21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21" y="47"/>
                      </a:cxn>
                      <a:cxn ang="0">
                        <a:pos x="44" y="23"/>
                      </a:cxn>
                      <a:cxn ang="0">
                        <a:pos x="21" y="47"/>
                      </a:cxn>
                      <a:cxn ang="0">
                        <a:pos x="26" y="46"/>
                      </a:cxn>
                      <a:cxn ang="0">
                        <a:pos x="30" y="45"/>
                      </a:cxn>
                      <a:cxn ang="0">
                        <a:pos x="34" y="42"/>
                      </a:cxn>
                      <a:cxn ang="0">
                        <a:pos x="37" y="39"/>
                      </a:cxn>
                      <a:cxn ang="0">
                        <a:pos x="41" y="36"/>
                      </a:cxn>
                      <a:cxn ang="0">
                        <a:pos x="42" y="32"/>
                      </a:cxn>
                      <a:cxn ang="0">
                        <a:pos x="43" y="28"/>
                      </a:cxn>
                      <a:cxn ang="0">
                        <a:pos x="44" y="23"/>
                      </a:cxn>
                      <a:cxn ang="0">
                        <a:pos x="43" y="19"/>
                      </a:cxn>
                      <a:cxn ang="0">
                        <a:pos x="42" y="15"/>
                      </a:cxn>
                      <a:cxn ang="0">
                        <a:pos x="41" y="11"/>
                      </a:cxn>
                      <a:cxn ang="0">
                        <a:pos x="37" y="8"/>
                      </a:cxn>
                      <a:cxn ang="0">
                        <a:pos x="34" y="5"/>
                      </a:cxn>
                      <a:cxn ang="0">
                        <a:pos x="30" y="2"/>
                      </a:cxn>
                      <a:cxn ang="0">
                        <a:pos x="26" y="0"/>
                      </a:cxn>
                      <a:cxn ang="0">
                        <a:pos x="21" y="0"/>
                      </a:cxn>
                      <a:cxn ang="0">
                        <a:pos x="44" y="23"/>
                      </a:cxn>
                    </a:cxnLst>
                    <a:rect l="0" t="0" r="r" b="b"/>
                    <a:pathLst>
                      <a:path w="44" h="47">
                        <a:moveTo>
                          <a:pt x="44" y="23"/>
                        </a:moveTo>
                        <a:lnTo>
                          <a:pt x="2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21" y="47"/>
                        </a:lnTo>
                        <a:lnTo>
                          <a:pt x="44" y="23"/>
                        </a:lnTo>
                        <a:lnTo>
                          <a:pt x="21" y="47"/>
                        </a:lnTo>
                        <a:lnTo>
                          <a:pt x="26" y="46"/>
                        </a:lnTo>
                        <a:lnTo>
                          <a:pt x="30" y="45"/>
                        </a:lnTo>
                        <a:lnTo>
                          <a:pt x="34" y="42"/>
                        </a:lnTo>
                        <a:lnTo>
                          <a:pt x="37" y="39"/>
                        </a:lnTo>
                        <a:lnTo>
                          <a:pt x="41" y="36"/>
                        </a:lnTo>
                        <a:lnTo>
                          <a:pt x="42" y="32"/>
                        </a:lnTo>
                        <a:lnTo>
                          <a:pt x="43" y="28"/>
                        </a:lnTo>
                        <a:lnTo>
                          <a:pt x="44" y="23"/>
                        </a:lnTo>
                        <a:lnTo>
                          <a:pt x="43" y="19"/>
                        </a:lnTo>
                        <a:lnTo>
                          <a:pt x="42" y="15"/>
                        </a:lnTo>
                        <a:lnTo>
                          <a:pt x="41" y="11"/>
                        </a:lnTo>
                        <a:lnTo>
                          <a:pt x="37" y="8"/>
                        </a:lnTo>
                        <a:lnTo>
                          <a:pt x="34" y="5"/>
                        </a:lnTo>
                        <a:lnTo>
                          <a:pt x="30" y="2"/>
                        </a:lnTo>
                        <a:lnTo>
                          <a:pt x="26" y="0"/>
                        </a:lnTo>
                        <a:lnTo>
                          <a:pt x="21" y="0"/>
                        </a:lnTo>
                        <a:lnTo>
                          <a:pt x="44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4" name="Freeform 742"/>
                  <p:cNvSpPr>
                    <a:spLocks noChangeAspect="1"/>
                  </p:cNvSpPr>
                  <p:nvPr/>
                </p:nvSpPr>
                <p:spPr bwMode="auto">
                  <a:xfrm>
                    <a:off x="3224" y="1924"/>
                    <a:ext cx="15" cy="133"/>
                  </a:xfrm>
                  <a:custGeom>
                    <a:avLst/>
                    <a:gdLst/>
                    <a:ahLst/>
                    <a:cxnLst>
                      <a:cxn ang="0">
                        <a:pos x="43" y="432"/>
                      </a:cxn>
                      <a:cxn ang="0">
                        <a:pos x="47" y="418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418"/>
                      </a:cxn>
                      <a:cxn ang="0">
                        <a:pos x="43" y="432"/>
                      </a:cxn>
                      <a:cxn ang="0">
                        <a:pos x="0" y="418"/>
                      </a:cxn>
                      <a:cxn ang="0">
                        <a:pos x="0" y="424"/>
                      </a:cxn>
                      <a:cxn ang="0">
                        <a:pos x="3" y="429"/>
                      </a:cxn>
                      <a:cxn ang="0">
                        <a:pos x="5" y="432"/>
                      </a:cxn>
                      <a:cxn ang="0">
                        <a:pos x="8" y="435"/>
                      </a:cxn>
                      <a:cxn ang="0">
                        <a:pos x="11" y="438"/>
                      </a:cxn>
                      <a:cxn ang="0">
                        <a:pos x="15" y="441"/>
                      </a:cxn>
                      <a:cxn ang="0">
                        <a:pos x="19" y="442"/>
                      </a:cxn>
                      <a:cxn ang="0">
                        <a:pos x="24" y="442"/>
                      </a:cxn>
                      <a:cxn ang="0">
                        <a:pos x="28" y="442"/>
                      </a:cxn>
                      <a:cxn ang="0">
                        <a:pos x="32" y="441"/>
                      </a:cxn>
                      <a:cxn ang="0">
                        <a:pos x="36" y="438"/>
                      </a:cxn>
                      <a:cxn ang="0">
                        <a:pos x="39" y="435"/>
                      </a:cxn>
                      <a:cxn ang="0">
                        <a:pos x="43" y="432"/>
                      </a:cxn>
                      <a:cxn ang="0">
                        <a:pos x="45" y="429"/>
                      </a:cxn>
                      <a:cxn ang="0">
                        <a:pos x="46" y="424"/>
                      </a:cxn>
                      <a:cxn ang="0">
                        <a:pos x="47" y="418"/>
                      </a:cxn>
                      <a:cxn ang="0">
                        <a:pos x="43" y="432"/>
                      </a:cxn>
                    </a:cxnLst>
                    <a:rect l="0" t="0" r="r" b="b"/>
                    <a:pathLst>
                      <a:path w="47" h="442">
                        <a:moveTo>
                          <a:pt x="43" y="432"/>
                        </a:moveTo>
                        <a:lnTo>
                          <a:pt x="47" y="418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3" y="432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3" y="429"/>
                        </a:lnTo>
                        <a:lnTo>
                          <a:pt x="5" y="432"/>
                        </a:lnTo>
                        <a:lnTo>
                          <a:pt x="8" y="435"/>
                        </a:lnTo>
                        <a:lnTo>
                          <a:pt x="11" y="438"/>
                        </a:lnTo>
                        <a:lnTo>
                          <a:pt x="15" y="441"/>
                        </a:lnTo>
                        <a:lnTo>
                          <a:pt x="19" y="442"/>
                        </a:lnTo>
                        <a:lnTo>
                          <a:pt x="24" y="442"/>
                        </a:lnTo>
                        <a:lnTo>
                          <a:pt x="28" y="442"/>
                        </a:lnTo>
                        <a:lnTo>
                          <a:pt x="32" y="441"/>
                        </a:lnTo>
                        <a:lnTo>
                          <a:pt x="36" y="438"/>
                        </a:lnTo>
                        <a:lnTo>
                          <a:pt x="39" y="435"/>
                        </a:lnTo>
                        <a:lnTo>
                          <a:pt x="43" y="432"/>
                        </a:lnTo>
                        <a:lnTo>
                          <a:pt x="45" y="429"/>
                        </a:lnTo>
                        <a:lnTo>
                          <a:pt x="46" y="424"/>
                        </a:lnTo>
                        <a:lnTo>
                          <a:pt x="47" y="418"/>
                        </a:lnTo>
                        <a:lnTo>
                          <a:pt x="43" y="43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5" name="Freeform 743"/>
                  <p:cNvSpPr>
                    <a:spLocks noChangeAspect="1"/>
                  </p:cNvSpPr>
                  <p:nvPr/>
                </p:nvSpPr>
                <p:spPr bwMode="auto">
                  <a:xfrm>
                    <a:off x="3216" y="2046"/>
                    <a:ext cx="22" cy="22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42" y="65"/>
                      </a:cxn>
                      <a:cxn ang="0">
                        <a:pos x="71" y="27"/>
                      </a:cxn>
                      <a:cxn ang="0">
                        <a:pos x="33" y="0"/>
                      </a:cxn>
                      <a:cxn ang="0">
                        <a:pos x="5" y="38"/>
                      </a:cxn>
                      <a:cxn ang="0">
                        <a:pos x="0" y="51"/>
                      </a:cxn>
                      <a:cxn ang="0">
                        <a:pos x="5" y="38"/>
                      </a:cxn>
                      <a:cxn ang="0">
                        <a:pos x="2" y="43"/>
                      </a:cxn>
                      <a:cxn ang="0">
                        <a:pos x="1" y="47"/>
                      </a:cxn>
                      <a:cxn ang="0">
                        <a:pos x="0" y="51"/>
                      </a:cxn>
                      <a:cxn ang="0">
                        <a:pos x="1" y="56"/>
                      </a:cxn>
                      <a:cxn ang="0">
                        <a:pos x="2" y="60"/>
                      </a:cxn>
                      <a:cxn ang="0">
                        <a:pos x="4" y="64"/>
                      </a:cxn>
                      <a:cxn ang="0">
                        <a:pos x="6" y="67"/>
                      </a:cxn>
                      <a:cxn ang="0">
                        <a:pos x="10" y="70"/>
                      </a:cxn>
                      <a:cxn ang="0">
                        <a:pos x="14" y="72"/>
                      </a:cxn>
                      <a:cxn ang="0">
                        <a:pos x="18" y="73"/>
                      </a:cxn>
                      <a:cxn ang="0">
                        <a:pos x="22" y="75"/>
                      </a:cxn>
                      <a:cxn ang="0">
                        <a:pos x="26" y="75"/>
                      </a:cxn>
                      <a:cxn ang="0">
                        <a:pos x="31" y="73"/>
                      </a:cxn>
                      <a:cxn ang="0">
                        <a:pos x="35" y="72"/>
                      </a:cxn>
                      <a:cxn ang="0">
                        <a:pos x="39" y="69"/>
                      </a:cxn>
                      <a:cxn ang="0">
                        <a:pos x="42" y="65"/>
                      </a:cxn>
                      <a:cxn ang="0">
                        <a:pos x="0" y="51"/>
                      </a:cxn>
                    </a:cxnLst>
                    <a:rect l="0" t="0" r="r" b="b"/>
                    <a:pathLst>
                      <a:path w="71" h="75">
                        <a:moveTo>
                          <a:pt x="0" y="51"/>
                        </a:moveTo>
                        <a:lnTo>
                          <a:pt x="42" y="65"/>
                        </a:lnTo>
                        <a:lnTo>
                          <a:pt x="71" y="27"/>
                        </a:lnTo>
                        <a:lnTo>
                          <a:pt x="33" y="0"/>
                        </a:lnTo>
                        <a:lnTo>
                          <a:pt x="5" y="38"/>
                        </a:lnTo>
                        <a:lnTo>
                          <a:pt x="0" y="51"/>
                        </a:lnTo>
                        <a:lnTo>
                          <a:pt x="5" y="38"/>
                        </a:lnTo>
                        <a:lnTo>
                          <a:pt x="2" y="43"/>
                        </a:lnTo>
                        <a:lnTo>
                          <a:pt x="1" y="47"/>
                        </a:lnTo>
                        <a:lnTo>
                          <a:pt x="0" y="51"/>
                        </a:lnTo>
                        <a:lnTo>
                          <a:pt x="1" y="56"/>
                        </a:lnTo>
                        <a:lnTo>
                          <a:pt x="2" y="60"/>
                        </a:lnTo>
                        <a:lnTo>
                          <a:pt x="4" y="64"/>
                        </a:lnTo>
                        <a:lnTo>
                          <a:pt x="6" y="67"/>
                        </a:lnTo>
                        <a:lnTo>
                          <a:pt x="10" y="70"/>
                        </a:lnTo>
                        <a:lnTo>
                          <a:pt x="14" y="72"/>
                        </a:lnTo>
                        <a:lnTo>
                          <a:pt x="18" y="73"/>
                        </a:lnTo>
                        <a:lnTo>
                          <a:pt x="22" y="75"/>
                        </a:lnTo>
                        <a:lnTo>
                          <a:pt x="26" y="75"/>
                        </a:lnTo>
                        <a:lnTo>
                          <a:pt x="31" y="73"/>
                        </a:lnTo>
                        <a:lnTo>
                          <a:pt x="35" y="72"/>
                        </a:lnTo>
                        <a:lnTo>
                          <a:pt x="39" y="69"/>
                        </a:lnTo>
                        <a:lnTo>
                          <a:pt x="42" y="65"/>
                        </a:lnTo>
                        <a:lnTo>
                          <a:pt x="0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6" name="Rectangle 74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6" y="2061"/>
                    <a:ext cx="14" cy="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7" name="Freeform 745"/>
                  <p:cNvSpPr>
                    <a:spLocks noChangeAspect="1"/>
                  </p:cNvSpPr>
                  <p:nvPr/>
                </p:nvSpPr>
                <p:spPr bwMode="auto">
                  <a:xfrm>
                    <a:off x="2255" y="1410"/>
                    <a:ext cx="15" cy="9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0" y="24"/>
                      </a:cxn>
                      <a:cxn ang="0">
                        <a:pos x="0" y="315"/>
                      </a:cxn>
                      <a:cxn ang="0">
                        <a:pos x="47" y="315"/>
                      </a:cxn>
                      <a:cxn ang="0">
                        <a:pos x="47" y="24"/>
                      </a:cxn>
                      <a:cxn ang="0">
                        <a:pos x="0" y="23"/>
                      </a:cxn>
                      <a:cxn ang="0">
                        <a:pos x="47" y="24"/>
                      </a:cxn>
                      <a:cxn ang="0">
                        <a:pos x="46" y="18"/>
                      </a:cxn>
                      <a:cxn ang="0">
                        <a:pos x="45" y="14"/>
                      </a:cxn>
                      <a:cxn ang="0">
                        <a:pos x="43" y="10"/>
                      </a:cxn>
                      <a:cxn ang="0">
                        <a:pos x="39" y="7"/>
                      </a:cxn>
                      <a:cxn ang="0">
                        <a:pos x="35" y="4"/>
                      </a:cxn>
                      <a:cxn ang="0">
                        <a:pos x="32" y="3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18" y="1"/>
                      </a:cxn>
                      <a:cxn ang="0">
                        <a:pos x="14" y="3"/>
                      </a:cxn>
                      <a:cxn ang="0">
                        <a:pos x="11" y="4"/>
                      </a:cxn>
                      <a:cxn ang="0">
                        <a:pos x="7" y="7"/>
                      </a:cxn>
                      <a:cxn ang="0">
                        <a:pos x="5" y="10"/>
                      </a:cxn>
                      <a:cxn ang="0">
                        <a:pos x="2" y="14"/>
                      </a:cxn>
                      <a:cxn ang="0">
                        <a:pos x="0" y="18"/>
                      </a:cxn>
                      <a:cxn ang="0">
                        <a:pos x="0" y="24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7" h="315">
                        <a:moveTo>
                          <a:pt x="0" y="23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7" y="315"/>
                        </a:lnTo>
                        <a:lnTo>
                          <a:pt x="47" y="24"/>
                        </a:lnTo>
                        <a:lnTo>
                          <a:pt x="0" y="23"/>
                        </a:lnTo>
                        <a:lnTo>
                          <a:pt x="47" y="24"/>
                        </a:lnTo>
                        <a:lnTo>
                          <a:pt x="46" y="18"/>
                        </a:lnTo>
                        <a:lnTo>
                          <a:pt x="45" y="14"/>
                        </a:lnTo>
                        <a:lnTo>
                          <a:pt x="43" y="10"/>
                        </a:lnTo>
                        <a:lnTo>
                          <a:pt x="39" y="7"/>
                        </a:lnTo>
                        <a:lnTo>
                          <a:pt x="35" y="4"/>
                        </a:lnTo>
                        <a:lnTo>
                          <a:pt x="32" y="3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8" y="1"/>
                        </a:lnTo>
                        <a:lnTo>
                          <a:pt x="14" y="3"/>
                        </a:lnTo>
                        <a:lnTo>
                          <a:pt x="11" y="4"/>
                        </a:lnTo>
                        <a:lnTo>
                          <a:pt x="7" y="7"/>
                        </a:lnTo>
                        <a:lnTo>
                          <a:pt x="5" y="10"/>
                        </a:lnTo>
                        <a:lnTo>
                          <a:pt x="2" y="14"/>
                        </a:lnTo>
                        <a:lnTo>
                          <a:pt x="0" y="18"/>
                        </a:lnTo>
                        <a:lnTo>
                          <a:pt x="0" y="24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8" name="Freeform 746"/>
                  <p:cNvSpPr>
                    <a:spLocks noChangeAspect="1"/>
                  </p:cNvSpPr>
                  <p:nvPr/>
                </p:nvSpPr>
                <p:spPr bwMode="auto">
                  <a:xfrm>
                    <a:off x="2255" y="1359"/>
                    <a:ext cx="37" cy="58"/>
                  </a:xfrm>
                  <a:custGeom>
                    <a:avLst/>
                    <a:gdLst/>
                    <a:ahLst/>
                    <a:cxnLst>
                      <a:cxn ang="0">
                        <a:pos x="115" y="7"/>
                      </a:cxn>
                      <a:cxn ang="0">
                        <a:pos x="84" y="6"/>
                      </a:cxn>
                      <a:cxn ang="0">
                        <a:pos x="72" y="18"/>
                      </a:cxn>
                      <a:cxn ang="0">
                        <a:pos x="62" y="30"/>
                      </a:cxn>
                      <a:cxn ang="0">
                        <a:pos x="51" y="40"/>
                      </a:cxn>
                      <a:cxn ang="0">
                        <a:pos x="43" y="52"/>
                      </a:cxn>
                      <a:cxn ang="0">
                        <a:pos x="35" y="63"/>
                      </a:cxn>
                      <a:cxn ang="0">
                        <a:pos x="28" y="75"/>
                      </a:cxn>
                      <a:cxn ang="0">
                        <a:pos x="23" y="86"/>
                      </a:cxn>
                      <a:cxn ang="0">
                        <a:pos x="17" y="98"/>
                      </a:cxn>
                      <a:cxn ang="0">
                        <a:pos x="13" y="110"/>
                      </a:cxn>
                      <a:cxn ang="0">
                        <a:pos x="10" y="121"/>
                      </a:cxn>
                      <a:cxn ang="0">
                        <a:pos x="7" y="133"/>
                      </a:cxn>
                      <a:cxn ang="0">
                        <a:pos x="5" y="144"/>
                      </a:cxn>
                      <a:cxn ang="0">
                        <a:pos x="2" y="166"/>
                      </a:cxn>
                      <a:cxn ang="0">
                        <a:pos x="0" y="189"/>
                      </a:cxn>
                      <a:cxn ang="0">
                        <a:pos x="47" y="192"/>
                      </a:cxn>
                      <a:cxn ang="0">
                        <a:pos x="48" y="172"/>
                      </a:cxn>
                      <a:cxn ang="0">
                        <a:pos x="51" y="152"/>
                      </a:cxn>
                      <a:cxn ang="0">
                        <a:pos x="52" y="143"/>
                      </a:cxn>
                      <a:cxn ang="0">
                        <a:pos x="55" y="134"/>
                      </a:cxn>
                      <a:cxn ang="0">
                        <a:pos x="57" y="124"/>
                      </a:cxn>
                      <a:cxn ang="0">
                        <a:pos x="61" y="115"/>
                      </a:cxn>
                      <a:cxn ang="0">
                        <a:pos x="65" y="106"/>
                      </a:cxn>
                      <a:cxn ang="0">
                        <a:pos x="69" y="97"/>
                      </a:cxn>
                      <a:cxn ang="0">
                        <a:pos x="74" y="87"/>
                      </a:cxn>
                      <a:cxn ang="0">
                        <a:pos x="81" y="79"/>
                      </a:cxn>
                      <a:cxn ang="0">
                        <a:pos x="88" y="70"/>
                      </a:cxn>
                      <a:cxn ang="0">
                        <a:pos x="95" y="60"/>
                      </a:cxn>
                      <a:cxn ang="0">
                        <a:pos x="105" y="51"/>
                      </a:cxn>
                      <a:cxn ang="0">
                        <a:pos x="114" y="41"/>
                      </a:cxn>
                      <a:cxn ang="0">
                        <a:pos x="83" y="40"/>
                      </a:cxn>
                      <a:cxn ang="0">
                        <a:pos x="114" y="41"/>
                      </a:cxn>
                      <a:cxn ang="0">
                        <a:pos x="118" y="37"/>
                      </a:cxn>
                      <a:cxn ang="0">
                        <a:pos x="121" y="33"/>
                      </a:cxn>
                      <a:cxn ang="0">
                        <a:pos x="123" y="29"/>
                      </a:cxn>
                      <a:cxn ang="0">
                        <a:pos x="123" y="24"/>
                      </a:cxn>
                      <a:cxn ang="0">
                        <a:pos x="123" y="20"/>
                      </a:cxn>
                      <a:cxn ang="0">
                        <a:pos x="122" y="16"/>
                      </a:cxn>
                      <a:cxn ang="0">
                        <a:pos x="119" y="12"/>
                      </a:cxn>
                      <a:cxn ang="0">
                        <a:pos x="116" y="9"/>
                      </a:cxn>
                      <a:cxn ang="0">
                        <a:pos x="113" y="5"/>
                      </a:cxn>
                      <a:cxn ang="0">
                        <a:pos x="110" y="3"/>
                      </a:cxn>
                      <a:cxn ang="0">
                        <a:pos x="106" y="1"/>
                      </a:cxn>
                      <a:cxn ang="0">
                        <a:pos x="102" y="0"/>
                      </a:cxn>
                      <a:cxn ang="0">
                        <a:pos x="97" y="0"/>
                      </a:cxn>
                      <a:cxn ang="0">
                        <a:pos x="93" y="1"/>
                      </a:cxn>
                      <a:cxn ang="0">
                        <a:pos x="88" y="3"/>
                      </a:cxn>
                      <a:cxn ang="0">
                        <a:pos x="84" y="6"/>
                      </a:cxn>
                      <a:cxn ang="0">
                        <a:pos x="115" y="7"/>
                      </a:cxn>
                    </a:cxnLst>
                    <a:rect l="0" t="0" r="r" b="b"/>
                    <a:pathLst>
                      <a:path w="123" h="192">
                        <a:moveTo>
                          <a:pt x="115" y="7"/>
                        </a:moveTo>
                        <a:lnTo>
                          <a:pt x="84" y="6"/>
                        </a:lnTo>
                        <a:lnTo>
                          <a:pt x="72" y="18"/>
                        </a:lnTo>
                        <a:lnTo>
                          <a:pt x="62" y="30"/>
                        </a:lnTo>
                        <a:lnTo>
                          <a:pt x="51" y="40"/>
                        </a:lnTo>
                        <a:lnTo>
                          <a:pt x="43" y="52"/>
                        </a:lnTo>
                        <a:lnTo>
                          <a:pt x="35" y="63"/>
                        </a:lnTo>
                        <a:lnTo>
                          <a:pt x="28" y="75"/>
                        </a:lnTo>
                        <a:lnTo>
                          <a:pt x="23" y="86"/>
                        </a:lnTo>
                        <a:lnTo>
                          <a:pt x="17" y="98"/>
                        </a:lnTo>
                        <a:lnTo>
                          <a:pt x="13" y="110"/>
                        </a:lnTo>
                        <a:lnTo>
                          <a:pt x="10" y="121"/>
                        </a:lnTo>
                        <a:lnTo>
                          <a:pt x="7" y="133"/>
                        </a:lnTo>
                        <a:lnTo>
                          <a:pt x="5" y="144"/>
                        </a:lnTo>
                        <a:lnTo>
                          <a:pt x="2" y="166"/>
                        </a:lnTo>
                        <a:lnTo>
                          <a:pt x="0" y="189"/>
                        </a:lnTo>
                        <a:lnTo>
                          <a:pt x="47" y="192"/>
                        </a:lnTo>
                        <a:lnTo>
                          <a:pt x="48" y="172"/>
                        </a:lnTo>
                        <a:lnTo>
                          <a:pt x="51" y="152"/>
                        </a:lnTo>
                        <a:lnTo>
                          <a:pt x="52" y="143"/>
                        </a:lnTo>
                        <a:lnTo>
                          <a:pt x="55" y="134"/>
                        </a:lnTo>
                        <a:lnTo>
                          <a:pt x="57" y="124"/>
                        </a:lnTo>
                        <a:lnTo>
                          <a:pt x="61" y="115"/>
                        </a:lnTo>
                        <a:lnTo>
                          <a:pt x="65" y="106"/>
                        </a:lnTo>
                        <a:lnTo>
                          <a:pt x="69" y="97"/>
                        </a:lnTo>
                        <a:lnTo>
                          <a:pt x="74" y="87"/>
                        </a:lnTo>
                        <a:lnTo>
                          <a:pt x="81" y="79"/>
                        </a:lnTo>
                        <a:lnTo>
                          <a:pt x="88" y="70"/>
                        </a:lnTo>
                        <a:lnTo>
                          <a:pt x="95" y="60"/>
                        </a:lnTo>
                        <a:lnTo>
                          <a:pt x="105" y="51"/>
                        </a:lnTo>
                        <a:lnTo>
                          <a:pt x="114" y="41"/>
                        </a:lnTo>
                        <a:lnTo>
                          <a:pt x="83" y="40"/>
                        </a:lnTo>
                        <a:lnTo>
                          <a:pt x="114" y="41"/>
                        </a:lnTo>
                        <a:lnTo>
                          <a:pt x="118" y="37"/>
                        </a:lnTo>
                        <a:lnTo>
                          <a:pt x="121" y="33"/>
                        </a:lnTo>
                        <a:lnTo>
                          <a:pt x="123" y="29"/>
                        </a:lnTo>
                        <a:lnTo>
                          <a:pt x="123" y="24"/>
                        </a:lnTo>
                        <a:lnTo>
                          <a:pt x="123" y="20"/>
                        </a:lnTo>
                        <a:lnTo>
                          <a:pt x="122" y="16"/>
                        </a:lnTo>
                        <a:lnTo>
                          <a:pt x="119" y="12"/>
                        </a:lnTo>
                        <a:lnTo>
                          <a:pt x="116" y="9"/>
                        </a:lnTo>
                        <a:lnTo>
                          <a:pt x="113" y="5"/>
                        </a:lnTo>
                        <a:lnTo>
                          <a:pt x="110" y="3"/>
                        </a:lnTo>
                        <a:lnTo>
                          <a:pt x="106" y="1"/>
                        </a:lnTo>
                        <a:lnTo>
                          <a:pt x="102" y="0"/>
                        </a:lnTo>
                        <a:lnTo>
                          <a:pt x="97" y="0"/>
                        </a:lnTo>
                        <a:lnTo>
                          <a:pt x="93" y="1"/>
                        </a:lnTo>
                        <a:lnTo>
                          <a:pt x="88" y="3"/>
                        </a:lnTo>
                        <a:lnTo>
                          <a:pt x="84" y="6"/>
                        </a:lnTo>
                        <a:lnTo>
                          <a:pt x="115" y="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699" name="Freeform 747"/>
                  <p:cNvSpPr>
                    <a:spLocks noChangeAspect="1"/>
                  </p:cNvSpPr>
                  <p:nvPr/>
                </p:nvSpPr>
                <p:spPr bwMode="auto">
                  <a:xfrm>
                    <a:off x="2280" y="1362"/>
                    <a:ext cx="34" cy="61"/>
                  </a:xfrm>
                  <a:custGeom>
                    <a:avLst/>
                    <a:gdLst/>
                    <a:ahLst/>
                    <a:cxnLst>
                      <a:cxn ang="0">
                        <a:pos x="113" y="183"/>
                      </a:cxn>
                      <a:cxn ang="0">
                        <a:pos x="113" y="183"/>
                      </a:cxn>
                      <a:cxn ang="0">
                        <a:pos x="112" y="160"/>
                      </a:cxn>
                      <a:cxn ang="0">
                        <a:pos x="109" y="137"/>
                      </a:cxn>
                      <a:cxn ang="0">
                        <a:pos x="107" y="126"/>
                      </a:cxn>
                      <a:cxn ang="0">
                        <a:pos x="104" y="114"/>
                      </a:cxn>
                      <a:cxn ang="0">
                        <a:pos x="100" y="103"/>
                      </a:cxn>
                      <a:cxn ang="0">
                        <a:pos x="95" y="91"/>
                      </a:cxn>
                      <a:cxn ang="0">
                        <a:pos x="90" y="79"/>
                      </a:cxn>
                      <a:cxn ang="0">
                        <a:pos x="84" y="68"/>
                      </a:cxn>
                      <a:cxn ang="0">
                        <a:pos x="78" y="56"/>
                      </a:cxn>
                      <a:cxn ang="0">
                        <a:pos x="70" y="46"/>
                      </a:cxn>
                      <a:cxn ang="0">
                        <a:pos x="62" y="34"/>
                      </a:cxn>
                      <a:cxn ang="0">
                        <a:pos x="53" y="23"/>
                      </a:cxn>
                      <a:cxn ang="0">
                        <a:pos x="43" y="12"/>
                      </a:cxn>
                      <a:cxn ang="0">
                        <a:pos x="32" y="0"/>
                      </a:cxn>
                      <a:cxn ang="0">
                        <a:pos x="0" y="33"/>
                      </a:cxn>
                      <a:cxn ang="0">
                        <a:pos x="9" y="43"/>
                      </a:cxn>
                      <a:cxn ang="0">
                        <a:pos x="18" y="53"/>
                      </a:cxn>
                      <a:cxn ang="0">
                        <a:pos x="25" y="63"/>
                      </a:cxn>
                      <a:cxn ang="0">
                        <a:pos x="32" y="72"/>
                      </a:cxn>
                      <a:cxn ang="0">
                        <a:pos x="39" y="80"/>
                      </a:cxn>
                      <a:cxn ang="0">
                        <a:pos x="44" y="90"/>
                      </a:cxn>
                      <a:cxn ang="0">
                        <a:pos x="48" y="99"/>
                      </a:cxn>
                      <a:cxn ang="0">
                        <a:pos x="52" y="109"/>
                      </a:cxn>
                      <a:cxn ang="0">
                        <a:pos x="57" y="118"/>
                      </a:cxn>
                      <a:cxn ang="0">
                        <a:pos x="60" y="127"/>
                      </a:cxn>
                      <a:cxn ang="0">
                        <a:pos x="62" y="136"/>
                      </a:cxn>
                      <a:cxn ang="0">
                        <a:pos x="64" y="145"/>
                      </a:cxn>
                      <a:cxn ang="0">
                        <a:pos x="67" y="165"/>
                      </a:cxn>
                      <a:cxn ang="0">
                        <a:pos x="67" y="183"/>
                      </a:cxn>
                      <a:cxn ang="0">
                        <a:pos x="67" y="183"/>
                      </a:cxn>
                      <a:cxn ang="0">
                        <a:pos x="67" y="183"/>
                      </a:cxn>
                      <a:cxn ang="0">
                        <a:pos x="68" y="188"/>
                      </a:cxn>
                      <a:cxn ang="0">
                        <a:pos x="69" y="193"/>
                      </a:cxn>
                      <a:cxn ang="0">
                        <a:pos x="71" y="197"/>
                      </a:cxn>
                      <a:cxn ang="0">
                        <a:pos x="74" y="201"/>
                      </a:cxn>
                      <a:cxn ang="0">
                        <a:pos x="78" y="203"/>
                      </a:cxn>
                      <a:cxn ang="0">
                        <a:pos x="82" y="205"/>
                      </a:cxn>
                      <a:cxn ang="0">
                        <a:pos x="86" y="206"/>
                      </a:cxn>
                      <a:cxn ang="0">
                        <a:pos x="90" y="206"/>
                      </a:cxn>
                      <a:cxn ang="0">
                        <a:pos x="94" y="206"/>
                      </a:cxn>
                      <a:cxn ang="0">
                        <a:pos x="99" y="205"/>
                      </a:cxn>
                      <a:cxn ang="0">
                        <a:pos x="103" y="203"/>
                      </a:cxn>
                      <a:cxn ang="0">
                        <a:pos x="106" y="201"/>
                      </a:cxn>
                      <a:cxn ang="0">
                        <a:pos x="109" y="197"/>
                      </a:cxn>
                      <a:cxn ang="0">
                        <a:pos x="111" y="193"/>
                      </a:cxn>
                      <a:cxn ang="0">
                        <a:pos x="113" y="188"/>
                      </a:cxn>
                      <a:cxn ang="0">
                        <a:pos x="113" y="183"/>
                      </a:cxn>
                    </a:cxnLst>
                    <a:rect l="0" t="0" r="r" b="b"/>
                    <a:pathLst>
                      <a:path w="113" h="206">
                        <a:moveTo>
                          <a:pt x="113" y="183"/>
                        </a:moveTo>
                        <a:lnTo>
                          <a:pt x="113" y="183"/>
                        </a:lnTo>
                        <a:lnTo>
                          <a:pt x="112" y="160"/>
                        </a:lnTo>
                        <a:lnTo>
                          <a:pt x="109" y="137"/>
                        </a:lnTo>
                        <a:lnTo>
                          <a:pt x="107" y="126"/>
                        </a:lnTo>
                        <a:lnTo>
                          <a:pt x="104" y="114"/>
                        </a:lnTo>
                        <a:lnTo>
                          <a:pt x="100" y="103"/>
                        </a:lnTo>
                        <a:lnTo>
                          <a:pt x="95" y="91"/>
                        </a:lnTo>
                        <a:lnTo>
                          <a:pt x="90" y="79"/>
                        </a:lnTo>
                        <a:lnTo>
                          <a:pt x="84" y="68"/>
                        </a:lnTo>
                        <a:lnTo>
                          <a:pt x="78" y="56"/>
                        </a:lnTo>
                        <a:lnTo>
                          <a:pt x="70" y="46"/>
                        </a:lnTo>
                        <a:lnTo>
                          <a:pt x="62" y="34"/>
                        </a:lnTo>
                        <a:lnTo>
                          <a:pt x="53" y="23"/>
                        </a:lnTo>
                        <a:lnTo>
                          <a:pt x="43" y="12"/>
                        </a:lnTo>
                        <a:lnTo>
                          <a:pt x="32" y="0"/>
                        </a:lnTo>
                        <a:lnTo>
                          <a:pt x="0" y="33"/>
                        </a:lnTo>
                        <a:lnTo>
                          <a:pt x="9" y="43"/>
                        </a:lnTo>
                        <a:lnTo>
                          <a:pt x="18" y="53"/>
                        </a:lnTo>
                        <a:lnTo>
                          <a:pt x="25" y="63"/>
                        </a:lnTo>
                        <a:lnTo>
                          <a:pt x="32" y="72"/>
                        </a:lnTo>
                        <a:lnTo>
                          <a:pt x="39" y="80"/>
                        </a:lnTo>
                        <a:lnTo>
                          <a:pt x="44" y="90"/>
                        </a:lnTo>
                        <a:lnTo>
                          <a:pt x="48" y="99"/>
                        </a:lnTo>
                        <a:lnTo>
                          <a:pt x="52" y="109"/>
                        </a:lnTo>
                        <a:lnTo>
                          <a:pt x="57" y="118"/>
                        </a:lnTo>
                        <a:lnTo>
                          <a:pt x="60" y="127"/>
                        </a:lnTo>
                        <a:lnTo>
                          <a:pt x="62" y="136"/>
                        </a:lnTo>
                        <a:lnTo>
                          <a:pt x="64" y="145"/>
                        </a:lnTo>
                        <a:lnTo>
                          <a:pt x="67" y="165"/>
                        </a:lnTo>
                        <a:lnTo>
                          <a:pt x="67" y="183"/>
                        </a:lnTo>
                        <a:lnTo>
                          <a:pt x="67" y="183"/>
                        </a:lnTo>
                        <a:lnTo>
                          <a:pt x="67" y="183"/>
                        </a:lnTo>
                        <a:lnTo>
                          <a:pt x="68" y="188"/>
                        </a:lnTo>
                        <a:lnTo>
                          <a:pt x="69" y="193"/>
                        </a:lnTo>
                        <a:lnTo>
                          <a:pt x="71" y="197"/>
                        </a:lnTo>
                        <a:lnTo>
                          <a:pt x="74" y="201"/>
                        </a:lnTo>
                        <a:lnTo>
                          <a:pt x="78" y="203"/>
                        </a:lnTo>
                        <a:lnTo>
                          <a:pt x="82" y="205"/>
                        </a:lnTo>
                        <a:lnTo>
                          <a:pt x="86" y="206"/>
                        </a:lnTo>
                        <a:lnTo>
                          <a:pt x="90" y="206"/>
                        </a:lnTo>
                        <a:lnTo>
                          <a:pt x="94" y="206"/>
                        </a:lnTo>
                        <a:lnTo>
                          <a:pt x="99" y="205"/>
                        </a:lnTo>
                        <a:lnTo>
                          <a:pt x="103" y="203"/>
                        </a:lnTo>
                        <a:lnTo>
                          <a:pt x="106" y="201"/>
                        </a:lnTo>
                        <a:lnTo>
                          <a:pt x="109" y="197"/>
                        </a:lnTo>
                        <a:lnTo>
                          <a:pt x="111" y="193"/>
                        </a:lnTo>
                        <a:lnTo>
                          <a:pt x="113" y="188"/>
                        </a:lnTo>
                        <a:lnTo>
                          <a:pt x="113" y="18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0" name="Freeform 748"/>
                  <p:cNvSpPr>
                    <a:spLocks noChangeAspect="1"/>
                  </p:cNvSpPr>
                  <p:nvPr/>
                </p:nvSpPr>
                <p:spPr bwMode="auto">
                  <a:xfrm>
                    <a:off x="2300" y="1417"/>
                    <a:ext cx="14" cy="94"/>
                  </a:xfrm>
                  <a:custGeom>
                    <a:avLst/>
                    <a:gdLst/>
                    <a:ahLst/>
                    <a:cxnLst>
                      <a:cxn ang="0">
                        <a:pos x="18" y="314"/>
                      </a:cxn>
                      <a:cxn ang="0">
                        <a:pos x="46" y="291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291"/>
                      </a:cxn>
                      <a:cxn ang="0">
                        <a:pos x="18" y="314"/>
                      </a:cxn>
                      <a:cxn ang="0">
                        <a:pos x="0" y="291"/>
                      </a:cxn>
                      <a:cxn ang="0">
                        <a:pos x="1" y="298"/>
                      </a:cxn>
                      <a:cxn ang="0">
                        <a:pos x="2" y="302"/>
                      </a:cxn>
                      <a:cxn ang="0">
                        <a:pos x="4" y="306"/>
                      </a:cxn>
                      <a:cxn ang="0">
                        <a:pos x="7" y="309"/>
                      </a:cxn>
                      <a:cxn ang="0">
                        <a:pos x="11" y="311"/>
                      </a:cxn>
                      <a:cxn ang="0">
                        <a:pos x="15" y="313"/>
                      </a:cxn>
                      <a:cxn ang="0">
                        <a:pos x="19" y="314"/>
                      </a:cxn>
                      <a:cxn ang="0">
                        <a:pos x="23" y="315"/>
                      </a:cxn>
                      <a:cxn ang="0">
                        <a:pos x="27" y="314"/>
                      </a:cxn>
                      <a:cxn ang="0">
                        <a:pos x="32" y="313"/>
                      </a:cxn>
                      <a:cxn ang="0">
                        <a:pos x="36" y="311"/>
                      </a:cxn>
                      <a:cxn ang="0">
                        <a:pos x="39" y="309"/>
                      </a:cxn>
                      <a:cxn ang="0">
                        <a:pos x="42" y="306"/>
                      </a:cxn>
                      <a:cxn ang="0">
                        <a:pos x="44" y="302"/>
                      </a:cxn>
                      <a:cxn ang="0">
                        <a:pos x="46" y="298"/>
                      </a:cxn>
                      <a:cxn ang="0">
                        <a:pos x="46" y="291"/>
                      </a:cxn>
                      <a:cxn ang="0">
                        <a:pos x="18" y="314"/>
                      </a:cxn>
                    </a:cxnLst>
                    <a:rect l="0" t="0" r="r" b="b"/>
                    <a:pathLst>
                      <a:path w="46" h="315">
                        <a:moveTo>
                          <a:pt x="18" y="314"/>
                        </a:moveTo>
                        <a:lnTo>
                          <a:pt x="46" y="29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291"/>
                        </a:lnTo>
                        <a:lnTo>
                          <a:pt x="18" y="314"/>
                        </a:lnTo>
                        <a:lnTo>
                          <a:pt x="0" y="291"/>
                        </a:lnTo>
                        <a:lnTo>
                          <a:pt x="1" y="298"/>
                        </a:lnTo>
                        <a:lnTo>
                          <a:pt x="2" y="302"/>
                        </a:lnTo>
                        <a:lnTo>
                          <a:pt x="4" y="306"/>
                        </a:lnTo>
                        <a:lnTo>
                          <a:pt x="7" y="309"/>
                        </a:lnTo>
                        <a:lnTo>
                          <a:pt x="11" y="311"/>
                        </a:lnTo>
                        <a:lnTo>
                          <a:pt x="15" y="313"/>
                        </a:lnTo>
                        <a:lnTo>
                          <a:pt x="19" y="314"/>
                        </a:lnTo>
                        <a:lnTo>
                          <a:pt x="23" y="315"/>
                        </a:lnTo>
                        <a:lnTo>
                          <a:pt x="27" y="314"/>
                        </a:lnTo>
                        <a:lnTo>
                          <a:pt x="32" y="313"/>
                        </a:lnTo>
                        <a:lnTo>
                          <a:pt x="36" y="311"/>
                        </a:lnTo>
                        <a:lnTo>
                          <a:pt x="39" y="309"/>
                        </a:lnTo>
                        <a:lnTo>
                          <a:pt x="42" y="306"/>
                        </a:lnTo>
                        <a:lnTo>
                          <a:pt x="44" y="302"/>
                        </a:lnTo>
                        <a:lnTo>
                          <a:pt x="46" y="298"/>
                        </a:lnTo>
                        <a:lnTo>
                          <a:pt x="46" y="291"/>
                        </a:lnTo>
                        <a:lnTo>
                          <a:pt x="18" y="31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1" name="Freeform 749"/>
                  <p:cNvSpPr>
                    <a:spLocks noChangeAspect="1"/>
                  </p:cNvSpPr>
                  <p:nvPr/>
                </p:nvSpPr>
                <p:spPr bwMode="auto">
                  <a:xfrm>
                    <a:off x="2306" y="1497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120" y="43"/>
                      </a:cxn>
                      <a:cxn ang="0">
                        <a:pos x="102" y="21"/>
                      </a:cxn>
                      <a:cxn ang="0">
                        <a:pos x="10" y="0"/>
                      </a:cxn>
                      <a:cxn ang="0">
                        <a:pos x="0" y="45"/>
                      </a:cxn>
                      <a:cxn ang="0">
                        <a:pos x="92" y="66"/>
                      </a:cxn>
                      <a:cxn ang="0">
                        <a:pos x="120" y="43"/>
                      </a:cxn>
                      <a:cxn ang="0">
                        <a:pos x="92" y="66"/>
                      </a:cxn>
                      <a:cxn ang="0">
                        <a:pos x="98" y="66"/>
                      </a:cxn>
                      <a:cxn ang="0">
                        <a:pos x="102" y="66"/>
                      </a:cxn>
                      <a:cxn ang="0">
                        <a:pos x="106" y="65"/>
                      </a:cxn>
                      <a:cxn ang="0">
                        <a:pos x="111" y="63"/>
                      </a:cxn>
                      <a:cxn ang="0">
                        <a:pos x="114" y="60"/>
                      </a:cxn>
                      <a:cxn ang="0">
                        <a:pos x="117" y="57"/>
                      </a:cxn>
                      <a:cxn ang="0">
                        <a:pos x="118" y="53"/>
                      </a:cxn>
                      <a:cxn ang="0">
                        <a:pos x="120" y="49"/>
                      </a:cxn>
                      <a:cxn ang="0">
                        <a:pos x="120" y="44"/>
                      </a:cxn>
                      <a:cxn ang="0">
                        <a:pos x="120" y="40"/>
                      </a:cxn>
                      <a:cxn ang="0">
                        <a:pos x="119" y="36"/>
                      </a:cxn>
                      <a:cxn ang="0">
                        <a:pos x="118" y="32"/>
                      </a:cxn>
                      <a:cxn ang="0">
                        <a:pos x="115" y="29"/>
                      </a:cxn>
                      <a:cxn ang="0">
                        <a:pos x="112" y="25"/>
                      </a:cxn>
                      <a:cxn ang="0">
                        <a:pos x="107" y="22"/>
                      </a:cxn>
                      <a:cxn ang="0">
                        <a:pos x="102" y="21"/>
                      </a:cxn>
                      <a:cxn ang="0">
                        <a:pos x="120" y="43"/>
                      </a:cxn>
                    </a:cxnLst>
                    <a:rect l="0" t="0" r="r" b="b"/>
                    <a:pathLst>
                      <a:path w="120" h="66">
                        <a:moveTo>
                          <a:pt x="120" y="43"/>
                        </a:moveTo>
                        <a:lnTo>
                          <a:pt x="102" y="21"/>
                        </a:lnTo>
                        <a:lnTo>
                          <a:pt x="10" y="0"/>
                        </a:lnTo>
                        <a:lnTo>
                          <a:pt x="0" y="45"/>
                        </a:lnTo>
                        <a:lnTo>
                          <a:pt x="92" y="66"/>
                        </a:lnTo>
                        <a:lnTo>
                          <a:pt x="120" y="43"/>
                        </a:lnTo>
                        <a:lnTo>
                          <a:pt x="92" y="66"/>
                        </a:lnTo>
                        <a:lnTo>
                          <a:pt x="98" y="66"/>
                        </a:lnTo>
                        <a:lnTo>
                          <a:pt x="102" y="66"/>
                        </a:lnTo>
                        <a:lnTo>
                          <a:pt x="106" y="65"/>
                        </a:lnTo>
                        <a:lnTo>
                          <a:pt x="111" y="63"/>
                        </a:lnTo>
                        <a:lnTo>
                          <a:pt x="114" y="60"/>
                        </a:lnTo>
                        <a:lnTo>
                          <a:pt x="117" y="57"/>
                        </a:lnTo>
                        <a:lnTo>
                          <a:pt x="118" y="53"/>
                        </a:lnTo>
                        <a:lnTo>
                          <a:pt x="120" y="49"/>
                        </a:lnTo>
                        <a:lnTo>
                          <a:pt x="120" y="44"/>
                        </a:lnTo>
                        <a:lnTo>
                          <a:pt x="120" y="40"/>
                        </a:lnTo>
                        <a:lnTo>
                          <a:pt x="119" y="36"/>
                        </a:lnTo>
                        <a:lnTo>
                          <a:pt x="118" y="32"/>
                        </a:lnTo>
                        <a:lnTo>
                          <a:pt x="115" y="29"/>
                        </a:lnTo>
                        <a:lnTo>
                          <a:pt x="112" y="25"/>
                        </a:lnTo>
                        <a:lnTo>
                          <a:pt x="107" y="22"/>
                        </a:lnTo>
                        <a:lnTo>
                          <a:pt x="102" y="21"/>
                        </a:lnTo>
                        <a:lnTo>
                          <a:pt x="120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2" name="Freeform 750"/>
                  <p:cNvSpPr>
                    <a:spLocks noChangeAspect="1"/>
                  </p:cNvSpPr>
                  <p:nvPr/>
                </p:nvSpPr>
                <p:spPr bwMode="auto">
                  <a:xfrm>
                    <a:off x="2328" y="1511"/>
                    <a:ext cx="14" cy="33"/>
                  </a:xfrm>
                  <a:custGeom>
                    <a:avLst/>
                    <a:gdLst/>
                    <a:ahLst/>
                    <a:cxnLst>
                      <a:cxn ang="0">
                        <a:pos x="23" y="112"/>
                      </a:cxn>
                      <a:cxn ang="0">
                        <a:pos x="46" y="89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89"/>
                      </a:cxn>
                      <a:cxn ang="0">
                        <a:pos x="23" y="112"/>
                      </a:cxn>
                      <a:cxn ang="0">
                        <a:pos x="0" y="89"/>
                      </a:cxn>
                      <a:cxn ang="0">
                        <a:pos x="1" y="94"/>
                      </a:cxn>
                      <a:cxn ang="0">
                        <a:pos x="2" y="99"/>
                      </a:cxn>
                      <a:cxn ang="0">
                        <a:pos x="4" y="102"/>
                      </a:cxn>
                      <a:cxn ang="0">
                        <a:pos x="7" y="106"/>
                      </a:cxn>
                      <a:cxn ang="0">
                        <a:pos x="10" y="109"/>
                      </a:cxn>
                      <a:cxn ang="0">
                        <a:pos x="14" y="111"/>
                      </a:cxn>
                      <a:cxn ang="0">
                        <a:pos x="19" y="112"/>
                      </a:cxn>
                      <a:cxn ang="0">
                        <a:pos x="23" y="112"/>
                      </a:cxn>
                      <a:cxn ang="0">
                        <a:pos x="27" y="112"/>
                      </a:cxn>
                      <a:cxn ang="0">
                        <a:pos x="31" y="111"/>
                      </a:cxn>
                      <a:cxn ang="0">
                        <a:pos x="35" y="109"/>
                      </a:cxn>
                      <a:cxn ang="0">
                        <a:pos x="39" y="106"/>
                      </a:cxn>
                      <a:cxn ang="0">
                        <a:pos x="42" y="102"/>
                      </a:cxn>
                      <a:cxn ang="0">
                        <a:pos x="44" y="99"/>
                      </a:cxn>
                      <a:cxn ang="0">
                        <a:pos x="46" y="94"/>
                      </a:cxn>
                      <a:cxn ang="0">
                        <a:pos x="46" y="89"/>
                      </a:cxn>
                      <a:cxn ang="0">
                        <a:pos x="23" y="112"/>
                      </a:cxn>
                    </a:cxnLst>
                    <a:rect l="0" t="0" r="r" b="b"/>
                    <a:pathLst>
                      <a:path w="46" h="112">
                        <a:moveTo>
                          <a:pt x="23" y="112"/>
                        </a:moveTo>
                        <a:lnTo>
                          <a:pt x="46" y="89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9"/>
                        </a:lnTo>
                        <a:lnTo>
                          <a:pt x="23" y="112"/>
                        </a:lnTo>
                        <a:lnTo>
                          <a:pt x="0" y="89"/>
                        </a:lnTo>
                        <a:lnTo>
                          <a:pt x="1" y="94"/>
                        </a:lnTo>
                        <a:lnTo>
                          <a:pt x="2" y="99"/>
                        </a:lnTo>
                        <a:lnTo>
                          <a:pt x="4" y="102"/>
                        </a:lnTo>
                        <a:lnTo>
                          <a:pt x="7" y="106"/>
                        </a:lnTo>
                        <a:lnTo>
                          <a:pt x="10" y="109"/>
                        </a:lnTo>
                        <a:lnTo>
                          <a:pt x="14" y="111"/>
                        </a:lnTo>
                        <a:lnTo>
                          <a:pt x="19" y="112"/>
                        </a:lnTo>
                        <a:lnTo>
                          <a:pt x="23" y="112"/>
                        </a:lnTo>
                        <a:lnTo>
                          <a:pt x="27" y="112"/>
                        </a:lnTo>
                        <a:lnTo>
                          <a:pt x="31" y="111"/>
                        </a:lnTo>
                        <a:lnTo>
                          <a:pt x="35" y="109"/>
                        </a:lnTo>
                        <a:lnTo>
                          <a:pt x="39" y="106"/>
                        </a:lnTo>
                        <a:lnTo>
                          <a:pt x="42" y="102"/>
                        </a:lnTo>
                        <a:lnTo>
                          <a:pt x="44" y="99"/>
                        </a:lnTo>
                        <a:lnTo>
                          <a:pt x="46" y="94"/>
                        </a:lnTo>
                        <a:lnTo>
                          <a:pt x="46" y="89"/>
                        </a:lnTo>
                        <a:lnTo>
                          <a:pt x="23" y="11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3" name="Freeform 751"/>
                  <p:cNvSpPr>
                    <a:spLocks noChangeAspect="1"/>
                  </p:cNvSpPr>
                  <p:nvPr/>
                </p:nvSpPr>
                <p:spPr bwMode="auto">
                  <a:xfrm>
                    <a:off x="2304" y="1530"/>
                    <a:ext cx="30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6"/>
                      </a:cxn>
                      <a:cxn ang="0">
                        <a:pos x="102" y="46"/>
                      </a:cxn>
                      <a:cxn ang="0">
                        <a:pos x="102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4"/>
                      </a:cxn>
                      <a:cxn ang="0">
                        <a:pos x="5" y="7"/>
                      </a:cxn>
                      <a:cxn ang="0">
                        <a:pos x="3" y="10"/>
                      </a:cxn>
                      <a:cxn ang="0">
                        <a:pos x="1" y="14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7"/>
                      </a:cxn>
                      <a:cxn ang="0">
                        <a:pos x="1" y="31"/>
                      </a:cxn>
                      <a:cxn ang="0">
                        <a:pos x="3" y="35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4"/>
                      </a:cxn>
                      <a:cxn ang="0">
                        <a:pos x="18" y="45"/>
                      </a:cxn>
                      <a:cxn ang="0">
                        <a:pos x="23" y="46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102" h="46">
                        <a:moveTo>
                          <a:pt x="0" y="23"/>
                        </a:moveTo>
                        <a:lnTo>
                          <a:pt x="23" y="46"/>
                        </a:lnTo>
                        <a:lnTo>
                          <a:pt x="102" y="46"/>
                        </a:lnTo>
                        <a:lnTo>
                          <a:pt x="102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4"/>
                        </a:lnTo>
                        <a:lnTo>
                          <a:pt x="5" y="7"/>
                        </a:lnTo>
                        <a:lnTo>
                          <a:pt x="3" y="10"/>
                        </a:lnTo>
                        <a:lnTo>
                          <a:pt x="1" y="14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7"/>
                        </a:lnTo>
                        <a:lnTo>
                          <a:pt x="1" y="31"/>
                        </a:lnTo>
                        <a:lnTo>
                          <a:pt x="3" y="35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4"/>
                        </a:lnTo>
                        <a:lnTo>
                          <a:pt x="18" y="45"/>
                        </a:lnTo>
                        <a:lnTo>
                          <a:pt x="23" y="46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4" name="Freeform 752"/>
                  <p:cNvSpPr>
                    <a:spLocks noChangeAspect="1"/>
                  </p:cNvSpPr>
                  <p:nvPr/>
                </p:nvSpPr>
                <p:spPr bwMode="auto">
                  <a:xfrm>
                    <a:off x="2304" y="1537"/>
                    <a:ext cx="14" cy="335"/>
                  </a:xfrm>
                  <a:custGeom>
                    <a:avLst/>
                    <a:gdLst/>
                    <a:ahLst/>
                    <a:cxnLst>
                      <a:cxn ang="0">
                        <a:pos x="23" y="1116"/>
                      </a:cxn>
                      <a:cxn ang="0">
                        <a:pos x="46" y="1093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93"/>
                      </a:cxn>
                      <a:cxn ang="0">
                        <a:pos x="23" y="1116"/>
                      </a:cxn>
                      <a:cxn ang="0">
                        <a:pos x="0" y="1093"/>
                      </a:cxn>
                      <a:cxn ang="0">
                        <a:pos x="0" y="1099"/>
                      </a:cxn>
                      <a:cxn ang="0">
                        <a:pos x="2" y="1103"/>
                      </a:cxn>
                      <a:cxn ang="0">
                        <a:pos x="4" y="1107"/>
                      </a:cxn>
                      <a:cxn ang="0">
                        <a:pos x="7" y="1111"/>
                      </a:cxn>
                      <a:cxn ang="0">
                        <a:pos x="10" y="1113"/>
                      </a:cxn>
                      <a:cxn ang="0">
                        <a:pos x="14" y="1115"/>
                      </a:cxn>
                      <a:cxn ang="0">
                        <a:pos x="19" y="1116"/>
                      </a:cxn>
                      <a:cxn ang="0">
                        <a:pos x="23" y="1116"/>
                      </a:cxn>
                      <a:cxn ang="0">
                        <a:pos x="27" y="1116"/>
                      </a:cxn>
                      <a:cxn ang="0">
                        <a:pos x="31" y="1115"/>
                      </a:cxn>
                      <a:cxn ang="0">
                        <a:pos x="35" y="1113"/>
                      </a:cxn>
                      <a:cxn ang="0">
                        <a:pos x="39" y="1111"/>
                      </a:cxn>
                      <a:cxn ang="0">
                        <a:pos x="42" y="1107"/>
                      </a:cxn>
                      <a:cxn ang="0">
                        <a:pos x="44" y="1103"/>
                      </a:cxn>
                      <a:cxn ang="0">
                        <a:pos x="45" y="1099"/>
                      </a:cxn>
                      <a:cxn ang="0">
                        <a:pos x="46" y="1093"/>
                      </a:cxn>
                      <a:cxn ang="0">
                        <a:pos x="23" y="1116"/>
                      </a:cxn>
                    </a:cxnLst>
                    <a:rect l="0" t="0" r="r" b="b"/>
                    <a:pathLst>
                      <a:path w="46" h="1116">
                        <a:moveTo>
                          <a:pt x="23" y="1116"/>
                        </a:moveTo>
                        <a:lnTo>
                          <a:pt x="46" y="1093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3"/>
                        </a:lnTo>
                        <a:lnTo>
                          <a:pt x="23" y="1116"/>
                        </a:lnTo>
                        <a:lnTo>
                          <a:pt x="0" y="1093"/>
                        </a:lnTo>
                        <a:lnTo>
                          <a:pt x="0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7" y="1111"/>
                        </a:lnTo>
                        <a:lnTo>
                          <a:pt x="10" y="1113"/>
                        </a:lnTo>
                        <a:lnTo>
                          <a:pt x="14" y="1115"/>
                        </a:lnTo>
                        <a:lnTo>
                          <a:pt x="19" y="1116"/>
                        </a:lnTo>
                        <a:lnTo>
                          <a:pt x="23" y="1116"/>
                        </a:lnTo>
                        <a:lnTo>
                          <a:pt x="27" y="1116"/>
                        </a:lnTo>
                        <a:lnTo>
                          <a:pt x="31" y="1115"/>
                        </a:lnTo>
                        <a:lnTo>
                          <a:pt x="35" y="1113"/>
                        </a:lnTo>
                        <a:lnTo>
                          <a:pt x="39" y="1111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5" y="1099"/>
                        </a:lnTo>
                        <a:lnTo>
                          <a:pt x="46" y="1093"/>
                        </a:lnTo>
                        <a:lnTo>
                          <a:pt x="23" y="11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5" name="Freeform 753"/>
                  <p:cNvSpPr>
                    <a:spLocks noChangeAspect="1"/>
                  </p:cNvSpPr>
                  <p:nvPr/>
                </p:nvSpPr>
                <p:spPr bwMode="auto">
                  <a:xfrm>
                    <a:off x="2311" y="1858"/>
                    <a:ext cx="17" cy="14"/>
                  </a:xfrm>
                  <a:custGeom>
                    <a:avLst/>
                    <a:gdLst/>
                    <a:ahLst/>
                    <a:cxnLst>
                      <a:cxn ang="0">
                        <a:pos x="56" y="24"/>
                      </a:cxn>
                      <a:cxn ang="0">
                        <a:pos x="32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32" y="47"/>
                      </a:cxn>
                      <a:cxn ang="0">
                        <a:pos x="56" y="24"/>
                      </a:cxn>
                      <a:cxn ang="0">
                        <a:pos x="32" y="47"/>
                      </a:cxn>
                      <a:cxn ang="0">
                        <a:pos x="38" y="47"/>
                      </a:cxn>
                      <a:cxn ang="0">
                        <a:pos x="43" y="46"/>
                      </a:cxn>
                      <a:cxn ang="0">
                        <a:pos x="46" y="43"/>
                      </a:cxn>
                      <a:cxn ang="0">
                        <a:pos x="49" y="40"/>
                      </a:cxn>
                      <a:cxn ang="0">
                        <a:pos x="53" y="36"/>
                      </a:cxn>
                      <a:cxn ang="0">
                        <a:pos x="55" y="33"/>
                      </a:cxn>
                      <a:cxn ang="0">
                        <a:pos x="56" y="29"/>
                      </a:cxn>
                      <a:cxn ang="0">
                        <a:pos x="56" y="24"/>
                      </a:cxn>
                      <a:cxn ang="0">
                        <a:pos x="56" y="19"/>
                      </a:cxn>
                      <a:cxn ang="0">
                        <a:pos x="55" y="15"/>
                      </a:cxn>
                      <a:cxn ang="0">
                        <a:pos x="53" y="12"/>
                      </a:cxn>
                      <a:cxn ang="0">
                        <a:pos x="49" y="8"/>
                      </a:cxn>
                      <a:cxn ang="0">
                        <a:pos x="46" y="5"/>
                      </a:cxn>
                      <a:cxn ang="0">
                        <a:pos x="43" y="3"/>
                      </a:cxn>
                      <a:cxn ang="0">
                        <a:pos x="38" y="2"/>
                      </a:cxn>
                      <a:cxn ang="0">
                        <a:pos x="32" y="0"/>
                      </a:cxn>
                      <a:cxn ang="0">
                        <a:pos x="56" y="24"/>
                      </a:cxn>
                    </a:cxnLst>
                    <a:rect l="0" t="0" r="r" b="b"/>
                    <a:pathLst>
                      <a:path w="56" h="47">
                        <a:moveTo>
                          <a:pt x="56" y="24"/>
                        </a:moveTo>
                        <a:lnTo>
                          <a:pt x="32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32" y="47"/>
                        </a:lnTo>
                        <a:lnTo>
                          <a:pt x="56" y="24"/>
                        </a:lnTo>
                        <a:lnTo>
                          <a:pt x="32" y="47"/>
                        </a:lnTo>
                        <a:lnTo>
                          <a:pt x="38" y="47"/>
                        </a:lnTo>
                        <a:lnTo>
                          <a:pt x="43" y="46"/>
                        </a:lnTo>
                        <a:lnTo>
                          <a:pt x="46" y="43"/>
                        </a:lnTo>
                        <a:lnTo>
                          <a:pt x="49" y="40"/>
                        </a:lnTo>
                        <a:lnTo>
                          <a:pt x="53" y="36"/>
                        </a:lnTo>
                        <a:lnTo>
                          <a:pt x="55" y="33"/>
                        </a:lnTo>
                        <a:lnTo>
                          <a:pt x="56" y="29"/>
                        </a:lnTo>
                        <a:lnTo>
                          <a:pt x="56" y="24"/>
                        </a:lnTo>
                        <a:lnTo>
                          <a:pt x="56" y="19"/>
                        </a:lnTo>
                        <a:lnTo>
                          <a:pt x="55" y="15"/>
                        </a:lnTo>
                        <a:lnTo>
                          <a:pt x="53" y="12"/>
                        </a:lnTo>
                        <a:lnTo>
                          <a:pt x="49" y="8"/>
                        </a:lnTo>
                        <a:lnTo>
                          <a:pt x="46" y="5"/>
                        </a:lnTo>
                        <a:lnTo>
                          <a:pt x="43" y="3"/>
                        </a:lnTo>
                        <a:lnTo>
                          <a:pt x="38" y="2"/>
                        </a:lnTo>
                        <a:lnTo>
                          <a:pt x="32" y="0"/>
                        </a:lnTo>
                        <a:lnTo>
                          <a:pt x="56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6" name="Freeform 754"/>
                  <p:cNvSpPr>
                    <a:spLocks noChangeAspect="1"/>
                  </p:cNvSpPr>
                  <p:nvPr/>
                </p:nvSpPr>
                <p:spPr bwMode="auto">
                  <a:xfrm>
                    <a:off x="2314" y="1866"/>
                    <a:ext cx="14" cy="65"/>
                  </a:xfrm>
                  <a:custGeom>
                    <a:avLst/>
                    <a:gdLst/>
                    <a:ahLst/>
                    <a:cxnLst>
                      <a:cxn ang="0">
                        <a:pos x="23" y="221"/>
                      </a:cxn>
                      <a:cxn ang="0">
                        <a:pos x="47" y="197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97"/>
                      </a:cxn>
                      <a:cxn ang="0">
                        <a:pos x="23" y="221"/>
                      </a:cxn>
                      <a:cxn ang="0">
                        <a:pos x="0" y="197"/>
                      </a:cxn>
                      <a:cxn ang="0">
                        <a:pos x="0" y="203"/>
                      </a:cxn>
                      <a:cxn ang="0">
                        <a:pos x="2" y="207"/>
                      </a:cxn>
                      <a:cxn ang="0">
                        <a:pos x="5" y="211"/>
                      </a:cxn>
                      <a:cxn ang="0">
                        <a:pos x="8" y="214"/>
                      </a:cxn>
                      <a:cxn ang="0">
                        <a:pos x="11" y="217"/>
                      </a:cxn>
                      <a:cxn ang="0">
                        <a:pos x="15" y="219"/>
                      </a:cxn>
                      <a:cxn ang="0">
                        <a:pos x="19" y="220"/>
                      </a:cxn>
                      <a:cxn ang="0">
                        <a:pos x="23" y="221"/>
                      </a:cxn>
                      <a:cxn ang="0">
                        <a:pos x="28" y="220"/>
                      </a:cxn>
                      <a:cxn ang="0">
                        <a:pos x="32" y="219"/>
                      </a:cxn>
                      <a:cxn ang="0">
                        <a:pos x="36" y="217"/>
                      </a:cxn>
                      <a:cxn ang="0">
                        <a:pos x="39" y="214"/>
                      </a:cxn>
                      <a:cxn ang="0">
                        <a:pos x="42" y="211"/>
                      </a:cxn>
                      <a:cxn ang="0">
                        <a:pos x="45" y="207"/>
                      </a:cxn>
                      <a:cxn ang="0">
                        <a:pos x="47" y="203"/>
                      </a:cxn>
                      <a:cxn ang="0">
                        <a:pos x="47" y="197"/>
                      </a:cxn>
                      <a:cxn ang="0">
                        <a:pos x="23" y="221"/>
                      </a:cxn>
                    </a:cxnLst>
                    <a:rect l="0" t="0" r="r" b="b"/>
                    <a:pathLst>
                      <a:path w="47" h="221">
                        <a:moveTo>
                          <a:pt x="23" y="221"/>
                        </a:moveTo>
                        <a:lnTo>
                          <a:pt x="47" y="197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7"/>
                        </a:lnTo>
                        <a:lnTo>
                          <a:pt x="23" y="221"/>
                        </a:lnTo>
                        <a:lnTo>
                          <a:pt x="0" y="197"/>
                        </a:lnTo>
                        <a:lnTo>
                          <a:pt x="0" y="203"/>
                        </a:lnTo>
                        <a:lnTo>
                          <a:pt x="2" y="207"/>
                        </a:lnTo>
                        <a:lnTo>
                          <a:pt x="5" y="211"/>
                        </a:lnTo>
                        <a:lnTo>
                          <a:pt x="8" y="214"/>
                        </a:lnTo>
                        <a:lnTo>
                          <a:pt x="11" y="217"/>
                        </a:lnTo>
                        <a:lnTo>
                          <a:pt x="15" y="219"/>
                        </a:lnTo>
                        <a:lnTo>
                          <a:pt x="19" y="220"/>
                        </a:lnTo>
                        <a:lnTo>
                          <a:pt x="23" y="221"/>
                        </a:lnTo>
                        <a:lnTo>
                          <a:pt x="28" y="220"/>
                        </a:lnTo>
                        <a:lnTo>
                          <a:pt x="32" y="219"/>
                        </a:lnTo>
                        <a:lnTo>
                          <a:pt x="36" y="217"/>
                        </a:lnTo>
                        <a:lnTo>
                          <a:pt x="39" y="214"/>
                        </a:lnTo>
                        <a:lnTo>
                          <a:pt x="42" y="211"/>
                        </a:lnTo>
                        <a:lnTo>
                          <a:pt x="45" y="207"/>
                        </a:lnTo>
                        <a:lnTo>
                          <a:pt x="47" y="203"/>
                        </a:lnTo>
                        <a:lnTo>
                          <a:pt x="47" y="197"/>
                        </a:lnTo>
                        <a:lnTo>
                          <a:pt x="23" y="22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7" name="Freeform 755"/>
                  <p:cNvSpPr>
                    <a:spLocks noChangeAspect="1"/>
                  </p:cNvSpPr>
                  <p:nvPr/>
                </p:nvSpPr>
                <p:spPr bwMode="auto">
                  <a:xfrm>
                    <a:off x="2307" y="1917"/>
                    <a:ext cx="14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3" y="48"/>
                      </a:cxn>
                      <a:cxn ang="0">
                        <a:pos x="44" y="48"/>
                      </a:cxn>
                      <a:cxn ang="0">
                        <a:pos x="44" y="0"/>
                      </a:cxn>
                      <a:cxn ang="0">
                        <a:pos x="23" y="0"/>
                      </a:cxn>
                      <a:cxn ang="0">
                        <a:pos x="0" y="24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5"/>
                      </a:cxn>
                      <a:cxn ang="0">
                        <a:pos x="7" y="8"/>
                      </a:cxn>
                      <a:cxn ang="0">
                        <a:pos x="3" y="12"/>
                      </a:cxn>
                      <a:cxn ang="0">
                        <a:pos x="2" y="15"/>
                      </a:cxn>
                      <a:cxn ang="0">
                        <a:pos x="1" y="19"/>
                      </a:cxn>
                      <a:cxn ang="0">
                        <a:pos x="0" y="24"/>
                      </a:cxn>
                      <a:cxn ang="0">
                        <a:pos x="1" y="29"/>
                      </a:cxn>
                      <a:cxn ang="0">
                        <a:pos x="2" y="33"/>
                      </a:cxn>
                      <a:cxn ang="0">
                        <a:pos x="3" y="36"/>
                      </a:cxn>
                      <a:cxn ang="0">
                        <a:pos x="7" y="40"/>
                      </a:cxn>
                      <a:cxn ang="0">
                        <a:pos x="10" y="42"/>
                      </a:cxn>
                      <a:cxn ang="0">
                        <a:pos x="14" y="46"/>
                      </a:cxn>
                      <a:cxn ang="0">
                        <a:pos x="18" y="47"/>
                      </a:cxn>
                      <a:cxn ang="0">
                        <a:pos x="23" y="48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44" h="48">
                        <a:moveTo>
                          <a:pt x="0" y="24"/>
                        </a:moveTo>
                        <a:lnTo>
                          <a:pt x="23" y="48"/>
                        </a:lnTo>
                        <a:lnTo>
                          <a:pt x="44" y="48"/>
                        </a:lnTo>
                        <a:lnTo>
                          <a:pt x="44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5"/>
                        </a:lnTo>
                        <a:lnTo>
                          <a:pt x="7" y="8"/>
                        </a:lnTo>
                        <a:lnTo>
                          <a:pt x="3" y="12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0" y="24"/>
                        </a:lnTo>
                        <a:lnTo>
                          <a:pt x="1" y="29"/>
                        </a:lnTo>
                        <a:lnTo>
                          <a:pt x="2" y="33"/>
                        </a:lnTo>
                        <a:lnTo>
                          <a:pt x="3" y="36"/>
                        </a:lnTo>
                        <a:lnTo>
                          <a:pt x="7" y="40"/>
                        </a:lnTo>
                        <a:lnTo>
                          <a:pt x="10" y="42"/>
                        </a:lnTo>
                        <a:lnTo>
                          <a:pt x="14" y="46"/>
                        </a:lnTo>
                        <a:lnTo>
                          <a:pt x="18" y="47"/>
                        </a:lnTo>
                        <a:lnTo>
                          <a:pt x="23" y="48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8" name="Freeform 756"/>
                  <p:cNvSpPr>
                    <a:spLocks noChangeAspect="1"/>
                  </p:cNvSpPr>
                  <p:nvPr/>
                </p:nvSpPr>
                <p:spPr bwMode="auto">
                  <a:xfrm>
                    <a:off x="2307" y="1924"/>
                    <a:ext cx="15" cy="134"/>
                  </a:xfrm>
                  <a:custGeom>
                    <a:avLst/>
                    <a:gdLst/>
                    <a:ahLst/>
                    <a:cxnLst>
                      <a:cxn ang="0">
                        <a:pos x="4" y="431"/>
                      </a:cxn>
                      <a:cxn ang="0">
                        <a:pos x="47" y="418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418"/>
                      </a:cxn>
                      <a:cxn ang="0">
                        <a:pos x="4" y="431"/>
                      </a:cxn>
                      <a:cxn ang="0">
                        <a:pos x="0" y="418"/>
                      </a:cxn>
                      <a:cxn ang="0">
                        <a:pos x="1" y="424"/>
                      </a:cxn>
                      <a:cxn ang="0">
                        <a:pos x="2" y="428"/>
                      </a:cxn>
                      <a:cxn ang="0">
                        <a:pos x="4" y="432"/>
                      </a:cxn>
                      <a:cxn ang="0">
                        <a:pos x="8" y="435"/>
                      </a:cxn>
                      <a:cxn ang="0">
                        <a:pos x="11" y="438"/>
                      </a:cxn>
                      <a:cxn ang="0">
                        <a:pos x="15" y="440"/>
                      </a:cxn>
                      <a:cxn ang="0">
                        <a:pos x="19" y="441"/>
                      </a:cxn>
                      <a:cxn ang="0">
                        <a:pos x="23" y="442"/>
                      </a:cxn>
                      <a:cxn ang="0">
                        <a:pos x="28" y="441"/>
                      </a:cxn>
                      <a:cxn ang="0">
                        <a:pos x="32" y="440"/>
                      </a:cxn>
                      <a:cxn ang="0">
                        <a:pos x="36" y="438"/>
                      </a:cxn>
                      <a:cxn ang="0">
                        <a:pos x="39" y="435"/>
                      </a:cxn>
                      <a:cxn ang="0">
                        <a:pos x="42" y="432"/>
                      </a:cxn>
                      <a:cxn ang="0">
                        <a:pos x="44" y="428"/>
                      </a:cxn>
                      <a:cxn ang="0">
                        <a:pos x="47" y="424"/>
                      </a:cxn>
                      <a:cxn ang="0">
                        <a:pos x="47" y="418"/>
                      </a:cxn>
                      <a:cxn ang="0">
                        <a:pos x="4" y="431"/>
                      </a:cxn>
                    </a:cxnLst>
                    <a:rect l="0" t="0" r="r" b="b"/>
                    <a:pathLst>
                      <a:path w="47" h="442">
                        <a:moveTo>
                          <a:pt x="4" y="431"/>
                        </a:moveTo>
                        <a:lnTo>
                          <a:pt x="47" y="418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" y="431"/>
                        </a:lnTo>
                        <a:lnTo>
                          <a:pt x="0" y="418"/>
                        </a:lnTo>
                        <a:lnTo>
                          <a:pt x="1" y="424"/>
                        </a:lnTo>
                        <a:lnTo>
                          <a:pt x="2" y="428"/>
                        </a:lnTo>
                        <a:lnTo>
                          <a:pt x="4" y="432"/>
                        </a:lnTo>
                        <a:lnTo>
                          <a:pt x="8" y="435"/>
                        </a:lnTo>
                        <a:lnTo>
                          <a:pt x="11" y="438"/>
                        </a:lnTo>
                        <a:lnTo>
                          <a:pt x="15" y="440"/>
                        </a:lnTo>
                        <a:lnTo>
                          <a:pt x="19" y="441"/>
                        </a:lnTo>
                        <a:lnTo>
                          <a:pt x="23" y="442"/>
                        </a:lnTo>
                        <a:lnTo>
                          <a:pt x="28" y="441"/>
                        </a:lnTo>
                        <a:lnTo>
                          <a:pt x="32" y="440"/>
                        </a:lnTo>
                        <a:lnTo>
                          <a:pt x="36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8"/>
                        </a:lnTo>
                        <a:lnTo>
                          <a:pt x="47" y="424"/>
                        </a:lnTo>
                        <a:lnTo>
                          <a:pt x="47" y="418"/>
                        </a:lnTo>
                        <a:lnTo>
                          <a:pt x="4" y="43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09" name="Freeform 757"/>
                  <p:cNvSpPr>
                    <a:spLocks noChangeAspect="1"/>
                  </p:cNvSpPr>
                  <p:nvPr/>
                </p:nvSpPr>
                <p:spPr bwMode="auto">
                  <a:xfrm>
                    <a:off x="2308" y="2046"/>
                    <a:ext cx="22" cy="22"/>
                  </a:xfrm>
                  <a:custGeom>
                    <a:avLst/>
                    <a:gdLst/>
                    <a:ahLst/>
                    <a:cxnLst>
                      <a:cxn ang="0">
                        <a:pos x="71" y="51"/>
                      </a:cxn>
                      <a:cxn ang="0">
                        <a:pos x="66" y="38"/>
                      </a:cxn>
                      <a:cxn ang="0">
                        <a:pos x="38" y="0"/>
                      </a:cxn>
                      <a:cxn ang="0">
                        <a:pos x="0" y="26"/>
                      </a:cxn>
                      <a:cxn ang="0">
                        <a:pos x="29" y="65"/>
                      </a:cxn>
                      <a:cxn ang="0">
                        <a:pos x="71" y="51"/>
                      </a:cxn>
                      <a:cxn ang="0">
                        <a:pos x="29" y="65"/>
                      </a:cxn>
                      <a:cxn ang="0">
                        <a:pos x="32" y="68"/>
                      </a:cxn>
                      <a:cxn ang="0">
                        <a:pos x="36" y="71"/>
                      </a:cxn>
                      <a:cxn ang="0">
                        <a:pos x="40" y="74"/>
                      </a:cxn>
                      <a:cxn ang="0">
                        <a:pos x="45" y="75"/>
                      </a:cxn>
                      <a:cxn ang="0">
                        <a:pos x="49" y="75"/>
                      </a:cxn>
                      <a:cxn ang="0">
                        <a:pos x="53" y="74"/>
                      </a:cxn>
                      <a:cxn ang="0">
                        <a:pos x="57" y="73"/>
                      </a:cxn>
                      <a:cxn ang="0">
                        <a:pos x="61" y="69"/>
                      </a:cxn>
                      <a:cxn ang="0">
                        <a:pos x="65" y="67"/>
                      </a:cxn>
                      <a:cxn ang="0">
                        <a:pos x="67" y="64"/>
                      </a:cxn>
                      <a:cxn ang="0">
                        <a:pos x="69" y="60"/>
                      </a:cxn>
                      <a:cxn ang="0">
                        <a:pos x="70" y="56"/>
                      </a:cxn>
                      <a:cxn ang="0">
                        <a:pos x="71" y="51"/>
                      </a:cxn>
                      <a:cxn ang="0">
                        <a:pos x="70" y="47"/>
                      </a:cxn>
                      <a:cxn ang="0">
                        <a:pos x="69" y="42"/>
                      </a:cxn>
                      <a:cxn ang="0">
                        <a:pos x="66" y="38"/>
                      </a:cxn>
                      <a:cxn ang="0">
                        <a:pos x="71" y="51"/>
                      </a:cxn>
                    </a:cxnLst>
                    <a:rect l="0" t="0" r="r" b="b"/>
                    <a:pathLst>
                      <a:path w="71" h="75">
                        <a:moveTo>
                          <a:pt x="71" y="51"/>
                        </a:moveTo>
                        <a:lnTo>
                          <a:pt x="66" y="38"/>
                        </a:lnTo>
                        <a:lnTo>
                          <a:pt x="38" y="0"/>
                        </a:lnTo>
                        <a:lnTo>
                          <a:pt x="0" y="26"/>
                        </a:lnTo>
                        <a:lnTo>
                          <a:pt x="29" y="65"/>
                        </a:lnTo>
                        <a:lnTo>
                          <a:pt x="71" y="51"/>
                        </a:lnTo>
                        <a:lnTo>
                          <a:pt x="29" y="65"/>
                        </a:lnTo>
                        <a:lnTo>
                          <a:pt x="32" y="68"/>
                        </a:lnTo>
                        <a:lnTo>
                          <a:pt x="36" y="71"/>
                        </a:lnTo>
                        <a:lnTo>
                          <a:pt x="40" y="74"/>
                        </a:lnTo>
                        <a:lnTo>
                          <a:pt x="45" y="75"/>
                        </a:lnTo>
                        <a:lnTo>
                          <a:pt x="49" y="75"/>
                        </a:lnTo>
                        <a:lnTo>
                          <a:pt x="53" y="74"/>
                        </a:lnTo>
                        <a:lnTo>
                          <a:pt x="57" y="73"/>
                        </a:lnTo>
                        <a:lnTo>
                          <a:pt x="61" y="69"/>
                        </a:lnTo>
                        <a:lnTo>
                          <a:pt x="65" y="67"/>
                        </a:lnTo>
                        <a:lnTo>
                          <a:pt x="67" y="64"/>
                        </a:lnTo>
                        <a:lnTo>
                          <a:pt x="69" y="60"/>
                        </a:lnTo>
                        <a:lnTo>
                          <a:pt x="70" y="56"/>
                        </a:lnTo>
                        <a:lnTo>
                          <a:pt x="71" y="51"/>
                        </a:lnTo>
                        <a:lnTo>
                          <a:pt x="70" y="47"/>
                        </a:lnTo>
                        <a:lnTo>
                          <a:pt x="69" y="42"/>
                        </a:lnTo>
                        <a:lnTo>
                          <a:pt x="66" y="38"/>
                        </a:lnTo>
                        <a:lnTo>
                          <a:pt x="71" y="5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0" name="Rectangle 75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6" y="2061"/>
                    <a:ext cx="14" cy="7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1" name="Freeform 759"/>
                  <p:cNvSpPr>
                    <a:spLocks noChangeAspect="1"/>
                  </p:cNvSpPr>
                  <p:nvPr/>
                </p:nvSpPr>
                <p:spPr bwMode="auto">
                  <a:xfrm>
                    <a:off x="3418" y="1409"/>
                    <a:ext cx="14" cy="9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0" y="24"/>
                      </a:cxn>
                      <a:cxn ang="0">
                        <a:pos x="0" y="315"/>
                      </a:cxn>
                      <a:cxn ang="0">
                        <a:pos x="46" y="315"/>
                      </a:cxn>
                      <a:cxn ang="0">
                        <a:pos x="46" y="24"/>
                      </a:cxn>
                      <a:cxn ang="0">
                        <a:pos x="0" y="23"/>
                      </a:cxn>
                      <a:cxn ang="0">
                        <a:pos x="46" y="24"/>
                      </a:cxn>
                      <a:cxn ang="0">
                        <a:pos x="45" y="17"/>
                      </a:cxn>
                      <a:cxn ang="0">
                        <a:pos x="44" y="13"/>
                      </a:cxn>
                      <a:cxn ang="0">
                        <a:pos x="42" y="9"/>
                      </a:cxn>
                      <a:cxn ang="0">
                        <a:pos x="39" y="6"/>
                      </a:cxn>
                      <a:cxn ang="0">
                        <a:pos x="36" y="4"/>
                      </a:cxn>
                      <a:cxn ang="0">
                        <a:pos x="32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0" y="4"/>
                      </a:cxn>
                      <a:cxn ang="0">
                        <a:pos x="7" y="6"/>
                      </a:cxn>
                      <a:cxn ang="0">
                        <a:pos x="4" y="9"/>
                      </a:cxn>
                      <a:cxn ang="0">
                        <a:pos x="2" y="13"/>
                      </a:cxn>
                      <a:cxn ang="0">
                        <a:pos x="0" y="17"/>
                      </a:cxn>
                      <a:cxn ang="0">
                        <a:pos x="0" y="24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6" h="315">
                        <a:moveTo>
                          <a:pt x="0" y="23"/>
                        </a:moveTo>
                        <a:lnTo>
                          <a:pt x="0" y="24"/>
                        </a:lnTo>
                        <a:lnTo>
                          <a:pt x="0" y="315"/>
                        </a:lnTo>
                        <a:lnTo>
                          <a:pt x="46" y="315"/>
                        </a:lnTo>
                        <a:lnTo>
                          <a:pt x="46" y="24"/>
                        </a:lnTo>
                        <a:lnTo>
                          <a:pt x="0" y="23"/>
                        </a:lnTo>
                        <a:lnTo>
                          <a:pt x="46" y="24"/>
                        </a:lnTo>
                        <a:lnTo>
                          <a:pt x="45" y="17"/>
                        </a:lnTo>
                        <a:lnTo>
                          <a:pt x="44" y="13"/>
                        </a:lnTo>
                        <a:lnTo>
                          <a:pt x="42" y="9"/>
                        </a:lnTo>
                        <a:lnTo>
                          <a:pt x="39" y="6"/>
                        </a:lnTo>
                        <a:lnTo>
                          <a:pt x="36" y="4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0" y="4"/>
                        </a:lnTo>
                        <a:lnTo>
                          <a:pt x="7" y="6"/>
                        </a:lnTo>
                        <a:lnTo>
                          <a:pt x="4" y="9"/>
                        </a:lnTo>
                        <a:lnTo>
                          <a:pt x="2" y="13"/>
                        </a:lnTo>
                        <a:lnTo>
                          <a:pt x="0" y="17"/>
                        </a:lnTo>
                        <a:lnTo>
                          <a:pt x="0" y="24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2" name="Freeform 760"/>
                  <p:cNvSpPr>
                    <a:spLocks noChangeAspect="1"/>
                  </p:cNvSpPr>
                  <p:nvPr/>
                </p:nvSpPr>
                <p:spPr bwMode="auto">
                  <a:xfrm>
                    <a:off x="3418" y="1359"/>
                    <a:ext cx="37" cy="57"/>
                  </a:xfrm>
                  <a:custGeom>
                    <a:avLst/>
                    <a:gdLst/>
                    <a:ahLst/>
                    <a:cxnLst>
                      <a:cxn ang="0">
                        <a:pos x="114" y="6"/>
                      </a:cxn>
                      <a:cxn ang="0">
                        <a:pos x="82" y="6"/>
                      </a:cxn>
                      <a:cxn ang="0">
                        <a:pos x="69" y="17"/>
                      </a:cxn>
                      <a:cxn ang="0">
                        <a:pos x="59" y="28"/>
                      </a:cxn>
                      <a:cxn ang="0">
                        <a:pos x="49" y="40"/>
                      </a:cxn>
                      <a:cxn ang="0">
                        <a:pos x="41" y="52"/>
                      </a:cxn>
                      <a:cxn ang="0">
                        <a:pos x="33" y="63"/>
                      </a:cxn>
                      <a:cxn ang="0">
                        <a:pos x="26" y="75"/>
                      </a:cxn>
                      <a:cxn ang="0">
                        <a:pos x="20" y="86"/>
                      </a:cxn>
                      <a:cxn ang="0">
                        <a:pos x="16" y="98"/>
                      </a:cxn>
                      <a:cxn ang="0">
                        <a:pos x="12" y="110"/>
                      </a:cxn>
                      <a:cxn ang="0">
                        <a:pos x="8" y="121"/>
                      </a:cxn>
                      <a:cxn ang="0">
                        <a:pos x="5" y="133"/>
                      </a:cxn>
                      <a:cxn ang="0">
                        <a:pos x="3" y="144"/>
                      </a:cxn>
                      <a:cxn ang="0">
                        <a:pos x="1" y="166"/>
                      </a:cxn>
                      <a:cxn ang="0">
                        <a:pos x="0" y="189"/>
                      </a:cxn>
                      <a:cxn ang="0">
                        <a:pos x="46" y="190"/>
                      </a:cxn>
                      <a:cxn ang="0">
                        <a:pos x="47" y="171"/>
                      </a:cxn>
                      <a:cxn ang="0">
                        <a:pos x="49" y="151"/>
                      </a:cxn>
                      <a:cxn ang="0">
                        <a:pos x="51" y="142"/>
                      </a:cxn>
                      <a:cxn ang="0">
                        <a:pos x="53" y="133"/>
                      </a:cxn>
                      <a:cxn ang="0">
                        <a:pos x="56" y="123"/>
                      </a:cxn>
                      <a:cxn ang="0">
                        <a:pos x="59" y="115"/>
                      </a:cxn>
                      <a:cxn ang="0">
                        <a:pos x="63" y="105"/>
                      </a:cxn>
                      <a:cxn ang="0">
                        <a:pos x="67" y="96"/>
                      </a:cxn>
                      <a:cxn ang="0">
                        <a:pos x="73" y="87"/>
                      </a:cxn>
                      <a:cxn ang="0">
                        <a:pos x="79" y="78"/>
                      </a:cxn>
                      <a:cxn ang="0">
                        <a:pos x="85" y="68"/>
                      </a:cxn>
                      <a:cxn ang="0">
                        <a:pos x="94" y="59"/>
                      </a:cxn>
                      <a:cxn ang="0">
                        <a:pos x="102" y="51"/>
                      </a:cxn>
                      <a:cxn ang="0">
                        <a:pos x="113" y="41"/>
                      </a:cxn>
                      <a:cxn ang="0">
                        <a:pos x="81" y="40"/>
                      </a:cxn>
                      <a:cxn ang="0">
                        <a:pos x="113" y="41"/>
                      </a:cxn>
                      <a:cxn ang="0">
                        <a:pos x="116" y="37"/>
                      </a:cxn>
                      <a:cxn ang="0">
                        <a:pos x="119" y="33"/>
                      </a:cxn>
                      <a:cxn ang="0">
                        <a:pos x="120" y="28"/>
                      </a:cxn>
                      <a:cxn ang="0">
                        <a:pos x="121" y="23"/>
                      </a:cxn>
                      <a:cxn ang="0">
                        <a:pos x="120" y="19"/>
                      </a:cxn>
                      <a:cxn ang="0">
                        <a:pos x="119" y="15"/>
                      </a:cxn>
                      <a:cxn ang="0">
                        <a:pos x="117" y="12"/>
                      </a:cxn>
                      <a:cxn ang="0">
                        <a:pos x="115" y="7"/>
                      </a:cxn>
                      <a:cxn ang="0">
                        <a:pos x="112" y="5"/>
                      </a:cxn>
                      <a:cxn ang="0">
                        <a:pos x="107" y="2"/>
                      </a:cxn>
                      <a:cxn ang="0">
                        <a:pos x="104" y="1"/>
                      </a:cxn>
                      <a:cxn ang="0">
                        <a:pos x="100" y="0"/>
                      </a:cxn>
                      <a:cxn ang="0">
                        <a:pos x="95" y="0"/>
                      </a:cxn>
                      <a:cxn ang="0">
                        <a:pos x="91" y="1"/>
                      </a:cxn>
                      <a:cxn ang="0">
                        <a:pos x="86" y="3"/>
                      </a:cxn>
                      <a:cxn ang="0">
                        <a:pos x="82" y="6"/>
                      </a:cxn>
                      <a:cxn ang="0">
                        <a:pos x="114" y="6"/>
                      </a:cxn>
                    </a:cxnLst>
                    <a:rect l="0" t="0" r="r" b="b"/>
                    <a:pathLst>
                      <a:path w="121" h="190">
                        <a:moveTo>
                          <a:pt x="114" y="6"/>
                        </a:moveTo>
                        <a:lnTo>
                          <a:pt x="82" y="6"/>
                        </a:lnTo>
                        <a:lnTo>
                          <a:pt x="69" y="17"/>
                        </a:lnTo>
                        <a:lnTo>
                          <a:pt x="59" y="28"/>
                        </a:lnTo>
                        <a:lnTo>
                          <a:pt x="49" y="40"/>
                        </a:lnTo>
                        <a:lnTo>
                          <a:pt x="41" y="52"/>
                        </a:lnTo>
                        <a:lnTo>
                          <a:pt x="33" y="63"/>
                        </a:lnTo>
                        <a:lnTo>
                          <a:pt x="26" y="75"/>
                        </a:lnTo>
                        <a:lnTo>
                          <a:pt x="20" y="86"/>
                        </a:lnTo>
                        <a:lnTo>
                          <a:pt x="16" y="98"/>
                        </a:lnTo>
                        <a:lnTo>
                          <a:pt x="12" y="110"/>
                        </a:lnTo>
                        <a:lnTo>
                          <a:pt x="8" y="121"/>
                        </a:lnTo>
                        <a:lnTo>
                          <a:pt x="5" y="133"/>
                        </a:lnTo>
                        <a:lnTo>
                          <a:pt x="3" y="144"/>
                        </a:lnTo>
                        <a:lnTo>
                          <a:pt x="1" y="166"/>
                        </a:lnTo>
                        <a:lnTo>
                          <a:pt x="0" y="189"/>
                        </a:lnTo>
                        <a:lnTo>
                          <a:pt x="46" y="190"/>
                        </a:lnTo>
                        <a:lnTo>
                          <a:pt x="47" y="171"/>
                        </a:lnTo>
                        <a:lnTo>
                          <a:pt x="49" y="151"/>
                        </a:lnTo>
                        <a:lnTo>
                          <a:pt x="51" y="142"/>
                        </a:lnTo>
                        <a:lnTo>
                          <a:pt x="53" y="133"/>
                        </a:lnTo>
                        <a:lnTo>
                          <a:pt x="56" y="123"/>
                        </a:lnTo>
                        <a:lnTo>
                          <a:pt x="59" y="115"/>
                        </a:lnTo>
                        <a:lnTo>
                          <a:pt x="63" y="105"/>
                        </a:lnTo>
                        <a:lnTo>
                          <a:pt x="67" y="96"/>
                        </a:lnTo>
                        <a:lnTo>
                          <a:pt x="73" y="87"/>
                        </a:lnTo>
                        <a:lnTo>
                          <a:pt x="79" y="78"/>
                        </a:lnTo>
                        <a:lnTo>
                          <a:pt x="85" y="68"/>
                        </a:lnTo>
                        <a:lnTo>
                          <a:pt x="94" y="59"/>
                        </a:lnTo>
                        <a:lnTo>
                          <a:pt x="102" y="51"/>
                        </a:lnTo>
                        <a:lnTo>
                          <a:pt x="113" y="41"/>
                        </a:lnTo>
                        <a:lnTo>
                          <a:pt x="81" y="40"/>
                        </a:lnTo>
                        <a:lnTo>
                          <a:pt x="113" y="41"/>
                        </a:lnTo>
                        <a:lnTo>
                          <a:pt x="116" y="37"/>
                        </a:lnTo>
                        <a:lnTo>
                          <a:pt x="119" y="33"/>
                        </a:lnTo>
                        <a:lnTo>
                          <a:pt x="120" y="28"/>
                        </a:lnTo>
                        <a:lnTo>
                          <a:pt x="121" y="23"/>
                        </a:lnTo>
                        <a:lnTo>
                          <a:pt x="120" y="19"/>
                        </a:lnTo>
                        <a:lnTo>
                          <a:pt x="119" y="15"/>
                        </a:lnTo>
                        <a:lnTo>
                          <a:pt x="117" y="12"/>
                        </a:lnTo>
                        <a:lnTo>
                          <a:pt x="115" y="7"/>
                        </a:lnTo>
                        <a:lnTo>
                          <a:pt x="112" y="5"/>
                        </a:lnTo>
                        <a:lnTo>
                          <a:pt x="107" y="2"/>
                        </a:lnTo>
                        <a:lnTo>
                          <a:pt x="104" y="1"/>
                        </a:lnTo>
                        <a:lnTo>
                          <a:pt x="100" y="0"/>
                        </a:lnTo>
                        <a:lnTo>
                          <a:pt x="95" y="0"/>
                        </a:lnTo>
                        <a:lnTo>
                          <a:pt x="91" y="1"/>
                        </a:lnTo>
                        <a:lnTo>
                          <a:pt x="86" y="3"/>
                        </a:lnTo>
                        <a:lnTo>
                          <a:pt x="82" y="6"/>
                        </a:lnTo>
                        <a:lnTo>
                          <a:pt x="114" y="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3" name="Freeform 761"/>
                  <p:cNvSpPr>
                    <a:spLocks noChangeAspect="1"/>
                  </p:cNvSpPr>
                  <p:nvPr/>
                </p:nvSpPr>
                <p:spPr bwMode="auto">
                  <a:xfrm>
                    <a:off x="3442" y="1361"/>
                    <a:ext cx="35" cy="62"/>
                  </a:xfrm>
                  <a:custGeom>
                    <a:avLst/>
                    <a:gdLst/>
                    <a:ahLst/>
                    <a:cxnLst>
                      <a:cxn ang="0">
                        <a:pos x="114" y="184"/>
                      </a:cxn>
                      <a:cxn ang="0">
                        <a:pos x="114" y="184"/>
                      </a:cxn>
                      <a:cxn ang="0">
                        <a:pos x="113" y="160"/>
                      </a:cxn>
                      <a:cxn ang="0">
                        <a:pos x="110" y="138"/>
                      </a:cxn>
                      <a:cxn ang="0">
                        <a:pos x="107" y="126"/>
                      </a:cxn>
                      <a:cxn ang="0">
                        <a:pos x="104" y="114"/>
                      </a:cxn>
                      <a:cxn ang="0">
                        <a:pos x="100" y="102"/>
                      </a:cxn>
                      <a:cxn ang="0">
                        <a:pos x="96" y="91"/>
                      </a:cxn>
                      <a:cxn ang="0">
                        <a:pos x="91" y="79"/>
                      </a:cxn>
                      <a:cxn ang="0">
                        <a:pos x="85" y="69"/>
                      </a:cxn>
                      <a:cxn ang="0">
                        <a:pos x="78" y="57"/>
                      </a:cxn>
                      <a:cxn ang="0">
                        <a:pos x="71" y="46"/>
                      </a:cxn>
                      <a:cxn ang="0">
                        <a:pos x="62" y="34"/>
                      </a:cxn>
                      <a:cxn ang="0">
                        <a:pos x="54" y="22"/>
                      </a:cxn>
                      <a:cxn ang="0">
                        <a:pos x="43" y="12"/>
                      </a:cxn>
                      <a:cxn ang="0">
                        <a:pos x="33" y="0"/>
                      </a:cxn>
                      <a:cxn ang="0">
                        <a:pos x="0" y="34"/>
                      </a:cxn>
                      <a:cxn ang="0">
                        <a:pos x="10" y="44"/>
                      </a:cxn>
                      <a:cxn ang="0">
                        <a:pos x="18" y="53"/>
                      </a:cxn>
                      <a:cxn ang="0">
                        <a:pos x="25" y="62"/>
                      </a:cxn>
                      <a:cxn ang="0">
                        <a:pos x="33" y="72"/>
                      </a:cxn>
                      <a:cxn ang="0">
                        <a:pos x="39" y="81"/>
                      </a:cxn>
                      <a:cxn ang="0">
                        <a:pos x="44" y="91"/>
                      </a:cxn>
                      <a:cxn ang="0">
                        <a:pos x="50" y="99"/>
                      </a:cxn>
                      <a:cxn ang="0">
                        <a:pos x="53" y="109"/>
                      </a:cxn>
                      <a:cxn ang="0">
                        <a:pos x="57" y="118"/>
                      </a:cxn>
                      <a:cxn ang="0">
                        <a:pos x="60" y="128"/>
                      </a:cxn>
                      <a:cxn ang="0">
                        <a:pos x="62" y="136"/>
                      </a:cxn>
                      <a:cxn ang="0">
                        <a:pos x="64" y="146"/>
                      </a:cxn>
                      <a:cxn ang="0">
                        <a:pos x="66" y="165"/>
                      </a:cxn>
                      <a:cxn ang="0">
                        <a:pos x="67" y="184"/>
                      </a:cxn>
                      <a:cxn ang="0">
                        <a:pos x="67" y="184"/>
                      </a:cxn>
                      <a:cxn ang="0">
                        <a:pos x="67" y="184"/>
                      </a:cxn>
                      <a:cxn ang="0">
                        <a:pos x="67" y="189"/>
                      </a:cxn>
                      <a:cxn ang="0">
                        <a:pos x="70" y="193"/>
                      </a:cxn>
                      <a:cxn ang="0">
                        <a:pos x="72" y="197"/>
                      </a:cxn>
                      <a:cxn ang="0">
                        <a:pos x="75" y="200"/>
                      </a:cxn>
                      <a:cxn ang="0">
                        <a:pos x="78" y="204"/>
                      </a:cxn>
                      <a:cxn ang="0">
                        <a:pos x="82" y="205"/>
                      </a:cxn>
                      <a:cxn ang="0">
                        <a:pos x="86" y="206"/>
                      </a:cxn>
                      <a:cxn ang="0">
                        <a:pos x="91" y="207"/>
                      </a:cxn>
                      <a:cxn ang="0">
                        <a:pos x="95" y="206"/>
                      </a:cxn>
                      <a:cxn ang="0">
                        <a:pos x="99" y="205"/>
                      </a:cxn>
                      <a:cxn ang="0">
                        <a:pos x="103" y="204"/>
                      </a:cxn>
                      <a:cxn ang="0">
                        <a:pos x="106" y="200"/>
                      </a:cxn>
                      <a:cxn ang="0">
                        <a:pos x="110" y="197"/>
                      </a:cxn>
                      <a:cxn ang="0">
                        <a:pos x="112" y="193"/>
                      </a:cxn>
                      <a:cxn ang="0">
                        <a:pos x="113" y="189"/>
                      </a:cxn>
                      <a:cxn ang="0">
                        <a:pos x="114" y="184"/>
                      </a:cxn>
                    </a:cxnLst>
                    <a:rect l="0" t="0" r="r" b="b"/>
                    <a:pathLst>
                      <a:path w="114" h="207">
                        <a:moveTo>
                          <a:pt x="114" y="184"/>
                        </a:moveTo>
                        <a:lnTo>
                          <a:pt x="114" y="184"/>
                        </a:lnTo>
                        <a:lnTo>
                          <a:pt x="113" y="160"/>
                        </a:lnTo>
                        <a:lnTo>
                          <a:pt x="110" y="138"/>
                        </a:lnTo>
                        <a:lnTo>
                          <a:pt x="107" y="126"/>
                        </a:lnTo>
                        <a:lnTo>
                          <a:pt x="104" y="114"/>
                        </a:lnTo>
                        <a:lnTo>
                          <a:pt x="100" y="102"/>
                        </a:lnTo>
                        <a:lnTo>
                          <a:pt x="96" y="91"/>
                        </a:lnTo>
                        <a:lnTo>
                          <a:pt x="91" y="79"/>
                        </a:lnTo>
                        <a:lnTo>
                          <a:pt x="85" y="69"/>
                        </a:lnTo>
                        <a:lnTo>
                          <a:pt x="78" y="57"/>
                        </a:lnTo>
                        <a:lnTo>
                          <a:pt x="71" y="46"/>
                        </a:lnTo>
                        <a:lnTo>
                          <a:pt x="62" y="34"/>
                        </a:lnTo>
                        <a:lnTo>
                          <a:pt x="54" y="22"/>
                        </a:lnTo>
                        <a:lnTo>
                          <a:pt x="43" y="12"/>
                        </a:lnTo>
                        <a:lnTo>
                          <a:pt x="33" y="0"/>
                        </a:lnTo>
                        <a:lnTo>
                          <a:pt x="0" y="34"/>
                        </a:lnTo>
                        <a:lnTo>
                          <a:pt x="10" y="44"/>
                        </a:lnTo>
                        <a:lnTo>
                          <a:pt x="18" y="53"/>
                        </a:lnTo>
                        <a:lnTo>
                          <a:pt x="25" y="62"/>
                        </a:lnTo>
                        <a:lnTo>
                          <a:pt x="33" y="72"/>
                        </a:lnTo>
                        <a:lnTo>
                          <a:pt x="39" y="81"/>
                        </a:lnTo>
                        <a:lnTo>
                          <a:pt x="44" y="91"/>
                        </a:lnTo>
                        <a:lnTo>
                          <a:pt x="50" y="99"/>
                        </a:lnTo>
                        <a:lnTo>
                          <a:pt x="53" y="109"/>
                        </a:lnTo>
                        <a:lnTo>
                          <a:pt x="57" y="118"/>
                        </a:lnTo>
                        <a:lnTo>
                          <a:pt x="60" y="128"/>
                        </a:lnTo>
                        <a:lnTo>
                          <a:pt x="62" y="136"/>
                        </a:lnTo>
                        <a:lnTo>
                          <a:pt x="64" y="146"/>
                        </a:lnTo>
                        <a:lnTo>
                          <a:pt x="66" y="165"/>
                        </a:lnTo>
                        <a:lnTo>
                          <a:pt x="67" y="184"/>
                        </a:lnTo>
                        <a:lnTo>
                          <a:pt x="67" y="184"/>
                        </a:lnTo>
                        <a:lnTo>
                          <a:pt x="67" y="184"/>
                        </a:lnTo>
                        <a:lnTo>
                          <a:pt x="67" y="189"/>
                        </a:lnTo>
                        <a:lnTo>
                          <a:pt x="70" y="193"/>
                        </a:lnTo>
                        <a:lnTo>
                          <a:pt x="72" y="197"/>
                        </a:lnTo>
                        <a:lnTo>
                          <a:pt x="75" y="200"/>
                        </a:lnTo>
                        <a:lnTo>
                          <a:pt x="78" y="204"/>
                        </a:lnTo>
                        <a:lnTo>
                          <a:pt x="82" y="205"/>
                        </a:lnTo>
                        <a:lnTo>
                          <a:pt x="86" y="206"/>
                        </a:lnTo>
                        <a:lnTo>
                          <a:pt x="91" y="207"/>
                        </a:lnTo>
                        <a:lnTo>
                          <a:pt x="95" y="206"/>
                        </a:lnTo>
                        <a:lnTo>
                          <a:pt x="99" y="205"/>
                        </a:lnTo>
                        <a:lnTo>
                          <a:pt x="103" y="204"/>
                        </a:lnTo>
                        <a:lnTo>
                          <a:pt x="106" y="200"/>
                        </a:lnTo>
                        <a:lnTo>
                          <a:pt x="110" y="197"/>
                        </a:lnTo>
                        <a:lnTo>
                          <a:pt x="112" y="193"/>
                        </a:lnTo>
                        <a:lnTo>
                          <a:pt x="113" y="189"/>
                        </a:lnTo>
                        <a:lnTo>
                          <a:pt x="114" y="18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4" name="Freeform 762"/>
                  <p:cNvSpPr>
                    <a:spLocks noChangeAspect="1"/>
                  </p:cNvSpPr>
                  <p:nvPr/>
                </p:nvSpPr>
                <p:spPr bwMode="auto">
                  <a:xfrm>
                    <a:off x="3463" y="1416"/>
                    <a:ext cx="14" cy="95"/>
                  </a:xfrm>
                  <a:custGeom>
                    <a:avLst/>
                    <a:gdLst/>
                    <a:ahLst/>
                    <a:cxnLst>
                      <a:cxn ang="0">
                        <a:pos x="18" y="315"/>
                      </a:cxn>
                      <a:cxn ang="0">
                        <a:pos x="47" y="292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292"/>
                      </a:cxn>
                      <a:cxn ang="0">
                        <a:pos x="18" y="315"/>
                      </a:cxn>
                      <a:cxn ang="0">
                        <a:pos x="0" y="292"/>
                      </a:cxn>
                      <a:cxn ang="0">
                        <a:pos x="0" y="299"/>
                      </a:cxn>
                      <a:cxn ang="0">
                        <a:pos x="3" y="303"/>
                      </a:cxn>
                      <a:cxn ang="0">
                        <a:pos x="5" y="307"/>
                      </a:cxn>
                      <a:cxn ang="0">
                        <a:pos x="8" y="310"/>
                      </a:cxn>
                      <a:cxn ang="0">
                        <a:pos x="11" y="312"/>
                      </a:cxn>
                      <a:cxn ang="0">
                        <a:pos x="15" y="314"/>
                      </a:cxn>
                      <a:cxn ang="0">
                        <a:pos x="19" y="315"/>
                      </a:cxn>
                      <a:cxn ang="0">
                        <a:pos x="24" y="316"/>
                      </a:cxn>
                      <a:cxn ang="0">
                        <a:pos x="28" y="315"/>
                      </a:cxn>
                      <a:cxn ang="0">
                        <a:pos x="32" y="314"/>
                      </a:cxn>
                      <a:cxn ang="0">
                        <a:pos x="36" y="312"/>
                      </a:cxn>
                      <a:cxn ang="0">
                        <a:pos x="39" y="310"/>
                      </a:cxn>
                      <a:cxn ang="0">
                        <a:pos x="43" y="307"/>
                      </a:cxn>
                      <a:cxn ang="0">
                        <a:pos x="45" y="303"/>
                      </a:cxn>
                      <a:cxn ang="0">
                        <a:pos x="46" y="299"/>
                      </a:cxn>
                      <a:cxn ang="0">
                        <a:pos x="47" y="292"/>
                      </a:cxn>
                      <a:cxn ang="0">
                        <a:pos x="18" y="315"/>
                      </a:cxn>
                    </a:cxnLst>
                    <a:rect l="0" t="0" r="r" b="b"/>
                    <a:pathLst>
                      <a:path w="47" h="316">
                        <a:moveTo>
                          <a:pt x="18" y="315"/>
                        </a:moveTo>
                        <a:lnTo>
                          <a:pt x="47" y="292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292"/>
                        </a:lnTo>
                        <a:lnTo>
                          <a:pt x="18" y="315"/>
                        </a:lnTo>
                        <a:lnTo>
                          <a:pt x="0" y="292"/>
                        </a:lnTo>
                        <a:lnTo>
                          <a:pt x="0" y="299"/>
                        </a:lnTo>
                        <a:lnTo>
                          <a:pt x="3" y="303"/>
                        </a:lnTo>
                        <a:lnTo>
                          <a:pt x="5" y="307"/>
                        </a:lnTo>
                        <a:lnTo>
                          <a:pt x="8" y="310"/>
                        </a:lnTo>
                        <a:lnTo>
                          <a:pt x="11" y="312"/>
                        </a:lnTo>
                        <a:lnTo>
                          <a:pt x="15" y="314"/>
                        </a:lnTo>
                        <a:lnTo>
                          <a:pt x="19" y="315"/>
                        </a:lnTo>
                        <a:lnTo>
                          <a:pt x="24" y="316"/>
                        </a:lnTo>
                        <a:lnTo>
                          <a:pt x="28" y="315"/>
                        </a:lnTo>
                        <a:lnTo>
                          <a:pt x="32" y="314"/>
                        </a:lnTo>
                        <a:lnTo>
                          <a:pt x="36" y="312"/>
                        </a:lnTo>
                        <a:lnTo>
                          <a:pt x="39" y="310"/>
                        </a:lnTo>
                        <a:lnTo>
                          <a:pt x="43" y="307"/>
                        </a:lnTo>
                        <a:lnTo>
                          <a:pt x="45" y="303"/>
                        </a:lnTo>
                        <a:lnTo>
                          <a:pt x="46" y="299"/>
                        </a:lnTo>
                        <a:lnTo>
                          <a:pt x="47" y="292"/>
                        </a:lnTo>
                        <a:lnTo>
                          <a:pt x="18" y="31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5" name="Freeform 763"/>
                  <p:cNvSpPr>
                    <a:spLocks noChangeAspect="1"/>
                  </p:cNvSpPr>
                  <p:nvPr/>
                </p:nvSpPr>
                <p:spPr bwMode="auto">
                  <a:xfrm>
                    <a:off x="3468" y="1497"/>
                    <a:ext cx="36" cy="20"/>
                  </a:xfrm>
                  <a:custGeom>
                    <a:avLst/>
                    <a:gdLst/>
                    <a:ahLst/>
                    <a:cxnLst>
                      <a:cxn ang="0">
                        <a:pos x="121" y="43"/>
                      </a:cxn>
                      <a:cxn ang="0">
                        <a:pos x="104" y="21"/>
                      </a:cxn>
                      <a:cxn ang="0">
                        <a:pos x="11" y="0"/>
                      </a:cxn>
                      <a:cxn ang="0">
                        <a:pos x="0" y="45"/>
                      </a:cxn>
                      <a:cxn ang="0">
                        <a:pos x="94" y="66"/>
                      </a:cxn>
                      <a:cxn ang="0">
                        <a:pos x="121" y="43"/>
                      </a:cxn>
                      <a:cxn ang="0">
                        <a:pos x="94" y="66"/>
                      </a:cxn>
                      <a:cxn ang="0">
                        <a:pos x="99" y="66"/>
                      </a:cxn>
                      <a:cxn ang="0">
                        <a:pos x="104" y="66"/>
                      </a:cxn>
                      <a:cxn ang="0">
                        <a:pos x="109" y="65"/>
                      </a:cxn>
                      <a:cxn ang="0">
                        <a:pos x="112" y="62"/>
                      </a:cxn>
                      <a:cxn ang="0">
                        <a:pos x="115" y="60"/>
                      </a:cxn>
                      <a:cxn ang="0">
                        <a:pos x="118" y="57"/>
                      </a:cxn>
                      <a:cxn ang="0">
                        <a:pos x="120" y="53"/>
                      </a:cxn>
                      <a:cxn ang="0">
                        <a:pos x="121" y="49"/>
                      </a:cxn>
                      <a:cxn ang="0">
                        <a:pos x="121" y="44"/>
                      </a:cxn>
                      <a:cxn ang="0">
                        <a:pos x="121" y="40"/>
                      </a:cxn>
                      <a:cxn ang="0">
                        <a:pos x="120" y="36"/>
                      </a:cxn>
                      <a:cxn ang="0">
                        <a:pos x="119" y="32"/>
                      </a:cxn>
                      <a:cxn ang="0">
                        <a:pos x="116" y="29"/>
                      </a:cxn>
                      <a:cxn ang="0">
                        <a:pos x="113" y="25"/>
                      </a:cxn>
                      <a:cxn ang="0">
                        <a:pos x="109" y="22"/>
                      </a:cxn>
                      <a:cxn ang="0">
                        <a:pos x="104" y="21"/>
                      </a:cxn>
                      <a:cxn ang="0">
                        <a:pos x="121" y="43"/>
                      </a:cxn>
                    </a:cxnLst>
                    <a:rect l="0" t="0" r="r" b="b"/>
                    <a:pathLst>
                      <a:path w="121" h="66">
                        <a:moveTo>
                          <a:pt x="121" y="43"/>
                        </a:moveTo>
                        <a:lnTo>
                          <a:pt x="104" y="21"/>
                        </a:lnTo>
                        <a:lnTo>
                          <a:pt x="11" y="0"/>
                        </a:lnTo>
                        <a:lnTo>
                          <a:pt x="0" y="45"/>
                        </a:lnTo>
                        <a:lnTo>
                          <a:pt x="94" y="66"/>
                        </a:lnTo>
                        <a:lnTo>
                          <a:pt x="121" y="43"/>
                        </a:lnTo>
                        <a:lnTo>
                          <a:pt x="94" y="66"/>
                        </a:lnTo>
                        <a:lnTo>
                          <a:pt x="99" y="66"/>
                        </a:lnTo>
                        <a:lnTo>
                          <a:pt x="104" y="66"/>
                        </a:lnTo>
                        <a:lnTo>
                          <a:pt x="109" y="65"/>
                        </a:lnTo>
                        <a:lnTo>
                          <a:pt x="112" y="62"/>
                        </a:lnTo>
                        <a:lnTo>
                          <a:pt x="115" y="60"/>
                        </a:lnTo>
                        <a:lnTo>
                          <a:pt x="118" y="57"/>
                        </a:lnTo>
                        <a:lnTo>
                          <a:pt x="120" y="53"/>
                        </a:lnTo>
                        <a:lnTo>
                          <a:pt x="121" y="49"/>
                        </a:lnTo>
                        <a:lnTo>
                          <a:pt x="121" y="44"/>
                        </a:lnTo>
                        <a:lnTo>
                          <a:pt x="121" y="40"/>
                        </a:lnTo>
                        <a:lnTo>
                          <a:pt x="120" y="36"/>
                        </a:lnTo>
                        <a:lnTo>
                          <a:pt x="119" y="32"/>
                        </a:lnTo>
                        <a:lnTo>
                          <a:pt x="116" y="29"/>
                        </a:lnTo>
                        <a:lnTo>
                          <a:pt x="113" y="25"/>
                        </a:lnTo>
                        <a:lnTo>
                          <a:pt x="109" y="22"/>
                        </a:lnTo>
                        <a:lnTo>
                          <a:pt x="104" y="21"/>
                        </a:lnTo>
                        <a:lnTo>
                          <a:pt x="121" y="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6" name="Freeform 764"/>
                  <p:cNvSpPr>
                    <a:spLocks noChangeAspect="1"/>
                  </p:cNvSpPr>
                  <p:nvPr/>
                </p:nvSpPr>
                <p:spPr bwMode="auto">
                  <a:xfrm>
                    <a:off x="3491" y="1511"/>
                    <a:ext cx="13" cy="32"/>
                  </a:xfrm>
                  <a:custGeom>
                    <a:avLst/>
                    <a:gdLst/>
                    <a:ahLst/>
                    <a:cxnLst>
                      <a:cxn ang="0">
                        <a:pos x="23" y="110"/>
                      </a:cxn>
                      <a:cxn ang="0">
                        <a:pos x="46" y="87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87"/>
                      </a:cxn>
                      <a:cxn ang="0">
                        <a:pos x="23" y="110"/>
                      </a:cxn>
                      <a:cxn ang="0">
                        <a:pos x="0" y="87"/>
                      </a:cxn>
                      <a:cxn ang="0">
                        <a:pos x="1" y="92"/>
                      </a:cxn>
                      <a:cxn ang="0">
                        <a:pos x="2" y="97"/>
                      </a:cxn>
                      <a:cxn ang="0">
                        <a:pos x="4" y="101"/>
                      </a:cxn>
                      <a:cxn ang="0">
                        <a:pos x="8" y="105"/>
                      </a:cxn>
                      <a:cxn ang="0">
                        <a:pos x="12" y="107"/>
                      </a:cxn>
                      <a:cxn ang="0">
                        <a:pos x="15" y="109"/>
                      </a:cxn>
                      <a:cxn ang="0">
                        <a:pos x="19" y="110"/>
                      </a:cxn>
                      <a:cxn ang="0">
                        <a:pos x="23" y="110"/>
                      </a:cxn>
                      <a:cxn ang="0">
                        <a:pos x="29" y="110"/>
                      </a:cxn>
                      <a:cxn ang="0">
                        <a:pos x="32" y="109"/>
                      </a:cxn>
                      <a:cxn ang="0">
                        <a:pos x="36" y="107"/>
                      </a:cxn>
                      <a:cxn ang="0">
                        <a:pos x="40" y="105"/>
                      </a:cxn>
                      <a:cxn ang="0">
                        <a:pos x="42" y="101"/>
                      </a:cxn>
                      <a:cxn ang="0">
                        <a:pos x="45" y="97"/>
                      </a:cxn>
                      <a:cxn ang="0">
                        <a:pos x="46" y="92"/>
                      </a:cxn>
                      <a:cxn ang="0">
                        <a:pos x="46" y="87"/>
                      </a:cxn>
                      <a:cxn ang="0">
                        <a:pos x="23" y="110"/>
                      </a:cxn>
                    </a:cxnLst>
                    <a:rect l="0" t="0" r="r" b="b"/>
                    <a:pathLst>
                      <a:path w="46" h="110">
                        <a:moveTo>
                          <a:pt x="23" y="110"/>
                        </a:moveTo>
                        <a:lnTo>
                          <a:pt x="46" y="87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87"/>
                        </a:lnTo>
                        <a:lnTo>
                          <a:pt x="23" y="110"/>
                        </a:lnTo>
                        <a:lnTo>
                          <a:pt x="0" y="87"/>
                        </a:lnTo>
                        <a:lnTo>
                          <a:pt x="1" y="92"/>
                        </a:lnTo>
                        <a:lnTo>
                          <a:pt x="2" y="97"/>
                        </a:lnTo>
                        <a:lnTo>
                          <a:pt x="4" y="101"/>
                        </a:lnTo>
                        <a:lnTo>
                          <a:pt x="8" y="105"/>
                        </a:lnTo>
                        <a:lnTo>
                          <a:pt x="12" y="107"/>
                        </a:lnTo>
                        <a:lnTo>
                          <a:pt x="15" y="109"/>
                        </a:lnTo>
                        <a:lnTo>
                          <a:pt x="19" y="110"/>
                        </a:lnTo>
                        <a:lnTo>
                          <a:pt x="23" y="110"/>
                        </a:lnTo>
                        <a:lnTo>
                          <a:pt x="29" y="110"/>
                        </a:lnTo>
                        <a:lnTo>
                          <a:pt x="32" y="109"/>
                        </a:lnTo>
                        <a:lnTo>
                          <a:pt x="36" y="107"/>
                        </a:lnTo>
                        <a:lnTo>
                          <a:pt x="40" y="105"/>
                        </a:lnTo>
                        <a:lnTo>
                          <a:pt x="42" y="101"/>
                        </a:lnTo>
                        <a:lnTo>
                          <a:pt x="45" y="97"/>
                        </a:lnTo>
                        <a:lnTo>
                          <a:pt x="46" y="92"/>
                        </a:lnTo>
                        <a:lnTo>
                          <a:pt x="46" y="87"/>
                        </a:lnTo>
                        <a:lnTo>
                          <a:pt x="23" y="11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7" name="Freeform 765"/>
                  <p:cNvSpPr>
                    <a:spLocks noChangeAspect="1"/>
                  </p:cNvSpPr>
                  <p:nvPr/>
                </p:nvSpPr>
                <p:spPr bwMode="auto">
                  <a:xfrm>
                    <a:off x="3467" y="1529"/>
                    <a:ext cx="30" cy="14"/>
                  </a:xfrm>
                  <a:custGeom>
                    <a:avLst/>
                    <a:gdLst/>
                    <a:ahLst/>
                    <a:cxnLst>
                      <a:cxn ang="0">
                        <a:pos x="0" y="24"/>
                      </a:cxn>
                      <a:cxn ang="0">
                        <a:pos x="23" y="47"/>
                      </a:cxn>
                      <a:cxn ang="0">
                        <a:pos x="102" y="47"/>
                      </a:cxn>
                      <a:cxn ang="0">
                        <a:pos x="102" y="0"/>
                      </a:cxn>
                      <a:cxn ang="0">
                        <a:pos x="23" y="0"/>
                      </a:cxn>
                      <a:cxn ang="0">
                        <a:pos x="0" y="24"/>
                      </a:cxn>
                      <a:cxn ang="0">
                        <a:pos x="23" y="0"/>
                      </a:cxn>
                      <a:cxn ang="0">
                        <a:pos x="18" y="2"/>
                      </a:cxn>
                      <a:cxn ang="0">
                        <a:pos x="13" y="3"/>
                      </a:cxn>
                      <a:cxn ang="0">
                        <a:pos x="9" y="5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4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9" y="43"/>
                      </a:cxn>
                      <a:cxn ang="0">
                        <a:pos x="13" y="45"/>
                      </a:cxn>
                      <a:cxn ang="0">
                        <a:pos x="18" y="47"/>
                      </a:cxn>
                      <a:cxn ang="0">
                        <a:pos x="23" y="47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102" h="47">
                        <a:moveTo>
                          <a:pt x="0" y="24"/>
                        </a:moveTo>
                        <a:lnTo>
                          <a:pt x="23" y="47"/>
                        </a:lnTo>
                        <a:lnTo>
                          <a:pt x="102" y="47"/>
                        </a:lnTo>
                        <a:lnTo>
                          <a:pt x="102" y="0"/>
                        </a:lnTo>
                        <a:lnTo>
                          <a:pt x="23" y="0"/>
                        </a:lnTo>
                        <a:lnTo>
                          <a:pt x="0" y="24"/>
                        </a:lnTo>
                        <a:lnTo>
                          <a:pt x="23" y="0"/>
                        </a:lnTo>
                        <a:lnTo>
                          <a:pt x="18" y="2"/>
                        </a:lnTo>
                        <a:lnTo>
                          <a:pt x="13" y="3"/>
                        </a:lnTo>
                        <a:lnTo>
                          <a:pt x="9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4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9" y="43"/>
                        </a:lnTo>
                        <a:lnTo>
                          <a:pt x="13" y="45"/>
                        </a:lnTo>
                        <a:lnTo>
                          <a:pt x="18" y="47"/>
                        </a:lnTo>
                        <a:lnTo>
                          <a:pt x="23" y="47"/>
                        </a:lnTo>
                        <a:lnTo>
                          <a:pt x="0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8" name="Freeform 766"/>
                  <p:cNvSpPr>
                    <a:spLocks noChangeAspect="1"/>
                  </p:cNvSpPr>
                  <p:nvPr/>
                </p:nvSpPr>
                <p:spPr bwMode="auto">
                  <a:xfrm>
                    <a:off x="3467" y="1537"/>
                    <a:ext cx="14" cy="335"/>
                  </a:xfrm>
                  <a:custGeom>
                    <a:avLst/>
                    <a:gdLst/>
                    <a:ahLst/>
                    <a:cxnLst>
                      <a:cxn ang="0">
                        <a:pos x="23" y="1117"/>
                      </a:cxn>
                      <a:cxn ang="0">
                        <a:pos x="46" y="1094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1094"/>
                      </a:cxn>
                      <a:cxn ang="0">
                        <a:pos x="23" y="1117"/>
                      </a:cxn>
                      <a:cxn ang="0">
                        <a:pos x="0" y="1094"/>
                      </a:cxn>
                      <a:cxn ang="0">
                        <a:pos x="0" y="1099"/>
                      </a:cxn>
                      <a:cxn ang="0">
                        <a:pos x="2" y="1103"/>
                      </a:cxn>
                      <a:cxn ang="0">
                        <a:pos x="4" y="1107"/>
                      </a:cxn>
                      <a:cxn ang="0">
                        <a:pos x="8" y="1110"/>
                      </a:cxn>
                      <a:cxn ang="0">
                        <a:pos x="11" y="1114"/>
                      </a:cxn>
                      <a:cxn ang="0">
                        <a:pos x="15" y="1115"/>
                      </a:cxn>
                      <a:cxn ang="0">
                        <a:pos x="19" y="1116"/>
                      </a:cxn>
                      <a:cxn ang="0">
                        <a:pos x="23" y="1117"/>
                      </a:cxn>
                      <a:cxn ang="0">
                        <a:pos x="28" y="1116"/>
                      </a:cxn>
                      <a:cxn ang="0">
                        <a:pos x="32" y="1115"/>
                      </a:cxn>
                      <a:cxn ang="0">
                        <a:pos x="36" y="1114"/>
                      </a:cxn>
                      <a:cxn ang="0">
                        <a:pos x="39" y="1110"/>
                      </a:cxn>
                      <a:cxn ang="0">
                        <a:pos x="42" y="1107"/>
                      </a:cxn>
                      <a:cxn ang="0">
                        <a:pos x="44" y="1103"/>
                      </a:cxn>
                      <a:cxn ang="0">
                        <a:pos x="45" y="1099"/>
                      </a:cxn>
                      <a:cxn ang="0">
                        <a:pos x="46" y="1094"/>
                      </a:cxn>
                      <a:cxn ang="0">
                        <a:pos x="23" y="1117"/>
                      </a:cxn>
                    </a:cxnLst>
                    <a:rect l="0" t="0" r="r" b="b"/>
                    <a:pathLst>
                      <a:path w="46" h="1117">
                        <a:moveTo>
                          <a:pt x="23" y="1117"/>
                        </a:moveTo>
                        <a:lnTo>
                          <a:pt x="46" y="1094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1094"/>
                        </a:lnTo>
                        <a:lnTo>
                          <a:pt x="23" y="1117"/>
                        </a:lnTo>
                        <a:lnTo>
                          <a:pt x="0" y="1094"/>
                        </a:lnTo>
                        <a:lnTo>
                          <a:pt x="0" y="1099"/>
                        </a:lnTo>
                        <a:lnTo>
                          <a:pt x="2" y="1103"/>
                        </a:lnTo>
                        <a:lnTo>
                          <a:pt x="4" y="1107"/>
                        </a:lnTo>
                        <a:lnTo>
                          <a:pt x="8" y="1110"/>
                        </a:lnTo>
                        <a:lnTo>
                          <a:pt x="11" y="1114"/>
                        </a:lnTo>
                        <a:lnTo>
                          <a:pt x="15" y="1115"/>
                        </a:lnTo>
                        <a:lnTo>
                          <a:pt x="19" y="1116"/>
                        </a:lnTo>
                        <a:lnTo>
                          <a:pt x="23" y="1117"/>
                        </a:lnTo>
                        <a:lnTo>
                          <a:pt x="28" y="1116"/>
                        </a:lnTo>
                        <a:lnTo>
                          <a:pt x="32" y="1115"/>
                        </a:lnTo>
                        <a:lnTo>
                          <a:pt x="36" y="1114"/>
                        </a:lnTo>
                        <a:lnTo>
                          <a:pt x="39" y="1110"/>
                        </a:lnTo>
                        <a:lnTo>
                          <a:pt x="42" y="1107"/>
                        </a:lnTo>
                        <a:lnTo>
                          <a:pt x="44" y="1103"/>
                        </a:lnTo>
                        <a:lnTo>
                          <a:pt x="45" y="1099"/>
                        </a:lnTo>
                        <a:lnTo>
                          <a:pt x="46" y="1094"/>
                        </a:lnTo>
                        <a:lnTo>
                          <a:pt x="23" y="111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19" name="Freeform 767"/>
                  <p:cNvSpPr>
                    <a:spLocks noChangeAspect="1"/>
                  </p:cNvSpPr>
                  <p:nvPr/>
                </p:nvSpPr>
                <p:spPr bwMode="auto">
                  <a:xfrm>
                    <a:off x="3474" y="1858"/>
                    <a:ext cx="16" cy="14"/>
                  </a:xfrm>
                  <a:custGeom>
                    <a:avLst/>
                    <a:gdLst/>
                    <a:ahLst/>
                    <a:cxnLst>
                      <a:cxn ang="0">
                        <a:pos x="55" y="24"/>
                      </a:cxn>
                      <a:cxn ang="0">
                        <a:pos x="31" y="0"/>
                      </a:cxn>
                      <a:cxn ang="0">
                        <a:pos x="0" y="0"/>
                      </a:cxn>
                      <a:cxn ang="0">
                        <a:pos x="0" y="47"/>
                      </a:cxn>
                      <a:cxn ang="0">
                        <a:pos x="31" y="47"/>
                      </a:cxn>
                      <a:cxn ang="0">
                        <a:pos x="55" y="24"/>
                      </a:cxn>
                      <a:cxn ang="0">
                        <a:pos x="31" y="47"/>
                      </a:cxn>
                      <a:cxn ang="0">
                        <a:pos x="37" y="46"/>
                      </a:cxn>
                      <a:cxn ang="0">
                        <a:pos x="41" y="45"/>
                      </a:cxn>
                      <a:cxn ang="0">
                        <a:pos x="46" y="43"/>
                      </a:cxn>
                      <a:cxn ang="0">
                        <a:pos x="49" y="39"/>
                      </a:cxn>
                      <a:cxn ang="0">
                        <a:pos x="51" y="36"/>
                      </a:cxn>
                      <a:cxn ang="0">
                        <a:pos x="53" y="32"/>
                      </a:cxn>
                      <a:cxn ang="0">
                        <a:pos x="54" y="28"/>
                      </a:cxn>
                      <a:cxn ang="0">
                        <a:pos x="55" y="24"/>
                      </a:cxn>
                      <a:cxn ang="0">
                        <a:pos x="54" y="19"/>
                      </a:cxn>
                      <a:cxn ang="0">
                        <a:pos x="53" y="15"/>
                      </a:cxn>
                      <a:cxn ang="0">
                        <a:pos x="51" y="11"/>
                      </a:cxn>
                      <a:cxn ang="0">
                        <a:pos x="49" y="8"/>
                      </a:cxn>
                      <a:cxn ang="0">
                        <a:pos x="46" y="5"/>
                      </a:cxn>
                      <a:cxn ang="0">
                        <a:pos x="41" y="3"/>
                      </a:cxn>
                      <a:cxn ang="0">
                        <a:pos x="37" y="0"/>
                      </a:cxn>
                      <a:cxn ang="0">
                        <a:pos x="31" y="0"/>
                      </a:cxn>
                      <a:cxn ang="0">
                        <a:pos x="55" y="24"/>
                      </a:cxn>
                    </a:cxnLst>
                    <a:rect l="0" t="0" r="r" b="b"/>
                    <a:pathLst>
                      <a:path w="55" h="47">
                        <a:moveTo>
                          <a:pt x="55" y="24"/>
                        </a:moveTo>
                        <a:lnTo>
                          <a:pt x="31" y="0"/>
                        </a:lnTo>
                        <a:lnTo>
                          <a:pt x="0" y="0"/>
                        </a:lnTo>
                        <a:lnTo>
                          <a:pt x="0" y="47"/>
                        </a:lnTo>
                        <a:lnTo>
                          <a:pt x="31" y="47"/>
                        </a:lnTo>
                        <a:lnTo>
                          <a:pt x="55" y="24"/>
                        </a:lnTo>
                        <a:lnTo>
                          <a:pt x="31" y="47"/>
                        </a:lnTo>
                        <a:lnTo>
                          <a:pt x="37" y="46"/>
                        </a:lnTo>
                        <a:lnTo>
                          <a:pt x="41" y="45"/>
                        </a:lnTo>
                        <a:lnTo>
                          <a:pt x="46" y="43"/>
                        </a:lnTo>
                        <a:lnTo>
                          <a:pt x="49" y="39"/>
                        </a:lnTo>
                        <a:lnTo>
                          <a:pt x="51" y="36"/>
                        </a:lnTo>
                        <a:lnTo>
                          <a:pt x="53" y="32"/>
                        </a:lnTo>
                        <a:lnTo>
                          <a:pt x="54" y="28"/>
                        </a:lnTo>
                        <a:lnTo>
                          <a:pt x="55" y="24"/>
                        </a:lnTo>
                        <a:lnTo>
                          <a:pt x="54" y="19"/>
                        </a:lnTo>
                        <a:lnTo>
                          <a:pt x="53" y="15"/>
                        </a:lnTo>
                        <a:lnTo>
                          <a:pt x="51" y="11"/>
                        </a:lnTo>
                        <a:lnTo>
                          <a:pt x="49" y="8"/>
                        </a:lnTo>
                        <a:lnTo>
                          <a:pt x="46" y="5"/>
                        </a:lnTo>
                        <a:lnTo>
                          <a:pt x="41" y="3"/>
                        </a:lnTo>
                        <a:lnTo>
                          <a:pt x="37" y="0"/>
                        </a:lnTo>
                        <a:lnTo>
                          <a:pt x="31" y="0"/>
                        </a:lnTo>
                        <a:lnTo>
                          <a:pt x="55" y="2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0" name="Freeform 768"/>
                  <p:cNvSpPr>
                    <a:spLocks noChangeAspect="1"/>
                  </p:cNvSpPr>
                  <p:nvPr/>
                </p:nvSpPr>
                <p:spPr bwMode="auto">
                  <a:xfrm>
                    <a:off x="3477" y="1865"/>
                    <a:ext cx="13" cy="66"/>
                  </a:xfrm>
                  <a:custGeom>
                    <a:avLst/>
                    <a:gdLst/>
                    <a:ahLst/>
                    <a:cxnLst>
                      <a:cxn ang="0">
                        <a:pos x="23" y="220"/>
                      </a:cxn>
                      <a:cxn ang="0">
                        <a:pos x="47" y="196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  <a:cxn ang="0">
                        <a:pos x="0" y="196"/>
                      </a:cxn>
                      <a:cxn ang="0">
                        <a:pos x="23" y="220"/>
                      </a:cxn>
                      <a:cxn ang="0">
                        <a:pos x="0" y="196"/>
                      </a:cxn>
                      <a:cxn ang="0">
                        <a:pos x="1" y="202"/>
                      </a:cxn>
                      <a:cxn ang="0">
                        <a:pos x="2" y="206"/>
                      </a:cxn>
                      <a:cxn ang="0">
                        <a:pos x="4" y="210"/>
                      </a:cxn>
                      <a:cxn ang="0">
                        <a:pos x="7" y="213"/>
                      </a:cxn>
                      <a:cxn ang="0">
                        <a:pos x="11" y="216"/>
                      </a:cxn>
                      <a:cxn ang="0">
                        <a:pos x="14" y="218"/>
                      </a:cxn>
                      <a:cxn ang="0">
                        <a:pos x="19" y="220"/>
                      </a:cxn>
                      <a:cxn ang="0">
                        <a:pos x="23" y="220"/>
                      </a:cxn>
                      <a:cxn ang="0">
                        <a:pos x="28" y="220"/>
                      </a:cxn>
                      <a:cxn ang="0">
                        <a:pos x="32" y="218"/>
                      </a:cxn>
                      <a:cxn ang="0">
                        <a:pos x="35" y="216"/>
                      </a:cxn>
                      <a:cxn ang="0">
                        <a:pos x="40" y="213"/>
                      </a:cxn>
                      <a:cxn ang="0">
                        <a:pos x="42" y="210"/>
                      </a:cxn>
                      <a:cxn ang="0">
                        <a:pos x="45" y="206"/>
                      </a:cxn>
                      <a:cxn ang="0">
                        <a:pos x="46" y="202"/>
                      </a:cxn>
                      <a:cxn ang="0">
                        <a:pos x="47" y="196"/>
                      </a:cxn>
                      <a:cxn ang="0">
                        <a:pos x="23" y="220"/>
                      </a:cxn>
                    </a:cxnLst>
                    <a:rect l="0" t="0" r="r" b="b"/>
                    <a:pathLst>
                      <a:path w="47" h="220">
                        <a:moveTo>
                          <a:pt x="23" y="220"/>
                        </a:moveTo>
                        <a:lnTo>
                          <a:pt x="47" y="196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lnTo>
                          <a:pt x="0" y="196"/>
                        </a:lnTo>
                        <a:lnTo>
                          <a:pt x="23" y="220"/>
                        </a:lnTo>
                        <a:lnTo>
                          <a:pt x="0" y="196"/>
                        </a:lnTo>
                        <a:lnTo>
                          <a:pt x="1" y="202"/>
                        </a:lnTo>
                        <a:lnTo>
                          <a:pt x="2" y="206"/>
                        </a:lnTo>
                        <a:lnTo>
                          <a:pt x="4" y="210"/>
                        </a:lnTo>
                        <a:lnTo>
                          <a:pt x="7" y="213"/>
                        </a:lnTo>
                        <a:lnTo>
                          <a:pt x="11" y="216"/>
                        </a:lnTo>
                        <a:lnTo>
                          <a:pt x="14" y="218"/>
                        </a:lnTo>
                        <a:lnTo>
                          <a:pt x="19" y="220"/>
                        </a:lnTo>
                        <a:lnTo>
                          <a:pt x="23" y="220"/>
                        </a:lnTo>
                        <a:lnTo>
                          <a:pt x="28" y="220"/>
                        </a:lnTo>
                        <a:lnTo>
                          <a:pt x="32" y="218"/>
                        </a:lnTo>
                        <a:lnTo>
                          <a:pt x="35" y="216"/>
                        </a:lnTo>
                        <a:lnTo>
                          <a:pt x="40" y="213"/>
                        </a:lnTo>
                        <a:lnTo>
                          <a:pt x="42" y="210"/>
                        </a:lnTo>
                        <a:lnTo>
                          <a:pt x="45" y="206"/>
                        </a:lnTo>
                        <a:lnTo>
                          <a:pt x="46" y="202"/>
                        </a:lnTo>
                        <a:lnTo>
                          <a:pt x="47" y="196"/>
                        </a:lnTo>
                        <a:lnTo>
                          <a:pt x="23" y="2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1" name="Freeform 769"/>
                  <p:cNvSpPr>
                    <a:spLocks noChangeAspect="1"/>
                  </p:cNvSpPr>
                  <p:nvPr/>
                </p:nvSpPr>
                <p:spPr bwMode="auto">
                  <a:xfrm>
                    <a:off x="3470" y="1917"/>
                    <a:ext cx="13" cy="14"/>
                  </a:xfrm>
                  <a:custGeom>
                    <a:avLst/>
                    <a:gdLst/>
                    <a:ahLst/>
                    <a:cxnLst>
                      <a:cxn ang="0">
                        <a:pos x="0" y="23"/>
                      </a:cxn>
                      <a:cxn ang="0">
                        <a:pos x="23" y="47"/>
                      </a:cxn>
                      <a:cxn ang="0">
                        <a:pos x="43" y="47"/>
                      </a:cxn>
                      <a:cxn ang="0">
                        <a:pos x="43" y="0"/>
                      </a:cxn>
                      <a:cxn ang="0">
                        <a:pos x="23" y="0"/>
                      </a:cxn>
                      <a:cxn ang="0">
                        <a:pos x="0" y="23"/>
                      </a:cxn>
                      <a:cxn ang="0">
                        <a:pos x="23" y="0"/>
                      </a:cxn>
                      <a:cxn ang="0">
                        <a:pos x="18" y="0"/>
                      </a:cxn>
                      <a:cxn ang="0">
                        <a:pos x="12" y="2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1" y="15"/>
                      </a:cxn>
                      <a:cxn ang="0">
                        <a:pos x="0" y="19"/>
                      </a:cxn>
                      <a:cxn ang="0">
                        <a:pos x="0" y="23"/>
                      </a:cxn>
                      <a:cxn ang="0">
                        <a:pos x="0" y="28"/>
                      </a:cxn>
                      <a:cxn ang="0">
                        <a:pos x="1" y="32"/>
                      </a:cxn>
                      <a:cxn ang="0">
                        <a:pos x="3" y="36"/>
                      </a:cxn>
                      <a:cxn ang="0">
                        <a:pos x="5" y="39"/>
                      </a:cxn>
                      <a:cxn ang="0">
                        <a:pos x="8" y="42"/>
                      </a:cxn>
                      <a:cxn ang="0">
                        <a:pos x="12" y="45"/>
                      </a:cxn>
                      <a:cxn ang="0">
                        <a:pos x="18" y="46"/>
                      </a:cxn>
                      <a:cxn ang="0">
                        <a:pos x="23" y="47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3" h="47">
                        <a:moveTo>
                          <a:pt x="0" y="23"/>
                        </a:moveTo>
                        <a:lnTo>
                          <a:pt x="23" y="47"/>
                        </a:lnTo>
                        <a:lnTo>
                          <a:pt x="43" y="47"/>
                        </a:lnTo>
                        <a:lnTo>
                          <a:pt x="43" y="0"/>
                        </a:lnTo>
                        <a:lnTo>
                          <a:pt x="23" y="0"/>
                        </a:lnTo>
                        <a:lnTo>
                          <a:pt x="0" y="23"/>
                        </a:lnTo>
                        <a:lnTo>
                          <a:pt x="23" y="0"/>
                        </a:lnTo>
                        <a:lnTo>
                          <a:pt x="18" y="0"/>
                        </a:lnTo>
                        <a:lnTo>
                          <a:pt x="12" y="2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1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0" y="28"/>
                        </a:lnTo>
                        <a:lnTo>
                          <a:pt x="1" y="32"/>
                        </a:lnTo>
                        <a:lnTo>
                          <a:pt x="3" y="36"/>
                        </a:lnTo>
                        <a:lnTo>
                          <a:pt x="5" y="39"/>
                        </a:lnTo>
                        <a:lnTo>
                          <a:pt x="8" y="42"/>
                        </a:lnTo>
                        <a:lnTo>
                          <a:pt x="12" y="45"/>
                        </a:lnTo>
                        <a:lnTo>
                          <a:pt x="18" y="46"/>
                        </a:lnTo>
                        <a:lnTo>
                          <a:pt x="23" y="47"/>
                        </a:lnTo>
                        <a:lnTo>
                          <a:pt x="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2" name="Freeform 770"/>
                  <p:cNvSpPr>
                    <a:spLocks noChangeAspect="1"/>
                  </p:cNvSpPr>
                  <p:nvPr/>
                </p:nvSpPr>
                <p:spPr bwMode="auto">
                  <a:xfrm>
                    <a:off x="3470" y="1924"/>
                    <a:ext cx="14" cy="133"/>
                  </a:xfrm>
                  <a:custGeom>
                    <a:avLst/>
                    <a:gdLst/>
                    <a:ahLst/>
                    <a:cxnLst>
                      <a:cxn ang="0">
                        <a:pos x="4" y="432"/>
                      </a:cxn>
                      <a:cxn ang="0">
                        <a:pos x="46" y="418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  <a:cxn ang="0">
                        <a:pos x="0" y="418"/>
                      </a:cxn>
                      <a:cxn ang="0">
                        <a:pos x="4" y="432"/>
                      </a:cxn>
                      <a:cxn ang="0">
                        <a:pos x="0" y="418"/>
                      </a:cxn>
                      <a:cxn ang="0">
                        <a:pos x="0" y="424"/>
                      </a:cxn>
                      <a:cxn ang="0">
                        <a:pos x="2" y="429"/>
                      </a:cxn>
                      <a:cxn ang="0">
                        <a:pos x="4" y="432"/>
                      </a:cxn>
                      <a:cxn ang="0">
                        <a:pos x="7" y="435"/>
                      </a:cxn>
                      <a:cxn ang="0">
                        <a:pos x="10" y="438"/>
                      </a:cxn>
                      <a:cxn ang="0">
                        <a:pos x="14" y="441"/>
                      </a:cxn>
                      <a:cxn ang="0">
                        <a:pos x="19" y="442"/>
                      </a:cxn>
                      <a:cxn ang="0">
                        <a:pos x="23" y="442"/>
                      </a:cxn>
                      <a:cxn ang="0">
                        <a:pos x="27" y="442"/>
                      </a:cxn>
                      <a:cxn ang="0">
                        <a:pos x="31" y="441"/>
                      </a:cxn>
                      <a:cxn ang="0">
                        <a:pos x="35" y="438"/>
                      </a:cxn>
                      <a:cxn ang="0">
                        <a:pos x="39" y="435"/>
                      </a:cxn>
                      <a:cxn ang="0">
                        <a:pos x="42" y="432"/>
                      </a:cxn>
                      <a:cxn ang="0">
                        <a:pos x="44" y="429"/>
                      </a:cxn>
                      <a:cxn ang="0">
                        <a:pos x="45" y="424"/>
                      </a:cxn>
                      <a:cxn ang="0">
                        <a:pos x="46" y="418"/>
                      </a:cxn>
                      <a:cxn ang="0">
                        <a:pos x="4" y="432"/>
                      </a:cxn>
                    </a:cxnLst>
                    <a:rect l="0" t="0" r="r" b="b"/>
                    <a:pathLst>
                      <a:path w="46" h="442">
                        <a:moveTo>
                          <a:pt x="4" y="432"/>
                        </a:moveTo>
                        <a:lnTo>
                          <a:pt x="46" y="418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418"/>
                        </a:lnTo>
                        <a:lnTo>
                          <a:pt x="4" y="432"/>
                        </a:lnTo>
                        <a:lnTo>
                          <a:pt x="0" y="418"/>
                        </a:lnTo>
                        <a:lnTo>
                          <a:pt x="0" y="424"/>
                        </a:lnTo>
                        <a:lnTo>
                          <a:pt x="2" y="429"/>
                        </a:lnTo>
                        <a:lnTo>
                          <a:pt x="4" y="432"/>
                        </a:lnTo>
                        <a:lnTo>
                          <a:pt x="7" y="435"/>
                        </a:lnTo>
                        <a:lnTo>
                          <a:pt x="10" y="438"/>
                        </a:lnTo>
                        <a:lnTo>
                          <a:pt x="14" y="441"/>
                        </a:lnTo>
                        <a:lnTo>
                          <a:pt x="19" y="442"/>
                        </a:lnTo>
                        <a:lnTo>
                          <a:pt x="23" y="442"/>
                        </a:lnTo>
                        <a:lnTo>
                          <a:pt x="27" y="442"/>
                        </a:lnTo>
                        <a:lnTo>
                          <a:pt x="31" y="441"/>
                        </a:lnTo>
                        <a:lnTo>
                          <a:pt x="35" y="438"/>
                        </a:lnTo>
                        <a:lnTo>
                          <a:pt x="39" y="435"/>
                        </a:lnTo>
                        <a:lnTo>
                          <a:pt x="42" y="432"/>
                        </a:lnTo>
                        <a:lnTo>
                          <a:pt x="44" y="429"/>
                        </a:lnTo>
                        <a:lnTo>
                          <a:pt x="45" y="424"/>
                        </a:lnTo>
                        <a:lnTo>
                          <a:pt x="46" y="418"/>
                        </a:lnTo>
                        <a:lnTo>
                          <a:pt x="4" y="43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3" name="Freeform 771"/>
                  <p:cNvSpPr>
                    <a:spLocks noChangeAspect="1"/>
                  </p:cNvSpPr>
                  <p:nvPr/>
                </p:nvSpPr>
                <p:spPr bwMode="auto">
                  <a:xfrm>
                    <a:off x="3471" y="2045"/>
                    <a:ext cx="22" cy="23"/>
                  </a:xfrm>
                  <a:custGeom>
                    <a:avLst/>
                    <a:gdLst/>
                    <a:ahLst/>
                    <a:cxnLst>
                      <a:cxn ang="0">
                        <a:pos x="72" y="52"/>
                      </a:cxn>
                      <a:cxn ang="0">
                        <a:pos x="66" y="39"/>
                      </a:cxn>
                      <a:cxn ang="0">
                        <a:pos x="37" y="0"/>
                      </a:cxn>
                      <a:cxn ang="0">
                        <a:pos x="0" y="28"/>
                      </a:cxn>
                      <a:cxn ang="0">
                        <a:pos x="29" y="66"/>
                      </a:cxn>
                      <a:cxn ang="0">
                        <a:pos x="72" y="52"/>
                      </a:cxn>
                      <a:cxn ang="0">
                        <a:pos x="29" y="66"/>
                      </a:cxn>
                      <a:cxn ang="0">
                        <a:pos x="34" y="70"/>
                      </a:cxn>
                      <a:cxn ang="0">
                        <a:pos x="38" y="73"/>
                      </a:cxn>
                      <a:cxn ang="0">
                        <a:pos x="42" y="76"/>
                      </a:cxn>
                      <a:cxn ang="0">
                        <a:pos x="46" y="76"/>
                      </a:cxn>
                      <a:cxn ang="0">
                        <a:pos x="50" y="76"/>
                      </a:cxn>
                      <a:cxn ang="0">
                        <a:pos x="55" y="74"/>
                      </a:cxn>
                      <a:cxn ang="0">
                        <a:pos x="59" y="73"/>
                      </a:cxn>
                      <a:cxn ang="0">
                        <a:pos x="62" y="70"/>
                      </a:cxn>
                      <a:cxn ang="0">
                        <a:pos x="65" y="68"/>
                      </a:cxn>
                      <a:cxn ang="0">
                        <a:pos x="68" y="64"/>
                      </a:cxn>
                      <a:cxn ang="0">
                        <a:pos x="70" y="61"/>
                      </a:cxn>
                      <a:cxn ang="0">
                        <a:pos x="72" y="57"/>
                      </a:cxn>
                      <a:cxn ang="0">
                        <a:pos x="72" y="52"/>
                      </a:cxn>
                      <a:cxn ang="0">
                        <a:pos x="70" y="47"/>
                      </a:cxn>
                      <a:cxn ang="0">
                        <a:pos x="69" y="43"/>
                      </a:cxn>
                      <a:cxn ang="0">
                        <a:pos x="66" y="39"/>
                      </a:cxn>
                      <a:cxn ang="0">
                        <a:pos x="72" y="52"/>
                      </a:cxn>
                    </a:cxnLst>
                    <a:rect l="0" t="0" r="r" b="b"/>
                    <a:pathLst>
                      <a:path w="72" h="76">
                        <a:moveTo>
                          <a:pt x="72" y="52"/>
                        </a:moveTo>
                        <a:lnTo>
                          <a:pt x="66" y="39"/>
                        </a:lnTo>
                        <a:lnTo>
                          <a:pt x="37" y="0"/>
                        </a:lnTo>
                        <a:lnTo>
                          <a:pt x="0" y="28"/>
                        </a:lnTo>
                        <a:lnTo>
                          <a:pt x="29" y="66"/>
                        </a:lnTo>
                        <a:lnTo>
                          <a:pt x="72" y="52"/>
                        </a:lnTo>
                        <a:lnTo>
                          <a:pt x="29" y="66"/>
                        </a:lnTo>
                        <a:lnTo>
                          <a:pt x="34" y="70"/>
                        </a:lnTo>
                        <a:lnTo>
                          <a:pt x="38" y="73"/>
                        </a:lnTo>
                        <a:lnTo>
                          <a:pt x="42" y="76"/>
                        </a:lnTo>
                        <a:lnTo>
                          <a:pt x="46" y="76"/>
                        </a:lnTo>
                        <a:lnTo>
                          <a:pt x="50" y="76"/>
                        </a:lnTo>
                        <a:lnTo>
                          <a:pt x="55" y="74"/>
                        </a:lnTo>
                        <a:lnTo>
                          <a:pt x="59" y="73"/>
                        </a:lnTo>
                        <a:lnTo>
                          <a:pt x="62" y="70"/>
                        </a:lnTo>
                        <a:lnTo>
                          <a:pt x="65" y="68"/>
                        </a:lnTo>
                        <a:lnTo>
                          <a:pt x="68" y="64"/>
                        </a:lnTo>
                        <a:lnTo>
                          <a:pt x="70" y="61"/>
                        </a:lnTo>
                        <a:lnTo>
                          <a:pt x="72" y="57"/>
                        </a:lnTo>
                        <a:lnTo>
                          <a:pt x="72" y="52"/>
                        </a:lnTo>
                        <a:lnTo>
                          <a:pt x="70" y="47"/>
                        </a:lnTo>
                        <a:lnTo>
                          <a:pt x="69" y="43"/>
                        </a:lnTo>
                        <a:lnTo>
                          <a:pt x="66" y="39"/>
                        </a:lnTo>
                        <a:lnTo>
                          <a:pt x="72" y="5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4" name="Rectangle 7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9" y="2061"/>
                    <a:ext cx="14" cy="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5" name="Freeform 773"/>
                  <p:cNvSpPr>
                    <a:spLocks noChangeAspect="1"/>
                  </p:cNvSpPr>
                  <p:nvPr/>
                </p:nvSpPr>
                <p:spPr bwMode="auto">
                  <a:xfrm>
                    <a:off x="2333" y="1638"/>
                    <a:ext cx="46" cy="268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6" name="Freeform 774"/>
                  <p:cNvSpPr>
                    <a:spLocks noChangeAspect="1"/>
                  </p:cNvSpPr>
                  <p:nvPr/>
                </p:nvSpPr>
                <p:spPr bwMode="auto">
                  <a:xfrm>
                    <a:off x="2500" y="1638"/>
                    <a:ext cx="45" cy="268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7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7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7" name="Freeform 775"/>
                  <p:cNvSpPr>
                    <a:spLocks noChangeAspect="1"/>
                  </p:cNvSpPr>
                  <p:nvPr/>
                </p:nvSpPr>
                <p:spPr bwMode="auto">
                  <a:xfrm>
                    <a:off x="2667" y="1638"/>
                    <a:ext cx="45" cy="268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8" name="Freeform 776"/>
                  <p:cNvSpPr>
                    <a:spLocks noChangeAspect="1"/>
                  </p:cNvSpPr>
                  <p:nvPr/>
                </p:nvSpPr>
                <p:spPr bwMode="auto">
                  <a:xfrm>
                    <a:off x="2834" y="1638"/>
                    <a:ext cx="45" cy="268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6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6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29" name="Freeform 777"/>
                  <p:cNvSpPr>
                    <a:spLocks noChangeAspect="1"/>
                  </p:cNvSpPr>
                  <p:nvPr/>
                </p:nvSpPr>
                <p:spPr bwMode="auto">
                  <a:xfrm>
                    <a:off x="3001" y="1638"/>
                    <a:ext cx="46" cy="268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3" y="896"/>
                      </a:cxn>
                      <a:cxn ang="0">
                        <a:pos x="153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3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3" y="896"/>
                        </a:lnTo>
                        <a:lnTo>
                          <a:pt x="153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0" name="Freeform 778"/>
                  <p:cNvSpPr>
                    <a:spLocks noChangeAspect="1"/>
                  </p:cNvSpPr>
                  <p:nvPr/>
                </p:nvSpPr>
                <p:spPr bwMode="auto">
                  <a:xfrm>
                    <a:off x="3167" y="1638"/>
                    <a:ext cx="46" cy="268"/>
                  </a:xfrm>
                  <a:custGeom>
                    <a:avLst/>
                    <a:gdLst/>
                    <a:ahLst/>
                    <a:cxnLst>
                      <a:cxn ang="0">
                        <a:pos x="0" y="792"/>
                      </a:cxn>
                      <a:cxn ang="0">
                        <a:pos x="0" y="896"/>
                      </a:cxn>
                      <a:cxn ang="0">
                        <a:pos x="151" y="896"/>
                      </a:cxn>
                      <a:cxn ang="0">
                        <a:pos x="151" y="792"/>
                      </a:cxn>
                      <a:cxn ang="0">
                        <a:pos x="129" y="734"/>
                      </a:cxn>
                      <a:cxn ang="0">
                        <a:pos x="124" y="0"/>
                      </a:cxn>
                      <a:cxn ang="0">
                        <a:pos x="29" y="0"/>
                      </a:cxn>
                      <a:cxn ang="0">
                        <a:pos x="24" y="737"/>
                      </a:cxn>
                      <a:cxn ang="0">
                        <a:pos x="0" y="792"/>
                      </a:cxn>
                    </a:cxnLst>
                    <a:rect l="0" t="0" r="r" b="b"/>
                    <a:pathLst>
                      <a:path w="151" h="896">
                        <a:moveTo>
                          <a:pt x="0" y="792"/>
                        </a:moveTo>
                        <a:lnTo>
                          <a:pt x="0" y="896"/>
                        </a:lnTo>
                        <a:lnTo>
                          <a:pt x="151" y="896"/>
                        </a:lnTo>
                        <a:lnTo>
                          <a:pt x="151" y="792"/>
                        </a:lnTo>
                        <a:lnTo>
                          <a:pt x="129" y="734"/>
                        </a:lnTo>
                        <a:lnTo>
                          <a:pt x="124" y="0"/>
                        </a:lnTo>
                        <a:lnTo>
                          <a:pt x="29" y="0"/>
                        </a:lnTo>
                        <a:lnTo>
                          <a:pt x="24" y="737"/>
                        </a:lnTo>
                        <a:lnTo>
                          <a:pt x="0" y="79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1" name="Freeform 779"/>
                  <p:cNvSpPr>
                    <a:spLocks noChangeAspect="1"/>
                  </p:cNvSpPr>
                  <p:nvPr/>
                </p:nvSpPr>
                <p:spPr bwMode="auto">
                  <a:xfrm>
                    <a:off x="339" y="1241"/>
                    <a:ext cx="379" cy="254"/>
                  </a:xfrm>
                  <a:custGeom>
                    <a:avLst/>
                    <a:gdLst/>
                    <a:ahLst/>
                    <a:cxnLst>
                      <a:cxn ang="0">
                        <a:pos x="1141" y="603"/>
                      </a:cxn>
                      <a:cxn ang="0">
                        <a:pos x="841" y="60"/>
                      </a:cxn>
                      <a:cxn ang="0">
                        <a:pos x="808" y="6"/>
                      </a:cxn>
                      <a:cxn ang="0">
                        <a:pos x="801" y="0"/>
                      </a:cxn>
                      <a:cxn ang="0">
                        <a:pos x="794" y="6"/>
                      </a:cxn>
                      <a:cxn ang="0">
                        <a:pos x="763" y="54"/>
                      </a:cxn>
                      <a:cxn ang="0">
                        <a:pos x="452" y="26"/>
                      </a:cxn>
                      <a:cxn ang="0">
                        <a:pos x="428" y="3"/>
                      </a:cxn>
                      <a:cxn ang="0">
                        <a:pos x="418" y="3"/>
                      </a:cxn>
                      <a:cxn ang="0">
                        <a:pos x="393" y="28"/>
                      </a:cxn>
                      <a:cxn ang="0">
                        <a:pos x="385" y="192"/>
                      </a:cxn>
                      <a:cxn ang="0">
                        <a:pos x="0" y="718"/>
                      </a:cxn>
                      <a:cxn ang="0">
                        <a:pos x="19" y="783"/>
                      </a:cxn>
                      <a:cxn ang="0">
                        <a:pos x="318" y="847"/>
                      </a:cxn>
                      <a:cxn ang="0">
                        <a:pos x="337" y="774"/>
                      </a:cxn>
                      <a:cxn ang="0">
                        <a:pos x="338" y="666"/>
                      </a:cxn>
                      <a:cxn ang="0">
                        <a:pos x="343" y="645"/>
                      </a:cxn>
                      <a:cxn ang="0">
                        <a:pos x="348" y="629"/>
                      </a:cxn>
                      <a:cxn ang="0">
                        <a:pos x="355" y="617"/>
                      </a:cxn>
                      <a:cxn ang="0">
                        <a:pos x="364" y="609"/>
                      </a:cxn>
                      <a:cxn ang="0">
                        <a:pos x="372" y="605"/>
                      </a:cxn>
                      <a:cxn ang="0">
                        <a:pos x="384" y="602"/>
                      </a:cxn>
                      <a:cxn ang="0">
                        <a:pos x="395" y="602"/>
                      </a:cxn>
                      <a:cxn ang="0">
                        <a:pos x="407" y="604"/>
                      </a:cxn>
                      <a:cxn ang="0">
                        <a:pos x="415" y="609"/>
                      </a:cxn>
                      <a:cxn ang="0">
                        <a:pos x="424" y="617"/>
                      </a:cxn>
                      <a:cxn ang="0">
                        <a:pos x="432" y="629"/>
                      </a:cxn>
                      <a:cxn ang="0">
                        <a:pos x="439" y="646"/>
                      </a:cxn>
                      <a:cxn ang="0">
                        <a:pos x="442" y="667"/>
                      </a:cxn>
                      <a:cxn ang="0">
                        <a:pos x="443" y="774"/>
                      </a:cxn>
                      <a:cxn ang="0">
                        <a:pos x="463" y="847"/>
                      </a:cxn>
                      <a:cxn ang="0">
                        <a:pos x="761" y="780"/>
                      </a:cxn>
                      <a:cxn ang="0">
                        <a:pos x="780" y="678"/>
                      </a:cxn>
                      <a:cxn ang="0">
                        <a:pos x="783" y="655"/>
                      </a:cxn>
                      <a:cxn ang="0">
                        <a:pos x="787" y="636"/>
                      </a:cxn>
                      <a:cxn ang="0">
                        <a:pos x="794" y="623"/>
                      </a:cxn>
                      <a:cxn ang="0">
                        <a:pos x="803" y="613"/>
                      </a:cxn>
                      <a:cxn ang="0">
                        <a:pos x="811" y="607"/>
                      </a:cxn>
                      <a:cxn ang="0">
                        <a:pos x="820" y="603"/>
                      </a:cxn>
                      <a:cxn ang="0">
                        <a:pos x="833" y="602"/>
                      </a:cxn>
                      <a:cxn ang="0">
                        <a:pos x="847" y="603"/>
                      </a:cxn>
                      <a:cxn ang="0">
                        <a:pos x="856" y="607"/>
                      </a:cxn>
                      <a:cxn ang="0">
                        <a:pos x="864" y="613"/>
                      </a:cxn>
                      <a:cxn ang="0">
                        <a:pos x="872" y="623"/>
                      </a:cxn>
                      <a:cxn ang="0">
                        <a:pos x="880" y="636"/>
                      </a:cxn>
                      <a:cxn ang="0">
                        <a:pos x="885" y="655"/>
                      </a:cxn>
                      <a:cxn ang="0">
                        <a:pos x="887" y="678"/>
                      </a:cxn>
                      <a:cxn ang="0">
                        <a:pos x="906" y="783"/>
                      </a:cxn>
                      <a:cxn ang="0">
                        <a:pos x="1205" y="847"/>
                      </a:cxn>
                      <a:cxn ang="0">
                        <a:pos x="1224" y="774"/>
                      </a:cxn>
                      <a:cxn ang="0">
                        <a:pos x="1224" y="678"/>
                      </a:cxn>
                      <a:cxn ang="0">
                        <a:pos x="1225" y="659"/>
                      </a:cxn>
                      <a:cxn ang="0">
                        <a:pos x="1232" y="637"/>
                      </a:cxn>
                      <a:cxn ang="0">
                        <a:pos x="1236" y="626"/>
                      </a:cxn>
                      <a:cxn ang="0">
                        <a:pos x="1243" y="616"/>
                      </a:cxn>
                      <a:cxn ang="0">
                        <a:pos x="1253" y="608"/>
                      </a:cxn>
                      <a:cxn ang="0">
                        <a:pos x="1264" y="603"/>
                      </a:cxn>
                    </a:cxnLst>
                    <a:rect l="0" t="0" r="r" b="b"/>
                    <a:pathLst>
                      <a:path w="1264" h="847">
                        <a:moveTo>
                          <a:pt x="1264" y="603"/>
                        </a:moveTo>
                        <a:lnTo>
                          <a:pt x="1141" y="603"/>
                        </a:lnTo>
                        <a:lnTo>
                          <a:pt x="841" y="192"/>
                        </a:lnTo>
                        <a:lnTo>
                          <a:pt x="841" y="60"/>
                        </a:lnTo>
                        <a:lnTo>
                          <a:pt x="832" y="28"/>
                        </a:lnTo>
                        <a:lnTo>
                          <a:pt x="808" y="6"/>
                        </a:lnTo>
                        <a:lnTo>
                          <a:pt x="806" y="3"/>
                        </a:lnTo>
                        <a:lnTo>
                          <a:pt x="801" y="0"/>
                        </a:lnTo>
                        <a:lnTo>
                          <a:pt x="798" y="3"/>
                        </a:lnTo>
                        <a:lnTo>
                          <a:pt x="794" y="6"/>
                        </a:lnTo>
                        <a:lnTo>
                          <a:pt x="773" y="26"/>
                        </a:lnTo>
                        <a:lnTo>
                          <a:pt x="763" y="54"/>
                        </a:lnTo>
                        <a:lnTo>
                          <a:pt x="463" y="54"/>
                        </a:lnTo>
                        <a:lnTo>
                          <a:pt x="452" y="26"/>
                        </a:lnTo>
                        <a:lnTo>
                          <a:pt x="429" y="6"/>
                        </a:lnTo>
                        <a:lnTo>
                          <a:pt x="428" y="3"/>
                        </a:lnTo>
                        <a:lnTo>
                          <a:pt x="423" y="0"/>
                        </a:lnTo>
                        <a:lnTo>
                          <a:pt x="418" y="3"/>
                        </a:lnTo>
                        <a:lnTo>
                          <a:pt x="417" y="6"/>
                        </a:lnTo>
                        <a:lnTo>
                          <a:pt x="393" y="28"/>
                        </a:lnTo>
                        <a:lnTo>
                          <a:pt x="385" y="60"/>
                        </a:lnTo>
                        <a:lnTo>
                          <a:pt x="385" y="192"/>
                        </a:lnTo>
                        <a:lnTo>
                          <a:pt x="383" y="192"/>
                        </a:lnTo>
                        <a:lnTo>
                          <a:pt x="0" y="718"/>
                        </a:lnTo>
                        <a:lnTo>
                          <a:pt x="0" y="774"/>
                        </a:lnTo>
                        <a:lnTo>
                          <a:pt x="19" y="783"/>
                        </a:lnTo>
                        <a:lnTo>
                          <a:pt x="19" y="847"/>
                        </a:lnTo>
                        <a:lnTo>
                          <a:pt x="318" y="847"/>
                        </a:lnTo>
                        <a:lnTo>
                          <a:pt x="318" y="780"/>
                        </a:lnTo>
                        <a:lnTo>
                          <a:pt x="337" y="774"/>
                        </a:lnTo>
                        <a:lnTo>
                          <a:pt x="337" y="678"/>
                        </a:lnTo>
                        <a:lnTo>
                          <a:pt x="338" y="666"/>
                        </a:lnTo>
                        <a:lnTo>
                          <a:pt x="340" y="655"/>
                        </a:lnTo>
                        <a:lnTo>
                          <a:pt x="343" y="645"/>
                        </a:lnTo>
                        <a:lnTo>
                          <a:pt x="345" y="636"/>
                        </a:lnTo>
                        <a:lnTo>
                          <a:pt x="348" y="629"/>
                        </a:lnTo>
                        <a:lnTo>
                          <a:pt x="352" y="623"/>
                        </a:lnTo>
                        <a:lnTo>
                          <a:pt x="355" y="617"/>
                        </a:lnTo>
                        <a:lnTo>
                          <a:pt x="360" y="613"/>
                        </a:lnTo>
                        <a:lnTo>
                          <a:pt x="364" y="609"/>
                        </a:lnTo>
                        <a:lnTo>
                          <a:pt x="368" y="607"/>
                        </a:lnTo>
                        <a:lnTo>
                          <a:pt x="372" y="605"/>
                        </a:lnTo>
                        <a:lnTo>
                          <a:pt x="376" y="603"/>
                        </a:lnTo>
                        <a:lnTo>
                          <a:pt x="384" y="602"/>
                        </a:lnTo>
                        <a:lnTo>
                          <a:pt x="390" y="602"/>
                        </a:lnTo>
                        <a:lnTo>
                          <a:pt x="395" y="602"/>
                        </a:lnTo>
                        <a:lnTo>
                          <a:pt x="403" y="603"/>
                        </a:lnTo>
                        <a:lnTo>
                          <a:pt x="407" y="604"/>
                        </a:lnTo>
                        <a:lnTo>
                          <a:pt x="411" y="607"/>
                        </a:lnTo>
                        <a:lnTo>
                          <a:pt x="415" y="609"/>
                        </a:lnTo>
                        <a:lnTo>
                          <a:pt x="420" y="613"/>
                        </a:lnTo>
                        <a:lnTo>
                          <a:pt x="424" y="617"/>
                        </a:lnTo>
                        <a:lnTo>
                          <a:pt x="428" y="623"/>
                        </a:lnTo>
                        <a:lnTo>
                          <a:pt x="432" y="629"/>
                        </a:lnTo>
                        <a:lnTo>
                          <a:pt x="435" y="636"/>
                        </a:lnTo>
                        <a:lnTo>
                          <a:pt x="439" y="646"/>
                        </a:lnTo>
                        <a:lnTo>
                          <a:pt x="441" y="655"/>
                        </a:lnTo>
                        <a:lnTo>
                          <a:pt x="442" y="667"/>
                        </a:lnTo>
                        <a:lnTo>
                          <a:pt x="443" y="678"/>
                        </a:lnTo>
                        <a:lnTo>
                          <a:pt x="443" y="774"/>
                        </a:lnTo>
                        <a:lnTo>
                          <a:pt x="463" y="783"/>
                        </a:lnTo>
                        <a:lnTo>
                          <a:pt x="463" y="847"/>
                        </a:lnTo>
                        <a:lnTo>
                          <a:pt x="761" y="847"/>
                        </a:lnTo>
                        <a:lnTo>
                          <a:pt x="761" y="780"/>
                        </a:lnTo>
                        <a:lnTo>
                          <a:pt x="780" y="774"/>
                        </a:lnTo>
                        <a:lnTo>
                          <a:pt x="780" y="678"/>
                        </a:lnTo>
                        <a:lnTo>
                          <a:pt x="781" y="667"/>
                        </a:lnTo>
                        <a:lnTo>
                          <a:pt x="783" y="655"/>
                        </a:lnTo>
                        <a:lnTo>
                          <a:pt x="785" y="646"/>
                        </a:lnTo>
                        <a:lnTo>
                          <a:pt x="787" y="636"/>
                        </a:lnTo>
                        <a:lnTo>
                          <a:pt x="790" y="629"/>
                        </a:lnTo>
                        <a:lnTo>
                          <a:pt x="794" y="623"/>
                        </a:lnTo>
                        <a:lnTo>
                          <a:pt x="799" y="617"/>
                        </a:lnTo>
                        <a:lnTo>
                          <a:pt x="803" y="613"/>
                        </a:lnTo>
                        <a:lnTo>
                          <a:pt x="807" y="609"/>
                        </a:lnTo>
                        <a:lnTo>
                          <a:pt x="811" y="607"/>
                        </a:lnTo>
                        <a:lnTo>
                          <a:pt x="816" y="604"/>
                        </a:lnTo>
                        <a:lnTo>
                          <a:pt x="820" y="603"/>
                        </a:lnTo>
                        <a:lnTo>
                          <a:pt x="827" y="602"/>
                        </a:lnTo>
                        <a:lnTo>
                          <a:pt x="833" y="602"/>
                        </a:lnTo>
                        <a:lnTo>
                          <a:pt x="840" y="602"/>
                        </a:lnTo>
                        <a:lnTo>
                          <a:pt x="847" y="603"/>
                        </a:lnTo>
                        <a:lnTo>
                          <a:pt x="851" y="604"/>
                        </a:lnTo>
                        <a:lnTo>
                          <a:pt x="856" y="607"/>
                        </a:lnTo>
                        <a:lnTo>
                          <a:pt x="860" y="609"/>
                        </a:lnTo>
                        <a:lnTo>
                          <a:pt x="864" y="613"/>
                        </a:lnTo>
                        <a:lnTo>
                          <a:pt x="868" y="617"/>
                        </a:lnTo>
                        <a:lnTo>
                          <a:pt x="872" y="623"/>
                        </a:lnTo>
                        <a:lnTo>
                          <a:pt x="877" y="629"/>
                        </a:lnTo>
                        <a:lnTo>
                          <a:pt x="880" y="636"/>
                        </a:lnTo>
                        <a:lnTo>
                          <a:pt x="883" y="646"/>
                        </a:lnTo>
                        <a:lnTo>
                          <a:pt x="885" y="655"/>
                        </a:lnTo>
                        <a:lnTo>
                          <a:pt x="886" y="667"/>
                        </a:lnTo>
                        <a:lnTo>
                          <a:pt x="887" y="678"/>
                        </a:lnTo>
                        <a:lnTo>
                          <a:pt x="887" y="774"/>
                        </a:lnTo>
                        <a:lnTo>
                          <a:pt x="906" y="783"/>
                        </a:lnTo>
                        <a:lnTo>
                          <a:pt x="906" y="847"/>
                        </a:lnTo>
                        <a:lnTo>
                          <a:pt x="1205" y="847"/>
                        </a:lnTo>
                        <a:lnTo>
                          <a:pt x="1205" y="780"/>
                        </a:lnTo>
                        <a:lnTo>
                          <a:pt x="1224" y="774"/>
                        </a:lnTo>
                        <a:lnTo>
                          <a:pt x="1224" y="727"/>
                        </a:lnTo>
                        <a:lnTo>
                          <a:pt x="1224" y="678"/>
                        </a:lnTo>
                        <a:lnTo>
                          <a:pt x="1224" y="670"/>
                        </a:lnTo>
                        <a:lnTo>
                          <a:pt x="1225" y="659"/>
                        </a:lnTo>
                        <a:lnTo>
                          <a:pt x="1227" y="649"/>
                        </a:lnTo>
                        <a:lnTo>
                          <a:pt x="1232" y="637"/>
                        </a:lnTo>
                        <a:lnTo>
                          <a:pt x="1234" y="631"/>
                        </a:lnTo>
                        <a:lnTo>
                          <a:pt x="1236" y="626"/>
                        </a:lnTo>
                        <a:lnTo>
                          <a:pt x="1239" y="620"/>
                        </a:lnTo>
                        <a:lnTo>
                          <a:pt x="1243" y="616"/>
                        </a:lnTo>
                        <a:lnTo>
                          <a:pt x="1247" y="612"/>
                        </a:lnTo>
                        <a:lnTo>
                          <a:pt x="1253" y="608"/>
                        </a:lnTo>
                        <a:lnTo>
                          <a:pt x="1258" y="605"/>
                        </a:lnTo>
                        <a:lnTo>
                          <a:pt x="1264" y="6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2" name="Freeform 780"/>
                  <p:cNvSpPr>
                    <a:spLocks noChangeAspect="1"/>
                  </p:cNvSpPr>
                  <p:nvPr/>
                </p:nvSpPr>
                <p:spPr bwMode="auto">
                  <a:xfrm>
                    <a:off x="4828" y="1241"/>
                    <a:ext cx="379" cy="254"/>
                  </a:xfrm>
                  <a:custGeom>
                    <a:avLst/>
                    <a:gdLst/>
                    <a:ahLst/>
                    <a:cxnLst>
                      <a:cxn ang="0">
                        <a:pos x="123" y="603"/>
                      </a:cxn>
                      <a:cxn ang="0">
                        <a:pos x="423" y="60"/>
                      </a:cxn>
                      <a:cxn ang="0">
                        <a:pos x="456" y="6"/>
                      </a:cxn>
                      <a:cxn ang="0">
                        <a:pos x="463" y="0"/>
                      </a:cxn>
                      <a:cxn ang="0">
                        <a:pos x="468" y="6"/>
                      </a:cxn>
                      <a:cxn ang="0">
                        <a:pos x="501" y="54"/>
                      </a:cxn>
                      <a:cxn ang="0">
                        <a:pos x="812" y="26"/>
                      </a:cxn>
                      <a:cxn ang="0">
                        <a:pos x="836" y="3"/>
                      </a:cxn>
                      <a:cxn ang="0">
                        <a:pos x="846" y="3"/>
                      </a:cxn>
                      <a:cxn ang="0">
                        <a:pos x="871" y="28"/>
                      </a:cxn>
                      <a:cxn ang="0">
                        <a:pos x="879" y="192"/>
                      </a:cxn>
                      <a:cxn ang="0">
                        <a:pos x="1264" y="718"/>
                      </a:cxn>
                      <a:cxn ang="0">
                        <a:pos x="1245" y="783"/>
                      </a:cxn>
                      <a:cxn ang="0">
                        <a:pos x="946" y="847"/>
                      </a:cxn>
                      <a:cxn ang="0">
                        <a:pos x="927" y="774"/>
                      </a:cxn>
                      <a:cxn ang="0">
                        <a:pos x="926" y="666"/>
                      </a:cxn>
                      <a:cxn ang="0">
                        <a:pos x="921" y="645"/>
                      </a:cxn>
                      <a:cxn ang="0">
                        <a:pos x="916" y="629"/>
                      </a:cxn>
                      <a:cxn ang="0">
                        <a:pos x="909" y="617"/>
                      </a:cxn>
                      <a:cxn ang="0">
                        <a:pos x="900" y="609"/>
                      </a:cxn>
                      <a:cxn ang="0">
                        <a:pos x="892" y="605"/>
                      </a:cxn>
                      <a:cxn ang="0">
                        <a:pos x="880" y="602"/>
                      </a:cxn>
                      <a:cxn ang="0">
                        <a:pos x="869" y="602"/>
                      </a:cxn>
                      <a:cxn ang="0">
                        <a:pos x="857" y="604"/>
                      </a:cxn>
                      <a:cxn ang="0">
                        <a:pos x="849" y="609"/>
                      </a:cxn>
                      <a:cxn ang="0">
                        <a:pos x="840" y="617"/>
                      </a:cxn>
                      <a:cxn ang="0">
                        <a:pos x="832" y="629"/>
                      </a:cxn>
                      <a:cxn ang="0">
                        <a:pos x="825" y="646"/>
                      </a:cxn>
                      <a:cxn ang="0">
                        <a:pos x="822" y="667"/>
                      </a:cxn>
                      <a:cxn ang="0">
                        <a:pos x="821" y="774"/>
                      </a:cxn>
                      <a:cxn ang="0">
                        <a:pos x="801" y="847"/>
                      </a:cxn>
                      <a:cxn ang="0">
                        <a:pos x="501" y="780"/>
                      </a:cxn>
                      <a:cxn ang="0">
                        <a:pos x="484" y="678"/>
                      </a:cxn>
                      <a:cxn ang="0">
                        <a:pos x="481" y="655"/>
                      </a:cxn>
                      <a:cxn ang="0">
                        <a:pos x="477" y="636"/>
                      </a:cxn>
                      <a:cxn ang="0">
                        <a:pos x="470" y="623"/>
                      </a:cxn>
                      <a:cxn ang="0">
                        <a:pos x="461" y="613"/>
                      </a:cxn>
                      <a:cxn ang="0">
                        <a:pos x="453" y="607"/>
                      </a:cxn>
                      <a:cxn ang="0">
                        <a:pos x="444" y="603"/>
                      </a:cxn>
                      <a:cxn ang="0">
                        <a:pos x="431" y="602"/>
                      </a:cxn>
                      <a:cxn ang="0">
                        <a:pos x="417" y="603"/>
                      </a:cxn>
                      <a:cxn ang="0">
                        <a:pos x="408" y="607"/>
                      </a:cxn>
                      <a:cxn ang="0">
                        <a:pos x="400" y="613"/>
                      </a:cxn>
                      <a:cxn ang="0">
                        <a:pos x="392" y="623"/>
                      </a:cxn>
                      <a:cxn ang="0">
                        <a:pos x="384" y="636"/>
                      </a:cxn>
                      <a:cxn ang="0">
                        <a:pos x="379" y="655"/>
                      </a:cxn>
                      <a:cxn ang="0">
                        <a:pos x="377" y="678"/>
                      </a:cxn>
                      <a:cxn ang="0">
                        <a:pos x="358" y="783"/>
                      </a:cxn>
                      <a:cxn ang="0">
                        <a:pos x="59" y="847"/>
                      </a:cxn>
                      <a:cxn ang="0">
                        <a:pos x="40" y="774"/>
                      </a:cxn>
                      <a:cxn ang="0">
                        <a:pos x="40" y="678"/>
                      </a:cxn>
                      <a:cxn ang="0">
                        <a:pos x="39" y="659"/>
                      </a:cxn>
                      <a:cxn ang="0">
                        <a:pos x="32" y="637"/>
                      </a:cxn>
                      <a:cxn ang="0">
                        <a:pos x="28" y="626"/>
                      </a:cxn>
                      <a:cxn ang="0">
                        <a:pos x="21" y="616"/>
                      </a:cxn>
                      <a:cxn ang="0">
                        <a:pos x="11" y="608"/>
                      </a:cxn>
                      <a:cxn ang="0">
                        <a:pos x="0" y="603"/>
                      </a:cxn>
                    </a:cxnLst>
                    <a:rect l="0" t="0" r="r" b="b"/>
                    <a:pathLst>
                      <a:path w="1264" h="847">
                        <a:moveTo>
                          <a:pt x="0" y="603"/>
                        </a:moveTo>
                        <a:lnTo>
                          <a:pt x="123" y="603"/>
                        </a:lnTo>
                        <a:lnTo>
                          <a:pt x="423" y="192"/>
                        </a:lnTo>
                        <a:lnTo>
                          <a:pt x="423" y="60"/>
                        </a:lnTo>
                        <a:lnTo>
                          <a:pt x="432" y="28"/>
                        </a:lnTo>
                        <a:lnTo>
                          <a:pt x="456" y="6"/>
                        </a:lnTo>
                        <a:lnTo>
                          <a:pt x="458" y="3"/>
                        </a:lnTo>
                        <a:lnTo>
                          <a:pt x="463" y="0"/>
                        </a:lnTo>
                        <a:lnTo>
                          <a:pt x="466" y="3"/>
                        </a:lnTo>
                        <a:lnTo>
                          <a:pt x="468" y="6"/>
                        </a:lnTo>
                        <a:lnTo>
                          <a:pt x="491" y="26"/>
                        </a:lnTo>
                        <a:lnTo>
                          <a:pt x="501" y="54"/>
                        </a:lnTo>
                        <a:lnTo>
                          <a:pt x="801" y="54"/>
                        </a:lnTo>
                        <a:lnTo>
                          <a:pt x="812" y="26"/>
                        </a:lnTo>
                        <a:lnTo>
                          <a:pt x="835" y="6"/>
                        </a:lnTo>
                        <a:lnTo>
                          <a:pt x="836" y="3"/>
                        </a:lnTo>
                        <a:lnTo>
                          <a:pt x="840" y="0"/>
                        </a:lnTo>
                        <a:lnTo>
                          <a:pt x="846" y="3"/>
                        </a:lnTo>
                        <a:lnTo>
                          <a:pt x="847" y="6"/>
                        </a:lnTo>
                        <a:lnTo>
                          <a:pt x="871" y="28"/>
                        </a:lnTo>
                        <a:lnTo>
                          <a:pt x="879" y="60"/>
                        </a:lnTo>
                        <a:lnTo>
                          <a:pt x="879" y="192"/>
                        </a:lnTo>
                        <a:lnTo>
                          <a:pt x="881" y="192"/>
                        </a:lnTo>
                        <a:lnTo>
                          <a:pt x="1264" y="718"/>
                        </a:lnTo>
                        <a:lnTo>
                          <a:pt x="1264" y="774"/>
                        </a:lnTo>
                        <a:lnTo>
                          <a:pt x="1245" y="783"/>
                        </a:lnTo>
                        <a:lnTo>
                          <a:pt x="1245" y="847"/>
                        </a:lnTo>
                        <a:lnTo>
                          <a:pt x="946" y="847"/>
                        </a:lnTo>
                        <a:lnTo>
                          <a:pt x="946" y="780"/>
                        </a:lnTo>
                        <a:lnTo>
                          <a:pt x="927" y="774"/>
                        </a:lnTo>
                        <a:lnTo>
                          <a:pt x="927" y="678"/>
                        </a:lnTo>
                        <a:lnTo>
                          <a:pt x="926" y="666"/>
                        </a:lnTo>
                        <a:lnTo>
                          <a:pt x="923" y="655"/>
                        </a:lnTo>
                        <a:lnTo>
                          <a:pt x="921" y="645"/>
                        </a:lnTo>
                        <a:lnTo>
                          <a:pt x="919" y="636"/>
                        </a:lnTo>
                        <a:lnTo>
                          <a:pt x="916" y="629"/>
                        </a:lnTo>
                        <a:lnTo>
                          <a:pt x="912" y="623"/>
                        </a:lnTo>
                        <a:lnTo>
                          <a:pt x="909" y="617"/>
                        </a:lnTo>
                        <a:lnTo>
                          <a:pt x="904" y="613"/>
                        </a:lnTo>
                        <a:lnTo>
                          <a:pt x="900" y="609"/>
                        </a:lnTo>
                        <a:lnTo>
                          <a:pt x="896" y="607"/>
                        </a:lnTo>
                        <a:lnTo>
                          <a:pt x="892" y="605"/>
                        </a:lnTo>
                        <a:lnTo>
                          <a:pt x="888" y="603"/>
                        </a:lnTo>
                        <a:lnTo>
                          <a:pt x="880" y="602"/>
                        </a:lnTo>
                        <a:lnTo>
                          <a:pt x="874" y="602"/>
                        </a:lnTo>
                        <a:lnTo>
                          <a:pt x="869" y="602"/>
                        </a:lnTo>
                        <a:lnTo>
                          <a:pt x="861" y="603"/>
                        </a:lnTo>
                        <a:lnTo>
                          <a:pt x="857" y="604"/>
                        </a:lnTo>
                        <a:lnTo>
                          <a:pt x="853" y="607"/>
                        </a:lnTo>
                        <a:lnTo>
                          <a:pt x="849" y="609"/>
                        </a:lnTo>
                        <a:lnTo>
                          <a:pt x="844" y="613"/>
                        </a:lnTo>
                        <a:lnTo>
                          <a:pt x="840" y="617"/>
                        </a:lnTo>
                        <a:lnTo>
                          <a:pt x="836" y="623"/>
                        </a:lnTo>
                        <a:lnTo>
                          <a:pt x="832" y="629"/>
                        </a:lnTo>
                        <a:lnTo>
                          <a:pt x="829" y="636"/>
                        </a:lnTo>
                        <a:lnTo>
                          <a:pt x="825" y="646"/>
                        </a:lnTo>
                        <a:lnTo>
                          <a:pt x="823" y="655"/>
                        </a:lnTo>
                        <a:lnTo>
                          <a:pt x="822" y="667"/>
                        </a:lnTo>
                        <a:lnTo>
                          <a:pt x="821" y="678"/>
                        </a:lnTo>
                        <a:lnTo>
                          <a:pt x="821" y="774"/>
                        </a:lnTo>
                        <a:lnTo>
                          <a:pt x="801" y="783"/>
                        </a:lnTo>
                        <a:lnTo>
                          <a:pt x="801" y="847"/>
                        </a:lnTo>
                        <a:lnTo>
                          <a:pt x="503" y="847"/>
                        </a:lnTo>
                        <a:lnTo>
                          <a:pt x="501" y="780"/>
                        </a:lnTo>
                        <a:lnTo>
                          <a:pt x="482" y="774"/>
                        </a:lnTo>
                        <a:lnTo>
                          <a:pt x="484" y="678"/>
                        </a:lnTo>
                        <a:lnTo>
                          <a:pt x="483" y="667"/>
                        </a:lnTo>
                        <a:lnTo>
                          <a:pt x="481" y="655"/>
                        </a:lnTo>
                        <a:lnTo>
                          <a:pt x="479" y="646"/>
                        </a:lnTo>
                        <a:lnTo>
                          <a:pt x="477" y="636"/>
                        </a:lnTo>
                        <a:lnTo>
                          <a:pt x="474" y="629"/>
                        </a:lnTo>
                        <a:lnTo>
                          <a:pt x="470" y="623"/>
                        </a:lnTo>
                        <a:lnTo>
                          <a:pt x="465" y="617"/>
                        </a:lnTo>
                        <a:lnTo>
                          <a:pt x="461" y="613"/>
                        </a:lnTo>
                        <a:lnTo>
                          <a:pt x="457" y="609"/>
                        </a:lnTo>
                        <a:lnTo>
                          <a:pt x="453" y="607"/>
                        </a:lnTo>
                        <a:lnTo>
                          <a:pt x="448" y="604"/>
                        </a:lnTo>
                        <a:lnTo>
                          <a:pt x="444" y="603"/>
                        </a:lnTo>
                        <a:lnTo>
                          <a:pt x="437" y="602"/>
                        </a:lnTo>
                        <a:lnTo>
                          <a:pt x="431" y="602"/>
                        </a:lnTo>
                        <a:lnTo>
                          <a:pt x="424" y="602"/>
                        </a:lnTo>
                        <a:lnTo>
                          <a:pt x="417" y="603"/>
                        </a:lnTo>
                        <a:lnTo>
                          <a:pt x="413" y="604"/>
                        </a:lnTo>
                        <a:lnTo>
                          <a:pt x="408" y="607"/>
                        </a:lnTo>
                        <a:lnTo>
                          <a:pt x="404" y="609"/>
                        </a:lnTo>
                        <a:lnTo>
                          <a:pt x="400" y="613"/>
                        </a:lnTo>
                        <a:lnTo>
                          <a:pt x="396" y="617"/>
                        </a:lnTo>
                        <a:lnTo>
                          <a:pt x="392" y="623"/>
                        </a:lnTo>
                        <a:lnTo>
                          <a:pt x="387" y="629"/>
                        </a:lnTo>
                        <a:lnTo>
                          <a:pt x="384" y="636"/>
                        </a:lnTo>
                        <a:lnTo>
                          <a:pt x="381" y="646"/>
                        </a:lnTo>
                        <a:lnTo>
                          <a:pt x="379" y="655"/>
                        </a:lnTo>
                        <a:lnTo>
                          <a:pt x="378" y="667"/>
                        </a:lnTo>
                        <a:lnTo>
                          <a:pt x="377" y="678"/>
                        </a:lnTo>
                        <a:lnTo>
                          <a:pt x="377" y="774"/>
                        </a:lnTo>
                        <a:lnTo>
                          <a:pt x="358" y="783"/>
                        </a:lnTo>
                        <a:lnTo>
                          <a:pt x="358" y="847"/>
                        </a:lnTo>
                        <a:lnTo>
                          <a:pt x="59" y="847"/>
                        </a:lnTo>
                        <a:lnTo>
                          <a:pt x="59" y="780"/>
                        </a:lnTo>
                        <a:lnTo>
                          <a:pt x="40" y="774"/>
                        </a:lnTo>
                        <a:lnTo>
                          <a:pt x="40" y="727"/>
                        </a:lnTo>
                        <a:lnTo>
                          <a:pt x="40" y="678"/>
                        </a:lnTo>
                        <a:lnTo>
                          <a:pt x="40" y="670"/>
                        </a:lnTo>
                        <a:lnTo>
                          <a:pt x="39" y="659"/>
                        </a:lnTo>
                        <a:lnTo>
                          <a:pt x="37" y="649"/>
                        </a:lnTo>
                        <a:lnTo>
                          <a:pt x="32" y="637"/>
                        </a:lnTo>
                        <a:lnTo>
                          <a:pt x="30" y="631"/>
                        </a:lnTo>
                        <a:lnTo>
                          <a:pt x="28" y="626"/>
                        </a:lnTo>
                        <a:lnTo>
                          <a:pt x="24" y="620"/>
                        </a:lnTo>
                        <a:lnTo>
                          <a:pt x="21" y="616"/>
                        </a:lnTo>
                        <a:lnTo>
                          <a:pt x="17" y="612"/>
                        </a:lnTo>
                        <a:lnTo>
                          <a:pt x="11" y="608"/>
                        </a:lnTo>
                        <a:lnTo>
                          <a:pt x="6" y="605"/>
                        </a:lnTo>
                        <a:lnTo>
                          <a:pt x="0" y="60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3" name="Freeform 781"/>
                  <p:cNvSpPr>
                    <a:spLocks noChangeAspect="1"/>
                  </p:cNvSpPr>
                  <p:nvPr/>
                </p:nvSpPr>
                <p:spPr bwMode="auto">
                  <a:xfrm>
                    <a:off x="3008" y="1981"/>
                    <a:ext cx="29" cy="13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23" y="40"/>
                      </a:cxn>
                      <a:cxn ang="0">
                        <a:pos x="97" y="40"/>
                      </a:cxn>
                      <a:cxn ang="0">
                        <a:pos x="97" y="0"/>
                      </a:cxn>
                      <a:cxn ang="0">
                        <a:pos x="23" y="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40"/>
                      </a:cxn>
                      <a:cxn ang="0">
                        <a:pos x="23" y="40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97" h="40">
                        <a:moveTo>
                          <a:pt x="0" y="22"/>
                        </a:moveTo>
                        <a:lnTo>
                          <a:pt x="23" y="40"/>
                        </a:lnTo>
                        <a:lnTo>
                          <a:pt x="97" y="40"/>
                        </a:lnTo>
                        <a:lnTo>
                          <a:pt x="97" y="0"/>
                        </a:lnTo>
                        <a:lnTo>
                          <a:pt x="23" y="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3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4" name="Freeform 782"/>
                  <p:cNvSpPr>
                    <a:spLocks noChangeAspect="1"/>
                  </p:cNvSpPr>
                  <p:nvPr/>
                </p:nvSpPr>
                <p:spPr bwMode="auto">
                  <a:xfrm>
                    <a:off x="2940" y="1915"/>
                    <a:ext cx="81" cy="73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10" y="41"/>
                      </a:cxn>
                      <a:cxn ang="0">
                        <a:pos x="21" y="41"/>
                      </a:cxn>
                      <a:cxn ang="0">
                        <a:pos x="31" y="42"/>
                      </a:cxn>
                      <a:cxn ang="0">
                        <a:pos x="41" y="44"/>
                      </a:cxn>
                      <a:cxn ang="0">
                        <a:pos x="62" y="49"/>
                      </a:cxn>
                      <a:cxn ang="0">
                        <a:pos x="81" y="56"/>
                      </a:cxn>
                      <a:cxn ang="0">
                        <a:pos x="100" y="64"/>
                      </a:cxn>
                      <a:cxn ang="0">
                        <a:pos x="117" y="74"/>
                      </a:cxn>
                      <a:cxn ang="0">
                        <a:pos x="134" y="85"/>
                      </a:cxn>
                      <a:cxn ang="0">
                        <a:pos x="150" y="98"/>
                      </a:cxn>
                      <a:cxn ang="0">
                        <a:pos x="165" y="113"/>
                      </a:cxn>
                      <a:cxn ang="0">
                        <a:pos x="179" y="128"/>
                      </a:cxn>
                      <a:cxn ang="0">
                        <a:pos x="190" y="145"/>
                      </a:cxn>
                      <a:cxn ang="0">
                        <a:pos x="201" y="163"/>
                      </a:cxn>
                      <a:cxn ang="0">
                        <a:pos x="209" y="181"/>
                      </a:cxn>
                      <a:cxn ang="0">
                        <a:pos x="216" y="202"/>
                      </a:cxn>
                      <a:cxn ang="0">
                        <a:pos x="220" y="212"/>
                      </a:cxn>
                      <a:cxn ang="0">
                        <a:pos x="222" y="222"/>
                      </a:cxn>
                      <a:cxn ang="0">
                        <a:pos x="224" y="233"/>
                      </a:cxn>
                      <a:cxn ang="0">
                        <a:pos x="225" y="243"/>
                      </a:cxn>
                      <a:cxn ang="0">
                        <a:pos x="271" y="239"/>
                      </a:cxn>
                      <a:cxn ang="0">
                        <a:pos x="269" y="226"/>
                      </a:cxn>
                      <a:cxn ang="0">
                        <a:pos x="267" y="215"/>
                      </a:cxn>
                      <a:cxn ang="0">
                        <a:pos x="264" y="202"/>
                      </a:cxn>
                      <a:cxn ang="0">
                        <a:pos x="261" y="189"/>
                      </a:cxn>
                      <a:cxn ang="0">
                        <a:pos x="252" y="167"/>
                      </a:cxn>
                      <a:cxn ang="0">
                        <a:pos x="242" y="145"/>
                      </a:cxn>
                      <a:cxn ang="0">
                        <a:pos x="230" y="124"/>
                      </a:cxn>
                      <a:cxn ang="0">
                        <a:pos x="215" y="105"/>
                      </a:cxn>
                      <a:cxn ang="0">
                        <a:pos x="200" y="86"/>
                      </a:cxn>
                      <a:cxn ang="0">
                        <a:pos x="183" y="69"/>
                      </a:cxn>
                      <a:cxn ang="0">
                        <a:pos x="164" y="54"/>
                      </a:cxn>
                      <a:cxn ang="0">
                        <a:pos x="144" y="40"/>
                      </a:cxn>
                      <a:cxn ang="0">
                        <a:pos x="122" y="28"/>
                      </a:cxn>
                      <a:cxn ang="0">
                        <a:pos x="100" y="18"/>
                      </a:cxn>
                      <a:cxn ang="0">
                        <a:pos x="75" y="10"/>
                      </a:cxn>
                      <a:cxn ang="0">
                        <a:pos x="51" y="4"/>
                      </a:cxn>
                      <a:cxn ang="0">
                        <a:pos x="38" y="2"/>
                      </a:cxn>
                      <a:cxn ang="0">
                        <a:pos x="25" y="1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271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0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2" y="49"/>
                        </a:lnTo>
                        <a:lnTo>
                          <a:pt x="81" y="56"/>
                        </a:lnTo>
                        <a:lnTo>
                          <a:pt x="100" y="64"/>
                        </a:lnTo>
                        <a:lnTo>
                          <a:pt x="117" y="74"/>
                        </a:lnTo>
                        <a:lnTo>
                          <a:pt x="134" y="85"/>
                        </a:lnTo>
                        <a:lnTo>
                          <a:pt x="150" y="98"/>
                        </a:lnTo>
                        <a:lnTo>
                          <a:pt x="165" y="113"/>
                        </a:lnTo>
                        <a:lnTo>
                          <a:pt x="179" y="128"/>
                        </a:lnTo>
                        <a:lnTo>
                          <a:pt x="190" y="145"/>
                        </a:lnTo>
                        <a:lnTo>
                          <a:pt x="201" y="163"/>
                        </a:lnTo>
                        <a:lnTo>
                          <a:pt x="209" y="181"/>
                        </a:lnTo>
                        <a:lnTo>
                          <a:pt x="216" y="202"/>
                        </a:lnTo>
                        <a:lnTo>
                          <a:pt x="220" y="212"/>
                        </a:lnTo>
                        <a:lnTo>
                          <a:pt x="222" y="222"/>
                        </a:lnTo>
                        <a:lnTo>
                          <a:pt x="224" y="233"/>
                        </a:lnTo>
                        <a:lnTo>
                          <a:pt x="225" y="243"/>
                        </a:lnTo>
                        <a:lnTo>
                          <a:pt x="271" y="239"/>
                        </a:lnTo>
                        <a:lnTo>
                          <a:pt x="269" y="226"/>
                        </a:lnTo>
                        <a:lnTo>
                          <a:pt x="267" y="215"/>
                        </a:lnTo>
                        <a:lnTo>
                          <a:pt x="264" y="202"/>
                        </a:lnTo>
                        <a:lnTo>
                          <a:pt x="261" y="189"/>
                        </a:lnTo>
                        <a:lnTo>
                          <a:pt x="252" y="167"/>
                        </a:lnTo>
                        <a:lnTo>
                          <a:pt x="242" y="145"/>
                        </a:lnTo>
                        <a:lnTo>
                          <a:pt x="230" y="124"/>
                        </a:lnTo>
                        <a:lnTo>
                          <a:pt x="215" y="105"/>
                        </a:lnTo>
                        <a:lnTo>
                          <a:pt x="200" y="86"/>
                        </a:lnTo>
                        <a:lnTo>
                          <a:pt x="183" y="69"/>
                        </a:lnTo>
                        <a:lnTo>
                          <a:pt x="164" y="54"/>
                        </a:lnTo>
                        <a:lnTo>
                          <a:pt x="144" y="40"/>
                        </a:lnTo>
                        <a:lnTo>
                          <a:pt x="122" y="28"/>
                        </a:lnTo>
                        <a:lnTo>
                          <a:pt x="100" y="18"/>
                        </a:lnTo>
                        <a:lnTo>
                          <a:pt x="75" y="10"/>
                        </a:lnTo>
                        <a:lnTo>
                          <a:pt x="51" y="4"/>
                        </a:lnTo>
                        <a:lnTo>
                          <a:pt x="38" y="2"/>
                        </a:lnTo>
                        <a:lnTo>
                          <a:pt x="25" y="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5" name="Freeform 783"/>
                  <p:cNvSpPr>
                    <a:spLocks noChangeAspect="1"/>
                  </p:cNvSpPr>
                  <p:nvPr/>
                </p:nvSpPr>
                <p:spPr bwMode="auto">
                  <a:xfrm>
                    <a:off x="2858" y="1915"/>
                    <a:ext cx="82" cy="79"/>
                  </a:xfrm>
                  <a:custGeom>
                    <a:avLst/>
                    <a:gdLst/>
                    <a:ahLst/>
                    <a:cxnLst>
                      <a:cxn ang="0">
                        <a:pos x="23" y="261"/>
                      </a:cxn>
                      <a:cxn ang="0">
                        <a:pos x="46" y="243"/>
                      </a:cxn>
                      <a:cxn ang="0">
                        <a:pos x="47" y="233"/>
                      </a:cxn>
                      <a:cxn ang="0">
                        <a:pos x="49" y="222"/>
                      </a:cxn>
                      <a:cxn ang="0">
                        <a:pos x="51" y="212"/>
                      </a:cxn>
                      <a:cxn ang="0">
                        <a:pos x="55" y="202"/>
                      </a:cxn>
                      <a:cxn ang="0">
                        <a:pos x="62" y="181"/>
                      </a:cxn>
                      <a:cxn ang="0">
                        <a:pos x="70" y="163"/>
                      </a:cxn>
                      <a:cxn ang="0">
                        <a:pos x="81" y="145"/>
                      </a:cxn>
                      <a:cxn ang="0">
                        <a:pos x="93" y="128"/>
                      </a:cxn>
                      <a:cxn ang="0">
                        <a:pos x="106" y="113"/>
                      </a:cxn>
                      <a:cxn ang="0">
                        <a:pos x="121" y="98"/>
                      </a:cxn>
                      <a:cxn ang="0">
                        <a:pos x="137" y="85"/>
                      </a:cxn>
                      <a:cxn ang="0">
                        <a:pos x="154" y="74"/>
                      </a:cxn>
                      <a:cxn ang="0">
                        <a:pos x="170" y="64"/>
                      </a:cxn>
                      <a:cxn ang="0">
                        <a:pos x="189" y="56"/>
                      </a:cxn>
                      <a:cxn ang="0">
                        <a:pos x="208" y="49"/>
                      </a:cxn>
                      <a:cxn ang="0">
                        <a:pos x="229" y="44"/>
                      </a:cxn>
                      <a:cxn ang="0">
                        <a:pos x="239" y="42"/>
                      </a:cxn>
                      <a:cxn ang="0">
                        <a:pos x="249" y="41"/>
                      </a:cxn>
                      <a:cxn ang="0">
                        <a:pos x="260" y="41"/>
                      </a:cxn>
                      <a:cxn ang="0">
                        <a:pos x="271" y="40"/>
                      </a:cxn>
                      <a:cxn ang="0">
                        <a:pos x="271" y="0"/>
                      </a:cxn>
                      <a:cxn ang="0">
                        <a:pos x="257" y="0"/>
                      </a:cxn>
                      <a:cxn ang="0">
                        <a:pos x="244" y="1"/>
                      </a:cxn>
                      <a:cxn ang="0">
                        <a:pos x="232" y="2"/>
                      </a:cxn>
                      <a:cxn ang="0">
                        <a:pos x="219" y="4"/>
                      </a:cxn>
                      <a:cxn ang="0">
                        <a:pos x="195" y="10"/>
                      </a:cxn>
                      <a:cxn ang="0">
                        <a:pos x="172" y="18"/>
                      </a:cxn>
                      <a:cxn ang="0">
                        <a:pos x="148" y="28"/>
                      </a:cxn>
                      <a:cxn ang="0">
                        <a:pos x="127" y="40"/>
                      </a:cxn>
                      <a:cxn ang="0">
                        <a:pos x="107" y="54"/>
                      </a:cxn>
                      <a:cxn ang="0">
                        <a:pos x="88" y="69"/>
                      </a:cxn>
                      <a:cxn ang="0">
                        <a:pos x="71" y="86"/>
                      </a:cxn>
                      <a:cxn ang="0">
                        <a:pos x="56" y="105"/>
                      </a:cxn>
                      <a:cxn ang="0">
                        <a:pos x="41" y="124"/>
                      </a:cxn>
                      <a:cxn ang="0">
                        <a:pos x="29" y="145"/>
                      </a:cxn>
                      <a:cxn ang="0">
                        <a:pos x="19" y="167"/>
                      </a:cxn>
                      <a:cxn ang="0">
                        <a:pos x="10" y="189"/>
                      </a:cxn>
                      <a:cxn ang="0">
                        <a:pos x="7" y="202"/>
                      </a:cxn>
                      <a:cxn ang="0">
                        <a:pos x="4" y="215"/>
                      </a:cxn>
                      <a:cxn ang="0">
                        <a:pos x="2" y="226"/>
                      </a:cxn>
                      <a:cxn ang="0">
                        <a:pos x="0" y="239"/>
                      </a:cxn>
                      <a:cxn ang="0">
                        <a:pos x="23" y="221"/>
                      </a:cxn>
                      <a:cxn ang="0">
                        <a:pos x="23" y="261"/>
                      </a:cxn>
                      <a:cxn ang="0">
                        <a:pos x="44" y="261"/>
                      </a:cxn>
                      <a:cxn ang="0">
                        <a:pos x="46" y="243"/>
                      </a:cxn>
                      <a:cxn ang="0">
                        <a:pos x="23" y="261"/>
                      </a:cxn>
                    </a:cxnLst>
                    <a:rect l="0" t="0" r="r" b="b"/>
                    <a:pathLst>
                      <a:path w="271" h="261">
                        <a:moveTo>
                          <a:pt x="23" y="261"/>
                        </a:moveTo>
                        <a:lnTo>
                          <a:pt x="46" y="243"/>
                        </a:lnTo>
                        <a:lnTo>
                          <a:pt x="47" y="233"/>
                        </a:lnTo>
                        <a:lnTo>
                          <a:pt x="49" y="222"/>
                        </a:lnTo>
                        <a:lnTo>
                          <a:pt x="51" y="212"/>
                        </a:lnTo>
                        <a:lnTo>
                          <a:pt x="55" y="202"/>
                        </a:lnTo>
                        <a:lnTo>
                          <a:pt x="62" y="181"/>
                        </a:lnTo>
                        <a:lnTo>
                          <a:pt x="70" y="163"/>
                        </a:lnTo>
                        <a:lnTo>
                          <a:pt x="81" y="145"/>
                        </a:lnTo>
                        <a:lnTo>
                          <a:pt x="93" y="128"/>
                        </a:lnTo>
                        <a:lnTo>
                          <a:pt x="106" y="113"/>
                        </a:lnTo>
                        <a:lnTo>
                          <a:pt x="121" y="98"/>
                        </a:lnTo>
                        <a:lnTo>
                          <a:pt x="137" y="85"/>
                        </a:lnTo>
                        <a:lnTo>
                          <a:pt x="154" y="74"/>
                        </a:lnTo>
                        <a:lnTo>
                          <a:pt x="170" y="64"/>
                        </a:lnTo>
                        <a:lnTo>
                          <a:pt x="189" y="56"/>
                        </a:lnTo>
                        <a:lnTo>
                          <a:pt x="208" y="49"/>
                        </a:lnTo>
                        <a:lnTo>
                          <a:pt x="229" y="44"/>
                        </a:lnTo>
                        <a:lnTo>
                          <a:pt x="239" y="42"/>
                        </a:lnTo>
                        <a:lnTo>
                          <a:pt x="249" y="41"/>
                        </a:lnTo>
                        <a:lnTo>
                          <a:pt x="260" y="41"/>
                        </a:lnTo>
                        <a:lnTo>
                          <a:pt x="271" y="40"/>
                        </a:lnTo>
                        <a:lnTo>
                          <a:pt x="271" y="0"/>
                        </a:lnTo>
                        <a:lnTo>
                          <a:pt x="257" y="0"/>
                        </a:lnTo>
                        <a:lnTo>
                          <a:pt x="244" y="1"/>
                        </a:lnTo>
                        <a:lnTo>
                          <a:pt x="232" y="2"/>
                        </a:lnTo>
                        <a:lnTo>
                          <a:pt x="219" y="4"/>
                        </a:lnTo>
                        <a:lnTo>
                          <a:pt x="195" y="10"/>
                        </a:lnTo>
                        <a:lnTo>
                          <a:pt x="172" y="18"/>
                        </a:lnTo>
                        <a:lnTo>
                          <a:pt x="148" y="28"/>
                        </a:lnTo>
                        <a:lnTo>
                          <a:pt x="127" y="40"/>
                        </a:lnTo>
                        <a:lnTo>
                          <a:pt x="107" y="54"/>
                        </a:lnTo>
                        <a:lnTo>
                          <a:pt x="88" y="69"/>
                        </a:lnTo>
                        <a:lnTo>
                          <a:pt x="71" y="86"/>
                        </a:lnTo>
                        <a:lnTo>
                          <a:pt x="56" y="105"/>
                        </a:lnTo>
                        <a:lnTo>
                          <a:pt x="41" y="124"/>
                        </a:lnTo>
                        <a:lnTo>
                          <a:pt x="29" y="145"/>
                        </a:lnTo>
                        <a:lnTo>
                          <a:pt x="19" y="167"/>
                        </a:lnTo>
                        <a:lnTo>
                          <a:pt x="10" y="189"/>
                        </a:lnTo>
                        <a:lnTo>
                          <a:pt x="7" y="202"/>
                        </a:lnTo>
                        <a:lnTo>
                          <a:pt x="4" y="215"/>
                        </a:lnTo>
                        <a:lnTo>
                          <a:pt x="2" y="226"/>
                        </a:lnTo>
                        <a:lnTo>
                          <a:pt x="0" y="239"/>
                        </a:lnTo>
                        <a:lnTo>
                          <a:pt x="23" y="221"/>
                        </a:lnTo>
                        <a:lnTo>
                          <a:pt x="23" y="261"/>
                        </a:lnTo>
                        <a:lnTo>
                          <a:pt x="44" y="261"/>
                        </a:lnTo>
                        <a:lnTo>
                          <a:pt x="46" y="243"/>
                        </a:lnTo>
                        <a:lnTo>
                          <a:pt x="23" y="2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6" name="Freeform 784"/>
                  <p:cNvSpPr>
                    <a:spLocks noChangeAspect="1"/>
                  </p:cNvSpPr>
                  <p:nvPr/>
                </p:nvSpPr>
                <p:spPr bwMode="auto">
                  <a:xfrm>
                    <a:off x="2840" y="1981"/>
                    <a:ext cx="25" cy="13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23" y="40"/>
                      </a:cxn>
                      <a:cxn ang="0">
                        <a:pos x="83" y="40"/>
                      </a:cxn>
                      <a:cxn ang="0">
                        <a:pos x="83" y="0"/>
                      </a:cxn>
                      <a:cxn ang="0">
                        <a:pos x="23" y="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40"/>
                      </a:cxn>
                      <a:cxn ang="0">
                        <a:pos x="23" y="40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83" h="40">
                        <a:moveTo>
                          <a:pt x="0" y="22"/>
                        </a:moveTo>
                        <a:lnTo>
                          <a:pt x="23" y="40"/>
                        </a:lnTo>
                        <a:lnTo>
                          <a:pt x="83" y="40"/>
                        </a:lnTo>
                        <a:lnTo>
                          <a:pt x="83" y="0"/>
                        </a:lnTo>
                        <a:lnTo>
                          <a:pt x="23" y="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3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7" name="Freeform 785"/>
                  <p:cNvSpPr>
                    <a:spLocks noChangeAspect="1"/>
                  </p:cNvSpPr>
                  <p:nvPr/>
                </p:nvSpPr>
                <p:spPr bwMode="auto">
                  <a:xfrm>
                    <a:off x="2773" y="1915"/>
                    <a:ext cx="81" cy="73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10" y="41"/>
                      </a:cxn>
                      <a:cxn ang="0">
                        <a:pos x="21" y="41"/>
                      </a:cxn>
                      <a:cxn ang="0">
                        <a:pos x="31" y="42"/>
                      </a:cxn>
                      <a:cxn ang="0">
                        <a:pos x="41" y="44"/>
                      </a:cxn>
                      <a:cxn ang="0">
                        <a:pos x="61" y="49"/>
                      </a:cxn>
                      <a:cxn ang="0">
                        <a:pos x="81" y="56"/>
                      </a:cxn>
                      <a:cxn ang="0">
                        <a:pos x="98" y="64"/>
                      </a:cxn>
                      <a:cxn ang="0">
                        <a:pos x="116" y="74"/>
                      </a:cxn>
                      <a:cxn ang="0">
                        <a:pos x="133" y="85"/>
                      </a:cxn>
                      <a:cxn ang="0">
                        <a:pos x="149" y="98"/>
                      </a:cxn>
                      <a:cxn ang="0">
                        <a:pos x="164" y="113"/>
                      </a:cxn>
                      <a:cxn ang="0">
                        <a:pos x="176" y="128"/>
                      </a:cxn>
                      <a:cxn ang="0">
                        <a:pos x="189" y="145"/>
                      </a:cxn>
                      <a:cxn ang="0">
                        <a:pos x="200" y="163"/>
                      </a:cxn>
                      <a:cxn ang="0">
                        <a:pos x="208" y="181"/>
                      </a:cxn>
                      <a:cxn ang="0">
                        <a:pos x="215" y="202"/>
                      </a:cxn>
                      <a:cxn ang="0">
                        <a:pos x="218" y="212"/>
                      </a:cxn>
                      <a:cxn ang="0">
                        <a:pos x="221" y="222"/>
                      </a:cxn>
                      <a:cxn ang="0">
                        <a:pos x="223" y="233"/>
                      </a:cxn>
                      <a:cxn ang="0">
                        <a:pos x="224" y="243"/>
                      </a:cxn>
                      <a:cxn ang="0">
                        <a:pos x="269" y="239"/>
                      </a:cxn>
                      <a:cxn ang="0">
                        <a:pos x="268" y="226"/>
                      </a:cxn>
                      <a:cxn ang="0">
                        <a:pos x="266" y="215"/>
                      </a:cxn>
                      <a:cxn ang="0">
                        <a:pos x="263" y="202"/>
                      </a:cxn>
                      <a:cxn ang="0">
                        <a:pos x="260" y="189"/>
                      </a:cxn>
                      <a:cxn ang="0">
                        <a:pos x="251" y="167"/>
                      </a:cxn>
                      <a:cxn ang="0">
                        <a:pos x="241" y="145"/>
                      </a:cxn>
                      <a:cxn ang="0">
                        <a:pos x="228" y="124"/>
                      </a:cxn>
                      <a:cxn ang="0">
                        <a:pos x="214" y="105"/>
                      </a:cxn>
                      <a:cxn ang="0">
                        <a:pos x="199" y="86"/>
                      </a:cxn>
                      <a:cxn ang="0">
                        <a:pos x="182" y="69"/>
                      </a:cxn>
                      <a:cxn ang="0">
                        <a:pos x="163" y="54"/>
                      </a:cxn>
                      <a:cxn ang="0">
                        <a:pos x="143" y="40"/>
                      </a:cxn>
                      <a:cxn ang="0">
                        <a:pos x="121" y="28"/>
                      </a:cxn>
                      <a:cxn ang="0">
                        <a:pos x="98" y="18"/>
                      </a:cxn>
                      <a:cxn ang="0">
                        <a:pos x="75" y="10"/>
                      </a:cxn>
                      <a:cxn ang="0">
                        <a:pos x="51" y="4"/>
                      </a:cxn>
                      <a:cxn ang="0">
                        <a:pos x="38" y="2"/>
                      </a:cxn>
                      <a:cxn ang="0">
                        <a:pos x="26" y="1"/>
                      </a:cxn>
                      <a:cxn ang="0">
                        <a:pos x="12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269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0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1" y="49"/>
                        </a:lnTo>
                        <a:lnTo>
                          <a:pt x="81" y="56"/>
                        </a:lnTo>
                        <a:lnTo>
                          <a:pt x="98" y="64"/>
                        </a:lnTo>
                        <a:lnTo>
                          <a:pt x="116" y="74"/>
                        </a:lnTo>
                        <a:lnTo>
                          <a:pt x="133" y="85"/>
                        </a:lnTo>
                        <a:lnTo>
                          <a:pt x="149" y="98"/>
                        </a:lnTo>
                        <a:lnTo>
                          <a:pt x="164" y="113"/>
                        </a:lnTo>
                        <a:lnTo>
                          <a:pt x="176" y="128"/>
                        </a:lnTo>
                        <a:lnTo>
                          <a:pt x="189" y="145"/>
                        </a:lnTo>
                        <a:lnTo>
                          <a:pt x="200" y="163"/>
                        </a:lnTo>
                        <a:lnTo>
                          <a:pt x="208" y="181"/>
                        </a:lnTo>
                        <a:lnTo>
                          <a:pt x="215" y="202"/>
                        </a:lnTo>
                        <a:lnTo>
                          <a:pt x="218" y="212"/>
                        </a:lnTo>
                        <a:lnTo>
                          <a:pt x="221" y="222"/>
                        </a:lnTo>
                        <a:lnTo>
                          <a:pt x="223" y="233"/>
                        </a:lnTo>
                        <a:lnTo>
                          <a:pt x="224" y="243"/>
                        </a:lnTo>
                        <a:lnTo>
                          <a:pt x="269" y="239"/>
                        </a:lnTo>
                        <a:lnTo>
                          <a:pt x="268" y="226"/>
                        </a:lnTo>
                        <a:lnTo>
                          <a:pt x="266" y="215"/>
                        </a:lnTo>
                        <a:lnTo>
                          <a:pt x="263" y="202"/>
                        </a:lnTo>
                        <a:lnTo>
                          <a:pt x="260" y="189"/>
                        </a:lnTo>
                        <a:lnTo>
                          <a:pt x="251" y="167"/>
                        </a:lnTo>
                        <a:lnTo>
                          <a:pt x="241" y="145"/>
                        </a:lnTo>
                        <a:lnTo>
                          <a:pt x="228" y="124"/>
                        </a:lnTo>
                        <a:lnTo>
                          <a:pt x="214" y="105"/>
                        </a:lnTo>
                        <a:lnTo>
                          <a:pt x="199" y="86"/>
                        </a:lnTo>
                        <a:lnTo>
                          <a:pt x="182" y="69"/>
                        </a:lnTo>
                        <a:lnTo>
                          <a:pt x="163" y="54"/>
                        </a:lnTo>
                        <a:lnTo>
                          <a:pt x="143" y="40"/>
                        </a:lnTo>
                        <a:lnTo>
                          <a:pt x="121" y="28"/>
                        </a:lnTo>
                        <a:lnTo>
                          <a:pt x="98" y="18"/>
                        </a:lnTo>
                        <a:lnTo>
                          <a:pt x="75" y="10"/>
                        </a:lnTo>
                        <a:lnTo>
                          <a:pt x="51" y="4"/>
                        </a:lnTo>
                        <a:lnTo>
                          <a:pt x="38" y="2"/>
                        </a:lnTo>
                        <a:lnTo>
                          <a:pt x="26" y="1"/>
                        </a:lnTo>
                        <a:lnTo>
                          <a:pt x="12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8" name="Freeform 786"/>
                  <p:cNvSpPr>
                    <a:spLocks noChangeAspect="1"/>
                  </p:cNvSpPr>
                  <p:nvPr/>
                </p:nvSpPr>
                <p:spPr bwMode="auto">
                  <a:xfrm>
                    <a:off x="2692" y="1915"/>
                    <a:ext cx="81" cy="79"/>
                  </a:xfrm>
                  <a:custGeom>
                    <a:avLst/>
                    <a:gdLst/>
                    <a:ahLst/>
                    <a:cxnLst>
                      <a:cxn ang="0">
                        <a:pos x="22" y="261"/>
                      </a:cxn>
                      <a:cxn ang="0">
                        <a:pos x="45" y="243"/>
                      </a:cxn>
                      <a:cxn ang="0">
                        <a:pos x="46" y="232"/>
                      </a:cxn>
                      <a:cxn ang="0">
                        <a:pos x="48" y="221"/>
                      </a:cxn>
                      <a:cxn ang="0">
                        <a:pos x="50" y="212"/>
                      </a:cxn>
                      <a:cxn ang="0">
                        <a:pos x="54" y="201"/>
                      </a:cxn>
                      <a:cxn ang="0">
                        <a:pos x="57" y="192"/>
                      </a:cxn>
                      <a:cxn ang="0">
                        <a:pos x="60" y="181"/>
                      </a:cxn>
                      <a:cxn ang="0">
                        <a:pos x="64" y="172"/>
                      </a:cxn>
                      <a:cxn ang="0">
                        <a:pos x="68" y="163"/>
                      </a:cxn>
                      <a:cxn ang="0">
                        <a:pos x="79" y="144"/>
                      </a:cxn>
                      <a:cxn ang="0">
                        <a:pos x="92" y="128"/>
                      </a:cxn>
                      <a:cxn ang="0">
                        <a:pos x="104" y="113"/>
                      </a:cxn>
                      <a:cxn ang="0">
                        <a:pos x="119" y="98"/>
                      </a:cxn>
                      <a:cxn ang="0">
                        <a:pos x="135" y="85"/>
                      </a:cxn>
                      <a:cxn ang="0">
                        <a:pos x="152" y="74"/>
                      </a:cxn>
                      <a:cxn ang="0">
                        <a:pos x="169" y="64"/>
                      </a:cxn>
                      <a:cxn ang="0">
                        <a:pos x="188" y="56"/>
                      </a:cxn>
                      <a:cxn ang="0">
                        <a:pos x="198" y="53"/>
                      </a:cxn>
                      <a:cxn ang="0">
                        <a:pos x="207" y="49"/>
                      </a:cxn>
                      <a:cxn ang="0">
                        <a:pos x="217" y="46"/>
                      </a:cxn>
                      <a:cxn ang="0">
                        <a:pos x="227" y="44"/>
                      </a:cxn>
                      <a:cxn ang="0">
                        <a:pos x="238" y="42"/>
                      </a:cxn>
                      <a:cxn ang="0">
                        <a:pos x="248" y="41"/>
                      </a:cxn>
                      <a:cxn ang="0">
                        <a:pos x="259" y="41"/>
                      </a:cxn>
                      <a:cxn ang="0">
                        <a:pos x="270" y="40"/>
                      </a:cxn>
                      <a:cxn ang="0">
                        <a:pos x="270" y="0"/>
                      </a:cxn>
                      <a:cxn ang="0">
                        <a:pos x="257" y="0"/>
                      </a:cxn>
                      <a:cxn ang="0">
                        <a:pos x="243" y="1"/>
                      </a:cxn>
                      <a:cxn ang="0">
                        <a:pos x="231" y="2"/>
                      </a:cxn>
                      <a:cxn ang="0">
                        <a:pos x="218" y="4"/>
                      </a:cxn>
                      <a:cxn ang="0">
                        <a:pos x="205" y="7"/>
                      </a:cxn>
                      <a:cxn ang="0">
                        <a:pos x="194" y="10"/>
                      </a:cxn>
                      <a:cxn ang="0">
                        <a:pos x="181" y="14"/>
                      </a:cxn>
                      <a:cxn ang="0">
                        <a:pos x="169" y="19"/>
                      </a:cxn>
                      <a:cxn ang="0">
                        <a:pos x="146" y="28"/>
                      </a:cxn>
                      <a:cxn ang="0">
                        <a:pos x="125" y="40"/>
                      </a:cxn>
                      <a:cxn ang="0">
                        <a:pos x="105" y="54"/>
                      </a:cxn>
                      <a:cxn ang="0">
                        <a:pos x="86" y="69"/>
                      </a:cxn>
                      <a:cxn ang="0">
                        <a:pos x="69" y="86"/>
                      </a:cxn>
                      <a:cxn ang="0">
                        <a:pos x="54" y="105"/>
                      </a:cxn>
                      <a:cxn ang="0">
                        <a:pos x="39" y="124"/>
                      </a:cxn>
                      <a:cxn ang="0">
                        <a:pos x="27" y="145"/>
                      </a:cxn>
                      <a:cxn ang="0">
                        <a:pos x="22" y="157"/>
                      </a:cxn>
                      <a:cxn ang="0">
                        <a:pos x="17" y="167"/>
                      </a:cxn>
                      <a:cxn ang="0">
                        <a:pos x="13" y="179"/>
                      </a:cxn>
                      <a:cxn ang="0">
                        <a:pos x="9" y="191"/>
                      </a:cxn>
                      <a:cxn ang="0">
                        <a:pos x="6" y="202"/>
                      </a:cxn>
                      <a:cxn ang="0">
                        <a:pos x="3" y="215"/>
                      </a:cxn>
                      <a:cxn ang="0">
                        <a:pos x="1" y="227"/>
                      </a:cxn>
                      <a:cxn ang="0">
                        <a:pos x="0" y="239"/>
                      </a:cxn>
                      <a:cxn ang="0">
                        <a:pos x="22" y="221"/>
                      </a:cxn>
                      <a:cxn ang="0">
                        <a:pos x="22" y="261"/>
                      </a:cxn>
                      <a:cxn ang="0">
                        <a:pos x="43" y="261"/>
                      </a:cxn>
                      <a:cxn ang="0">
                        <a:pos x="45" y="243"/>
                      </a:cxn>
                      <a:cxn ang="0">
                        <a:pos x="22" y="261"/>
                      </a:cxn>
                    </a:cxnLst>
                    <a:rect l="0" t="0" r="r" b="b"/>
                    <a:pathLst>
                      <a:path w="270" h="261">
                        <a:moveTo>
                          <a:pt x="22" y="261"/>
                        </a:moveTo>
                        <a:lnTo>
                          <a:pt x="45" y="243"/>
                        </a:lnTo>
                        <a:lnTo>
                          <a:pt x="46" y="232"/>
                        </a:lnTo>
                        <a:lnTo>
                          <a:pt x="48" y="221"/>
                        </a:lnTo>
                        <a:lnTo>
                          <a:pt x="50" y="212"/>
                        </a:lnTo>
                        <a:lnTo>
                          <a:pt x="54" y="201"/>
                        </a:lnTo>
                        <a:lnTo>
                          <a:pt x="57" y="192"/>
                        </a:lnTo>
                        <a:lnTo>
                          <a:pt x="60" y="181"/>
                        </a:lnTo>
                        <a:lnTo>
                          <a:pt x="64" y="172"/>
                        </a:lnTo>
                        <a:lnTo>
                          <a:pt x="68" y="163"/>
                        </a:lnTo>
                        <a:lnTo>
                          <a:pt x="79" y="144"/>
                        </a:lnTo>
                        <a:lnTo>
                          <a:pt x="92" y="128"/>
                        </a:lnTo>
                        <a:lnTo>
                          <a:pt x="104" y="113"/>
                        </a:lnTo>
                        <a:lnTo>
                          <a:pt x="119" y="98"/>
                        </a:lnTo>
                        <a:lnTo>
                          <a:pt x="135" y="85"/>
                        </a:lnTo>
                        <a:lnTo>
                          <a:pt x="152" y="74"/>
                        </a:lnTo>
                        <a:lnTo>
                          <a:pt x="169" y="64"/>
                        </a:lnTo>
                        <a:lnTo>
                          <a:pt x="188" y="56"/>
                        </a:lnTo>
                        <a:lnTo>
                          <a:pt x="198" y="53"/>
                        </a:lnTo>
                        <a:lnTo>
                          <a:pt x="207" y="49"/>
                        </a:lnTo>
                        <a:lnTo>
                          <a:pt x="217" y="46"/>
                        </a:lnTo>
                        <a:lnTo>
                          <a:pt x="227" y="44"/>
                        </a:lnTo>
                        <a:lnTo>
                          <a:pt x="238" y="42"/>
                        </a:lnTo>
                        <a:lnTo>
                          <a:pt x="248" y="41"/>
                        </a:lnTo>
                        <a:lnTo>
                          <a:pt x="259" y="41"/>
                        </a:lnTo>
                        <a:lnTo>
                          <a:pt x="270" y="40"/>
                        </a:lnTo>
                        <a:lnTo>
                          <a:pt x="270" y="0"/>
                        </a:lnTo>
                        <a:lnTo>
                          <a:pt x="257" y="0"/>
                        </a:lnTo>
                        <a:lnTo>
                          <a:pt x="243" y="1"/>
                        </a:lnTo>
                        <a:lnTo>
                          <a:pt x="231" y="2"/>
                        </a:lnTo>
                        <a:lnTo>
                          <a:pt x="218" y="4"/>
                        </a:lnTo>
                        <a:lnTo>
                          <a:pt x="205" y="7"/>
                        </a:lnTo>
                        <a:lnTo>
                          <a:pt x="194" y="10"/>
                        </a:lnTo>
                        <a:lnTo>
                          <a:pt x="181" y="14"/>
                        </a:lnTo>
                        <a:lnTo>
                          <a:pt x="169" y="19"/>
                        </a:lnTo>
                        <a:lnTo>
                          <a:pt x="146" y="28"/>
                        </a:lnTo>
                        <a:lnTo>
                          <a:pt x="125" y="40"/>
                        </a:lnTo>
                        <a:lnTo>
                          <a:pt x="105" y="54"/>
                        </a:lnTo>
                        <a:lnTo>
                          <a:pt x="86" y="69"/>
                        </a:lnTo>
                        <a:lnTo>
                          <a:pt x="69" y="86"/>
                        </a:lnTo>
                        <a:lnTo>
                          <a:pt x="54" y="105"/>
                        </a:lnTo>
                        <a:lnTo>
                          <a:pt x="39" y="124"/>
                        </a:lnTo>
                        <a:lnTo>
                          <a:pt x="27" y="145"/>
                        </a:lnTo>
                        <a:lnTo>
                          <a:pt x="22" y="157"/>
                        </a:lnTo>
                        <a:lnTo>
                          <a:pt x="17" y="167"/>
                        </a:lnTo>
                        <a:lnTo>
                          <a:pt x="13" y="179"/>
                        </a:lnTo>
                        <a:lnTo>
                          <a:pt x="9" y="191"/>
                        </a:lnTo>
                        <a:lnTo>
                          <a:pt x="6" y="202"/>
                        </a:lnTo>
                        <a:lnTo>
                          <a:pt x="3" y="215"/>
                        </a:lnTo>
                        <a:lnTo>
                          <a:pt x="1" y="227"/>
                        </a:lnTo>
                        <a:lnTo>
                          <a:pt x="0" y="239"/>
                        </a:lnTo>
                        <a:lnTo>
                          <a:pt x="22" y="221"/>
                        </a:lnTo>
                        <a:lnTo>
                          <a:pt x="22" y="261"/>
                        </a:lnTo>
                        <a:lnTo>
                          <a:pt x="43" y="261"/>
                        </a:lnTo>
                        <a:lnTo>
                          <a:pt x="45" y="243"/>
                        </a:lnTo>
                        <a:lnTo>
                          <a:pt x="22" y="2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39" name="Freeform 787"/>
                  <p:cNvSpPr>
                    <a:spLocks noChangeAspect="1"/>
                  </p:cNvSpPr>
                  <p:nvPr/>
                </p:nvSpPr>
                <p:spPr bwMode="auto">
                  <a:xfrm>
                    <a:off x="2673" y="1981"/>
                    <a:ext cx="26" cy="13"/>
                  </a:xfrm>
                  <a:custGeom>
                    <a:avLst/>
                    <a:gdLst/>
                    <a:ahLst/>
                    <a:cxnLst>
                      <a:cxn ang="0">
                        <a:pos x="0" y="22"/>
                      </a:cxn>
                      <a:cxn ang="0">
                        <a:pos x="22" y="40"/>
                      </a:cxn>
                      <a:cxn ang="0">
                        <a:pos x="84" y="40"/>
                      </a:cxn>
                      <a:cxn ang="0">
                        <a:pos x="84" y="0"/>
                      </a:cxn>
                      <a:cxn ang="0">
                        <a:pos x="22" y="0"/>
                      </a:cxn>
                      <a:cxn ang="0">
                        <a:pos x="0" y="22"/>
                      </a:cxn>
                      <a:cxn ang="0">
                        <a:pos x="0" y="22"/>
                      </a:cxn>
                      <a:cxn ang="0">
                        <a:pos x="2" y="40"/>
                      </a:cxn>
                      <a:cxn ang="0">
                        <a:pos x="22" y="40"/>
                      </a:cxn>
                      <a:cxn ang="0">
                        <a:pos x="0" y="22"/>
                      </a:cxn>
                    </a:cxnLst>
                    <a:rect l="0" t="0" r="r" b="b"/>
                    <a:pathLst>
                      <a:path w="84" h="40">
                        <a:moveTo>
                          <a:pt x="0" y="22"/>
                        </a:moveTo>
                        <a:lnTo>
                          <a:pt x="22" y="40"/>
                        </a:lnTo>
                        <a:lnTo>
                          <a:pt x="84" y="40"/>
                        </a:lnTo>
                        <a:lnTo>
                          <a:pt x="84" y="0"/>
                        </a:lnTo>
                        <a:lnTo>
                          <a:pt x="22" y="0"/>
                        </a:lnTo>
                        <a:lnTo>
                          <a:pt x="0" y="22"/>
                        </a:lnTo>
                        <a:lnTo>
                          <a:pt x="0" y="22"/>
                        </a:lnTo>
                        <a:lnTo>
                          <a:pt x="2" y="40"/>
                        </a:lnTo>
                        <a:lnTo>
                          <a:pt x="22" y="40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0" name="Freeform 788"/>
                  <p:cNvSpPr>
                    <a:spLocks noChangeAspect="1"/>
                  </p:cNvSpPr>
                  <p:nvPr/>
                </p:nvSpPr>
                <p:spPr bwMode="auto">
                  <a:xfrm>
                    <a:off x="2606" y="1915"/>
                    <a:ext cx="81" cy="73"/>
                  </a:xfrm>
                  <a:custGeom>
                    <a:avLst/>
                    <a:gdLst/>
                    <a:ahLst/>
                    <a:cxnLst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11" y="41"/>
                      </a:cxn>
                      <a:cxn ang="0">
                        <a:pos x="21" y="41"/>
                      </a:cxn>
                      <a:cxn ang="0">
                        <a:pos x="31" y="42"/>
                      </a:cxn>
                      <a:cxn ang="0">
                        <a:pos x="41" y="44"/>
                      </a:cxn>
                      <a:cxn ang="0">
                        <a:pos x="62" y="49"/>
                      </a:cxn>
                      <a:cxn ang="0">
                        <a:pos x="80" y="56"/>
                      </a:cxn>
                      <a:cxn ang="0">
                        <a:pos x="99" y="64"/>
                      </a:cxn>
                      <a:cxn ang="0">
                        <a:pos x="117" y="74"/>
                      </a:cxn>
                      <a:cxn ang="0">
                        <a:pos x="134" y="85"/>
                      </a:cxn>
                      <a:cxn ang="0">
                        <a:pos x="150" y="98"/>
                      </a:cxn>
                      <a:cxn ang="0">
                        <a:pos x="164" y="113"/>
                      </a:cxn>
                      <a:cxn ang="0">
                        <a:pos x="177" y="128"/>
                      </a:cxn>
                      <a:cxn ang="0">
                        <a:pos x="189" y="145"/>
                      </a:cxn>
                      <a:cxn ang="0">
                        <a:pos x="199" y="163"/>
                      </a:cxn>
                      <a:cxn ang="0">
                        <a:pos x="209" y="181"/>
                      </a:cxn>
                      <a:cxn ang="0">
                        <a:pos x="215" y="202"/>
                      </a:cxn>
                      <a:cxn ang="0">
                        <a:pos x="218" y="212"/>
                      </a:cxn>
                      <a:cxn ang="0">
                        <a:pos x="221" y="222"/>
                      </a:cxn>
                      <a:cxn ang="0">
                        <a:pos x="223" y="233"/>
                      </a:cxn>
                      <a:cxn ang="0">
                        <a:pos x="225" y="243"/>
                      </a:cxn>
                      <a:cxn ang="0">
                        <a:pos x="270" y="239"/>
                      </a:cxn>
                      <a:cxn ang="0">
                        <a:pos x="268" y="226"/>
                      </a:cxn>
                      <a:cxn ang="0">
                        <a:pos x="266" y="215"/>
                      </a:cxn>
                      <a:cxn ang="0">
                        <a:pos x="264" y="202"/>
                      </a:cxn>
                      <a:cxn ang="0">
                        <a:pos x="260" y="189"/>
                      </a:cxn>
                      <a:cxn ang="0">
                        <a:pos x="252" y="167"/>
                      </a:cxn>
                      <a:cxn ang="0">
                        <a:pos x="242" y="145"/>
                      </a:cxn>
                      <a:cxn ang="0">
                        <a:pos x="229" y="124"/>
                      </a:cxn>
                      <a:cxn ang="0">
                        <a:pos x="215" y="105"/>
                      </a:cxn>
                      <a:cxn ang="0">
                        <a:pos x="199" y="86"/>
                      </a:cxn>
                      <a:cxn ang="0">
                        <a:pos x="182" y="69"/>
                      </a:cxn>
                      <a:cxn ang="0">
                        <a:pos x="164" y="54"/>
                      </a:cxn>
                      <a:cxn ang="0">
                        <a:pos x="144" y="40"/>
                      </a:cxn>
                      <a:cxn ang="0">
                        <a:pos x="122" y="28"/>
                      </a:cxn>
                      <a:cxn ang="0">
                        <a:pos x="99" y="18"/>
                      </a:cxn>
                      <a:cxn ang="0">
                        <a:pos x="75" y="10"/>
                      </a:cxn>
                      <a:cxn ang="0">
                        <a:pos x="52" y="4"/>
                      </a:cxn>
                      <a:cxn ang="0">
                        <a:pos x="38" y="2"/>
                      </a:cxn>
                      <a:cxn ang="0">
                        <a:pos x="26" y="1"/>
                      </a:cxn>
                      <a:cxn ang="0">
                        <a:pos x="13" y="0"/>
                      </a:cxn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  <a:cxn ang="0">
                        <a:pos x="0" y="40"/>
                      </a:cxn>
                    </a:cxnLst>
                    <a:rect l="0" t="0" r="r" b="b"/>
                    <a:pathLst>
                      <a:path w="270" h="243">
                        <a:moveTo>
                          <a:pt x="0" y="40"/>
                        </a:moveTo>
                        <a:lnTo>
                          <a:pt x="0" y="40"/>
                        </a:lnTo>
                        <a:lnTo>
                          <a:pt x="11" y="41"/>
                        </a:lnTo>
                        <a:lnTo>
                          <a:pt x="21" y="41"/>
                        </a:lnTo>
                        <a:lnTo>
                          <a:pt x="31" y="42"/>
                        </a:lnTo>
                        <a:lnTo>
                          <a:pt x="41" y="44"/>
                        </a:lnTo>
                        <a:lnTo>
                          <a:pt x="62" y="49"/>
                        </a:lnTo>
                        <a:lnTo>
                          <a:pt x="80" y="56"/>
                        </a:lnTo>
                        <a:lnTo>
                          <a:pt x="99" y="64"/>
                        </a:lnTo>
                        <a:lnTo>
                          <a:pt x="117" y="74"/>
                        </a:lnTo>
                        <a:lnTo>
                          <a:pt x="134" y="85"/>
                        </a:lnTo>
                        <a:lnTo>
                          <a:pt x="150" y="98"/>
                        </a:lnTo>
                        <a:lnTo>
                          <a:pt x="164" y="113"/>
                        </a:lnTo>
                        <a:lnTo>
                          <a:pt x="177" y="128"/>
                        </a:lnTo>
                        <a:lnTo>
                          <a:pt x="189" y="145"/>
                        </a:lnTo>
                        <a:lnTo>
                          <a:pt x="199" y="163"/>
                        </a:lnTo>
                        <a:lnTo>
                          <a:pt x="209" y="181"/>
                        </a:lnTo>
                        <a:lnTo>
                          <a:pt x="215" y="202"/>
                        </a:lnTo>
                        <a:lnTo>
                          <a:pt x="218" y="212"/>
                        </a:lnTo>
                        <a:lnTo>
                          <a:pt x="221" y="222"/>
                        </a:lnTo>
                        <a:lnTo>
                          <a:pt x="223" y="233"/>
                        </a:lnTo>
                        <a:lnTo>
                          <a:pt x="225" y="243"/>
                        </a:lnTo>
                        <a:lnTo>
                          <a:pt x="270" y="239"/>
                        </a:lnTo>
                        <a:lnTo>
                          <a:pt x="268" y="226"/>
                        </a:lnTo>
                        <a:lnTo>
                          <a:pt x="266" y="215"/>
                        </a:lnTo>
                        <a:lnTo>
                          <a:pt x="264" y="202"/>
                        </a:lnTo>
                        <a:lnTo>
                          <a:pt x="260" y="189"/>
                        </a:lnTo>
                        <a:lnTo>
                          <a:pt x="252" y="167"/>
                        </a:lnTo>
                        <a:lnTo>
                          <a:pt x="242" y="145"/>
                        </a:lnTo>
                        <a:lnTo>
                          <a:pt x="229" y="124"/>
                        </a:lnTo>
                        <a:lnTo>
                          <a:pt x="215" y="105"/>
                        </a:lnTo>
                        <a:lnTo>
                          <a:pt x="199" y="86"/>
                        </a:lnTo>
                        <a:lnTo>
                          <a:pt x="182" y="69"/>
                        </a:lnTo>
                        <a:lnTo>
                          <a:pt x="164" y="54"/>
                        </a:lnTo>
                        <a:lnTo>
                          <a:pt x="144" y="40"/>
                        </a:lnTo>
                        <a:lnTo>
                          <a:pt x="122" y="28"/>
                        </a:lnTo>
                        <a:lnTo>
                          <a:pt x="99" y="18"/>
                        </a:lnTo>
                        <a:lnTo>
                          <a:pt x="75" y="10"/>
                        </a:lnTo>
                        <a:lnTo>
                          <a:pt x="52" y="4"/>
                        </a:lnTo>
                        <a:lnTo>
                          <a:pt x="38" y="2"/>
                        </a:lnTo>
                        <a:lnTo>
                          <a:pt x="26" y="1"/>
                        </a:lnTo>
                        <a:lnTo>
                          <a:pt x="13" y="0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1" name="Freeform 789"/>
                  <p:cNvSpPr>
                    <a:spLocks noChangeAspect="1"/>
                  </p:cNvSpPr>
                  <p:nvPr/>
                </p:nvSpPr>
                <p:spPr bwMode="auto">
                  <a:xfrm>
                    <a:off x="2525" y="1915"/>
                    <a:ext cx="81" cy="79"/>
                  </a:xfrm>
                  <a:custGeom>
                    <a:avLst/>
                    <a:gdLst/>
                    <a:ahLst/>
                    <a:cxnLst>
                      <a:cxn ang="0">
                        <a:pos x="23" y="263"/>
                      </a:cxn>
                      <a:cxn ang="0">
                        <a:pos x="46" y="245"/>
                      </a:cxn>
                      <a:cxn ang="0">
                        <a:pos x="47" y="234"/>
                      </a:cxn>
                      <a:cxn ang="0">
                        <a:pos x="49" y="223"/>
                      </a:cxn>
                      <a:cxn ang="0">
                        <a:pos x="51" y="213"/>
                      </a:cxn>
                      <a:cxn ang="0">
                        <a:pos x="55" y="203"/>
                      </a:cxn>
                      <a:cxn ang="0">
                        <a:pos x="62" y="183"/>
                      </a:cxn>
                      <a:cxn ang="0">
                        <a:pos x="70" y="164"/>
                      </a:cxn>
                      <a:cxn ang="0">
                        <a:pos x="81" y="146"/>
                      </a:cxn>
                      <a:cxn ang="0">
                        <a:pos x="92" y="129"/>
                      </a:cxn>
                      <a:cxn ang="0">
                        <a:pos x="106" y="114"/>
                      </a:cxn>
                      <a:cxn ang="0">
                        <a:pos x="121" y="99"/>
                      </a:cxn>
                      <a:cxn ang="0">
                        <a:pos x="137" y="86"/>
                      </a:cxn>
                      <a:cxn ang="0">
                        <a:pos x="154" y="75"/>
                      </a:cxn>
                      <a:cxn ang="0">
                        <a:pos x="171" y="64"/>
                      </a:cxn>
                      <a:cxn ang="0">
                        <a:pos x="190" y="56"/>
                      </a:cxn>
                      <a:cxn ang="0">
                        <a:pos x="199" y="53"/>
                      </a:cxn>
                      <a:cxn ang="0">
                        <a:pos x="209" y="49"/>
                      </a:cxn>
                      <a:cxn ang="0">
                        <a:pos x="219" y="46"/>
                      </a:cxn>
                      <a:cxn ang="0">
                        <a:pos x="228" y="44"/>
                      </a:cxn>
                      <a:cxn ang="0">
                        <a:pos x="239" y="43"/>
                      </a:cxn>
                      <a:cxn ang="0">
                        <a:pos x="249" y="41"/>
                      </a:cxn>
                      <a:cxn ang="0">
                        <a:pos x="260" y="41"/>
                      </a:cxn>
                      <a:cxn ang="0">
                        <a:pos x="270" y="40"/>
                      </a:cxn>
                      <a:cxn ang="0">
                        <a:pos x="270" y="0"/>
                      </a:cxn>
                      <a:cxn ang="0">
                        <a:pos x="257" y="0"/>
                      </a:cxn>
                      <a:cxn ang="0">
                        <a:pos x="244" y="1"/>
                      </a:cxn>
                      <a:cxn ang="0">
                        <a:pos x="231" y="2"/>
                      </a:cxn>
                      <a:cxn ang="0">
                        <a:pos x="219" y="4"/>
                      </a:cxn>
                      <a:cxn ang="0">
                        <a:pos x="206" y="7"/>
                      </a:cxn>
                      <a:cxn ang="0">
                        <a:pos x="195" y="10"/>
                      </a:cxn>
                      <a:cxn ang="0">
                        <a:pos x="183" y="15"/>
                      </a:cxn>
                      <a:cxn ang="0">
                        <a:pos x="170" y="19"/>
                      </a:cxn>
                      <a:cxn ang="0">
                        <a:pos x="148" y="28"/>
                      </a:cxn>
                      <a:cxn ang="0">
                        <a:pos x="127" y="41"/>
                      </a:cxn>
                      <a:cxn ang="0">
                        <a:pos x="107" y="55"/>
                      </a:cxn>
                      <a:cxn ang="0">
                        <a:pos x="88" y="70"/>
                      </a:cxn>
                      <a:cxn ang="0">
                        <a:pos x="70" y="87"/>
                      </a:cxn>
                      <a:cxn ang="0">
                        <a:pos x="56" y="106"/>
                      </a:cxn>
                      <a:cxn ang="0">
                        <a:pos x="41" y="126"/>
                      </a:cxn>
                      <a:cxn ang="0">
                        <a:pos x="29" y="147"/>
                      </a:cxn>
                      <a:cxn ang="0">
                        <a:pos x="19" y="169"/>
                      </a:cxn>
                      <a:cxn ang="0">
                        <a:pos x="10" y="192"/>
                      </a:cxn>
                      <a:cxn ang="0">
                        <a:pos x="7" y="204"/>
                      </a:cxn>
                      <a:cxn ang="0">
                        <a:pos x="4" y="216"/>
                      </a:cxn>
                      <a:cxn ang="0">
                        <a:pos x="2" y="228"/>
                      </a:cxn>
                      <a:cxn ang="0">
                        <a:pos x="0" y="241"/>
                      </a:cxn>
                      <a:cxn ang="0">
                        <a:pos x="23" y="222"/>
                      </a:cxn>
                      <a:cxn ang="0">
                        <a:pos x="23" y="263"/>
                      </a:cxn>
                      <a:cxn ang="0">
                        <a:pos x="44" y="263"/>
                      </a:cxn>
                      <a:cxn ang="0">
                        <a:pos x="46" y="245"/>
                      </a:cxn>
                      <a:cxn ang="0">
                        <a:pos x="23" y="263"/>
                      </a:cxn>
                    </a:cxnLst>
                    <a:rect l="0" t="0" r="r" b="b"/>
                    <a:pathLst>
                      <a:path w="270" h="263">
                        <a:moveTo>
                          <a:pt x="23" y="263"/>
                        </a:moveTo>
                        <a:lnTo>
                          <a:pt x="46" y="245"/>
                        </a:lnTo>
                        <a:lnTo>
                          <a:pt x="47" y="234"/>
                        </a:lnTo>
                        <a:lnTo>
                          <a:pt x="49" y="223"/>
                        </a:lnTo>
                        <a:lnTo>
                          <a:pt x="51" y="213"/>
                        </a:lnTo>
                        <a:lnTo>
                          <a:pt x="55" y="203"/>
                        </a:lnTo>
                        <a:lnTo>
                          <a:pt x="62" y="183"/>
                        </a:lnTo>
                        <a:lnTo>
                          <a:pt x="70" y="164"/>
                        </a:lnTo>
                        <a:lnTo>
                          <a:pt x="81" y="146"/>
                        </a:lnTo>
                        <a:lnTo>
                          <a:pt x="92" y="129"/>
                        </a:lnTo>
                        <a:lnTo>
                          <a:pt x="106" y="114"/>
                        </a:lnTo>
                        <a:lnTo>
                          <a:pt x="121" y="99"/>
                        </a:lnTo>
                        <a:lnTo>
                          <a:pt x="137" y="86"/>
                        </a:lnTo>
                        <a:lnTo>
                          <a:pt x="154" y="75"/>
                        </a:lnTo>
                        <a:lnTo>
                          <a:pt x="171" y="64"/>
                        </a:lnTo>
                        <a:lnTo>
                          <a:pt x="190" y="56"/>
                        </a:lnTo>
                        <a:lnTo>
                          <a:pt x="199" y="53"/>
                        </a:lnTo>
                        <a:lnTo>
                          <a:pt x="209" y="49"/>
                        </a:lnTo>
                        <a:lnTo>
                          <a:pt x="219" y="46"/>
                        </a:lnTo>
                        <a:lnTo>
                          <a:pt x="228" y="44"/>
                        </a:lnTo>
                        <a:lnTo>
                          <a:pt x="239" y="43"/>
                        </a:lnTo>
                        <a:lnTo>
                          <a:pt x="249" y="41"/>
                        </a:lnTo>
                        <a:lnTo>
                          <a:pt x="260" y="41"/>
                        </a:lnTo>
                        <a:lnTo>
                          <a:pt x="270" y="40"/>
                        </a:lnTo>
                        <a:lnTo>
                          <a:pt x="270" y="0"/>
                        </a:lnTo>
                        <a:lnTo>
                          <a:pt x="257" y="0"/>
                        </a:lnTo>
                        <a:lnTo>
                          <a:pt x="244" y="1"/>
                        </a:lnTo>
                        <a:lnTo>
                          <a:pt x="231" y="2"/>
                        </a:lnTo>
                        <a:lnTo>
                          <a:pt x="219" y="4"/>
                        </a:lnTo>
                        <a:lnTo>
                          <a:pt x="206" y="7"/>
                        </a:lnTo>
                        <a:lnTo>
                          <a:pt x="195" y="10"/>
                        </a:lnTo>
                        <a:lnTo>
                          <a:pt x="183" y="15"/>
                        </a:lnTo>
                        <a:lnTo>
                          <a:pt x="170" y="19"/>
                        </a:lnTo>
                        <a:lnTo>
                          <a:pt x="148" y="28"/>
                        </a:lnTo>
                        <a:lnTo>
                          <a:pt x="127" y="41"/>
                        </a:lnTo>
                        <a:lnTo>
                          <a:pt x="107" y="55"/>
                        </a:lnTo>
                        <a:lnTo>
                          <a:pt x="88" y="70"/>
                        </a:lnTo>
                        <a:lnTo>
                          <a:pt x="70" y="87"/>
                        </a:lnTo>
                        <a:lnTo>
                          <a:pt x="56" y="106"/>
                        </a:lnTo>
                        <a:lnTo>
                          <a:pt x="41" y="126"/>
                        </a:lnTo>
                        <a:lnTo>
                          <a:pt x="29" y="147"/>
                        </a:lnTo>
                        <a:lnTo>
                          <a:pt x="19" y="169"/>
                        </a:lnTo>
                        <a:lnTo>
                          <a:pt x="10" y="192"/>
                        </a:lnTo>
                        <a:lnTo>
                          <a:pt x="7" y="204"/>
                        </a:lnTo>
                        <a:lnTo>
                          <a:pt x="4" y="216"/>
                        </a:lnTo>
                        <a:lnTo>
                          <a:pt x="2" y="228"/>
                        </a:lnTo>
                        <a:lnTo>
                          <a:pt x="0" y="241"/>
                        </a:lnTo>
                        <a:lnTo>
                          <a:pt x="23" y="222"/>
                        </a:lnTo>
                        <a:lnTo>
                          <a:pt x="23" y="263"/>
                        </a:lnTo>
                        <a:lnTo>
                          <a:pt x="44" y="263"/>
                        </a:lnTo>
                        <a:lnTo>
                          <a:pt x="46" y="245"/>
                        </a:lnTo>
                        <a:lnTo>
                          <a:pt x="23" y="26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2" name="Rectangle 7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08" y="1982"/>
                    <a:ext cx="24" cy="1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3" name="Rectangle 7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17" y="1907"/>
                    <a:ext cx="16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4" name="Rectangle 79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6" y="1906"/>
                    <a:ext cx="15" cy="2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5" name="Rectangle 7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21" y="1587"/>
                    <a:ext cx="9" cy="31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6" name="Rectangle 79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478" y="1536"/>
                    <a:ext cx="10" cy="37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7" name="Rectangle 79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2" y="1907"/>
                    <a:ext cx="16" cy="22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8" name="Rectangle 7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4" y="1906"/>
                    <a:ext cx="16" cy="23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49" name="Rectangle 7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316" y="1587"/>
                    <a:ext cx="9" cy="318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0" name="Rectangle 79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57" y="1536"/>
                    <a:ext cx="11" cy="37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1" name="Freeform 799"/>
                  <p:cNvSpPr>
                    <a:spLocks noChangeAspect="1"/>
                  </p:cNvSpPr>
                  <p:nvPr/>
                </p:nvSpPr>
                <p:spPr bwMode="auto">
                  <a:xfrm>
                    <a:off x="3845" y="1525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2" name="Rectangle 80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45" y="1530"/>
                    <a:ext cx="15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3" name="Freeform 801"/>
                  <p:cNvSpPr>
                    <a:spLocks noChangeAspect="1"/>
                  </p:cNvSpPr>
                  <p:nvPr/>
                </p:nvSpPr>
                <p:spPr bwMode="auto">
                  <a:xfrm>
                    <a:off x="3845" y="159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4" name="Freeform 802"/>
                  <p:cNvSpPr>
                    <a:spLocks noChangeAspect="1"/>
                  </p:cNvSpPr>
                  <p:nvPr/>
                </p:nvSpPr>
                <p:spPr bwMode="auto">
                  <a:xfrm>
                    <a:off x="3950" y="1525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6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5" name="Rectangle 80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50" y="1530"/>
                    <a:ext cx="14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6" name="Freeform 804"/>
                  <p:cNvSpPr>
                    <a:spLocks noChangeAspect="1"/>
                  </p:cNvSpPr>
                  <p:nvPr/>
                </p:nvSpPr>
                <p:spPr bwMode="auto">
                  <a:xfrm>
                    <a:off x="3950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5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5" y="8"/>
                      </a:cxn>
                      <a:cxn ang="0">
                        <a:pos x="46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6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7" name="Freeform 805"/>
                  <p:cNvSpPr>
                    <a:spLocks noChangeAspect="1"/>
                  </p:cNvSpPr>
                  <p:nvPr/>
                </p:nvSpPr>
                <p:spPr bwMode="auto">
                  <a:xfrm>
                    <a:off x="4056" y="1525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8" name="Rectangle 80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056" y="1530"/>
                    <a:ext cx="15" cy="6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59" name="Freeform 807"/>
                  <p:cNvSpPr>
                    <a:spLocks noChangeAspect="1"/>
                  </p:cNvSpPr>
                  <p:nvPr/>
                </p:nvSpPr>
                <p:spPr bwMode="auto">
                  <a:xfrm>
                    <a:off x="4056" y="159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0" name="Freeform 808"/>
                  <p:cNvSpPr>
                    <a:spLocks noChangeAspect="1"/>
                  </p:cNvSpPr>
                  <p:nvPr/>
                </p:nvSpPr>
                <p:spPr bwMode="auto">
                  <a:xfrm>
                    <a:off x="4166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1" name="Rectangle 80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66" y="1531"/>
                    <a:ext cx="13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2" name="Freeform 810"/>
                  <p:cNvSpPr>
                    <a:spLocks noChangeAspect="1"/>
                  </p:cNvSpPr>
                  <p:nvPr/>
                </p:nvSpPr>
                <p:spPr bwMode="auto">
                  <a:xfrm>
                    <a:off x="4166" y="1592"/>
                    <a:ext cx="13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3" name="Freeform 811"/>
                  <p:cNvSpPr>
                    <a:spLocks noChangeAspect="1"/>
                  </p:cNvSpPr>
                  <p:nvPr/>
                </p:nvSpPr>
                <p:spPr bwMode="auto">
                  <a:xfrm>
                    <a:off x="4270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6" y="11"/>
                      </a:cxn>
                      <a:cxn ang="0">
                        <a:pos x="42" y="8"/>
                      </a:cxn>
                      <a:cxn ang="0">
                        <a:pos x="40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2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6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4" name="Rectangle 81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70" y="1531"/>
                    <a:ext cx="15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5" name="Freeform 813"/>
                  <p:cNvSpPr>
                    <a:spLocks noChangeAspect="1"/>
                  </p:cNvSpPr>
                  <p:nvPr/>
                </p:nvSpPr>
                <p:spPr bwMode="auto">
                  <a:xfrm>
                    <a:off x="4270" y="159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5" y="12"/>
                      </a:cxn>
                      <a:cxn ang="0">
                        <a:pos x="8" y="15"/>
                      </a:cxn>
                      <a:cxn ang="0">
                        <a:pos x="12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40" y="15"/>
                      </a:cxn>
                      <a:cxn ang="0">
                        <a:pos x="42" y="12"/>
                      </a:cxn>
                      <a:cxn ang="0">
                        <a:pos x="46" y="8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2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40" y="15"/>
                        </a:lnTo>
                        <a:lnTo>
                          <a:pt x="42" y="12"/>
                        </a:lnTo>
                        <a:lnTo>
                          <a:pt x="46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6" name="Freeform 814"/>
                  <p:cNvSpPr>
                    <a:spLocks noChangeAspect="1"/>
                  </p:cNvSpPr>
                  <p:nvPr/>
                </p:nvSpPr>
                <p:spPr bwMode="auto">
                  <a:xfrm>
                    <a:off x="4379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7" name="Rectangle 8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79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8" name="Freeform 816"/>
                  <p:cNvSpPr>
                    <a:spLocks noChangeAspect="1"/>
                  </p:cNvSpPr>
                  <p:nvPr/>
                </p:nvSpPr>
                <p:spPr bwMode="auto">
                  <a:xfrm>
                    <a:off x="4379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8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69" name="Freeform 817"/>
                  <p:cNvSpPr>
                    <a:spLocks noChangeAspect="1"/>
                  </p:cNvSpPr>
                  <p:nvPr/>
                </p:nvSpPr>
                <p:spPr bwMode="auto">
                  <a:xfrm>
                    <a:off x="4487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0" name="Rectangle 8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87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1" name="Freeform 819"/>
                  <p:cNvSpPr>
                    <a:spLocks noChangeAspect="1"/>
                  </p:cNvSpPr>
                  <p:nvPr/>
                </p:nvSpPr>
                <p:spPr bwMode="auto">
                  <a:xfrm>
                    <a:off x="4487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2" name="Freeform 820"/>
                  <p:cNvSpPr>
                    <a:spLocks noChangeAspect="1"/>
                  </p:cNvSpPr>
                  <p:nvPr/>
                </p:nvSpPr>
                <p:spPr bwMode="auto">
                  <a:xfrm>
                    <a:off x="4591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6" y="5"/>
                      </a:cxn>
                      <a:cxn ang="0">
                        <a:pos x="4" y="8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3" name="Rectangle 82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91" y="1531"/>
                    <a:ext cx="15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4" name="Freeform 822"/>
                  <p:cNvSpPr>
                    <a:spLocks noChangeAspect="1"/>
                  </p:cNvSpPr>
                  <p:nvPr/>
                </p:nvSpPr>
                <p:spPr bwMode="auto">
                  <a:xfrm>
                    <a:off x="4591" y="159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8"/>
                      </a:cxn>
                      <a:cxn ang="0">
                        <a:pos x="4" y="12"/>
                      </a:cxn>
                      <a:cxn ang="0">
                        <a:pos x="6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2"/>
                        </a:lnTo>
                        <a:lnTo>
                          <a:pt x="6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5" name="Freeform 823"/>
                  <p:cNvSpPr>
                    <a:spLocks noChangeAspect="1"/>
                  </p:cNvSpPr>
                  <p:nvPr/>
                </p:nvSpPr>
                <p:spPr bwMode="auto">
                  <a:xfrm>
                    <a:off x="4696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6" name="Rectangle 8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96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7" name="Freeform 825"/>
                  <p:cNvSpPr>
                    <a:spLocks noChangeAspect="1"/>
                  </p:cNvSpPr>
                  <p:nvPr/>
                </p:nvSpPr>
                <p:spPr bwMode="auto">
                  <a:xfrm>
                    <a:off x="4696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8" name="Freeform 826"/>
                  <p:cNvSpPr>
                    <a:spLocks noChangeAspect="1"/>
                  </p:cNvSpPr>
                  <p:nvPr/>
                </p:nvSpPr>
                <p:spPr bwMode="auto">
                  <a:xfrm>
                    <a:off x="3739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79" name="Rectangle 82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39" y="1531"/>
                    <a:ext cx="13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0" name="Freeform 828"/>
                  <p:cNvSpPr>
                    <a:spLocks noChangeAspect="1"/>
                  </p:cNvSpPr>
                  <p:nvPr/>
                </p:nvSpPr>
                <p:spPr bwMode="auto">
                  <a:xfrm>
                    <a:off x="3739" y="1592"/>
                    <a:ext cx="13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1" name="Freeform 829"/>
                  <p:cNvSpPr>
                    <a:spLocks noChangeAspect="1"/>
                  </p:cNvSpPr>
                  <p:nvPr/>
                </p:nvSpPr>
                <p:spPr bwMode="auto">
                  <a:xfrm>
                    <a:off x="3630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2" name="Rectangle 8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30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3" name="Freeform 831"/>
                  <p:cNvSpPr>
                    <a:spLocks noChangeAspect="1"/>
                  </p:cNvSpPr>
                  <p:nvPr/>
                </p:nvSpPr>
                <p:spPr bwMode="auto">
                  <a:xfrm>
                    <a:off x="3630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4" name="Freeform 832"/>
                  <p:cNvSpPr>
                    <a:spLocks noChangeAspect="1"/>
                  </p:cNvSpPr>
                  <p:nvPr/>
                </p:nvSpPr>
                <p:spPr bwMode="auto">
                  <a:xfrm>
                    <a:off x="3530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5" name="Rectangle 83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30" y="1531"/>
                    <a:ext cx="13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6" name="Freeform 834"/>
                  <p:cNvSpPr>
                    <a:spLocks noChangeAspect="1"/>
                  </p:cNvSpPr>
                  <p:nvPr/>
                </p:nvSpPr>
                <p:spPr bwMode="auto">
                  <a:xfrm>
                    <a:off x="3530" y="1592"/>
                    <a:ext cx="13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7" name="Freeform 835"/>
                  <p:cNvSpPr>
                    <a:spLocks noChangeAspect="1"/>
                  </p:cNvSpPr>
                  <p:nvPr/>
                </p:nvSpPr>
                <p:spPr bwMode="auto">
                  <a:xfrm>
                    <a:off x="3893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8" name="Rectangle 83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93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89" name="Freeform 837"/>
                  <p:cNvSpPr>
                    <a:spLocks noChangeAspect="1"/>
                  </p:cNvSpPr>
                  <p:nvPr/>
                </p:nvSpPr>
                <p:spPr bwMode="auto">
                  <a:xfrm>
                    <a:off x="3893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0" name="Freeform 838"/>
                  <p:cNvSpPr>
                    <a:spLocks noChangeAspect="1"/>
                  </p:cNvSpPr>
                  <p:nvPr/>
                </p:nvSpPr>
                <p:spPr bwMode="auto">
                  <a:xfrm>
                    <a:off x="3997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6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1" name="Rectangle 83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997" y="1531"/>
                    <a:ext cx="15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2" name="Freeform 840"/>
                  <p:cNvSpPr>
                    <a:spLocks noChangeAspect="1"/>
                  </p:cNvSpPr>
                  <p:nvPr/>
                </p:nvSpPr>
                <p:spPr bwMode="auto">
                  <a:xfrm>
                    <a:off x="3997" y="159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5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4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5" y="8"/>
                      </a:cxn>
                      <a:cxn ang="0">
                        <a:pos x="46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6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3" name="Freeform 841"/>
                  <p:cNvSpPr>
                    <a:spLocks noChangeAspect="1"/>
                  </p:cNvSpPr>
                  <p:nvPr/>
                </p:nvSpPr>
                <p:spPr bwMode="auto">
                  <a:xfrm>
                    <a:off x="4104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4" name="Rectangle 84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104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5" name="Freeform 843"/>
                  <p:cNvSpPr>
                    <a:spLocks noChangeAspect="1"/>
                  </p:cNvSpPr>
                  <p:nvPr/>
                </p:nvSpPr>
                <p:spPr bwMode="auto">
                  <a:xfrm>
                    <a:off x="4104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6" name="Freeform 844"/>
                  <p:cNvSpPr>
                    <a:spLocks noChangeAspect="1"/>
                  </p:cNvSpPr>
                  <p:nvPr/>
                </p:nvSpPr>
                <p:spPr bwMode="auto">
                  <a:xfrm>
                    <a:off x="4214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7" name="Rectangle 84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214" y="1531"/>
                    <a:ext cx="13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8" name="Freeform 846"/>
                  <p:cNvSpPr>
                    <a:spLocks noChangeAspect="1"/>
                  </p:cNvSpPr>
                  <p:nvPr/>
                </p:nvSpPr>
                <p:spPr bwMode="auto">
                  <a:xfrm>
                    <a:off x="4214" y="1592"/>
                    <a:ext cx="13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799" name="Freeform 847"/>
                  <p:cNvSpPr>
                    <a:spLocks noChangeAspect="1"/>
                  </p:cNvSpPr>
                  <p:nvPr/>
                </p:nvSpPr>
                <p:spPr bwMode="auto">
                  <a:xfrm>
                    <a:off x="4318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0" name="Rectangle 84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318" y="1531"/>
                    <a:ext cx="15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1" name="Freeform 849"/>
                  <p:cNvSpPr>
                    <a:spLocks noChangeAspect="1"/>
                  </p:cNvSpPr>
                  <p:nvPr/>
                </p:nvSpPr>
                <p:spPr bwMode="auto">
                  <a:xfrm>
                    <a:off x="4318" y="159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5" y="12"/>
                      </a:cxn>
                      <a:cxn ang="0">
                        <a:pos x="8" y="15"/>
                      </a:cxn>
                      <a:cxn ang="0">
                        <a:pos x="11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5" y="8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5" y="12"/>
                        </a:lnTo>
                        <a:lnTo>
                          <a:pt x="8" y="15"/>
                        </a:lnTo>
                        <a:lnTo>
                          <a:pt x="11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5" y="8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2" name="Freeform 850"/>
                  <p:cNvSpPr>
                    <a:spLocks noChangeAspect="1"/>
                  </p:cNvSpPr>
                  <p:nvPr/>
                </p:nvSpPr>
                <p:spPr bwMode="auto">
                  <a:xfrm>
                    <a:off x="4427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3" name="Rectangle 85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427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4" name="Freeform 852"/>
                  <p:cNvSpPr>
                    <a:spLocks noChangeAspect="1"/>
                  </p:cNvSpPr>
                  <p:nvPr/>
                </p:nvSpPr>
                <p:spPr bwMode="auto">
                  <a:xfrm>
                    <a:off x="4427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5" name="Freeform 853"/>
                  <p:cNvSpPr>
                    <a:spLocks noChangeAspect="1"/>
                  </p:cNvSpPr>
                  <p:nvPr/>
                </p:nvSpPr>
                <p:spPr bwMode="auto">
                  <a:xfrm>
                    <a:off x="4534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6" name="Rectangle 85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534" y="1531"/>
                    <a:ext cx="15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7" name="Freeform 855"/>
                  <p:cNvSpPr>
                    <a:spLocks noChangeAspect="1"/>
                  </p:cNvSpPr>
                  <p:nvPr/>
                </p:nvSpPr>
                <p:spPr bwMode="auto">
                  <a:xfrm>
                    <a:off x="4534" y="159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8" name="Freeform 856"/>
                  <p:cNvSpPr>
                    <a:spLocks noChangeAspect="1"/>
                  </p:cNvSpPr>
                  <p:nvPr/>
                </p:nvSpPr>
                <p:spPr bwMode="auto">
                  <a:xfrm>
                    <a:off x="4639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09" name="Rectangle 85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639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0" name="Freeform 858"/>
                  <p:cNvSpPr>
                    <a:spLocks noChangeAspect="1"/>
                  </p:cNvSpPr>
                  <p:nvPr/>
                </p:nvSpPr>
                <p:spPr bwMode="auto">
                  <a:xfrm>
                    <a:off x="4639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1" y="17"/>
                      </a:cxn>
                      <a:cxn ang="0">
                        <a:pos x="14" y="19"/>
                      </a:cxn>
                      <a:cxn ang="0">
                        <a:pos x="18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1" y="17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1" name="Freeform 859"/>
                  <p:cNvSpPr>
                    <a:spLocks noChangeAspect="1"/>
                  </p:cNvSpPr>
                  <p:nvPr/>
                </p:nvSpPr>
                <p:spPr bwMode="auto">
                  <a:xfrm>
                    <a:off x="4743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2" name="Rectangle 86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743" y="1531"/>
                    <a:ext cx="15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3" name="Freeform 861"/>
                  <p:cNvSpPr>
                    <a:spLocks noChangeAspect="1"/>
                  </p:cNvSpPr>
                  <p:nvPr/>
                </p:nvSpPr>
                <p:spPr bwMode="auto">
                  <a:xfrm>
                    <a:off x="4743" y="1592"/>
                    <a:ext cx="15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4" name="Freeform 862"/>
                  <p:cNvSpPr>
                    <a:spLocks noChangeAspect="1"/>
                  </p:cNvSpPr>
                  <p:nvPr/>
                </p:nvSpPr>
                <p:spPr bwMode="auto">
                  <a:xfrm>
                    <a:off x="3786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5" name="Rectangle 86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786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6" name="Freeform 864"/>
                  <p:cNvSpPr>
                    <a:spLocks noChangeAspect="1"/>
                  </p:cNvSpPr>
                  <p:nvPr/>
                </p:nvSpPr>
                <p:spPr bwMode="auto">
                  <a:xfrm>
                    <a:off x="3786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7" name="Freeform 865"/>
                  <p:cNvSpPr>
                    <a:spLocks noChangeAspect="1"/>
                  </p:cNvSpPr>
                  <p:nvPr/>
                </p:nvSpPr>
                <p:spPr bwMode="auto">
                  <a:xfrm>
                    <a:off x="3678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8" name="Rectangle 86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678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19" name="Freeform 867"/>
                  <p:cNvSpPr>
                    <a:spLocks noChangeAspect="1"/>
                  </p:cNvSpPr>
                  <p:nvPr/>
                </p:nvSpPr>
                <p:spPr bwMode="auto">
                  <a:xfrm>
                    <a:off x="3678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0" name="Freeform 868"/>
                  <p:cNvSpPr>
                    <a:spLocks noChangeAspect="1"/>
                  </p:cNvSpPr>
                  <p:nvPr/>
                </p:nvSpPr>
                <p:spPr bwMode="auto">
                  <a:xfrm>
                    <a:off x="3577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1" name="Rectangle 86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577" y="1531"/>
                    <a:ext cx="14" cy="61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2" name="Freeform 870"/>
                  <p:cNvSpPr>
                    <a:spLocks noChangeAspect="1"/>
                  </p:cNvSpPr>
                  <p:nvPr/>
                </p:nvSpPr>
                <p:spPr bwMode="auto">
                  <a:xfrm>
                    <a:off x="3577" y="1592"/>
                    <a:ext cx="14" cy="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8"/>
                      </a:cxn>
                      <a:cxn ang="0">
                        <a:pos x="4" y="12"/>
                      </a:cxn>
                      <a:cxn ang="0">
                        <a:pos x="7" y="15"/>
                      </a:cxn>
                      <a:cxn ang="0">
                        <a:pos x="10" y="17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7"/>
                      </a:cxn>
                      <a:cxn ang="0">
                        <a:pos x="39" y="15"/>
                      </a:cxn>
                      <a:cxn ang="0">
                        <a:pos x="42" y="12"/>
                      </a:cxn>
                      <a:cxn ang="0">
                        <a:pos x="44" y="8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8"/>
                        </a:lnTo>
                        <a:lnTo>
                          <a:pt x="4" y="12"/>
                        </a:lnTo>
                        <a:lnTo>
                          <a:pt x="7" y="15"/>
                        </a:lnTo>
                        <a:lnTo>
                          <a:pt x="10" y="17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7"/>
                        </a:lnTo>
                        <a:lnTo>
                          <a:pt x="39" y="15"/>
                        </a:lnTo>
                        <a:lnTo>
                          <a:pt x="42" y="12"/>
                        </a:lnTo>
                        <a:lnTo>
                          <a:pt x="44" y="8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3" name="Freeform 871"/>
                  <p:cNvSpPr>
                    <a:spLocks noChangeAspect="1"/>
                  </p:cNvSpPr>
                  <p:nvPr/>
                </p:nvSpPr>
                <p:spPr bwMode="auto">
                  <a:xfrm>
                    <a:off x="1104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4" name="Rectangle 87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04" y="1531"/>
                    <a:ext cx="13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5" name="Freeform 873"/>
                  <p:cNvSpPr>
                    <a:spLocks noChangeAspect="1"/>
                  </p:cNvSpPr>
                  <p:nvPr/>
                </p:nvSpPr>
                <p:spPr bwMode="auto">
                  <a:xfrm>
                    <a:off x="1104" y="1591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6" name="Freeform 874"/>
                  <p:cNvSpPr>
                    <a:spLocks noChangeAspect="1"/>
                  </p:cNvSpPr>
                  <p:nvPr/>
                </p:nvSpPr>
                <p:spPr bwMode="auto">
                  <a:xfrm>
                    <a:off x="1214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5" y="11"/>
                      </a:cxn>
                      <a:cxn ang="0">
                        <a:pos x="43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4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3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3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4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3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7" name="Rectangle 87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14" y="1531"/>
                    <a:ext cx="15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8" name="Freeform 876"/>
                  <p:cNvSpPr>
                    <a:spLocks noChangeAspect="1"/>
                  </p:cNvSpPr>
                  <p:nvPr/>
                </p:nvSpPr>
                <p:spPr bwMode="auto">
                  <a:xfrm>
                    <a:off x="1214" y="1591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3" y="9"/>
                      </a:cxn>
                      <a:cxn ang="0">
                        <a:pos x="5" y="12"/>
                      </a:cxn>
                      <a:cxn ang="0">
                        <a:pos x="8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4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3" y="12"/>
                      </a:cxn>
                      <a:cxn ang="0">
                        <a:pos x="45" y="9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3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3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29" name="Freeform 877"/>
                  <p:cNvSpPr>
                    <a:spLocks noChangeAspect="1"/>
                  </p:cNvSpPr>
                  <p:nvPr/>
                </p:nvSpPr>
                <p:spPr bwMode="auto">
                  <a:xfrm>
                    <a:off x="1319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40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9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2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9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0" name="Rectangle 87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19" y="1531"/>
                    <a:ext cx="14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1" name="Freeform 879"/>
                  <p:cNvSpPr>
                    <a:spLocks noChangeAspect="1"/>
                  </p:cNvSpPr>
                  <p:nvPr/>
                </p:nvSpPr>
                <p:spPr bwMode="auto">
                  <a:xfrm>
                    <a:off x="1319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2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9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40" y="16"/>
                      </a:cxn>
                      <a:cxn ang="0">
                        <a:pos x="42" y="12"/>
                      </a:cxn>
                      <a:cxn ang="0">
                        <a:pos x="45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2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9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40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2" name="Freeform 880"/>
                  <p:cNvSpPr>
                    <a:spLocks noChangeAspect="1"/>
                  </p:cNvSpPr>
                  <p:nvPr/>
                </p:nvSpPr>
                <p:spPr bwMode="auto">
                  <a:xfrm>
                    <a:off x="1430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3" name="Rectangle 88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30" y="1531"/>
                    <a:ext cx="13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4" name="Freeform 882"/>
                  <p:cNvSpPr>
                    <a:spLocks noChangeAspect="1"/>
                  </p:cNvSpPr>
                  <p:nvPr/>
                </p:nvSpPr>
                <p:spPr bwMode="auto">
                  <a:xfrm>
                    <a:off x="1430" y="1591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5" name="Freeform 883"/>
                  <p:cNvSpPr>
                    <a:spLocks noChangeAspect="1"/>
                  </p:cNvSpPr>
                  <p:nvPr/>
                </p:nvSpPr>
                <p:spPr bwMode="auto">
                  <a:xfrm>
                    <a:off x="1534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6" name="Rectangle 88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34" y="1531"/>
                    <a:ext cx="15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7" name="Freeform 885"/>
                  <p:cNvSpPr>
                    <a:spLocks noChangeAspect="1"/>
                  </p:cNvSpPr>
                  <p:nvPr/>
                </p:nvSpPr>
                <p:spPr bwMode="auto">
                  <a:xfrm>
                    <a:off x="1534" y="1591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5" y="12"/>
                      </a:cxn>
                      <a:cxn ang="0">
                        <a:pos x="8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5" y="9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8" name="Freeform 886"/>
                  <p:cNvSpPr>
                    <a:spLocks noChangeAspect="1"/>
                  </p:cNvSpPr>
                  <p:nvPr/>
                </p:nvSpPr>
                <p:spPr bwMode="auto">
                  <a:xfrm>
                    <a:off x="1640" y="1525"/>
                    <a:ext cx="13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7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39" name="Rectangle 88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40" y="1532"/>
                    <a:ext cx="13" cy="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0" name="Freeform 888"/>
                  <p:cNvSpPr>
                    <a:spLocks noChangeAspect="1"/>
                  </p:cNvSpPr>
                  <p:nvPr/>
                </p:nvSpPr>
                <p:spPr bwMode="auto">
                  <a:xfrm>
                    <a:off x="1640" y="1591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1" name="Freeform 889"/>
                  <p:cNvSpPr>
                    <a:spLocks noChangeAspect="1"/>
                  </p:cNvSpPr>
                  <p:nvPr/>
                </p:nvSpPr>
                <p:spPr bwMode="auto">
                  <a:xfrm>
                    <a:off x="1745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7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2" name="Rectangle 89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45" y="1532"/>
                    <a:ext cx="14" cy="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3" name="Freeform 891"/>
                  <p:cNvSpPr>
                    <a:spLocks noChangeAspect="1"/>
                  </p:cNvSpPr>
                  <p:nvPr/>
                </p:nvSpPr>
                <p:spPr bwMode="auto">
                  <a:xfrm>
                    <a:off x="1745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4" name="Freeform 892"/>
                  <p:cNvSpPr>
                    <a:spLocks noChangeAspect="1"/>
                  </p:cNvSpPr>
                  <p:nvPr/>
                </p:nvSpPr>
                <p:spPr bwMode="auto">
                  <a:xfrm>
                    <a:off x="1853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6" y="5"/>
                      </a:cxn>
                      <a:cxn ang="0">
                        <a:pos x="4" y="8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5" name="Rectangle 89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853" y="1531"/>
                    <a:ext cx="15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6" name="Freeform 894"/>
                  <p:cNvSpPr>
                    <a:spLocks noChangeAspect="1"/>
                  </p:cNvSpPr>
                  <p:nvPr/>
                </p:nvSpPr>
                <p:spPr bwMode="auto">
                  <a:xfrm>
                    <a:off x="1853" y="1591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4" y="12"/>
                      </a:cxn>
                      <a:cxn ang="0">
                        <a:pos x="6" y="16"/>
                      </a:cxn>
                      <a:cxn ang="0">
                        <a:pos x="10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7" name="Freeform 895"/>
                  <p:cNvSpPr>
                    <a:spLocks noChangeAspect="1"/>
                  </p:cNvSpPr>
                  <p:nvPr/>
                </p:nvSpPr>
                <p:spPr bwMode="auto">
                  <a:xfrm>
                    <a:off x="1955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8" name="Rectangle 8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55" y="1531"/>
                    <a:ext cx="14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49" name="Freeform 897"/>
                  <p:cNvSpPr>
                    <a:spLocks noChangeAspect="1"/>
                  </p:cNvSpPr>
                  <p:nvPr/>
                </p:nvSpPr>
                <p:spPr bwMode="auto">
                  <a:xfrm>
                    <a:off x="1955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0" name="Freeform 898"/>
                  <p:cNvSpPr>
                    <a:spLocks noChangeAspect="1"/>
                  </p:cNvSpPr>
                  <p:nvPr/>
                </p:nvSpPr>
                <p:spPr bwMode="auto">
                  <a:xfrm>
                    <a:off x="997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1" name="Rectangle 89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97" y="1531"/>
                    <a:ext cx="15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2" name="Freeform 900"/>
                  <p:cNvSpPr>
                    <a:spLocks noChangeAspect="1"/>
                  </p:cNvSpPr>
                  <p:nvPr/>
                </p:nvSpPr>
                <p:spPr bwMode="auto">
                  <a:xfrm>
                    <a:off x="997" y="1591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3" name="Freeform 901"/>
                  <p:cNvSpPr>
                    <a:spLocks noChangeAspect="1"/>
                  </p:cNvSpPr>
                  <p:nvPr/>
                </p:nvSpPr>
                <p:spPr bwMode="auto">
                  <a:xfrm>
                    <a:off x="894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4" name="Rectangle 90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94" y="1531"/>
                    <a:ext cx="14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5" name="Freeform 903"/>
                  <p:cNvSpPr>
                    <a:spLocks noChangeAspect="1"/>
                  </p:cNvSpPr>
                  <p:nvPr/>
                </p:nvSpPr>
                <p:spPr bwMode="auto">
                  <a:xfrm>
                    <a:off x="894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6" name="Freeform 904"/>
                  <p:cNvSpPr>
                    <a:spLocks noChangeAspect="1"/>
                  </p:cNvSpPr>
                  <p:nvPr/>
                </p:nvSpPr>
                <p:spPr bwMode="auto">
                  <a:xfrm>
                    <a:off x="788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7" name="Rectangle 90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788" y="1531"/>
                    <a:ext cx="14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8" name="Freeform 906"/>
                  <p:cNvSpPr>
                    <a:spLocks noChangeAspect="1"/>
                  </p:cNvSpPr>
                  <p:nvPr/>
                </p:nvSpPr>
                <p:spPr bwMode="auto">
                  <a:xfrm>
                    <a:off x="788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59" name="Freeform 907"/>
                  <p:cNvSpPr>
                    <a:spLocks noChangeAspect="1"/>
                  </p:cNvSpPr>
                  <p:nvPr/>
                </p:nvSpPr>
                <p:spPr bwMode="auto">
                  <a:xfrm>
                    <a:off x="1151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0" name="Rectangle 90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151" y="1531"/>
                    <a:ext cx="14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1" name="Freeform 909"/>
                  <p:cNvSpPr>
                    <a:spLocks noChangeAspect="1"/>
                  </p:cNvSpPr>
                  <p:nvPr/>
                </p:nvSpPr>
                <p:spPr bwMode="auto">
                  <a:xfrm>
                    <a:off x="1151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2" name="Freeform 910"/>
                  <p:cNvSpPr>
                    <a:spLocks noChangeAspect="1"/>
                  </p:cNvSpPr>
                  <p:nvPr/>
                </p:nvSpPr>
                <p:spPr bwMode="auto">
                  <a:xfrm>
                    <a:off x="1262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8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8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3" name="Rectangle 91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62" y="1531"/>
                    <a:ext cx="15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4" name="Freeform 912"/>
                  <p:cNvSpPr>
                    <a:spLocks noChangeAspect="1"/>
                  </p:cNvSpPr>
                  <p:nvPr/>
                </p:nvSpPr>
                <p:spPr bwMode="auto">
                  <a:xfrm>
                    <a:off x="1262" y="1591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8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8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8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5" name="Freeform 913"/>
                  <p:cNvSpPr>
                    <a:spLocks noChangeAspect="1"/>
                  </p:cNvSpPr>
                  <p:nvPr/>
                </p:nvSpPr>
                <p:spPr bwMode="auto">
                  <a:xfrm>
                    <a:off x="1367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5" y="11"/>
                      </a:cxn>
                      <a:cxn ang="0">
                        <a:pos x="42" y="8"/>
                      </a:cxn>
                      <a:cxn ang="0">
                        <a:pos x="40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8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2" y="3"/>
                      </a:cxn>
                      <a:cxn ang="0">
                        <a:pos x="8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5" y="11"/>
                        </a:lnTo>
                        <a:lnTo>
                          <a:pt x="42" y="8"/>
                        </a:lnTo>
                        <a:lnTo>
                          <a:pt x="40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8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2" y="3"/>
                        </a:lnTo>
                        <a:lnTo>
                          <a:pt x="8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6" name="Rectangle 9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367" y="1531"/>
                    <a:ext cx="14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7" name="Freeform 915"/>
                  <p:cNvSpPr>
                    <a:spLocks noChangeAspect="1"/>
                  </p:cNvSpPr>
                  <p:nvPr/>
                </p:nvSpPr>
                <p:spPr bwMode="auto">
                  <a:xfrm>
                    <a:off x="1367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8" y="16"/>
                      </a:cxn>
                      <a:cxn ang="0">
                        <a:pos x="12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40" y="16"/>
                      </a:cxn>
                      <a:cxn ang="0">
                        <a:pos x="42" y="12"/>
                      </a:cxn>
                      <a:cxn ang="0">
                        <a:pos x="45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8" y="16"/>
                        </a:lnTo>
                        <a:lnTo>
                          <a:pt x="12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40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8" name="Freeform 916"/>
                  <p:cNvSpPr>
                    <a:spLocks noChangeAspect="1"/>
                  </p:cNvSpPr>
                  <p:nvPr/>
                </p:nvSpPr>
                <p:spPr bwMode="auto">
                  <a:xfrm>
                    <a:off x="1478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69" name="Rectangle 91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478" y="1531"/>
                    <a:ext cx="13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0" name="Freeform 918"/>
                  <p:cNvSpPr>
                    <a:spLocks noChangeAspect="1"/>
                  </p:cNvSpPr>
                  <p:nvPr/>
                </p:nvSpPr>
                <p:spPr bwMode="auto">
                  <a:xfrm>
                    <a:off x="1478" y="1591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1" name="Freeform 919"/>
                  <p:cNvSpPr>
                    <a:spLocks noChangeAspect="1"/>
                  </p:cNvSpPr>
                  <p:nvPr/>
                </p:nvSpPr>
                <p:spPr bwMode="auto">
                  <a:xfrm>
                    <a:off x="1582" y="1525"/>
                    <a:ext cx="14" cy="7"/>
                  </a:xfrm>
                  <a:custGeom>
                    <a:avLst/>
                    <a:gdLst/>
                    <a:ahLst/>
                    <a:cxnLst>
                      <a:cxn ang="0">
                        <a:pos x="47" y="20"/>
                      </a:cxn>
                      <a:cxn ang="0">
                        <a:pos x="47" y="15"/>
                      </a:cxn>
                      <a:cxn ang="0">
                        <a:pos x="45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1"/>
                      </a:cxn>
                      <a:cxn ang="0">
                        <a:pos x="28" y="0"/>
                      </a:cxn>
                      <a:cxn ang="0">
                        <a:pos x="24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8" y="5"/>
                      </a:cxn>
                      <a:cxn ang="0">
                        <a:pos x="5" y="7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7" y="20"/>
                      </a:cxn>
                    </a:cxnLst>
                    <a:rect l="0" t="0" r="r" b="b"/>
                    <a:pathLst>
                      <a:path w="47" h="20">
                        <a:moveTo>
                          <a:pt x="47" y="20"/>
                        </a:moveTo>
                        <a:lnTo>
                          <a:pt x="47" y="15"/>
                        </a:lnTo>
                        <a:lnTo>
                          <a:pt x="45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1"/>
                        </a:lnTo>
                        <a:lnTo>
                          <a:pt x="28" y="0"/>
                        </a:lnTo>
                        <a:lnTo>
                          <a:pt x="24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8" y="5"/>
                        </a:lnTo>
                        <a:lnTo>
                          <a:pt x="5" y="7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7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2" name="Rectangle 92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582" y="1532"/>
                    <a:ext cx="14" cy="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3" name="Freeform 921"/>
                  <p:cNvSpPr>
                    <a:spLocks noChangeAspect="1"/>
                  </p:cNvSpPr>
                  <p:nvPr/>
                </p:nvSpPr>
                <p:spPr bwMode="auto">
                  <a:xfrm>
                    <a:off x="1582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5" y="12"/>
                      </a:cxn>
                      <a:cxn ang="0">
                        <a:pos x="8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4" y="20"/>
                      </a:cxn>
                      <a:cxn ang="0">
                        <a:pos x="28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5" y="9"/>
                      </a:cxn>
                      <a:cxn ang="0">
                        <a:pos x="47" y="5"/>
                      </a:cxn>
                      <a:cxn ang="0">
                        <a:pos x="4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7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5" y="12"/>
                        </a:lnTo>
                        <a:lnTo>
                          <a:pt x="8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4" y="20"/>
                        </a:lnTo>
                        <a:lnTo>
                          <a:pt x="28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5" y="9"/>
                        </a:lnTo>
                        <a:lnTo>
                          <a:pt x="47" y="5"/>
                        </a:lnTo>
                        <a:lnTo>
                          <a:pt x="4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4" name="Freeform 922"/>
                  <p:cNvSpPr>
                    <a:spLocks noChangeAspect="1"/>
                  </p:cNvSpPr>
                  <p:nvPr/>
                </p:nvSpPr>
                <p:spPr bwMode="auto">
                  <a:xfrm>
                    <a:off x="1688" y="1525"/>
                    <a:ext cx="13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5" y="1"/>
                      </a:cxn>
                      <a:cxn ang="0">
                        <a:pos x="11" y="3"/>
                      </a:cxn>
                      <a:cxn ang="0">
                        <a:pos x="6" y="5"/>
                      </a:cxn>
                      <a:cxn ang="0">
                        <a:pos x="4" y="7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7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5" name="Rectangle 92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688" y="1532"/>
                    <a:ext cx="13" cy="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6" name="Freeform 924"/>
                  <p:cNvSpPr>
                    <a:spLocks noChangeAspect="1"/>
                  </p:cNvSpPr>
                  <p:nvPr/>
                </p:nvSpPr>
                <p:spPr bwMode="auto">
                  <a:xfrm>
                    <a:off x="1688" y="1591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4" y="12"/>
                      </a:cxn>
                      <a:cxn ang="0">
                        <a:pos x="6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7" name="Freeform 925"/>
                  <p:cNvSpPr>
                    <a:spLocks noChangeAspect="1"/>
                  </p:cNvSpPr>
                  <p:nvPr/>
                </p:nvSpPr>
                <p:spPr bwMode="auto">
                  <a:xfrm>
                    <a:off x="1793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4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4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8" name="Rectangle 92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793" y="1531"/>
                    <a:ext cx="13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79" name="Freeform 927"/>
                  <p:cNvSpPr>
                    <a:spLocks noChangeAspect="1"/>
                  </p:cNvSpPr>
                  <p:nvPr/>
                </p:nvSpPr>
                <p:spPr bwMode="auto">
                  <a:xfrm>
                    <a:off x="1793" y="1591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0" name="Freeform 928"/>
                  <p:cNvSpPr>
                    <a:spLocks noChangeAspect="1"/>
                  </p:cNvSpPr>
                  <p:nvPr/>
                </p:nvSpPr>
                <p:spPr bwMode="auto">
                  <a:xfrm>
                    <a:off x="1901" y="1525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5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8" y="1"/>
                      </a:cxn>
                      <a:cxn ang="0">
                        <a:pos x="14" y="2"/>
                      </a:cxn>
                      <a:cxn ang="0">
                        <a:pos x="11" y="3"/>
                      </a:cxn>
                      <a:cxn ang="0">
                        <a:pos x="6" y="5"/>
                      </a:cxn>
                      <a:cxn ang="0">
                        <a:pos x="4" y="8"/>
                      </a:cxn>
                      <a:cxn ang="0">
                        <a:pos x="1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5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8" y="1"/>
                        </a:lnTo>
                        <a:lnTo>
                          <a:pt x="14" y="2"/>
                        </a:lnTo>
                        <a:lnTo>
                          <a:pt x="11" y="3"/>
                        </a:lnTo>
                        <a:lnTo>
                          <a:pt x="6" y="5"/>
                        </a:lnTo>
                        <a:lnTo>
                          <a:pt x="4" y="8"/>
                        </a:lnTo>
                        <a:lnTo>
                          <a:pt x="1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1" name="Rectangle 92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01" y="1531"/>
                    <a:ext cx="15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2" name="Freeform 930"/>
                  <p:cNvSpPr>
                    <a:spLocks noChangeAspect="1"/>
                  </p:cNvSpPr>
                  <p:nvPr/>
                </p:nvSpPr>
                <p:spPr bwMode="auto">
                  <a:xfrm>
                    <a:off x="1901" y="1591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1" y="9"/>
                      </a:cxn>
                      <a:cxn ang="0">
                        <a:pos x="4" y="12"/>
                      </a:cxn>
                      <a:cxn ang="0">
                        <a:pos x="6" y="16"/>
                      </a:cxn>
                      <a:cxn ang="0">
                        <a:pos x="11" y="18"/>
                      </a:cxn>
                      <a:cxn ang="0">
                        <a:pos x="14" y="19"/>
                      </a:cxn>
                      <a:cxn ang="0">
                        <a:pos x="18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5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1" y="9"/>
                        </a:lnTo>
                        <a:lnTo>
                          <a:pt x="4" y="12"/>
                        </a:lnTo>
                        <a:lnTo>
                          <a:pt x="6" y="16"/>
                        </a:lnTo>
                        <a:lnTo>
                          <a:pt x="11" y="18"/>
                        </a:lnTo>
                        <a:lnTo>
                          <a:pt x="14" y="19"/>
                        </a:lnTo>
                        <a:lnTo>
                          <a:pt x="18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5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3" name="Freeform 931"/>
                  <p:cNvSpPr>
                    <a:spLocks noChangeAspect="1"/>
                  </p:cNvSpPr>
                  <p:nvPr/>
                </p:nvSpPr>
                <p:spPr bwMode="auto">
                  <a:xfrm>
                    <a:off x="2003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4" name="Rectangle 93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003" y="1531"/>
                    <a:ext cx="13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5" name="Freeform 933"/>
                  <p:cNvSpPr>
                    <a:spLocks noChangeAspect="1"/>
                  </p:cNvSpPr>
                  <p:nvPr/>
                </p:nvSpPr>
                <p:spPr bwMode="auto">
                  <a:xfrm>
                    <a:off x="2003" y="1591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6" name="Freeform 934"/>
                  <p:cNvSpPr>
                    <a:spLocks noChangeAspect="1"/>
                  </p:cNvSpPr>
                  <p:nvPr/>
                </p:nvSpPr>
                <p:spPr bwMode="auto">
                  <a:xfrm>
                    <a:off x="1045" y="1525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2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1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2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1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7" name="Rectangle 93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045" y="1531"/>
                    <a:ext cx="14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8" name="Freeform 936"/>
                  <p:cNvSpPr>
                    <a:spLocks noChangeAspect="1"/>
                  </p:cNvSpPr>
                  <p:nvPr/>
                </p:nvSpPr>
                <p:spPr bwMode="auto">
                  <a:xfrm>
                    <a:off x="1045" y="1591"/>
                    <a:ext cx="14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1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2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1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2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89" name="Freeform 937"/>
                  <p:cNvSpPr>
                    <a:spLocks noChangeAspect="1"/>
                  </p:cNvSpPr>
                  <p:nvPr/>
                </p:nvSpPr>
                <p:spPr bwMode="auto">
                  <a:xfrm>
                    <a:off x="941" y="1525"/>
                    <a:ext cx="15" cy="7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7"/>
                      </a:cxn>
                      <a:cxn ang="0">
                        <a:pos x="39" y="5"/>
                      </a:cxn>
                      <a:cxn ang="0">
                        <a:pos x="35" y="3"/>
                      </a:cxn>
                      <a:cxn ang="0">
                        <a:pos x="31" y="1"/>
                      </a:cxn>
                      <a:cxn ang="0">
                        <a:pos x="27" y="0"/>
                      </a:cxn>
                      <a:cxn ang="0">
                        <a:pos x="23" y="0"/>
                      </a:cxn>
                      <a:cxn ang="0">
                        <a:pos x="19" y="0"/>
                      </a:cxn>
                      <a:cxn ang="0">
                        <a:pos x="14" y="1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7"/>
                      </a:cxn>
                      <a:cxn ang="0">
                        <a:pos x="2" y="11"/>
                      </a:cxn>
                      <a:cxn ang="0">
                        <a:pos x="0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7"/>
                        </a:lnTo>
                        <a:lnTo>
                          <a:pt x="39" y="5"/>
                        </a:lnTo>
                        <a:lnTo>
                          <a:pt x="35" y="3"/>
                        </a:lnTo>
                        <a:lnTo>
                          <a:pt x="31" y="1"/>
                        </a:lnTo>
                        <a:lnTo>
                          <a:pt x="27" y="0"/>
                        </a:lnTo>
                        <a:lnTo>
                          <a:pt x="23" y="0"/>
                        </a:lnTo>
                        <a:lnTo>
                          <a:pt x="19" y="0"/>
                        </a:lnTo>
                        <a:lnTo>
                          <a:pt x="14" y="1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7"/>
                        </a:lnTo>
                        <a:lnTo>
                          <a:pt x="2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90" name="Rectangle 93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941" y="1532"/>
                    <a:ext cx="15" cy="59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91" name="Freeform 939"/>
                  <p:cNvSpPr>
                    <a:spLocks noChangeAspect="1"/>
                  </p:cNvSpPr>
                  <p:nvPr/>
                </p:nvSpPr>
                <p:spPr bwMode="auto">
                  <a:xfrm>
                    <a:off x="941" y="1591"/>
                    <a:ext cx="15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4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5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4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5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92" name="Freeform 940"/>
                  <p:cNvSpPr>
                    <a:spLocks noChangeAspect="1"/>
                  </p:cNvSpPr>
                  <p:nvPr/>
                </p:nvSpPr>
                <p:spPr bwMode="auto">
                  <a:xfrm>
                    <a:off x="836" y="1525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46" y="20"/>
                      </a:cxn>
                      <a:cxn ang="0">
                        <a:pos x="46" y="15"/>
                      </a:cxn>
                      <a:cxn ang="0">
                        <a:pos x="44" y="11"/>
                      </a:cxn>
                      <a:cxn ang="0">
                        <a:pos x="42" y="8"/>
                      </a:cxn>
                      <a:cxn ang="0">
                        <a:pos x="39" y="5"/>
                      </a:cxn>
                      <a:cxn ang="0">
                        <a:pos x="36" y="3"/>
                      </a:cxn>
                      <a:cxn ang="0">
                        <a:pos x="31" y="2"/>
                      </a:cxn>
                      <a:cxn ang="0">
                        <a:pos x="27" y="1"/>
                      </a:cxn>
                      <a:cxn ang="0">
                        <a:pos x="23" y="0"/>
                      </a:cxn>
                      <a:cxn ang="0">
                        <a:pos x="19" y="1"/>
                      </a:cxn>
                      <a:cxn ang="0">
                        <a:pos x="15" y="2"/>
                      </a:cxn>
                      <a:cxn ang="0">
                        <a:pos x="10" y="3"/>
                      </a:cxn>
                      <a:cxn ang="0">
                        <a:pos x="7" y="5"/>
                      </a:cxn>
                      <a:cxn ang="0">
                        <a:pos x="4" y="8"/>
                      </a:cxn>
                      <a:cxn ang="0">
                        <a:pos x="2" y="11"/>
                      </a:cxn>
                      <a:cxn ang="0">
                        <a:pos x="1" y="15"/>
                      </a:cxn>
                      <a:cxn ang="0">
                        <a:pos x="0" y="20"/>
                      </a:cxn>
                      <a:cxn ang="0">
                        <a:pos x="46" y="20"/>
                      </a:cxn>
                    </a:cxnLst>
                    <a:rect l="0" t="0" r="r" b="b"/>
                    <a:pathLst>
                      <a:path w="46" h="20">
                        <a:moveTo>
                          <a:pt x="46" y="20"/>
                        </a:moveTo>
                        <a:lnTo>
                          <a:pt x="46" y="15"/>
                        </a:lnTo>
                        <a:lnTo>
                          <a:pt x="44" y="11"/>
                        </a:lnTo>
                        <a:lnTo>
                          <a:pt x="42" y="8"/>
                        </a:lnTo>
                        <a:lnTo>
                          <a:pt x="39" y="5"/>
                        </a:lnTo>
                        <a:lnTo>
                          <a:pt x="36" y="3"/>
                        </a:lnTo>
                        <a:lnTo>
                          <a:pt x="31" y="2"/>
                        </a:lnTo>
                        <a:lnTo>
                          <a:pt x="27" y="1"/>
                        </a:lnTo>
                        <a:lnTo>
                          <a:pt x="23" y="0"/>
                        </a:lnTo>
                        <a:lnTo>
                          <a:pt x="19" y="1"/>
                        </a:lnTo>
                        <a:lnTo>
                          <a:pt x="15" y="2"/>
                        </a:lnTo>
                        <a:lnTo>
                          <a:pt x="10" y="3"/>
                        </a:lnTo>
                        <a:lnTo>
                          <a:pt x="7" y="5"/>
                        </a:lnTo>
                        <a:lnTo>
                          <a:pt x="4" y="8"/>
                        </a:lnTo>
                        <a:lnTo>
                          <a:pt x="2" y="11"/>
                        </a:lnTo>
                        <a:lnTo>
                          <a:pt x="1" y="15"/>
                        </a:lnTo>
                        <a:lnTo>
                          <a:pt x="0" y="20"/>
                        </a:lnTo>
                        <a:lnTo>
                          <a:pt x="46" y="2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93" name="Rectangle 94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836" y="1531"/>
                    <a:ext cx="13" cy="60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94" name="Freeform 942"/>
                  <p:cNvSpPr>
                    <a:spLocks noChangeAspect="1"/>
                  </p:cNvSpPr>
                  <p:nvPr/>
                </p:nvSpPr>
                <p:spPr bwMode="auto">
                  <a:xfrm>
                    <a:off x="836" y="1591"/>
                    <a:ext cx="13" cy="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5"/>
                      </a:cxn>
                      <a:cxn ang="0">
                        <a:pos x="2" y="9"/>
                      </a:cxn>
                      <a:cxn ang="0">
                        <a:pos x="4" y="12"/>
                      </a:cxn>
                      <a:cxn ang="0">
                        <a:pos x="7" y="16"/>
                      </a:cxn>
                      <a:cxn ang="0">
                        <a:pos x="10" y="18"/>
                      </a:cxn>
                      <a:cxn ang="0">
                        <a:pos x="15" y="19"/>
                      </a:cxn>
                      <a:cxn ang="0">
                        <a:pos x="19" y="20"/>
                      </a:cxn>
                      <a:cxn ang="0">
                        <a:pos x="23" y="20"/>
                      </a:cxn>
                      <a:cxn ang="0">
                        <a:pos x="27" y="20"/>
                      </a:cxn>
                      <a:cxn ang="0">
                        <a:pos x="31" y="19"/>
                      </a:cxn>
                      <a:cxn ang="0">
                        <a:pos x="36" y="18"/>
                      </a:cxn>
                      <a:cxn ang="0">
                        <a:pos x="39" y="16"/>
                      </a:cxn>
                      <a:cxn ang="0">
                        <a:pos x="42" y="12"/>
                      </a:cxn>
                      <a:cxn ang="0">
                        <a:pos x="44" y="9"/>
                      </a:cxn>
                      <a:cxn ang="0">
                        <a:pos x="46" y="5"/>
                      </a:cxn>
                      <a:cxn ang="0">
                        <a:pos x="46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6" h="20">
                        <a:moveTo>
                          <a:pt x="0" y="0"/>
                        </a:moveTo>
                        <a:lnTo>
                          <a:pt x="1" y="5"/>
                        </a:lnTo>
                        <a:lnTo>
                          <a:pt x="2" y="9"/>
                        </a:lnTo>
                        <a:lnTo>
                          <a:pt x="4" y="12"/>
                        </a:lnTo>
                        <a:lnTo>
                          <a:pt x="7" y="16"/>
                        </a:lnTo>
                        <a:lnTo>
                          <a:pt x="10" y="18"/>
                        </a:lnTo>
                        <a:lnTo>
                          <a:pt x="15" y="19"/>
                        </a:lnTo>
                        <a:lnTo>
                          <a:pt x="19" y="20"/>
                        </a:lnTo>
                        <a:lnTo>
                          <a:pt x="23" y="20"/>
                        </a:lnTo>
                        <a:lnTo>
                          <a:pt x="27" y="20"/>
                        </a:lnTo>
                        <a:lnTo>
                          <a:pt x="31" y="19"/>
                        </a:lnTo>
                        <a:lnTo>
                          <a:pt x="36" y="18"/>
                        </a:lnTo>
                        <a:lnTo>
                          <a:pt x="39" y="16"/>
                        </a:lnTo>
                        <a:lnTo>
                          <a:pt x="42" y="12"/>
                        </a:lnTo>
                        <a:lnTo>
                          <a:pt x="44" y="9"/>
                        </a:lnTo>
                        <a:lnTo>
                          <a:pt x="46" y="5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  <p:grpSp>
              <p:nvGrpSpPr>
                <p:cNvPr id="382895" name="Group 943"/>
                <p:cNvGrpSpPr>
                  <a:grpSpLocks noChangeAspect="1"/>
                </p:cNvGrpSpPr>
                <p:nvPr/>
              </p:nvGrpSpPr>
              <p:grpSpPr bwMode="auto">
                <a:xfrm>
                  <a:off x="288" y="2195"/>
                  <a:ext cx="4969" cy="265"/>
                  <a:chOff x="288" y="2195"/>
                  <a:chExt cx="4969" cy="265"/>
                </a:xfrm>
              </p:grpSpPr>
              <p:sp>
                <p:nvSpPr>
                  <p:cNvPr id="382896" name="Freeform 944"/>
                  <p:cNvSpPr>
                    <a:spLocks noChangeAspect="1"/>
                  </p:cNvSpPr>
                  <p:nvPr/>
                </p:nvSpPr>
                <p:spPr bwMode="auto">
                  <a:xfrm>
                    <a:off x="288" y="2263"/>
                    <a:ext cx="206" cy="191"/>
                  </a:xfrm>
                  <a:custGeom>
                    <a:avLst/>
                    <a:gdLst/>
                    <a:ahLst/>
                    <a:cxnLst>
                      <a:cxn ang="0">
                        <a:pos x="526" y="625"/>
                      </a:cxn>
                      <a:cxn ang="0">
                        <a:pos x="543" y="601"/>
                      </a:cxn>
                      <a:cxn ang="0">
                        <a:pos x="554" y="575"/>
                      </a:cxn>
                      <a:cxn ang="0">
                        <a:pos x="559" y="543"/>
                      </a:cxn>
                      <a:cxn ang="0">
                        <a:pos x="560" y="174"/>
                      </a:cxn>
                      <a:cxn ang="0">
                        <a:pos x="562" y="120"/>
                      </a:cxn>
                      <a:cxn ang="0">
                        <a:pos x="568" y="68"/>
                      </a:cxn>
                      <a:cxn ang="0">
                        <a:pos x="552" y="124"/>
                      </a:cxn>
                      <a:cxn ang="0">
                        <a:pos x="534" y="176"/>
                      </a:cxn>
                      <a:cxn ang="0">
                        <a:pos x="390" y="602"/>
                      </a:cxn>
                      <a:cxn ang="0">
                        <a:pos x="389" y="628"/>
                      </a:cxn>
                      <a:cxn ang="0">
                        <a:pos x="288" y="635"/>
                      </a:cxn>
                      <a:cxn ang="0">
                        <a:pos x="290" y="616"/>
                      </a:cxn>
                      <a:cxn ang="0">
                        <a:pos x="287" y="591"/>
                      </a:cxn>
                      <a:cxn ang="0">
                        <a:pos x="134" y="150"/>
                      </a:cxn>
                      <a:cxn ang="0">
                        <a:pos x="119" y="96"/>
                      </a:cxn>
                      <a:cxn ang="0">
                        <a:pos x="116" y="91"/>
                      </a:cxn>
                      <a:cxn ang="0">
                        <a:pos x="121" y="143"/>
                      </a:cxn>
                      <a:cxn ang="0">
                        <a:pos x="121" y="526"/>
                      </a:cxn>
                      <a:cxn ang="0">
                        <a:pos x="124" y="558"/>
                      </a:cxn>
                      <a:cxn ang="0">
                        <a:pos x="131" y="588"/>
                      </a:cxn>
                      <a:cxn ang="0">
                        <a:pos x="146" y="613"/>
                      </a:cxn>
                      <a:cxn ang="0">
                        <a:pos x="166" y="635"/>
                      </a:cxn>
                      <a:cxn ang="0">
                        <a:pos x="10" y="625"/>
                      </a:cxn>
                      <a:cxn ang="0">
                        <a:pos x="27" y="601"/>
                      </a:cxn>
                      <a:cxn ang="0">
                        <a:pos x="39" y="575"/>
                      </a:cxn>
                      <a:cxn ang="0">
                        <a:pos x="44" y="543"/>
                      </a:cxn>
                      <a:cxn ang="0">
                        <a:pos x="45" y="109"/>
                      </a:cxn>
                      <a:cxn ang="0">
                        <a:pos x="42" y="76"/>
                      </a:cxn>
                      <a:cxn ang="0">
                        <a:pos x="33" y="46"/>
                      </a:cxn>
                      <a:cxn ang="0">
                        <a:pos x="20" y="22"/>
                      </a:cxn>
                      <a:cxn ang="0">
                        <a:pos x="0" y="0"/>
                      </a:cxn>
                      <a:cxn ang="0">
                        <a:pos x="174" y="10"/>
                      </a:cxn>
                      <a:cxn ang="0">
                        <a:pos x="173" y="22"/>
                      </a:cxn>
                      <a:cxn ang="0">
                        <a:pos x="312" y="428"/>
                      </a:cxn>
                      <a:cxn ang="0">
                        <a:pos x="329" y="483"/>
                      </a:cxn>
                      <a:cxn ang="0">
                        <a:pos x="342" y="548"/>
                      </a:cxn>
                      <a:cxn ang="0">
                        <a:pos x="357" y="480"/>
                      </a:cxn>
                      <a:cxn ang="0">
                        <a:pos x="371" y="428"/>
                      </a:cxn>
                      <a:cxn ang="0">
                        <a:pos x="508" y="24"/>
                      </a:cxn>
                      <a:cxn ang="0">
                        <a:pos x="509" y="20"/>
                      </a:cxn>
                      <a:cxn ang="0">
                        <a:pos x="508" y="12"/>
                      </a:cxn>
                      <a:cxn ang="0">
                        <a:pos x="687" y="0"/>
                      </a:cxn>
                      <a:cxn ang="0">
                        <a:pos x="668" y="21"/>
                      </a:cxn>
                      <a:cxn ang="0">
                        <a:pos x="655" y="46"/>
                      </a:cxn>
                      <a:cxn ang="0">
                        <a:pos x="645" y="76"/>
                      </a:cxn>
                      <a:cxn ang="0">
                        <a:pos x="643" y="109"/>
                      </a:cxn>
                      <a:cxn ang="0">
                        <a:pos x="643" y="543"/>
                      </a:cxn>
                      <a:cxn ang="0">
                        <a:pos x="649" y="575"/>
                      </a:cxn>
                      <a:cxn ang="0">
                        <a:pos x="661" y="601"/>
                      </a:cxn>
                      <a:cxn ang="0">
                        <a:pos x="678" y="625"/>
                      </a:cxn>
                      <a:cxn ang="0">
                        <a:pos x="515" y="635"/>
                      </a:cxn>
                    </a:cxnLst>
                    <a:rect l="0" t="0" r="r" b="b"/>
                    <a:pathLst>
                      <a:path w="687" h="635">
                        <a:moveTo>
                          <a:pt x="515" y="635"/>
                        </a:moveTo>
                        <a:lnTo>
                          <a:pt x="526" y="625"/>
                        </a:lnTo>
                        <a:lnTo>
                          <a:pt x="535" y="614"/>
                        </a:lnTo>
                        <a:lnTo>
                          <a:pt x="543" y="601"/>
                        </a:lnTo>
                        <a:lnTo>
                          <a:pt x="549" y="589"/>
                        </a:lnTo>
                        <a:lnTo>
                          <a:pt x="554" y="575"/>
                        </a:lnTo>
                        <a:lnTo>
                          <a:pt x="557" y="559"/>
                        </a:lnTo>
                        <a:lnTo>
                          <a:pt x="559" y="543"/>
                        </a:lnTo>
                        <a:lnTo>
                          <a:pt x="560" y="526"/>
                        </a:lnTo>
                        <a:lnTo>
                          <a:pt x="560" y="174"/>
                        </a:lnTo>
                        <a:lnTo>
                          <a:pt x="561" y="146"/>
                        </a:lnTo>
                        <a:lnTo>
                          <a:pt x="562" y="120"/>
                        </a:lnTo>
                        <a:lnTo>
                          <a:pt x="565" y="94"/>
                        </a:lnTo>
                        <a:lnTo>
                          <a:pt x="568" y="68"/>
                        </a:lnTo>
                        <a:lnTo>
                          <a:pt x="560" y="97"/>
                        </a:lnTo>
                        <a:lnTo>
                          <a:pt x="552" y="124"/>
                        </a:lnTo>
                        <a:lnTo>
                          <a:pt x="543" y="151"/>
                        </a:lnTo>
                        <a:lnTo>
                          <a:pt x="534" y="176"/>
                        </a:lnTo>
                        <a:lnTo>
                          <a:pt x="392" y="591"/>
                        </a:lnTo>
                        <a:lnTo>
                          <a:pt x="390" y="602"/>
                        </a:lnTo>
                        <a:lnTo>
                          <a:pt x="389" y="616"/>
                        </a:lnTo>
                        <a:lnTo>
                          <a:pt x="389" y="628"/>
                        </a:lnTo>
                        <a:lnTo>
                          <a:pt x="390" y="635"/>
                        </a:lnTo>
                        <a:lnTo>
                          <a:pt x="288" y="635"/>
                        </a:lnTo>
                        <a:lnTo>
                          <a:pt x="289" y="627"/>
                        </a:lnTo>
                        <a:lnTo>
                          <a:pt x="290" y="616"/>
                        </a:lnTo>
                        <a:lnTo>
                          <a:pt x="289" y="602"/>
                        </a:lnTo>
                        <a:lnTo>
                          <a:pt x="287" y="591"/>
                        </a:lnTo>
                        <a:lnTo>
                          <a:pt x="144" y="176"/>
                        </a:lnTo>
                        <a:lnTo>
                          <a:pt x="134" y="150"/>
                        </a:lnTo>
                        <a:lnTo>
                          <a:pt x="126" y="123"/>
                        </a:lnTo>
                        <a:lnTo>
                          <a:pt x="119" y="96"/>
                        </a:lnTo>
                        <a:lnTo>
                          <a:pt x="110" y="68"/>
                        </a:lnTo>
                        <a:lnTo>
                          <a:pt x="116" y="91"/>
                        </a:lnTo>
                        <a:lnTo>
                          <a:pt x="119" y="116"/>
                        </a:lnTo>
                        <a:lnTo>
                          <a:pt x="121" y="143"/>
                        </a:lnTo>
                        <a:lnTo>
                          <a:pt x="121" y="174"/>
                        </a:lnTo>
                        <a:lnTo>
                          <a:pt x="121" y="526"/>
                        </a:lnTo>
                        <a:lnTo>
                          <a:pt x="122" y="543"/>
                        </a:lnTo>
                        <a:lnTo>
                          <a:pt x="124" y="558"/>
                        </a:lnTo>
                        <a:lnTo>
                          <a:pt x="127" y="573"/>
                        </a:lnTo>
                        <a:lnTo>
                          <a:pt x="131" y="588"/>
                        </a:lnTo>
                        <a:lnTo>
                          <a:pt x="138" y="600"/>
                        </a:lnTo>
                        <a:lnTo>
                          <a:pt x="146" y="613"/>
                        </a:lnTo>
                        <a:lnTo>
                          <a:pt x="156" y="624"/>
                        </a:lnTo>
                        <a:lnTo>
                          <a:pt x="166" y="635"/>
                        </a:lnTo>
                        <a:lnTo>
                          <a:pt x="0" y="635"/>
                        </a:lnTo>
                        <a:lnTo>
                          <a:pt x="10" y="625"/>
                        </a:lnTo>
                        <a:lnTo>
                          <a:pt x="20" y="614"/>
                        </a:lnTo>
                        <a:lnTo>
                          <a:pt x="27" y="601"/>
                        </a:lnTo>
                        <a:lnTo>
                          <a:pt x="33" y="589"/>
                        </a:lnTo>
                        <a:lnTo>
                          <a:pt x="39" y="575"/>
                        </a:lnTo>
                        <a:lnTo>
                          <a:pt x="42" y="559"/>
                        </a:lnTo>
                        <a:lnTo>
                          <a:pt x="44" y="543"/>
                        </a:lnTo>
                        <a:lnTo>
                          <a:pt x="45" y="526"/>
                        </a:lnTo>
                        <a:lnTo>
                          <a:pt x="45" y="109"/>
                        </a:lnTo>
                        <a:lnTo>
                          <a:pt x="44" y="92"/>
                        </a:lnTo>
                        <a:lnTo>
                          <a:pt x="42" y="76"/>
                        </a:lnTo>
                        <a:lnTo>
                          <a:pt x="39" y="61"/>
                        </a:lnTo>
                        <a:lnTo>
                          <a:pt x="33" y="46"/>
                        </a:lnTo>
                        <a:lnTo>
                          <a:pt x="27" y="34"/>
                        </a:lnTo>
                        <a:lnTo>
                          <a:pt x="20" y="22"/>
                        </a:lnTo>
                        <a:lnTo>
                          <a:pt x="10" y="11"/>
                        </a:lnTo>
                        <a:lnTo>
                          <a:pt x="0" y="0"/>
                        </a:lnTo>
                        <a:lnTo>
                          <a:pt x="180" y="0"/>
                        </a:lnTo>
                        <a:lnTo>
                          <a:pt x="174" y="10"/>
                        </a:lnTo>
                        <a:lnTo>
                          <a:pt x="172" y="19"/>
                        </a:lnTo>
                        <a:lnTo>
                          <a:pt x="173" y="22"/>
                        </a:lnTo>
                        <a:lnTo>
                          <a:pt x="174" y="25"/>
                        </a:lnTo>
                        <a:lnTo>
                          <a:pt x="312" y="428"/>
                        </a:lnTo>
                        <a:lnTo>
                          <a:pt x="321" y="455"/>
                        </a:lnTo>
                        <a:lnTo>
                          <a:pt x="329" y="483"/>
                        </a:lnTo>
                        <a:lnTo>
                          <a:pt x="336" y="514"/>
                        </a:lnTo>
                        <a:lnTo>
                          <a:pt x="342" y="548"/>
                        </a:lnTo>
                        <a:lnTo>
                          <a:pt x="349" y="512"/>
                        </a:lnTo>
                        <a:lnTo>
                          <a:pt x="357" y="480"/>
                        </a:lnTo>
                        <a:lnTo>
                          <a:pt x="364" y="453"/>
                        </a:lnTo>
                        <a:lnTo>
                          <a:pt x="371" y="428"/>
                        </a:lnTo>
                        <a:lnTo>
                          <a:pt x="508" y="25"/>
                        </a:lnTo>
                        <a:lnTo>
                          <a:pt x="508" y="24"/>
                        </a:lnTo>
                        <a:lnTo>
                          <a:pt x="508" y="24"/>
                        </a:lnTo>
                        <a:lnTo>
                          <a:pt x="509" y="20"/>
                        </a:lnTo>
                        <a:lnTo>
                          <a:pt x="509" y="17"/>
                        </a:lnTo>
                        <a:lnTo>
                          <a:pt x="508" y="12"/>
                        </a:lnTo>
                        <a:lnTo>
                          <a:pt x="504" y="0"/>
                        </a:lnTo>
                        <a:lnTo>
                          <a:pt x="687" y="0"/>
                        </a:lnTo>
                        <a:lnTo>
                          <a:pt x="678" y="10"/>
                        </a:lnTo>
                        <a:lnTo>
                          <a:pt x="668" y="21"/>
                        </a:lnTo>
                        <a:lnTo>
                          <a:pt x="661" y="33"/>
                        </a:lnTo>
                        <a:lnTo>
                          <a:pt x="655" y="46"/>
                        </a:lnTo>
                        <a:lnTo>
                          <a:pt x="649" y="60"/>
                        </a:lnTo>
                        <a:lnTo>
                          <a:pt x="645" y="76"/>
                        </a:lnTo>
                        <a:lnTo>
                          <a:pt x="643" y="92"/>
                        </a:lnTo>
                        <a:lnTo>
                          <a:pt x="643" y="109"/>
                        </a:lnTo>
                        <a:lnTo>
                          <a:pt x="643" y="526"/>
                        </a:lnTo>
                        <a:lnTo>
                          <a:pt x="643" y="543"/>
                        </a:lnTo>
                        <a:lnTo>
                          <a:pt x="645" y="559"/>
                        </a:lnTo>
                        <a:lnTo>
                          <a:pt x="649" y="575"/>
                        </a:lnTo>
                        <a:lnTo>
                          <a:pt x="655" y="589"/>
                        </a:lnTo>
                        <a:lnTo>
                          <a:pt x="661" y="601"/>
                        </a:lnTo>
                        <a:lnTo>
                          <a:pt x="668" y="614"/>
                        </a:lnTo>
                        <a:lnTo>
                          <a:pt x="678" y="625"/>
                        </a:lnTo>
                        <a:lnTo>
                          <a:pt x="687" y="635"/>
                        </a:lnTo>
                        <a:lnTo>
                          <a:pt x="515" y="6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97" name="Freeform 94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729" y="2195"/>
                    <a:ext cx="156" cy="263"/>
                  </a:xfrm>
                  <a:custGeom>
                    <a:avLst/>
                    <a:gdLst/>
                    <a:ahLst/>
                    <a:cxnLst>
                      <a:cxn ang="0">
                        <a:pos x="42" y="301"/>
                      </a:cxn>
                      <a:cxn ang="0">
                        <a:pos x="27" y="259"/>
                      </a:cxn>
                      <a:cxn ang="0">
                        <a:pos x="0" y="225"/>
                      </a:cxn>
                      <a:cxn ang="0">
                        <a:pos x="156" y="247"/>
                      </a:cxn>
                      <a:cxn ang="0">
                        <a:pos x="137" y="286"/>
                      </a:cxn>
                      <a:cxn ang="0">
                        <a:pos x="129" y="334"/>
                      </a:cxn>
                      <a:cxn ang="0">
                        <a:pos x="131" y="680"/>
                      </a:cxn>
                      <a:cxn ang="0">
                        <a:pos x="140" y="726"/>
                      </a:cxn>
                      <a:cxn ang="0">
                        <a:pos x="154" y="759"/>
                      </a:cxn>
                      <a:cxn ang="0">
                        <a:pos x="184" y="784"/>
                      </a:cxn>
                      <a:cxn ang="0">
                        <a:pos x="227" y="797"/>
                      </a:cxn>
                      <a:cxn ang="0">
                        <a:pos x="282" y="799"/>
                      </a:cxn>
                      <a:cxn ang="0">
                        <a:pos x="330" y="789"/>
                      </a:cxn>
                      <a:cxn ang="0">
                        <a:pos x="364" y="768"/>
                      </a:cxn>
                      <a:cxn ang="0">
                        <a:pos x="383" y="738"/>
                      </a:cxn>
                      <a:cxn ang="0">
                        <a:pos x="393" y="697"/>
                      </a:cxn>
                      <a:cxn ang="0">
                        <a:pos x="396" y="641"/>
                      </a:cxn>
                      <a:cxn ang="0">
                        <a:pos x="394" y="301"/>
                      </a:cxn>
                      <a:cxn ang="0">
                        <a:pos x="379" y="260"/>
                      </a:cxn>
                      <a:cxn ang="0">
                        <a:pos x="350" y="225"/>
                      </a:cxn>
                      <a:cxn ang="0">
                        <a:pos x="499" y="246"/>
                      </a:cxn>
                      <a:cxn ang="0">
                        <a:pos x="481" y="285"/>
                      </a:cxn>
                      <a:cxn ang="0">
                        <a:pos x="476" y="334"/>
                      </a:cxn>
                      <a:cxn ang="0">
                        <a:pos x="474" y="690"/>
                      </a:cxn>
                      <a:cxn ang="0">
                        <a:pos x="463" y="756"/>
                      </a:cxn>
                      <a:cxn ang="0">
                        <a:pos x="444" y="800"/>
                      </a:cxn>
                      <a:cxn ang="0">
                        <a:pos x="421" y="825"/>
                      </a:cxn>
                      <a:cxn ang="0">
                        <a:pos x="393" y="845"/>
                      </a:cxn>
                      <a:cxn ang="0">
                        <a:pos x="359" y="860"/>
                      </a:cxn>
                      <a:cxn ang="0">
                        <a:pos x="320" y="869"/>
                      </a:cxn>
                      <a:cxn ang="0">
                        <a:pos x="276" y="874"/>
                      </a:cxn>
                      <a:cxn ang="0">
                        <a:pos x="227" y="873"/>
                      </a:cxn>
                      <a:cxn ang="0">
                        <a:pos x="185" y="867"/>
                      </a:cxn>
                      <a:cxn ang="0">
                        <a:pos x="147" y="856"/>
                      </a:cxn>
                      <a:cxn ang="0">
                        <a:pos x="117" y="839"/>
                      </a:cxn>
                      <a:cxn ang="0">
                        <a:pos x="90" y="818"/>
                      </a:cxn>
                      <a:cxn ang="0">
                        <a:pos x="69" y="787"/>
                      </a:cxn>
                      <a:cxn ang="0">
                        <a:pos x="52" y="737"/>
                      </a:cxn>
                      <a:cxn ang="0">
                        <a:pos x="45" y="663"/>
                      </a:cxn>
                      <a:cxn ang="0">
                        <a:pos x="298" y="161"/>
                      </a:cxn>
                      <a:cxn ang="0">
                        <a:pos x="385" y="19"/>
                      </a:cxn>
                      <a:cxn ang="0">
                        <a:pos x="402" y="4"/>
                      </a:cxn>
                      <a:cxn ang="0">
                        <a:pos x="420" y="0"/>
                      </a:cxn>
                      <a:cxn ang="0">
                        <a:pos x="439" y="4"/>
                      </a:cxn>
                      <a:cxn ang="0">
                        <a:pos x="449" y="19"/>
                      </a:cxn>
                      <a:cxn ang="0">
                        <a:pos x="451" y="38"/>
                      </a:cxn>
                      <a:cxn ang="0">
                        <a:pos x="444" y="52"/>
                      </a:cxn>
                      <a:cxn ang="0">
                        <a:pos x="323" y="161"/>
                      </a:cxn>
                      <a:cxn ang="0">
                        <a:pos x="247" y="38"/>
                      </a:cxn>
                      <a:cxn ang="0">
                        <a:pos x="262" y="14"/>
                      </a:cxn>
                      <a:cxn ang="0">
                        <a:pos x="278" y="2"/>
                      </a:cxn>
                      <a:cxn ang="0">
                        <a:pos x="297" y="1"/>
                      </a:cxn>
                      <a:cxn ang="0">
                        <a:pos x="313" y="8"/>
                      </a:cxn>
                      <a:cxn ang="0">
                        <a:pos x="321" y="26"/>
                      </a:cxn>
                      <a:cxn ang="0">
                        <a:pos x="320" y="41"/>
                      </a:cxn>
                      <a:cxn ang="0">
                        <a:pos x="308" y="62"/>
                      </a:cxn>
                      <a:cxn ang="0">
                        <a:pos x="187" y="161"/>
                      </a:cxn>
                    </a:cxnLst>
                    <a:rect l="0" t="0" r="r" b="b"/>
                    <a:pathLst>
                      <a:path w="519" h="874">
                        <a:moveTo>
                          <a:pt x="45" y="334"/>
                        </a:moveTo>
                        <a:lnTo>
                          <a:pt x="44" y="317"/>
                        </a:lnTo>
                        <a:lnTo>
                          <a:pt x="42" y="301"/>
                        </a:lnTo>
                        <a:lnTo>
                          <a:pt x="39" y="286"/>
                        </a:lnTo>
                        <a:lnTo>
                          <a:pt x="33" y="271"/>
                        </a:lnTo>
                        <a:lnTo>
                          <a:pt x="27" y="259"/>
                        </a:lnTo>
                        <a:lnTo>
                          <a:pt x="20" y="247"/>
                        </a:lnTo>
                        <a:lnTo>
                          <a:pt x="10" y="236"/>
                        </a:lnTo>
                        <a:lnTo>
                          <a:pt x="0" y="225"/>
                        </a:lnTo>
                        <a:lnTo>
                          <a:pt x="175" y="225"/>
                        </a:lnTo>
                        <a:lnTo>
                          <a:pt x="164" y="236"/>
                        </a:lnTo>
                        <a:lnTo>
                          <a:pt x="156" y="247"/>
                        </a:lnTo>
                        <a:lnTo>
                          <a:pt x="147" y="259"/>
                        </a:lnTo>
                        <a:lnTo>
                          <a:pt x="141" y="271"/>
                        </a:lnTo>
                        <a:lnTo>
                          <a:pt x="137" y="286"/>
                        </a:lnTo>
                        <a:lnTo>
                          <a:pt x="132" y="301"/>
                        </a:lnTo>
                        <a:lnTo>
                          <a:pt x="130" y="317"/>
                        </a:lnTo>
                        <a:lnTo>
                          <a:pt x="129" y="334"/>
                        </a:lnTo>
                        <a:lnTo>
                          <a:pt x="129" y="641"/>
                        </a:lnTo>
                        <a:lnTo>
                          <a:pt x="130" y="661"/>
                        </a:lnTo>
                        <a:lnTo>
                          <a:pt x="131" y="680"/>
                        </a:lnTo>
                        <a:lnTo>
                          <a:pt x="134" y="697"/>
                        </a:lnTo>
                        <a:lnTo>
                          <a:pt x="136" y="711"/>
                        </a:lnTo>
                        <a:lnTo>
                          <a:pt x="140" y="726"/>
                        </a:lnTo>
                        <a:lnTo>
                          <a:pt x="144" y="738"/>
                        </a:lnTo>
                        <a:lnTo>
                          <a:pt x="148" y="749"/>
                        </a:lnTo>
                        <a:lnTo>
                          <a:pt x="154" y="759"/>
                        </a:lnTo>
                        <a:lnTo>
                          <a:pt x="162" y="768"/>
                        </a:lnTo>
                        <a:lnTo>
                          <a:pt x="172" y="777"/>
                        </a:lnTo>
                        <a:lnTo>
                          <a:pt x="184" y="784"/>
                        </a:lnTo>
                        <a:lnTo>
                          <a:pt x="197" y="789"/>
                        </a:lnTo>
                        <a:lnTo>
                          <a:pt x="211" y="794"/>
                        </a:lnTo>
                        <a:lnTo>
                          <a:pt x="227" y="797"/>
                        </a:lnTo>
                        <a:lnTo>
                          <a:pt x="244" y="799"/>
                        </a:lnTo>
                        <a:lnTo>
                          <a:pt x="263" y="800"/>
                        </a:lnTo>
                        <a:lnTo>
                          <a:pt x="282" y="799"/>
                        </a:lnTo>
                        <a:lnTo>
                          <a:pt x="300" y="797"/>
                        </a:lnTo>
                        <a:lnTo>
                          <a:pt x="316" y="794"/>
                        </a:lnTo>
                        <a:lnTo>
                          <a:pt x="330" y="789"/>
                        </a:lnTo>
                        <a:lnTo>
                          <a:pt x="343" y="784"/>
                        </a:lnTo>
                        <a:lnTo>
                          <a:pt x="354" y="777"/>
                        </a:lnTo>
                        <a:lnTo>
                          <a:pt x="364" y="768"/>
                        </a:lnTo>
                        <a:lnTo>
                          <a:pt x="372" y="759"/>
                        </a:lnTo>
                        <a:lnTo>
                          <a:pt x="378" y="749"/>
                        </a:lnTo>
                        <a:lnTo>
                          <a:pt x="383" y="738"/>
                        </a:lnTo>
                        <a:lnTo>
                          <a:pt x="387" y="726"/>
                        </a:lnTo>
                        <a:lnTo>
                          <a:pt x="390" y="711"/>
                        </a:lnTo>
                        <a:lnTo>
                          <a:pt x="393" y="697"/>
                        </a:lnTo>
                        <a:lnTo>
                          <a:pt x="395" y="680"/>
                        </a:lnTo>
                        <a:lnTo>
                          <a:pt x="396" y="661"/>
                        </a:lnTo>
                        <a:lnTo>
                          <a:pt x="396" y="641"/>
                        </a:lnTo>
                        <a:lnTo>
                          <a:pt x="396" y="334"/>
                        </a:lnTo>
                        <a:lnTo>
                          <a:pt x="395" y="317"/>
                        </a:lnTo>
                        <a:lnTo>
                          <a:pt x="394" y="301"/>
                        </a:lnTo>
                        <a:lnTo>
                          <a:pt x="389" y="286"/>
                        </a:lnTo>
                        <a:lnTo>
                          <a:pt x="385" y="272"/>
                        </a:lnTo>
                        <a:lnTo>
                          <a:pt x="379" y="260"/>
                        </a:lnTo>
                        <a:lnTo>
                          <a:pt x="372" y="247"/>
                        </a:lnTo>
                        <a:lnTo>
                          <a:pt x="362" y="236"/>
                        </a:lnTo>
                        <a:lnTo>
                          <a:pt x="350" y="225"/>
                        </a:lnTo>
                        <a:lnTo>
                          <a:pt x="519" y="225"/>
                        </a:lnTo>
                        <a:lnTo>
                          <a:pt x="508" y="235"/>
                        </a:lnTo>
                        <a:lnTo>
                          <a:pt x="499" y="246"/>
                        </a:lnTo>
                        <a:lnTo>
                          <a:pt x="492" y="258"/>
                        </a:lnTo>
                        <a:lnTo>
                          <a:pt x="486" y="271"/>
                        </a:lnTo>
                        <a:lnTo>
                          <a:pt x="481" y="285"/>
                        </a:lnTo>
                        <a:lnTo>
                          <a:pt x="478" y="301"/>
                        </a:lnTo>
                        <a:lnTo>
                          <a:pt x="476" y="317"/>
                        </a:lnTo>
                        <a:lnTo>
                          <a:pt x="476" y="334"/>
                        </a:lnTo>
                        <a:lnTo>
                          <a:pt x="476" y="634"/>
                        </a:lnTo>
                        <a:lnTo>
                          <a:pt x="475" y="663"/>
                        </a:lnTo>
                        <a:lnTo>
                          <a:pt x="474" y="690"/>
                        </a:lnTo>
                        <a:lnTo>
                          <a:pt x="471" y="715"/>
                        </a:lnTo>
                        <a:lnTo>
                          <a:pt x="467" y="737"/>
                        </a:lnTo>
                        <a:lnTo>
                          <a:pt x="463" y="756"/>
                        </a:lnTo>
                        <a:lnTo>
                          <a:pt x="458" y="773"/>
                        </a:lnTo>
                        <a:lnTo>
                          <a:pt x="452" y="787"/>
                        </a:lnTo>
                        <a:lnTo>
                          <a:pt x="444" y="800"/>
                        </a:lnTo>
                        <a:lnTo>
                          <a:pt x="437" y="809"/>
                        </a:lnTo>
                        <a:lnTo>
                          <a:pt x="429" y="818"/>
                        </a:lnTo>
                        <a:lnTo>
                          <a:pt x="421" y="825"/>
                        </a:lnTo>
                        <a:lnTo>
                          <a:pt x="413" y="833"/>
                        </a:lnTo>
                        <a:lnTo>
                          <a:pt x="403" y="839"/>
                        </a:lnTo>
                        <a:lnTo>
                          <a:pt x="393" y="845"/>
                        </a:lnTo>
                        <a:lnTo>
                          <a:pt x="382" y="850"/>
                        </a:lnTo>
                        <a:lnTo>
                          <a:pt x="372" y="856"/>
                        </a:lnTo>
                        <a:lnTo>
                          <a:pt x="359" y="860"/>
                        </a:lnTo>
                        <a:lnTo>
                          <a:pt x="347" y="864"/>
                        </a:lnTo>
                        <a:lnTo>
                          <a:pt x="334" y="867"/>
                        </a:lnTo>
                        <a:lnTo>
                          <a:pt x="320" y="869"/>
                        </a:lnTo>
                        <a:lnTo>
                          <a:pt x="306" y="872"/>
                        </a:lnTo>
                        <a:lnTo>
                          <a:pt x="291" y="873"/>
                        </a:lnTo>
                        <a:lnTo>
                          <a:pt x="276" y="874"/>
                        </a:lnTo>
                        <a:lnTo>
                          <a:pt x="259" y="874"/>
                        </a:lnTo>
                        <a:lnTo>
                          <a:pt x="243" y="874"/>
                        </a:lnTo>
                        <a:lnTo>
                          <a:pt x="227" y="873"/>
                        </a:lnTo>
                        <a:lnTo>
                          <a:pt x="212" y="872"/>
                        </a:lnTo>
                        <a:lnTo>
                          <a:pt x="199" y="869"/>
                        </a:lnTo>
                        <a:lnTo>
                          <a:pt x="185" y="867"/>
                        </a:lnTo>
                        <a:lnTo>
                          <a:pt x="171" y="864"/>
                        </a:lnTo>
                        <a:lnTo>
                          <a:pt x="160" y="860"/>
                        </a:lnTo>
                        <a:lnTo>
                          <a:pt x="147" y="856"/>
                        </a:lnTo>
                        <a:lnTo>
                          <a:pt x="137" y="850"/>
                        </a:lnTo>
                        <a:lnTo>
                          <a:pt x="126" y="845"/>
                        </a:lnTo>
                        <a:lnTo>
                          <a:pt x="117" y="839"/>
                        </a:lnTo>
                        <a:lnTo>
                          <a:pt x="107" y="833"/>
                        </a:lnTo>
                        <a:lnTo>
                          <a:pt x="99" y="825"/>
                        </a:lnTo>
                        <a:lnTo>
                          <a:pt x="90" y="818"/>
                        </a:lnTo>
                        <a:lnTo>
                          <a:pt x="83" y="809"/>
                        </a:lnTo>
                        <a:lnTo>
                          <a:pt x="77" y="800"/>
                        </a:lnTo>
                        <a:lnTo>
                          <a:pt x="69" y="787"/>
                        </a:lnTo>
                        <a:lnTo>
                          <a:pt x="63" y="773"/>
                        </a:lnTo>
                        <a:lnTo>
                          <a:pt x="58" y="756"/>
                        </a:lnTo>
                        <a:lnTo>
                          <a:pt x="52" y="737"/>
                        </a:lnTo>
                        <a:lnTo>
                          <a:pt x="49" y="715"/>
                        </a:lnTo>
                        <a:lnTo>
                          <a:pt x="47" y="690"/>
                        </a:lnTo>
                        <a:lnTo>
                          <a:pt x="45" y="663"/>
                        </a:lnTo>
                        <a:lnTo>
                          <a:pt x="45" y="634"/>
                        </a:lnTo>
                        <a:lnTo>
                          <a:pt x="45" y="334"/>
                        </a:lnTo>
                        <a:close/>
                        <a:moveTo>
                          <a:pt x="298" y="161"/>
                        </a:moveTo>
                        <a:lnTo>
                          <a:pt x="375" y="32"/>
                        </a:lnTo>
                        <a:lnTo>
                          <a:pt x="380" y="25"/>
                        </a:lnTo>
                        <a:lnTo>
                          <a:pt x="385" y="19"/>
                        </a:lnTo>
                        <a:lnTo>
                          <a:pt x="392" y="12"/>
                        </a:lnTo>
                        <a:lnTo>
                          <a:pt x="397" y="8"/>
                        </a:lnTo>
                        <a:lnTo>
                          <a:pt x="402" y="4"/>
                        </a:lnTo>
                        <a:lnTo>
                          <a:pt x="408" y="2"/>
                        </a:lnTo>
                        <a:lnTo>
                          <a:pt x="414" y="1"/>
                        </a:lnTo>
                        <a:lnTo>
                          <a:pt x="420" y="0"/>
                        </a:lnTo>
                        <a:lnTo>
                          <a:pt x="427" y="1"/>
                        </a:lnTo>
                        <a:lnTo>
                          <a:pt x="434" y="2"/>
                        </a:lnTo>
                        <a:lnTo>
                          <a:pt x="439" y="4"/>
                        </a:lnTo>
                        <a:lnTo>
                          <a:pt x="443" y="8"/>
                        </a:lnTo>
                        <a:lnTo>
                          <a:pt x="446" y="12"/>
                        </a:lnTo>
                        <a:lnTo>
                          <a:pt x="449" y="19"/>
                        </a:lnTo>
                        <a:lnTo>
                          <a:pt x="451" y="25"/>
                        </a:lnTo>
                        <a:lnTo>
                          <a:pt x="452" y="32"/>
                        </a:lnTo>
                        <a:lnTo>
                          <a:pt x="451" y="38"/>
                        </a:lnTo>
                        <a:lnTo>
                          <a:pt x="449" y="42"/>
                        </a:lnTo>
                        <a:lnTo>
                          <a:pt x="447" y="47"/>
                        </a:lnTo>
                        <a:lnTo>
                          <a:pt x="444" y="52"/>
                        </a:lnTo>
                        <a:lnTo>
                          <a:pt x="435" y="64"/>
                        </a:lnTo>
                        <a:lnTo>
                          <a:pt x="423" y="76"/>
                        </a:lnTo>
                        <a:lnTo>
                          <a:pt x="323" y="161"/>
                        </a:lnTo>
                        <a:lnTo>
                          <a:pt x="298" y="161"/>
                        </a:lnTo>
                        <a:close/>
                        <a:moveTo>
                          <a:pt x="187" y="161"/>
                        </a:moveTo>
                        <a:lnTo>
                          <a:pt x="247" y="38"/>
                        </a:lnTo>
                        <a:lnTo>
                          <a:pt x="251" y="29"/>
                        </a:lnTo>
                        <a:lnTo>
                          <a:pt x="257" y="21"/>
                        </a:lnTo>
                        <a:lnTo>
                          <a:pt x="262" y="14"/>
                        </a:lnTo>
                        <a:lnTo>
                          <a:pt x="267" y="9"/>
                        </a:lnTo>
                        <a:lnTo>
                          <a:pt x="273" y="5"/>
                        </a:lnTo>
                        <a:lnTo>
                          <a:pt x="278" y="2"/>
                        </a:lnTo>
                        <a:lnTo>
                          <a:pt x="284" y="1"/>
                        </a:lnTo>
                        <a:lnTo>
                          <a:pt x="290" y="0"/>
                        </a:lnTo>
                        <a:lnTo>
                          <a:pt x="297" y="1"/>
                        </a:lnTo>
                        <a:lnTo>
                          <a:pt x="302" y="2"/>
                        </a:lnTo>
                        <a:lnTo>
                          <a:pt x="307" y="4"/>
                        </a:lnTo>
                        <a:lnTo>
                          <a:pt x="313" y="8"/>
                        </a:lnTo>
                        <a:lnTo>
                          <a:pt x="317" y="14"/>
                        </a:lnTo>
                        <a:lnTo>
                          <a:pt x="319" y="20"/>
                        </a:lnTo>
                        <a:lnTo>
                          <a:pt x="321" y="26"/>
                        </a:lnTo>
                        <a:lnTo>
                          <a:pt x="321" y="31"/>
                        </a:lnTo>
                        <a:lnTo>
                          <a:pt x="321" y="36"/>
                        </a:lnTo>
                        <a:lnTo>
                          <a:pt x="320" y="41"/>
                        </a:lnTo>
                        <a:lnTo>
                          <a:pt x="319" y="45"/>
                        </a:lnTo>
                        <a:lnTo>
                          <a:pt x="316" y="50"/>
                        </a:lnTo>
                        <a:lnTo>
                          <a:pt x="308" y="62"/>
                        </a:lnTo>
                        <a:lnTo>
                          <a:pt x="298" y="74"/>
                        </a:lnTo>
                        <a:lnTo>
                          <a:pt x="215" y="161"/>
                        </a:lnTo>
                        <a:lnTo>
                          <a:pt x="187" y="161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98" name="Freeform 946"/>
                  <p:cNvSpPr>
                    <a:spLocks noChangeAspect="1"/>
                  </p:cNvSpPr>
                  <p:nvPr/>
                </p:nvSpPr>
                <p:spPr bwMode="auto">
                  <a:xfrm>
                    <a:off x="1118" y="2256"/>
                    <a:ext cx="142" cy="204"/>
                  </a:xfrm>
                  <a:custGeom>
                    <a:avLst/>
                    <a:gdLst/>
                    <a:ahLst/>
                    <a:cxnLst>
                      <a:cxn ang="0">
                        <a:pos x="400" y="22"/>
                      </a:cxn>
                      <a:cxn ang="0">
                        <a:pos x="416" y="20"/>
                      </a:cxn>
                      <a:cxn ang="0">
                        <a:pos x="432" y="14"/>
                      </a:cxn>
                      <a:cxn ang="0">
                        <a:pos x="448" y="5"/>
                      </a:cxn>
                      <a:cxn ang="0">
                        <a:pos x="455" y="209"/>
                      </a:cxn>
                      <a:cxn ang="0">
                        <a:pos x="437" y="177"/>
                      </a:cxn>
                      <a:cxn ang="0">
                        <a:pos x="416" y="149"/>
                      </a:cxn>
                      <a:cxn ang="0">
                        <a:pos x="392" y="127"/>
                      </a:cxn>
                      <a:cxn ang="0">
                        <a:pos x="364" y="110"/>
                      </a:cxn>
                      <a:cxn ang="0">
                        <a:pos x="336" y="101"/>
                      </a:cxn>
                      <a:cxn ang="0">
                        <a:pos x="304" y="94"/>
                      </a:cxn>
                      <a:cxn ang="0">
                        <a:pos x="268" y="89"/>
                      </a:cxn>
                      <a:cxn ang="0">
                        <a:pos x="227" y="88"/>
                      </a:cxn>
                      <a:cxn ang="0">
                        <a:pos x="187" y="90"/>
                      </a:cxn>
                      <a:cxn ang="0">
                        <a:pos x="172" y="94"/>
                      </a:cxn>
                      <a:cxn ang="0">
                        <a:pos x="159" y="99"/>
                      </a:cxn>
                      <a:cxn ang="0">
                        <a:pos x="147" y="108"/>
                      </a:cxn>
                      <a:cxn ang="0">
                        <a:pos x="138" y="121"/>
                      </a:cxn>
                      <a:cxn ang="0">
                        <a:pos x="132" y="137"/>
                      </a:cxn>
                      <a:cxn ang="0">
                        <a:pos x="131" y="156"/>
                      </a:cxn>
                      <a:cxn ang="0">
                        <a:pos x="245" y="290"/>
                      </a:cxn>
                      <a:cxn ang="0">
                        <a:pos x="281" y="286"/>
                      </a:cxn>
                      <a:cxn ang="0">
                        <a:pos x="313" y="276"/>
                      </a:cxn>
                      <a:cxn ang="0">
                        <a:pos x="328" y="268"/>
                      </a:cxn>
                      <a:cxn ang="0">
                        <a:pos x="340" y="258"/>
                      </a:cxn>
                      <a:cxn ang="0">
                        <a:pos x="364" y="234"/>
                      </a:cxn>
                      <a:cxn ang="0">
                        <a:pos x="353" y="400"/>
                      </a:cxn>
                      <a:cxn ang="0">
                        <a:pos x="328" y="380"/>
                      </a:cxn>
                      <a:cxn ang="0">
                        <a:pos x="297" y="365"/>
                      </a:cxn>
                      <a:cxn ang="0">
                        <a:pos x="264" y="359"/>
                      </a:cxn>
                      <a:cxn ang="0">
                        <a:pos x="131" y="358"/>
                      </a:cxn>
                      <a:cxn ang="0">
                        <a:pos x="131" y="533"/>
                      </a:cxn>
                      <a:cxn ang="0">
                        <a:pos x="135" y="552"/>
                      </a:cxn>
                      <a:cxn ang="0">
                        <a:pos x="142" y="566"/>
                      </a:cxn>
                      <a:cxn ang="0">
                        <a:pos x="155" y="578"/>
                      </a:cxn>
                      <a:cxn ang="0">
                        <a:pos x="176" y="586"/>
                      </a:cxn>
                      <a:cxn ang="0">
                        <a:pos x="213" y="592"/>
                      </a:cxn>
                      <a:cxn ang="0">
                        <a:pos x="259" y="593"/>
                      </a:cxn>
                      <a:cxn ang="0">
                        <a:pos x="300" y="590"/>
                      </a:cxn>
                      <a:cxn ang="0">
                        <a:pos x="336" y="583"/>
                      </a:cxn>
                      <a:cxn ang="0">
                        <a:pos x="366" y="575"/>
                      </a:cxn>
                      <a:cxn ang="0">
                        <a:pos x="394" y="561"/>
                      </a:cxn>
                      <a:cxn ang="0">
                        <a:pos x="420" y="541"/>
                      </a:cxn>
                      <a:cxn ang="0">
                        <a:pos x="444" y="515"/>
                      </a:cxn>
                      <a:cxn ang="0">
                        <a:pos x="465" y="482"/>
                      </a:cxn>
                      <a:cxn ang="0">
                        <a:pos x="474" y="679"/>
                      </a:cxn>
                      <a:cxn ang="0">
                        <a:pos x="459" y="670"/>
                      </a:cxn>
                      <a:cxn ang="0">
                        <a:pos x="443" y="663"/>
                      </a:cxn>
                      <a:cxn ang="0">
                        <a:pos x="426" y="660"/>
                      </a:cxn>
                      <a:cxn ang="0">
                        <a:pos x="407" y="658"/>
                      </a:cxn>
                      <a:cxn ang="0">
                        <a:pos x="11" y="648"/>
                      </a:cxn>
                      <a:cxn ang="0">
                        <a:pos x="28" y="624"/>
                      </a:cxn>
                      <a:cxn ang="0">
                        <a:pos x="39" y="598"/>
                      </a:cxn>
                      <a:cxn ang="0">
                        <a:pos x="45" y="566"/>
                      </a:cxn>
                      <a:cxn ang="0">
                        <a:pos x="46" y="132"/>
                      </a:cxn>
                      <a:cxn ang="0">
                        <a:pos x="42" y="99"/>
                      </a:cxn>
                      <a:cxn ang="0">
                        <a:pos x="34" y="69"/>
                      </a:cxn>
                      <a:cxn ang="0">
                        <a:pos x="20" y="45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74" h="679">
                        <a:moveTo>
                          <a:pt x="393" y="23"/>
                        </a:moveTo>
                        <a:lnTo>
                          <a:pt x="400" y="22"/>
                        </a:lnTo>
                        <a:lnTo>
                          <a:pt x="409" y="21"/>
                        </a:lnTo>
                        <a:lnTo>
                          <a:pt x="416" y="20"/>
                        </a:lnTo>
                        <a:lnTo>
                          <a:pt x="424" y="17"/>
                        </a:lnTo>
                        <a:lnTo>
                          <a:pt x="432" y="14"/>
                        </a:lnTo>
                        <a:lnTo>
                          <a:pt x="439" y="10"/>
                        </a:lnTo>
                        <a:lnTo>
                          <a:pt x="448" y="5"/>
                        </a:lnTo>
                        <a:lnTo>
                          <a:pt x="455" y="0"/>
                        </a:lnTo>
                        <a:lnTo>
                          <a:pt x="455" y="209"/>
                        </a:lnTo>
                        <a:lnTo>
                          <a:pt x="447" y="193"/>
                        </a:lnTo>
                        <a:lnTo>
                          <a:pt x="437" y="177"/>
                        </a:lnTo>
                        <a:lnTo>
                          <a:pt x="428" y="162"/>
                        </a:lnTo>
                        <a:lnTo>
                          <a:pt x="416" y="149"/>
                        </a:lnTo>
                        <a:lnTo>
                          <a:pt x="405" y="138"/>
                        </a:lnTo>
                        <a:lnTo>
                          <a:pt x="392" y="127"/>
                        </a:lnTo>
                        <a:lnTo>
                          <a:pt x="378" y="119"/>
                        </a:lnTo>
                        <a:lnTo>
                          <a:pt x="364" y="110"/>
                        </a:lnTo>
                        <a:lnTo>
                          <a:pt x="350" y="105"/>
                        </a:lnTo>
                        <a:lnTo>
                          <a:pt x="336" y="101"/>
                        </a:lnTo>
                        <a:lnTo>
                          <a:pt x="320" y="97"/>
                        </a:lnTo>
                        <a:lnTo>
                          <a:pt x="304" y="94"/>
                        </a:lnTo>
                        <a:lnTo>
                          <a:pt x="287" y="91"/>
                        </a:lnTo>
                        <a:lnTo>
                          <a:pt x="268" y="89"/>
                        </a:lnTo>
                        <a:lnTo>
                          <a:pt x="248" y="88"/>
                        </a:lnTo>
                        <a:lnTo>
                          <a:pt x="227" y="88"/>
                        </a:lnTo>
                        <a:lnTo>
                          <a:pt x="206" y="89"/>
                        </a:lnTo>
                        <a:lnTo>
                          <a:pt x="187" y="90"/>
                        </a:lnTo>
                        <a:lnTo>
                          <a:pt x="179" y="93"/>
                        </a:lnTo>
                        <a:lnTo>
                          <a:pt x="172" y="94"/>
                        </a:lnTo>
                        <a:lnTo>
                          <a:pt x="166" y="96"/>
                        </a:lnTo>
                        <a:lnTo>
                          <a:pt x="159" y="99"/>
                        </a:lnTo>
                        <a:lnTo>
                          <a:pt x="153" y="103"/>
                        </a:lnTo>
                        <a:lnTo>
                          <a:pt x="147" y="108"/>
                        </a:lnTo>
                        <a:lnTo>
                          <a:pt x="142" y="114"/>
                        </a:lnTo>
                        <a:lnTo>
                          <a:pt x="138" y="121"/>
                        </a:lnTo>
                        <a:lnTo>
                          <a:pt x="135" y="128"/>
                        </a:lnTo>
                        <a:lnTo>
                          <a:pt x="132" y="137"/>
                        </a:lnTo>
                        <a:lnTo>
                          <a:pt x="131" y="145"/>
                        </a:lnTo>
                        <a:lnTo>
                          <a:pt x="131" y="156"/>
                        </a:lnTo>
                        <a:lnTo>
                          <a:pt x="131" y="290"/>
                        </a:lnTo>
                        <a:lnTo>
                          <a:pt x="245" y="290"/>
                        </a:lnTo>
                        <a:lnTo>
                          <a:pt x="264" y="289"/>
                        </a:lnTo>
                        <a:lnTo>
                          <a:pt x="281" y="286"/>
                        </a:lnTo>
                        <a:lnTo>
                          <a:pt x="297" y="282"/>
                        </a:lnTo>
                        <a:lnTo>
                          <a:pt x="313" y="276"/>
                        </a:lnTo>
                        <a:lnTo>
                          <a:pt x="320" y="273"/>
                        </a:lnTo>
                        <a:lnTo>
                          <a:pt x="328" y="268"/>
                        </a:lnTo>
                        <a:lnTo>
                          <a:pt x="334" y="263"/>
                        </a:lnTo>
                        <a:lnTo>
                          <a:pt x="340" y="258"/>
                        </a:lnTo>
                        <a:lnTo>
                          <a:pt x="353" y="246"/>
                        </a:lnTo>
                        <a:lnTo>
                          <a:pt x="364" y="234"/>
                        </a:lnTo>
                        <a:lnTo>
                          <a:pt x="364" y="413"/>
                        </a:lnTo>
                        <a:lnTo>
                          <a:pt x="353" y="400"/>
                        </a:lnTo>
                        <a:lnTo>
                          <a:pt x="340" y="389"/>
                        </a:lnTo>
                        <a:lnTo>
                          <a:pt x="328" y="380"/>
                        </a:lnTo>
                        <a:lnTo>
                          <a:pt x="313" y="372"/>
                        </a:lnTo>
                        <a:lnTo>
                          <a:pt x="297" y="365"/>
                        </a:lnTo>
                        <a:lnTo>
                          <a:pt x="281" y="361"/>
                        </a:lnTo>
                        <a:lnTo>
                          <a:pt x="264" y="359"/>
                        </a:lnTo>
                        <a:lnTo>
                          <a:pt x="245" y="358"/>
                        </a:lnTo>
                        <a:lnTo>
                          <a:pt x="131" y="358"/>
                        </a:lnTo>
                        <a:lnTo>
                          <a:pt x="131" y="522"/>
                        </a:lnTo>
                        <a:lnTo>
                          <a:pt x="131" y="533"/>
                        </a:lnTo>
                        <a:lnTo>
                          <a:pt x="132" y="542"/>
                        </a:lnTo>
                        <a:lnTo>
                          <a:pt x="135" y="552"/>
                        </a:lnTo>
                        <a:lnTo>
                          <a:pt x="138" y="559"/>
                        </a:lnTo>
                        <a:lnTo>
                          <a:pt x="142" y="566"/>
                        </a:lnTo>
                        <a:lnTo>
                          <a:pt x="149" y="573"/>
                        </a:lnTo>
                        <a:lnTo>
                          <a:pt x="155" y="578"/>
                        </a:lnTo>
                        <a:lnTo>
                          <a:pt x="164" y="582"/>
                        </a:lnTo>
                        <a:lnTo>
                          <a:pt x="176" y="586"/>
                        </a:lnTo>
                        <a:lnTo>
                          <a:pt x="193" y="591"/>
                        </a:lnTo>
                        <a:lnTo>
                          <a:pt x="213" y="592"/>
                        </a:lnTo>
                        <a:lnTo>
                          <a:pt x="236" y="593"/>
                        </a:lnTo>
                        <a:lnTo>
                          <a:pt x="259" y="593"/>
                        </a:lnTo>
                        <a:lnTo>
                          <a:pt x="280" y="592"/>
                        </a:lnTo>
                        <a:lnTo>
                          <a:pt x="300" y="590"/>
                        </a:lnTo>
                        <a:lnTo>
                          <a:pt x="319" y="587"/>
                        </a:lnTo>
                        <a:lnTo>
                          <a:pt x="336" y="583"/>
                        </a:lnTo>
                        <a:lnTo>
                          <a:pt x="352" y="580"/>
                        </a:lnTo>
                        <a:lnTo>
                          <a:pt x="366" y="575"/>
                        </a:lnTo>
                        <a:lnTo>
                          <a:pt x="379" y="568"/>
                        </a:lnTo>
                        <a:lnTo>
                          <a:pt x="394" y="561"/>
                        </a:lnTo>
                        <a:lnTo>
                          <a:pt x="408" y="552"/>
                        </a:lnTo>
                        <a:lnTo>
                          <a:pt x="420" y="541"/>
                        </a:lnTo>
                        <a:lnTo>
                          <a:pt x="432" y="528"/>
                        </a:lnTo>
                        <a:lnTo>
                          <a:pt x="444" y="515"/>
                        </a:lnTo>
                        <a:lnTo>
                          <a:pt x="455" y="499"/>
                        </a:lnTo>
                        <a:lnTo>
                          <a:pt x="465" y="482"/>
                        </a:lnTo>
                        <a:lnTo>
                          <a:pt x="474" y="463"/>
                        </a:lnTo>
                        <a:lnTo>
                          <a:pt x="474" y="679"/>
                        </a:lnTo>
                        <a:lnTo>
                          <a:pt x="467" y="674"/>
                        </a:lnTo>
                        <a:lnTo>
                          <a:pt x="459" y="670"/>
                        </a:lnTo>
                        <a:lnTo>
                          <a:pt x="451" y="666"/>
                        </a:lnTo>
                        <a:lnTo>
                          <a:pt x="443" y="663"/>
                        </a:lnTo>
                        <a:lnTo>
                          <a:pt x="434" y="661"/>
                        </a:lnTo>
                        <a:lnTo>
                          <a:pt x="426" y="660"/>
                        </a:lnTo>
                        <a:lnTo>
                          <a:pt x="416" y="659"/>
                        </a:lnTo>
                        <a:lnTo>
                          <a:pt x="407" y="658"/>
                        </a:lnTo>
                        <a:lnTo>
                          <a:pt x="0" y="658"/>
                        </a:lnTo>
                        <a:lnTo>
                          <a:pt x="11" y="648"/>
                        </a:lnTo>
                        <a:lnTo>
                          <a:pt x="20" y="637"/>
                        </a:lnTo>
                        <a:lnTo>
                          <a:pt x="28" y="624"/>
                        </a:lnTo>
                        <a:lnTo>
                          <a:pt x="34" y="612"/>
                        </a:lnTo>
                        <a:lnTo>
                          <a:pt x="39" y="598"/>
                        </a:lnTo>
                        <a:lnTo>
                          <a:pt x="42" y="582"/>
                        </a:lnTo>
                        <a:lnTo>
                          <a:pt x="45" y="566"/>
                        </a:lnTo>
                        <a:lnTo>
                          <a:pt x="46" y="549"/>
                        </a:lnTo>
                        <a:lnTo>
                          <a:pt x="46" y="132"/>
                        </a:lnTo>
                        <a:lnTo>
                          <a:pt x="45" y="115"/>
                        </a:lnTo>
                        <a:lnTo>
                          <a:pt x="42" y="99"/>
                        </a:lnTo>
                        <a:lnTo>
                          <a:pt x="39" y="84"/>
                        </a:lnTo>
                        <a:lnTo>
                          <a:pt x="34" y="69"/>
                        </a:lnTo>
                        <a:lnTo>
                          <a:pt x="28" y="57"/>
                        </a:lnTo>
                        <a:lnTo>
                          <a:pt x="20" y="45"/>
                        </a:lnTo>
                        <a:lnTo>
                          <a:pt x="11" y="34"/>
                        </a:lnTo>
                        <a:lnTo>
                          <a:pt x="0" y="23"/>
                        </a:lnTo>
                        <a:lnTo>
                          <a:pt x="393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899" name="Freeform 947"/>
                  <p:cNvSpPr>
                    <a:spLocks noChangeAspect="1"/>
                  </p:cNvSpPr>
                  <p:nvPr/>
                </p:nvSpPr>
                <p:spPr bwMode="auto">
                  <a:xfrm>
                    <a:off x="1497" y="2257"/>
                    <a:ext cx="153" cy="203"/>
                  </a:xfrm>
                  <a:custGeom>
                    <a:avLst/>
                    <a:gdLst/>
                    <a:ahLst/>
                    <a:cxnLst>
                      <a:cxn ang="0">
                        <a:pos x="463" y="654"/>
                      </a:cxn>
                      <a:cxn ang="0">
                        <a:pos x="431" y="641"/>
                      </a:cxn>
                      <a:cxn ang="0">
                        <a:pos x="369" y="649"/>
                      </a:cxn>
                      <a:cxn ang="0">
                        <a:pos x="281" y="667"/>
                      </a:cxn>
                      <a:cxn ang="0">
                        <a:pos x="219" y="665"/>
                      </a:cxn>
                      <a:cxn ang="0">
                        <a:pos x="162" y="652"/>
                      </a:cxn>
                      <a:cxn ang="0">
                        <a:pos x="115" y="630"/>
                      </a:cxn>
                      <a:cxn ang="0">
                        <a:pos x="75" y="597"/>
                      </a:cxn>
                      <a:cxn ang="0">
                        <a:pos x="44" y="556"/>
                      </a:cxn>
                      <a:cxn ang="0">
                        <a:pos x="21" y="503"/>
                      </a:cxn>
                      <a:cxn ang="0">
                        <a:pos x="6" y="442"/>
                      </a:cxn>
                      <a:cxn ang="0">
                        <a:pos x="0" y="371"/>
                      </a:cxn>
                      <a:cxn ang="0">
                        <a:pos x="6" y="263"/>
                      </a:cxn>
                      <a:cxn ang="0">
                        <a:pos x="19" y="201"/>
                      </a:cxn>
                      <a:cxn ang="0">
                        <a:pos x="39" y="148"/>
                      </a:cxn>
                      <a:cxn ang="0">
                        <a:pos x="67" y="99"/>
                      </a:cxn>
                      <a:cxn ang="0">
                        <a:pos x="108" y="56"/>
                      </a:cxn>
                      <a:cxn ang="0">
                        <a:pos x="159" y="25"/>
                      </a:cxn>
                      <a:cxn ang="0">
                        <a:pos x="219" y="10"/>
                      </a:cxn>
                      <a:cxn ang="0">
                        <a:pos x="282" y="6"/>
                      </a:cxn>
                      <a:cxn ang="0">
                        <a:pos x="360" y="19"/>
                      </a:cxn>
                      <a:cxn ang="0">
                        <a:pos x="415" y="24"/>
                      </a:cxn>
                      <a:cxn ang="0">
                        <a:pos x="442" y="16"/>
                      </a:cxn>
                      <a:cxn ang="0">
                        <a:pos x="463" y="245"/>
                      </a:cxn>
                      <a:cxn ang="0">
                        <a:pos x="423" y="177"/>
                      </a:cxn>
                      <a:cxn ang="0">
                        <a:pos x="385" y="130"/>
                      </a:cxn>
                      <a:cxn ang="0">
                        <a:pos x="330" y="92"/>
                      </a:cxn>
                      <a:cxn ang="0">
                        <a:pos x="263" y="80"/>
                      </a:cxn>
                      <a:cxn ang="0">
                        <a:pos x="219" y="85"/>
                      </a:cxn>
                      <a:cxn ang="0">
                        <a:pos x="181" y="102"/>
                      </a:cxn>
                      <a:cxn ang="0">
                        <a:pos x="150" y="130"/>
                      </a:cxn>
                      <a:cxn ang="0">
                        <a:pos x="123" y="170"/>
                      </a:cxn>
                      <a:cxn ang="0">
                        <a:pos x="97" y="247"/>
                      </a:cxn>
                      <a:cxn ang="0">
                        <a:pos x="88" y="342"/>
                      </a:cxn>
                      <a:cxn ang="0">
                        <a:pos x="97" y="435"/>
                      </a:cxn>
                      <a:cxn ang="0">
                        <a:pos x="123" y="510"/>
                      </a:cxn>
                      <a:cxn ang="0">
                        <a:pos x="148" y="548"/>
                      </a:cxn>
                      <a:cxn ang="0">
                        <a:pos x="180" y="575"/>
                      </a:cxn>
                      <a:cxn ang="0">
                        <a:pos x="217" y="591"/>
                      </a:cxn>
                      <a:cxn ang="0">
                        <a:pos x="259" y="596"/>
                      </a:cxn>
                      <a:cxn ang="0">
                        <a:pos x="312" y="590"/>
                      </a:cxn>
                      <a:cxn ang="0">
                        <a:pos x="355" y="571"/>
                      </a:cxn>
                      <a:cxn ang="0">
                        <a:pos x="388" y="535"/>
                      </a:cxn>
                      <a:cxn ang="0">
                        <a:pos x="399" y="488"/>
                      </a:cxn>
                      <a:cxn ang="0">
                        <a:pos x="392" y="382"/>
                      </a:cxn>
                      <a:cxn ang="0">
                        <a:pos x="358" y="331"/>
                      </a:cxn>
                      <a:cxn ang="0">
                        <a:pos x="498" y="338"/>
                      </a:cxn>
                      <a:cxn ang="0">
                        <a:pos x="486" y="393"/>
                      </a:cxn>
                    </a:cxnLst>
                    <a:rect l="0" t="0" r="r" b="b"/>
                    <a:pathLst>
                      <a:path w="509" h="674">
                        <a:moveTo>
                          <a:pt x="484" y="674"/>
                        </a:moveTo>
                        <a:lnTo>
                          <a:pt x="477" y="667"/>
                        </a:lnTo>
                        <a:lnTo>
                          <a:pt x="471" y="660"/>
                        </a:lnTo>
                        <a:lnTo>
                          <a:pt x="463" y="654"/>
                        </a:lnTo>
                        <a:lnTo>
                          <a:pt x="456" y="650"/>
                        </a:lnTo>
                        <a:lnTo>
                          <a:pt x="448" y="647"/>
                        </a:lnTo>
                        <a:lnTo>
                          <a:pt x="439" y="643"/>
                        </a:lnTo>
                        <a:lnTo>
                          <a:pt x="431" y="641"/>
                        </a:lnTo>
                        <a:lnTo>
                          <a:pt x="422" y="641"/>
                        </a:lnTo>
                        <a:lnTo>
                          <a:pt x="408" y="642"/>
                        </a:lnTo>
                        <a:lnTo>
                          <a:pt x="390" y="645"/>
                        </a:lnTo>
                        <a:lnTo>
                          <a:pt x="369" y="649"/>
                        </a:lnTo>
                        <a:lnTo>
                          <a:pt x="344" y="655"/>
                        </a:lnTo>
                        <a:lnTo>
                          <a:pt x="320" y="660"/>
                        </a:lnTo>
                        <a:lnTo>
                          <a:pt x="299" y="663"/>
                        </a:lnTo>
                        <a:lnTo>
                          <a:pt x="281" y="667"/>
                        </a:lnTo>
                        <a:lnTo>
                          <a:pt x="266" y="667"/>
                        </a:lnTo>
                        <a:lnTo>
                          <a:pt x="250" y="667"/>
                        </a:lnTo>
                        <a:lnTo>
                          <a:pt x="234" y="666"/>
                        </a:lnTo>
                        <a:lnTo>
                          <a:pt x="219" y="665"/>
                        </a:lnTo>
                        <a:lnTo>
                          <a:pt x="203" y="662"/>
                        </a:lnTo>
                        <a:lnTo>
                          <a:pt x="190" y="659"/>
                        </a:lnTo>
                        <a:lnTo>
                          <a:pt x="176" y="656"/>
                        </a:lnTo>
                        <a:lnTo>
                          <a:pt x="162" y="652"/>
                        </a:lnTo>
                        <a:lnTo>
                          <a:pt x="150" y="648"/>
                        </a:lnTo>
                        <a:lnTo>
                          <a:pt x="137" y="642"/>
                        </a:lnTo>
                        <a:lnTo>
                          <a:pt x="125" y="636"/>
                        </a:lnTo>
                        <a:lnTo>
                          <a:pt x="115" y="630"/>
                        </a:lnTo>
                        <a:lnTo>
                          <a:pt x="104" y="622"/>
                        </a:lnTo>
                        <a:lnTo>
                          <a:pt x="94" y="615"/>
                        </a:lnTo>
                        <a:lnTo>
                          <a:pt x="84" y="607"/>
                        </a:lnTo>
                        <a:lnTo>
                          <a:pt x="75" y="597"/>
                        </a:lnTo>
                        <a:lnTo>
                          <a:pt x="66" y="588"/>
                        </a:lnTo>
                        <a:lnTo>
                          <a:pt x="58" y="578"/>
                        </a:lnTo>
                        <a:lnTo>
                          <a:pt x="51" y="567"/>
                        </a:lnTo>
                        <a:lnTo>
                          <a:pt x="44" y="556"/>
                        </a:lnTo>
                        <a:lnTo>
                          <a:pt x="38" y="543"/>
                        </a:lnTo>
                        <a:lnTo>
                          <a:pt x="32" y="531"/>
                        </a:lnTo>
                        <a:lnTo>
                          <a:pt x="26" y="518"/>
                        </a:lnTo>
                        <a:lnTo>
                          <a:pt x="21" y="503"/>
                        </a:lnTo>
                        <a:lnTo>
                          <a:pt x="17" y="490"/>
                        </a:lnTo>
                        <a:lnTo>
                          <a:pt x="13" y="474"/>
                        </a:lnTo>
                        <a:lnTo>
                          <a:pt x="9" y="458"/>
                        </a:lnTo>
                        <a:lnTo>
                          <a:pt x="6" y="442"/>
                        </a:lnTo>
                        <a:lnTo>
                          <a:pt x="4" y="426"/>
                        </a:lnTo>
                        <a:lnTo>
                          <a:pt x="2" y="408"/>
                        </a:lnTo>
                        <a:lnTo>
                          <a:pt x="1" y="390"/>
                        </a:lnTo>
                        <a:lnTo>
                          <a:pt x="0" y="371"/>
                        </a:lnTo>
                        <a:lnTo>
                          <a:pt x="0" y="351"/>
                        </a:lnTo>
                        <a:lnTo>
                          <a:pt x="1" y="314"/>
                        </a:lnTo>
                        <a:lnTo>
                          <a:pt x="4" y="280"/>
                        </a:lnTo>
                        <a:lnTo>
                          <a:pt x="6" y="263"/>
                        </a:lnTo>
                        <a:lnTo>
                          <a:pt x="8" y="247"/>
                        </a:lnTo>
                        <a:lnTo>
                          <a:pt x="12" y="232"/>
                        </a:lnTo>
                        <a:lnTo>
                          <a:pt x="15" y="216"/>
                        </a:lnTo>
                        <a:lnTo>
                          <a:pt x="19" y="201"/>
                        </a:lnTo>
                        <a:lnTo>
                          <a:pt x="23" y="188"/>
                        </a:lnTo>
                        <a:lnTo>
                          <a:pt x="27" y="174"/>
                        </a:lnTo>
                        <a:lnTo>
                          <a:pt x="33" y="160"/>
                        </a:lnTo>
                        <a:lnTo>
                          <a:pt x="39" y="148"/>
                        </a:lnTo>
                        <a:lnTo>
                          <a:pt x="45" y="136"/>
                        </a:lnTo>
                        <a:lnTo>
                          <a:pt x="52" y="123"/>
                        </a:lnTo>
                        <a:lnTo>
                          <a:pt x="59" y="113"/>
                        </a:lnTo>
                        <a:lnTo>
                          <a:pt x="67" y="99"/>
                        </a:lnTo>
                        <a:lnTo>
                          <a:pt x="77" y="88"/>
                        </a:lnTo>
                        <a:lnTo>
                          <a:pt x="87" y="76"/>
                        </a:lnTo>
                        <a:lnTo>
                          <a:pt x="98" y="65"/>
                        </a:lnTo>
                        <a:lnTo>
                          <a:pt x="108" y="56"/>
                        </a:lnTo>
                        <a:lnTo>
                          <a:pt x="120" y="46"/>
                        </a:lnTo>
                        <a:lnTo>
                          <a:pt x="133" y="39"/>
                        </a:lnTo>
                        <a:lnTo>
                          <a:pt x="145" y="32"/>
                        </a:lnTo>
                        <a:lnTo>
                          <a:pt x="159" y="25"/>
                        </a:lnTo>
                        <a:lnTo>
                          <a:pt x="173" y="20"/>
                        </a:lnTo>
                        <a:lnTo>
                          <a:pt x="187" y="16"/>
                        </a:lnTo>
                        <a:lnTo>
                          <a:pt x="203" y="12"/>
                        </a:lnTo>
                        <a:lnTo>
                          <a:pt x="219" y="10"/>
                        </a:lnTo>
                        <a:lnTo>
                          <a:pt x="235" y="8"/>
                        </a:lnTo>
                        <a:lnTo>
                          <a:pt x="252" y="5"/>
                        </a:lnTo>
                        <a:lnTo>
                          <a:pt x="270" y="5"/>
                        </a:lnTo>
                        <a:lnTo>
                          <a:pt x="282" y="6"/>
                        </a:lnTo>
                        <a:lnTo>
                          <a:pt x="298" y="8"/>
                        </a:lnTo>
                        <a:lnTo>
                          <a:pt x="317" y="11"/>
                        </a:lnTo>
                        <a:lnTo>
                          <a:pt x="339" y="14"/>
                        </a:lnTo>
                        <a:lnTo>
                          <a:pt x="360" y="19"/>
                        </a:lnTo>
                        <a:lnTo>
                          <a:pt x="379" y="22"/>
                        </a:lnTo>
                        <a:lnTo>
                          <a:pt x="395" y="23"/>
                        </a:lnTo>
                        <a:lnTo>
                          <a:pt x="408" y="24"/>
                        </a:lnTo>
                        <a:lnTo>
                          <a:pt x="415" y="24"/>
                        </a:lnTo>
                        <a:lnTo>
                          <a:pt x="421" y="23"/>
                        </a:lnTo>
                        <a:lnTo>
                          <a:pt x="428" y="21"/>
                        </a:lnTo>
                        <a:lnTo>
                          <a:pt x="435" y="19"/>
                        </a:lnTo>
                        <a:lnTo>
                          <a:pt x="442" y="16"/>
                        </a:lnTo>
                        <a:lnTo>
                          <a:pt x="449" y="12"/>
                        </a:lnTo>
                        <a:lnTo>
                          <a:pt x="456" y="6"/>
                        </a:lnTo>
                        <a:lnTo>
                          <a:pt x="463" y="0"/>
                        </a:lnTo>
                        <a:lnTo>
                          <a:pt x="463" y="245"/>
                        </a:lnTo>
                        <a:lnTo>
                          <a:pt x="453" y="227"/>
                        </a:lnTo>
                        <a:lnTo>
                          <a:pt x="442" y="209"/>
                        </a:lnTo>
                        <a:lnTo>
                          <a:pt x="433" y="192"/>
                        </a:lnTo>
                        <a:lnTo>
                          <a:pt x="423" y="177"/>
                        </a:lnTo>
                        <a:lnTo>
                          <a:pt x="414" y="163"/>
                        </a:lnTo>
                        <a:lnTo>
                          <a:pt x="404" y="151"/>
                        </a:lnTo>
                        <a:lnTo>
                          <a:pt x="395" y="139"/>
                        </a:lnTo>
                        <a:lnTo>
                          <a:pt x="385" y="130"/>
                        </a:lnTo>
                        <a:lnTo>
                          <a:pt x="373" y="118"/>
                        </a:lnTo>
                        <a:lnTo>
                          <a:pt x="358" y="108"/>
                        </a:lnTo>
                        <a:lnTo>
                          <a:pt x="344" y="99"/>
                        </a:lnTo>
                        <a:lnTo>
                          <a:pt x="330" y="92"/>
                        </a:lnTo>
                        <a:lnTo>
                          <a:pt x="314" y="86"/>
                        </a:lnTo>
                        <a:lnTo>
                          <a:pt x="298" y="82"/>
                        </a:lnTo>
                        <a:lnTo>
                          <a:pt x="280" y="80"/>
                        </a:lnTo>
                        <a:lnTo>
                          <a:pt x="263" y="80"/>
                        </a:lnTo>
                        <a:lnTo>
                          <a:pt x="252" y="80"/>
                        </a:lnTo>
                        <a:lnTo>
                          <a:pt x="240" y="81"/>
                        </a:lnTo>
                        <a:lnTo>
                          <a:pt x="230" y="83"/>
                        </a:lnTo>
                        <a:lnTo>
                          <a:pt x="219" y="85"/>
                        </a:lnTo>
                        <a:lnTo>
                          <a:pt x="210" y="89"/>
                        </a:lnTo>
                        <a:lnTo>
                          <a:pt x="199" y="92"/>
                        </a:lnTo>
                        <a:lnTo>
                          <a:pt x="191" y="97"/>
                        </a:lnTo>
                        <a:lnTo>
                          <a:pt x="181" y="102"/>
                        </a:lnTo>
                        <a:lnTo>
                          <a:pt x="173" y="108"/>
                        </a:lnTo>
                        <a:lnTo>
                          <a:pt x="164" y="115"/>
                        </a:lnTo>
                        <a:lnTo>
                          <a:pt x="157" y="122"/>
                        </a:lnTo>
                        <a:lnTo>
                          <a:pt x="150" y="130"/>
                        </a:lnTo>
                        <a:lnTo>
                          <a:pt x="142" y="139"/>
                        </a:lnTo>
                        <a:lnTo>
                          <a:pt x="135" y="149"/>
                        </a:lnTo>
                        <a:lnTo>
                          <a:pt x="128" y="159"/>
                        </a:lnTo>
                        <a:lnTo>
                          <a:pt x="123" y="170"/>
                        </a:lnTo>
                        <a:lnTo>
                          <a:pt x="115" y="188"/>
                        </a:lnTo>
                        <a:lnTo>
                          <a:pt x="108" y="205"/>
                        </a:lnTo>
                        <a:lnTo>
                          <a:pt x="102" y="225"/>
                        </a:lnTo>
                        <a:lnTo>
                          <a:pt x="97" y="247"/>
                        </a:lnTo>
                        <a:lnTo>
                          <a:pt x="94" y="269"/>
                        </a:lnTo>
                        <a:lnTo>
                          <a:pt x="91" y="293"/>
                        </a:lnTo>
                        <a:lnTo>
                          <a:pt x="88" y="317"/>
                        </a:lnTo>
                        <a:lnTo>
                          <a:pt x="88" y="342"/>
                        </a:lnTo>
                        <a:lnTo>
                          <a:pt x="88" y="367"/>
                        </a:lnTo>
                        <a:lnTo>
                          <a:pt x="91" y="391"/>
                        </a:lnTo>
                        <a:lnTo>
                          <a:pt x="94" y="413"/>
                        </a:lnTo>
                        <a:lnTo>
                          <a:pt x="97" y="435"/>
                        </a:lnTo>
                        <a:lnTo>
                          <a:pt x="102" y="455"/>
                        </a:lnTo>
                        <a:lnTo>
                          <a:pt x="108" y="474"/>
                        </a:lnTo>
                        <a:lnTo>
                          <a:pt x="115" y="493"/>
                        </a:lnTo>
                        <a:lnTo>
                          <a:pt x="123" y="510"/>
                        </a:lnTo>
                        <a:lnTo>
                          <a:pt x="128" y="520"/>
                        </a:lnTo>
                        <a:lnTo>
                          <a:pt x="135" y="531"/>
                        </a:lnTo>
                        <a:lnTo>
                          <a:pt x="142" y="539"/>
                        </a:lnTo>
                        <a:lnTo>
                          <a:pt x="148" y="548"/>
                        </a:lnTo>
                        <a:lnTo>
                          <a:pt x="156" y="556"/>
                        </a:lnTo>
                        <a:lnTo>
                          <a:pt x="164" y="563"/>
                        </a:lnTo>
                        <a:lnTo>
                          <a:pt x="172" y="570"/>
                        </a:lnTo>
                        <a:lnTo>
                          <a:pt x="180" y="575"/>
                        </a:lnTo>
                        <a:lnTo>
                          <a:pt x="189" y="580"/>
                        </a:lnTo>
                        <a:lnTo>
                          <a:pt x="198" y="585"/>
                        </a:lnTo>
                        <a:lnTo>
                          <a:pt x="207" y="588"/>
                        </a:lnTo>
                        <a:lnTo>
                          <a:pt x="217" y="591"/>
                        </a:lnTo>
                        <a:lnTo>
                          <a:pt x="227" y="593"/>
                        </a:lnTo>
                        <a:lnTo>
                          <a:pt x="237" y="595"/>
                        </a:lnTo>
                        <a:lnTo>
                          <a:pt x="249" y="596"/>
                        </a:lnTo>
                        <a:lnTo>
                          <a:pt x="259" y="596"/>
                        </a:lnTo>
                        <a:lnTo>
                          <a:pt x="274" y="596"/>
                        </a:lnTo>
                        <a:lnTo>
                          <a:pt x="286" y="595"/>
                        </a:lnTo>
                        <a:lnTo>
                          <a:pt x="299" y="593"/>
                        </a:lnTo>
                        <a:lnTo>
                          <a:pt x="312" y="590"/>
                        </a:lnTo>
                        <a:lnTo>
                          <a:pt x="323" y="587"/>
                        </a:lnTo>
                        <a:lnTo>
                          <a:pt x="334" y="581"/>
                        </a:lnTo>
                        <a:lnTo>
                          <a:pt x="344" y="576"/>
                        </a:lnTo>
                        <a:lnTo>
                          <a:pt x="355" y="571"/>
                        </a:lnTo>
                        <a:lnTo>
                          <a:pt x="364" y="562"/>
                        </a:lnTo>
                        <a:lnTo>
                          <a:pt x="374" y="554"/>
                        </a:lnTo>
                        <a:lnTo>
                          <a:pt x="381" y="546"/>
                        </a:lnTo>
                        <a:lnTo>
                          <a:pt x="388" y="535"/>
                        </a:lnTo>
                        <a:lnTo>
                          <a:pt x="393" y="524"/>
                        </a:lnTo>
                        <a:lnTo>
                          <a:pt x="396" y="513"/>
                        </a:lnTo>
                        <a:lnTo>
                          <a:pt x="398" y="500"/>
                        </a:lnTo>
                        <a:lnTo>
                          <a:pt x="399" y="488"/>
                        </a:lnTo>
                        <a:lnTo>
                          <a:pt x="399" y="429"/>
                        </a:lnTo>
                        <a:lnTo>
                          <a:pt x="398" y="412"/>
                        </a:lnTo>
                        <a:lnTo>
                          <a:pt x="396" y="397"/>
                        </a:lnTo>
                        <a:lnTo>
                          <a:pt x="392" y="382"/>
                        </a:lnTo>
                        <a:lnTo>
                          <a:pt x="387" y="368"/>
                        </a:lnTo>
                        <a:lnTo>
                          <a:pt x="379" y="355"/>
                        </a:lnTo>
                        <a:lnTo>
                          <a:pt x="370" y="342"/>
                        </a:lnTo>
                        <a:lnTo>
                          <a:pt x="358" y="331"/>
                        </a:lnTo>
                        <a:lnTo>
                          <a:pt x="345" y="320"/>
                        </a:lnTo>
                        <a:lnTo>
                          <a:pt x="509" y="320"/>
                        </a:lnTo>
                        <a:lnTo>
                          <a:pt x="502" y="329"/>
                        </a:lnTo>
                        <a:lnTo>
                          <a:pt x="498" y="338"/>
                        </a:lnTo>
                        <a:lnTo>
                          <a:pt x="494" y="350"/>
                        </a:lnTo>
                        <a:lnTo>
                          <a:pt x="491" y="362"/>
                        </a:lnTo>
                        <a:lnTo>
                          <a:pt x="488" y="377"/>
                        </a:lnTo>
                        <a:lnTo>
                          <a:pt x="486" y="393"/>
                        </a:lnTo>
                        <a:lnTo>
                          <a:pt x="484" y="410"/>
                        </a:lnTo>
                        <a:lnTo>
                          <a:pt x="484" y="429"/>
                        </a:lnTo>
                        <a:lnTo>
                          <a:pt x="484" y="674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0" name="Freeform 948"/>
                  <p:cNvSpPr>
                    <a:spLocks noChangeAspect="1"/>
                  </p:cNvSpPr>
                  <p:nvPr/>
                </p:nvSpPr>
                <p:spPr bwMode="auto">
                  <a:xfrm>
                    <a:off x="1865" y="2263"/>
                    <a:ext cx="168" cy="191"/>
                  </a:xfrm>
                  <a:custGeom>
                    <a:avLst/>
                    <a:gdLst/>
                    <a:ahLst/>
                    <a:cxnLst>
                      <a:cxn ang="0">
                        <a:pos x="398" y="98"/>
                      </a:cxn>
                      <a:cxn ang="0">
                        <a:pos x="405" y="81"/>
                      </a:cxn>
                      <a:cxn ang="0">
                        <a:pos x="412" y="65"/>
                      </a:cxn>
                      <a:cxn ang="0">
                        <a:pos x="416" y="53"/>
                      </a:cxn>
                      <a:cxn ang="0">
                        <a:pos x="417" y="41"/>
                      </a:cxn>
                      <a:cxn ang="0">
                        <a:pos x="416" y="37"/>
                      </a:cxn>
                      <a:cxn ang="0">
                        <a:pos x="415" y="32"/>
                      </a:cxn>
                      <a:cxn ang="0">
                        <a:pos x="414" y="26"/>
                      </a:cxn>
                      <a:cxn ang="0">
                        <a:pos x="411" y="21"/>
                      </a:cxn>
                      <a:cxn ang="0">
                        <a:pos x="403" y="11"/>
                      </a:cxn>
                      <a:cxn ang="0">
                        <a:pos x="395" y="0"/>
                      </a:cxn>
                      <a:cxn ang="0">
                        <a:pos x="558" y="0"/>
                      </a:cxn>
                      <a:cxn ang="0">
                        <a:pos x="540" y="20"/>
                      </a:cxn>
                      <a:cxn ang="0">
                        <a:pos x="522" y="41"/>
                      </a:cxn>
                      <a:cxn ang="0">
                        <a:pos x="514" y="53"/>
                      </a:cxn>
                      <a:cxn ang="0">
                        <a:pos x="506" y="63"/>
                      </a:cxn>
                      <a:cxn ang="0">
                        <a:pos x="499" y="76"/>
                      </a:cxn>
                      <a:cxn ang="0">
                        <a:pos x="493" y="87"/>
                      </a:cxn>
                      <a:cxn ang="0">
                        <a:pos x="322" y="411"/>
                      </a:cxn>
                      <a:cxn ang="0">
                        <a:pos x="322" y="526"/>
                      </a:cxn>
                      <a:cxn ang="0">
                        <a:pos x="322" y="543"/>
                      </a:cxn>
                      <a:cxn ang="0">
                        <a:pos x="324" y="559"/>
                      </a:cxn>
                      <a:cxn ang="0">
                        <a:pos x="327" y="575"/>
                      </a:cxn>
                      <a:cxn ang="0">
                        <a:pos x="333" y="589"/>
                      </a:cxn>
                      <a:cxn ang="0">
                        <a:pos x="338" y="601"/>
                      </a:cxn>
                      <a:cxn ang="0">
                        <a:pos x="345" y="614"/>
                      </a:cxn>
                      <a:cxn ang="0">
                        <a:pos x="355" y="625"/>
                      </a:cxn>
                      <a:cxn ang="0">
                        <a:pos x="365" y="635"/>
                      </a:cxn>
                      <a:cxn ang="0">
                        <a:pos x="190" y="635"/>
                      </a:cxn>
                      <a:cxn ang="0">
                        <a:pos x="201" y="625"/>
                      </a:cxn>
                      <a:cxn ang="0">
                        <a:pos x="210" y="614"/>
                      </a:cxn>
                      <a:cxn ang="0">
                        <a:pos x="218" y="601"/>
                      </a:cxn>
                      <a:cxn ang="0">
                        <a:pos x="224" y="589"/>
                      </a:cxn>
                      <a:cxn ang="0">
                        <a:pos x="229" y="575"/>
                      </a:cxn>
                      <a:cxn ang="0">
                        <a:pos x="233" y="559"/>
                      </a:cxn>
                      <a:cxn ang="0">
                        <a:pos x="235" y="543"/>
                      </a:cxn>
                      <a:cxn ang="0">
                        <a:pos x="236" y="526"/>
                      </a:cxn>
                      <a:cxn ang="0">
                        <a:pos x="236" y="414"/>
                      </a:cxn>
                      <a:cxn ang="0">
                        <a:pos x="64" y="87"/>
                      </a:cxn>
                      <a:cxn ang="0">
                        <a:pos x="49" y="63"/>
                      </a:cxn>
                      <a:cxn ang="0">
                        <a:pos x="35" y="41"/>
                      </a:cxn>
                      <a:cxn ang="0">
                        <a:pos x="18" y="20"/>
                      </a:cxn>
                      <a:cxn ang="0">
                        <a:pos x="0" y="0"/>
                      </a:cxn>
                      <a:cxn ang="0">
                        <a:pos x="174" y="0"/>
                      </a:cxn>
                      <a:cxn ang="0">
                        <a:pos x="165" y="10"/>
                      </a:cxn>
                      <a:cxn ang="0">
                        <a:pos x="159" y="20"/>
                      </a:cxn>
                      <a:cxn ang="0">
                        <a:pos x="157" y="25"/>
                      </a:cxn>
                      <a:cxn ang="0">
                        <a:pos x="156" y="31"/>
                      </a:cxn>
                      <a:cxn ang="0">
                        <a:pos x="155" y="36"/>
                      </a:cxn>
                      <a:cxn ang="0">
                        <a:pos x="154" y="41"/>
                      </a:cxn>
                      <a:cxn ang="0">
                        <a:pos x="155" y="54"/>
                      </a:cxn>
                      <a:cxn ang="0">
                        <a:pos x="158" y="67"/>
                      </a:cxn>
                      <a:cxn ang="0">
                        <a:pos x="163" y="82"/>
                      </a:cxn>
                      <a:cxn ang="0">
                        <a:pos x="172" y="98"/>
                      </a:cxn>
                      <a:cxn ang="0">
                        <a:pos x="284" y="324"/>
                      </a:cxn>
                      <a:cxn ang="0">
                        <a:pos x="398" y="98"/>
                      </a:cxn>
                    </a:cxnLst>
                    <a:rect l="0" t="0" r="r" b="b"/>
                    <a:pathLst>
                      <a:path w="558" h="635">
                        <a:moveTo>
                          <a:pt x="398" y="98"/>
                        </a:moveTo>
                        <a:lnTo>
                          <a:pt x="405" y="81"/>
                        </a:lnTo>
                        <a:lnTo>
                          <a:pt x="412" y="65"/>
                        </a:lnTo>
                        <a:lnTo>
                          <a:pt x="416" y="53"/>
                        </a:lnTo>
                        <a:lnTo>
                          <a:pt x="417" y="41"/>
                        </a:lnTo>
                        <a:lnTo>
                          <a:pt x="416" y="37"/>
                        </a:lnTo>
                        <a:lnTo>
                          <a:pt x="415" y="32"/>
                        </a:lnTo>
                        <a:lnTo>
                          <a:pt x="414" y="26"/>
                        </a:lnTo>
                        <a:lnTo>
                          <a:pt x="411" y="21"/>
                        </a:lnTo>
                        <a:lnTo>
                          <a:pt x="403" y="11"/>
                        </a:lnTo>
                        <a:lnTo>
                          <a:pt x="395" y="0"/>
                        </a:lnTo>
                        <a:lnTo>
                          <a:pt x="558" y="0"/>
                        </a:lnTo>
                        <a:lnTo>
                          <a:pt x="540" y="20"/>
                        </a:lnTo>
                        <a:lnTo>
                          <a:pt x="522" y="41"/>
                        </a:lnTo>
                        <a:lnTo>
                          <a:pt x="514" y="53"/>
                        </a:lnTo>
                        <a:lnTo>
                          <a:pt x="506" y="63"/>
                        </a:lnTo>
                        <a:lnTo>
                          <a:pt x="499" y="76"/>
                        </a:lnTo>
                        <a:lnTo>
                          <a:pt x="493" y="87"/>
                        </a:lnTo>
                        <a:lnTo>
                          <a:pt x="322" y="411"/>
                        </a:lnTo>
                        <a:lnTo>
                          <a:pt x="322" y="526"/>
                        </a:lnTo>
                        <a:lnTo>
                          <a:pt x="322" y="543"/>
                        </a:lnTo>
                        <a:lnTo>
                          <a:pt x="324" y="559"/>
                        </a:lnTo>
                        <a:lnTo>
                          <a:pt x="327" y="575"/>
                        </a:lnTo>
                        <a:lnTo>
                          <a:pt x="333" y="589"/>
                        </a:lnTo>
                        <a:lnTo>
                          <a:pt x="338" y="601"/>
                        </a:lnTo>
                        <a:lnTo>
                          <a:pt x="345" y="614"/>
                        </a:lnTo>
                        <a:lnTo>
                          <a:pt x="355" y="625"/>
                        </a:lnTo>
                        <a:lnTo>
                          <a:pt x="365" y="635"/>
                        </a:lnTo>
                        <a:lnTo>
                          <a:pt x="190" y="635"/>
                        </a:lnTo>
                        <a:lnTo>
                          <a:pt x="201" y="625"/>
                        </a:lnTo>
                        <a:lnTo>
                          <a:pt x="210" y="614"/>
                        </a:lnTo>
                        <a:lnTo>
                          <a:pt x="218" y="601"/>
                        </a:lnTo>
                        <a:lnTo>
                          <a:pt x="224" y="589"/>
                        </a:lnTo>
                        <a:lnTo>
                          <a:pt x="229" y="575"/>
                        </a:lnTo>
                        <a:lnTo>
                          <a:pt x="233" y="559"/>
                        </a:lnTo>
                        <a:lnTo>
                          <a:pt x="235" y="543"/>
                        </a:lnTo>
                        <a:lnTo>
                          <a:pt x="236" y="526"/>
                        </a:lnTo>
                        <a:lnTo>
                          <a:pt x="236" y="414"/>
                        </a:lnTo>
                        <a:lnTo>
                          <a:pt x="64" y="87"/>
                        </a:lnTo>
                        <a:lnTo>
                          <a:pt x="49" y="63"/>
                        </a:lnTo>
                        <a:lnTo>
                          <a:pt x="35" y="41"/>
                        </a:lnTo>
                        <a:lnTo>
                          <a:pt x="18" y="20"/>
                        </a:lnTo>
                        <a:lnTo>
                          <a:pt x="0" y="0"/>
                        </a:lnTo>
                        <a:lnTo>
                          <a:pt x="174" y="0"/>
                        </a:lnTo>
                        <a:lnTo>
                          <a:pt x="165" y="10"/>
                        </a:lnTo>
                        <a:lnTo>
                          <a:pt x="159" y="20"/>
                        </a:lnTo>
                        <a:lnTo>
                          <a:pt x="157" y="25"/>
                        </a:lnTo>
                        <a:lnTo>
                          <a:pt x="156" y="31"/>
                        </a:lnTo>
                        <a:lnTo>
                          <a:pt x="155" y="36"/>
                        </a:lnTo>
                        <a:lnTo>
                          <a:pt x="154" y="41"/>
                        </a:lnTo>
                        <a:lnTo>
                          <a:pt x="155" y="54"/>
                        </a:lnTo>
                        <a:lnTo>
                          <a:pt x="158" y="67"/>
                        </a:lnTo>
                        <a:lnTo>
                          <a:pt x="163" y="82"/>
                        </a:lnTo>
                        <a:lnTo>
                          <a:pt x="172" y="98"/>
                        </a:lnTo>
                        <a:lnTo>
                          <a:pt x="284" y="324"/>
                        </a:lnTo>
                        <a:lnTo>
                          <a:pt x="398" y="9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1" name="Freeform 949"/>
                  <p:cNvSpPr>
                    <a:spLocks noChangeAspect="1"/>
                  </p:cNvSpPr>
                  <p:nvPr/>
                </p:nvSpPr>
                <p:spPr bwMode="auto">
                  <a:xfrm>
                    <a:off x="2250" y="2256"/>
                    <a:ext cx="141" cy="204"/>
                  </a:xfrm>
                  <a:custGeom>
                    <a:avLst/>
                    <a:gdLst/>
                    <a:ahLst/>
                    <a:cxnLst>
                      <a:cxn ang="0">
                        <a:pos x="398" y="22"/>
                      </a:cxn>
                      <a:cxn ang="0">
                        <a:pos x="413" y="20"/>
                      </a:cxn>
                      <a:cxn ang="0">
                        <a:pos x="429" y="14"/>
                      </a:cxn>
                      <a:cxn ang="0">
                        <a:pos x="445" y="5"/>
                      </a:cxn>
                      <a:cxn ang="0">
                        <a:pos x="452" y="209"/>
                      </a:cxn>
                      <a:cxn ang="0">
                        <a:pos x="436" y="177"/>
                      </a:cxn>
                      <a:cxn ang="0">
                        <a:pos x="416" y="149"/>
                      </a:cxn>
                      <a:cxn ang="0">
                        <a:pos x="390" y="127"/>
                      </a:cxn>
                      <a:cxn ang="0">
                        <a:pos x="361" y="110"/>
                      </a:cxn>
                      <a:cxn ang="0">
                        <a:pos x="333" y="101"/>
                      </a:cxn>
                      <a:cxn ang="0">
                        <a:pos x="302" y="94"/>
                      </a:cxn>
                      <a:cxn ang="0">
                        <a:pos x="266" y="89"/>
                      </a:cxn>
                      <a:cxn ang="0">
                        <a:pos x="226" y="88"/>
                      </a:cxn>
                      <a:cxn ang="0">
                        <a:pos x="186" y="90"/>
                      </a:cxn>
                      <a:cxn ang="0">
                        <a:pos x="171" y="94"/>
                      </a:cxn>
                      <a:cxn ang="0">
                        <a:pos x="159" y="99"/>
                      </a:cxn>
                      <a:cxn ang="0">
                        <a:pos x="145" y="108"/>
                      </a:cxn>
                      <a:cxn ang="0">
                        <a:pos x="135" y="121"/>
                      </a:cxn>
                      <a:cxn ang="0">
                        <a:pos x="129" y="137"/>
                      </a:cxn>
                      <a:cxn ang="0">
                        <a:pos x="128" y="156"/>
                      </a:cxn>
                      <a:cxn ang="0">
                        <a:pos x="242" y="290"/>
                      </a:cxn>
                      <a:cxn ang="0">
                        <a:pos x="279" y="286"/>
                      </a:cxn>
                      <a:cxn ang="0">
                        <a:pos x="310" y="276"/>
                      </a:cxn>
                      <a:cxn ang="0">
                        <a:pos x="325" y="268"/>
                      </a:cxn>
                      <a:cxn ang="0">
                        <a:pos x="338" y="258"/>
                      </a:cxn>
                      <a:cxn ang="0">
                        <a:pos x="361" y="234"/>
                      </a:cxn>
                      <a:cxn ang="0">
                        <a:pos x="350" y="400"/>
                      </a:cxn>
                      <a:cxn ang="0">
                        <a:pos x="325" y="380"/>
                      </a:cxn>
                      <a:cxn ang="0">
                        <a:pos x="294" y="365"/>
                      </a:cxn>
                      <a:cxn ang="0">
                        <a:pos x="261" y="359"/>
                      </a:cxn>
                      <a:cxn ang="0">
                        <a:pos x="128" y="358"/>
                      </a:cxn>
                      <a:cxn ang="0">
                        <a:pos x="128" y="533"/>
                      </a:cxn>
                      <a:cxn ang="0">
                        <a:pos x="132" y="552"/>
                      </a:cxn>
                      <a:cxn ang="0">
                        <a:pos x="141" y="566"/>
                      </a:cxn>
                      <a:cxn ang="0">
                        <a:pos x="153" y="578"/>
                      </a:cxn>
                      <a:cxn ang="0">
                        <a:pos x="167" y="584"/>
                      </a:cxn>
                      <a:cxn ang="0">
                        <a:pos x="182" y="588"/>
                      </a:cxn>
                      <a:cxn ang="0">
                        <a:pos x="211" y="592"/>
                      </a:cxn>
                      <a:cxn ang="0">
                        <a:pos x="258" y="593"/>
                      </a:cxn>
                      <a:cxn ang="0">
                        <a:pos x="299" y="590"/>
                      </a:cxn>
                      <a:cxn ang="0">
                        <a:pos x="334" y="583"/>
                      </a:cxn>
                      <a:cxn ang="0">
                        <a:pos x="364" y="575"/>
                      </a:cxn>
                      <a:cxn ang="0">
                        <a:pos x="391" y="561"/>
                      </a:cxn>
                      <a:cxn ang="0">
                        <a:pos x="418" y="541"/>
                      </a:cxn>
                      <a:cxn ang="0">
                        <a:pos x="441" y="515"/>
                      </a:cxn>
                      <a:cxn ang="0">
                        <a:pos x="462" y="482"/>
                      </a:cxn>
                      <a:cxn ang="0">
                        <a:pos x="471" y="679"/>
                      </a:cxn>
                      <a:cxn ang="0">
                        <a:pos x="457" y="670"/>
                      </a:cxn>
                      <a:cxn ang="0">
                        <a:pos x="441" y="663"/>
                      </a:cxn>
                      <a:cxn ang="0">
                        <a:pos x="423" y="660"/>
                      </a:cxn>
                      <a:cxn ang="0">
                        <a:pos x="404" y="658"/>
                      </a:cxn>
                      <a:cxn ang="0">
                        <a:pos x="10" y="648"/>
                      </a:cxn>
                      <a:cxn ang="0">
                        <a:pos x="26" y="624"/>
                      </a:cxn>
                      <a:cxn ang="0">
                        <a:pos x="37" y="598"/>
                      </a:cxn>
                      <a:cxn ang="0">
                        <a:pos x="43" y="566"/>
                      </a:cxn>
                      <a:cxn ang="0">
                        <a:pos x="43" y="132"/>
                      </a:cxn>
                      <a:cxn ang="0">
                        <a:pos x="41" y="99"/>
                      </a:cxn>
                      <a:cxn ang="0">
                        <a:pos x="32" y="69"/>
                      </a:cxn>
                      <a:cxn ang="0">
                        <a:pos x="18" y="45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71" h="679">
                        <a:moveTo>
                          <a:pt x="390" y="23"/>
                        </a:moveTo>
                        <a:lnTo>
                          <a:pt x="398" y="22"/>
                        </a:lnTo>
                        <a:lnTo>
                          <a:pt x="406" y="21"/>
                        </a:lnTo>
                        <a:lnTo>
                          <a:pt x="413" y="20"/>
                        </a:lnTo>
                        <a:lnTo>
                          <a:pt x="422" y="17"/>
                        </a:lnTo>
                        <a:lnTo>
                          <a:pt x="429" y="14"/>
                        </a:lnTo>
                        <a:lnTo>
                          <a:pt x="437" y="10"/>
                        </a:lnTo>
                        <a:lnTo>
                          <a:pt x="445" y="5"/>
                        </a:lnTo>
                        <a:lnTo>
                          <a:pt x="452" y="0"/>
                        </a:lnTo>
                        <a:lnTo>
                          <a:pt x="452" y="209"/>
                        </a:lnTo>
                        <a:lnTo>
                          <a:pt x="445" y="193"/>
                        </a:lnTo>
                        <a:lnTo>
                          <a:pt x="436" y="177"/>
                        </a:lnTo>
                        <a:lnTo>
                          <a:pt x="426" y="162"/>
                        </a:lnTo>
                        <a:lnTo>
                          <a:pt x="416" y="149"/>
                        </a:lnTo>
                        <a:lnTo>
                          <a:pt x="403" y="138"/>
                        </a:lnTo>
                        <a:lnTo>
                          <a:pt x="390" y="127"/>
                        </a:lnTo>
                        <a:lnTo>
                          <a:pt x="376" y="119"/>
                        </a:lnTo>
                        <a:lnTo>
                          <a:pt x="361" y="110"/>
                        </a:lnTo>
                        <a:lnTo>
                          <a:pt x="348" y="105"/>
                        </a:lnTo>
                        <a:lnTo>
                          <a:pt x="333" y="101"/>
                        </a:lnTo>
                        <a:lnTo>
                          <a:pt x="319" y="97"/>
                        </a:lnTo>
                        <a:lnTo>
                          <a:pt x="302" y="94"/>
                        </a:lnTo>
                        <a:lnTo>
                          <a:pt x="284" y="91"/>
                        </a:lnTo>
                        <a:lnTo>
                          <a:pt x="266" y="89"/>
                        </a:lnTo>
                        <a:lnTo>
                          <a:pt x="246" y="88"/>
                        </a:lnTo>
                        <a:lnTo>
                          <a:pt x="226" y="88"/>
                        </a:lnTo>
                        <a:lnTo>
                          <a:pt x="204" y="89"/>
                        </a:lnTo>
                        <a:lnTo>
                          <a:pt x="186" y="90"/>
                        </a:lnTo>
                        <a:lnTo>
                          <a:pt x="178" y="93"/>
                        </a:lnTo>
                        <a:lnTo>
                          <a:pt x="171" y="94"/>
                        </a:lnTo>
                        <a:lnTo>
                          <a:pt x="164" y="96"/>
                        </a:lnTo>
                        <a:lnTo>
                          <a:pt x="159" y="99"/>
                        </a:lnTo>
                        <a:lnTo>
                          <a:pt x="151" y="103"/>
                        </a:lnTo>
                        <a:lnTo>
                          <a:pt x="145" y="108"/>
                        </a:lnTo>
                        <a:lnTo>
                          <a:pt x="140" y="114"/>
                        </a:lnTo>
                        <a:lnTo>
                          <a:pt x="135" y="121"/>
                        </a:lnTo>
                        <a:lnTo>
                          <a:pt x="132" y="128"/>
                        </a:lnTo>
                        <a:lnTo>
                          <a:pt x="129" y="137"/>
                        </a:lnTo>
                        <a:lnTo>
                          <a:pt x="128" y="145"/>
                        </a:lnTo>
                        <a:lnTo>
                          <a:pt x="128" y="156"/>
                        </a:lnTo>
                        <a:lnTo>
                          <a:pt x="128" y="290"/>
                        </a:lnTo>
                        <a:lnTo>
                          <a:pt x="242" y="290"/>
                        </a:lnTo>
                        <a:lnTo>
                          <a:pt x="261" y="289"/>
                        </a:lnTo>
                        <a:lnTo>
                          <a:pt x="279" y="286"/>
                        </a:lnTo>
                        <a:lnTo>
                          <a:pt x="294" y="282"/>
                        </a:lnTo>
                        <a:lnTo>
                          <a:pt x="310" y="276"/>
                        </a:lnTo>
                        <a:lnTo>
                          <a:pt x="318" y="273"/>
                        </a:lnTo>
                        <a:lnTo>
                          <a:pt x="325" y="268"/>
                        </a:lnTo>
                        <a:lnTo>
                          <a:pt x="331" y="263"/>
                        </a:lnTo>
                        <a:lnTo>
                          <a:pt x="338" y="258"/>
                        </a:lnTo>
                        <a:lnTo>
                          <a:pt x="350" y="246"/>
                        </a:lnTo>
                        <a:lnTo>
                          <a:pt x="361" y="234"/>
                        </a:lnTo>
                        <a:lnTo>
                          <a:pt x="361" y="413"/>
                        </a:lnTo>
                        <a:lnTo>
                          <a:pt x="350" y="400"/>
                        </a:lnTo>
                        <a:lnTo>
                          <a:pt x="338" y="389"/>
                        </a:lnTo>
                        <a:lnTo>
                          <a:pt x="325" y="380"/>
                        </a:lnTo>
                        <a:lnTo>
                          <a:pt x="310" y="372"/>
                        </a:lnTo>
                        <a:lnTo>
                          <a:pt x="294" y="365"/>
                        </a:lnTo>
                        <a:lnTo>
                          <a:pt x="279" y="361"/>
                        </a:lnTo>
                        <a:lnTo>
                          <a:pt x="261" y="359"/>
                        </a:lnTo>
                        <a:lnTo>
                          <a:pt x="242" y="358"/>
                        </a:lnTo>
                        <a:lnTo>
                          <a:pt x="128" y="358"/>
                        </a:lnTo>
                        <a:lnTo>
                          <a:pt x="128" y="522"/>
                        </a:lnTo>
                        <a:lnTo>
                          <a:pt x="128" y="533"/>
                        </a:lnTo>
                        <a:lnTo>
                          <a:pt x="130" y="542"/>
                        </a:lnTo>
                        <a:lnTo>
                          <a:pt x="132" y="552"/>
                        </a:lnTo>
                        <a:lnTo>
                          <a:pt x="136" y="559"/>
                        </a:lnTo>
                        <a:lnTo>
                          <a:pt x="141" y="566"/>
                        </a:lnTo>
                        <a:lnTo>
                          <a:pt x="147" y="573"/>
                        </a:lnTo>
                        <a:lnTo>
                          <a:pt x="153" y="578"/>
                        </a:lnTo>
                        <a:lnTo>
                          <a:pt x="161" y="582"/>
                        </a:lnTo>
                        <a:lnTo>
                          <a:pt x="167" y="584"/>
                        </a:lnTo>
                        <a:lnTo>
                          <a:pt x="173" y="586"/>
                        </a:lnTo>
                        <a:lnTo>
                          <a:pt x="182" y="588"/>
                        </a:lnTo>
                        <a:lnTo>
                          <a:pt x="190" y="591"/>
                        </a:lnTo>
                        <a:lnTo>
                          <a:pt x="211" y="592"/>
                        </a:lnTo>
                        <a:lnTo>
                          <a:pt x="234" y="593"/>
                        </a:lnTo>
                        <a:lnTo>
                          <a:pt x="258" y="593"/>
                        </a:lnTo>
                        <a:lnTo>
                          <a:pt x="279" y="592"/>
                        </a:lnTo>
                        <a:lnTo>
                          <a:pt x="299" y="590"/>
                        </a:lnTo>
                        <a:lnTo>
                          <a:pt x="318" y="587"/>
                        </a:lnTo>
                        <a:lnTo>
                          <a:pt x="334" y="583"/>
                        </a:lnTo>
                        <a:lnTo>
                          <a:pt x="350" y="580"/>
                        </a:lnTo>
                        <a:lnTo>
                          <a:pt x="364" y="575"/>
                        </a:lnTo>
                        <a:lnTo>
                          <a:pt x="377" y="568"/>
                        </a:lnTo>
                        <a:lnTo>
                          <a:pt x="391" y="561"/>
                        </a:lnTo>
                        <a:lnTo>
                          <a:pt x="405" y="552"/>
                        </a:lnTo>
                        <a:lnTo>
                          <a:pt x="418" y="541"/>
                        </a:lnTo>
                        <a:lnTo>
                          <a:pt x="430" y="528"/>
                        </a:lnTo>
                        <a:lnTo>
                          <a:pt x="441" y="515"/>
                        </a:lnTo>
                        <a:lnTo>
                          <a:pt x="452" y="499"/>
                        </a:lnTo>
                        <a:lnTo>
                          <a:pt x="462" y="482"/>
                        </a:lnTo>
                        <a:lnTo>
                          <a:pt x="471" y="463"/>
                        </a:lnTo>
                        <a:lnTo>
                          <a:pt x="471" y="679"/>
                        </a:lnTo>
                        <a:lnTo>
                          <a:pt x="464" y="674"/>
                        </a:lnTo>
                        <a:lnTo>
                          <a:pt x="457" y="670"/>
                        </a:lnTo>
                        <a:lnTo>
                          <a:pt x="448" y="666"/>
                        </a:lnTo>
                        <a:lnTo>
                          <a:pt x="441" y="663"/>
                        </a:lnTo>
                        <a:lnTo>
                          <a:pt x="431" y="661"/>
                        </a:lnTo>
                        <a:lnTo>
                          <a:pt x="423" y="660"/>
                        </a:lnTo>
                        <a:lnTo>
                          <a:pt x="413" y="659"/>
                        </a:lnTo>
                        <a:lnTo>
                          <a:pt x="404" y="658"/>
                        </a:lnTo>
                        <a:lnTo>
                          <a:pt x="0" y="658"/>
                        </a:lnTo>
                        <a:lnTo>
                          <a:pt x="10" y="648"/>
                        </a:lnTo>
                        <a:lnTo>
                          <a:pt x="18" y="637"/>
                        </a:lnTo>
                        <a:lnTo>
                          <a:pt x="26" y="624"/>
                        </a:lnTo>
                        <a:lnTo>
                          <a:pt x="32" y="612"/>
                        </a:lnTo>
                        <a:lnTo>
                          <a:pt x="37" y="598"/>
                        </a:lnTo>
                        <a:lnTo>
                          <a:pt x="41" y="582"/>
                        </a:lnTo>
                        <a:lnTo>
                          <a:pt x="43" y="566"/>
                        </a:lnTo>
                        <a:lnTo>
                          <a:pt x="43" y="549"/>
                        </a:lnTo>
                        <a:lnTo>
                          <a:pt x="43" y="132"/>
                        </a:lnTo>
                        <a:lnTo>
                          <a:pt x="43" y="115"/>
                        </a:lnTo>
                        <a:lnTo>
                          <a:pt x="41" y="99"/>
                        </a:lnTo>
                        <a:lnTo>
                          <a:pt x="37" y="84"/>
                        </a:lnTo>
                        <a:lnTo>
                          <a:pt x="32" y="69"/>
                        </a:lnTo>
                        <a:lnTo>
                          <a:pt x="26" y="57"/>
                        </a:lnTo>
                        <a:lnTo>
                          <a:pt x="18" y="45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390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2" name="Freeform 950"/>
                  <p:cNvSpPr>
                    <a:spLocks noChangeAspect="1"/>
                  </p:cNvSpPr>
                  <p:nvPr/>
                </p:nvSpPr>
                <p:spPr bwMode="auto">
                  <a:xfrm>
                    <a:off x="2623" y="2256"/>
                    <a:ext cx="143" cy="198"/>
                  </a:xfrm>
                  <a:custGeom>
                    <a:avLst/>
                    <a:gdLst/>
                    <a:ahLst/>
                    <a:cxnLst>
                      <a:cxn ang="0">
                        <a:pos x="283" y="566"/>
                      </a:cxn>
                      <a:cxn ang="0">
                        <a:pos x="288" y="598"/>
                      </a:cxn>
                      <a:cxn ang="0">
                        <a:pos x="298" y="624"/>
                      </a:cxn>
                      <a:cxn ang="0">
                        <a:pos x="315" y="648"/>
                      </a:cxn>
                      <a:cxn ang="0">
                        <a:pos x="152" y="658"/>
                      </a:cxn>
                      <a:cxn ang="0">
                        <a:pos x="171" y="637"/>
                      </a:cxn>
                      <a:cxn ang="0">
                        <a:pos x="185" y="612"/>
                      </a:cxn>
                      <a:cxn ang="0">
                        <a:pos x="193" y="582"/>
                      </a:cxn>
                      <a:cxn ang="0">
                        <a:pos x="195" y="549"/>
                      </a:cxn>
                      <a:cxn ang="0">
                        <a:pos x="195" y="132"/>
                      </a:cxn>
                      <a:cxn ang="0">
                        <a:pos x="191" y="114"/>
                      </a:cxn>
                      <a:cxn ang="0">
                        <a:pos x="186" y="105"/>
                      </a:cxn>
                      <a:cxn ang="0">
                        <a:pos x="180" y="98"/>
                      </a:cxn>
                      <a:cxn ang="0">
                        <a:pos x="172" y="93"/>
                      </a:cxn>
                      <a:cxn ang="0">
                        <a:pos x="157" y="87"/>
                      </a:cxn>
                      <a:cxn ang="0">
                        <a:pos x="133" y="87"/>
                      </a:cxn>
                      <a:cxn ang="0">
                        <a:pos x="110" y="91"/>
                      </a:cxn>
                      <a:cxn ang="0">
                        <a:pos x="88" y="101"/>
                      </a:cxn>
                      <a:cxn ang="0">
                        <a:pos x="68" y="115"/>
                      </a:cxn>
                      <a:cxn ang="0">
                        <a:pos x="50" y="133"/>
                      </a:cxn>
                      <a:cxn ang="0">
                        <a:pos x="33" y="155"/>
                      </a:cxn>
                      <a:cxn ang="0">
                        <a:pos x="18" y="182"/>
                      </a:cxn>
                      <a:cxn ang="0">
                        <a:pos x="6" y="214"/>
                      </a:cxn>
                      <a:cxn ang="0">
                        <a:pos x="0" y="0"/>
                      </a:cxn>
                      <a:cxn ang="0">
                        <a:pos x="12" y="10"/>
                      </a:cxn>
                      <a:cxn ang="0">
                        <a:pos x="25" y="17"/>
                      </a:cxn>
                      <a:cxn ang="0">
                        <a:pos x="36" y="21"/>
                      </a:cxn>
                      <a:cxn ang="0">
                        <a:pos x="49" y="23"/>
                      </a:cxn>
                      <a:cxn ang="0">
                        <a:pos x="436" y="22"/>
                      </a:cxn>
                      <a:cxn ang="0">
                        <a:pos x="448" y="20"/>
                      </a:cxn>
                      <a:cxn ang="0">
                        <a:pos x="459" y="14"/>
                      </a:cxn>
                      <a:cxn ang="0">
                        <a:pos x="471" y="5"/>
                      </a:cxn>
                      <a:cxn ang="0">
                        <a:pos x="477" y="232"/>
                      </a:cxn>
                      <a:cxn ang="0">
                        <a:pos x="466" y="198"/>
                      </a:cxn>
                      <a:cxn ang="0">
                        <a:pos x="452" y="168"/>
                      </a:cxn>
                      <a:cxn ang="0">
                        <a:pos x="437" y="143"/>
                      </a:cxn>
                      <a:cxn ang="0">
                        <a:pos x="421" y="123"/>
                      </a:cxn>
                      <a:cxn ang="0">
                        <a:pos x="402" y="107"/>
                      </a:cxn>
                      <a:cxn ang="0">
                        <a:pos x="380" y="96"/>
                      </a:cxn>
                      <a:cxn ang="0">
                        <a:pos x="358" y="88"/>
                      </a:cxn>
                      <a:cxn ang="0">
                        <a:pos x="333" y="86"/>
                      </a:cxn>
                      <a:cxn ang="0">
                        <a:pos x="311" y="90"/>
                      </a:cxn>
                      <a:cxn ang="0">
                        <a:pos x="302" y="95"/>
                      </a:cxn>
                      <a:cxn ang="0">
                        <a:pos x="295" y="101"/>
                      </a:cxn>
                      <a:cxn ang="0">
                        <a:pos x="289" y="109"/>
                      </a:cxn>
                      <a:cxn ang="0">
                        <a:pos x="285" y="119"/>
                      </a:cxn>
                      <a:cxn ang="0">
                        <a:pos x="281" y="145"/>
                      </a:cxn>
                    </a:cxnLst>
                    <a:rect l="0" t="0" r="r" b="b"/>
                    <a:pathLst>
                      <a:path w="477" h="658">
                        <a:moveTo>
                          <a:pt x="281" y="549"/>
                        </a:moveTo>
                        <a:lnTo>
                          <a:pt x="283" y="566"/>
                        </a:lnTo>
                        <a:lnTo>
                          <a:pt x="285" y="582"/>
                        </a:lnTo>
                        <a:lnTo>
                          <a:pt x="288" y="598"/>
                        </a:lnTo>
                        <a:lnTo>
                          <a:pt x="292" y="612"/>
                        </a:lnTo>
                        <a:lnTo>
                          <a:pt x="298" y="624"/>
                        </a:lnTo>
                        <a:lnTo>
                          <a:pt x="306" y="637"/>
                        </a:lnTo>
                        <a:lnTo>
                          <a:pt x="315" y="648"/>
                        </a:lnTo>
                        <a:lnTo>
                          <a:pt x="325" y="658"/>
                        </a:lnTo>
                        <a:lnTo>
                          <a:pt x="152" y="658"/>
                        </a:lnTo>
                        <a:lnTo>
                          <a:pt x="162" y="648"/>
                        </a:lnTo>
                        <a:lnTo>
                          <a:pt x="171" y="637"/>
                        </a:lnTo>
                        <a:lnTo>
                          <a:pt x="178" y="624"/>
                        </a:lnTo>
                        <a:lnTo>
                          <a:pt x="185" y="612"/>
                        </a:lnTo>
                        <a:lnTo>
                          <a:pt x="190" y="598"/>
                        </a:lnTo>
                        <a:lnTo>
                          <a:pt x="193" y="582"/>
                        </a:lnTo>
                        <a:lnTo>
                          <a:pt x="195" y="566"/>
                        </a:lnTo>
                        <a:lnTo>
                          <a:pt x="195" y="549"/>
                        </a:lnTo>
                        <a:lnTo>
                          <a:pt x="195" y="145"/>
                        </a:lnTo>
                        <a:lnTo>
                          <a:pt x="195" y="132"/>
                        </a:lnTo>
                        <a:lnTo>
                          <a:pt x="192" y="119"/>
                        </a:lnTo>
                        <a:lnTo>
                          <a:pt x="191" y="114"/>
                        </a:lnTo>
                        <a:lnTo>
                          <a:pt x="189" y="109"/>
                        </a:lnTo>
                        <a:lnTo>
                          <a:pt x="186" y="105"/>
                        </a:lnTo>
                        <a:lnTo>
                          <a:pt x="184" y="101"/>
                        </a:lnTo>
                        <a:lnTo>
                          <a:pt x="180" y="98"/>
                        </a:lnTo>
                        <a:lnTo>
                          <a:pt x="176" y="95"/>
                        </a:lnTo>
                        <a:lnTo>
                          <a:pt x="172" y="93"/>
                        </a:lnTo>
                        <a:lnTo>
                          <a:pt x="168" y="90"/>
                        </a:lnTo>
                        <a:lnTo>
                          <a:pt x="157" y="87"/>
                        </a:lnTo>
                        <a:lnTo>
                          <a:pt x="146" y="86"/>
                        </a:lnTo>
                        <a:lnTo>
                          <a:pt x="133" y="87"/>
                        </a:lnTo>
                        <a:lnTo>
                          <a:pt x="121" y="88"/>
                        </a:lnTo>
                        <a:lnTo>
                          <a:pt x="110" y="91"/>
                        </a:lnTo>
                        <a:lnTo>
                          <a:pt x="98" y="96"/>
                        </a:lnTo>
                        <a:lnTo>
                          <a:pt x="88" y="101"/>
                        </a:lnTo>
                        <a:lnTo>
                          <a:pt x="77" y="107"/>
                        </a:lnTo>
                        <a:lnTo>
                          <a:pt x="68" y="115"/>
                        </a:lnTo>
                        <a:lnTo>
                          <a:pt x="58" y="123"/>
                        </a:lnTo>
                        <a:lnTo>
                          <a:pt x="50" y="133"/>
                        </a:lnTo>
                        <a:lnTo>
                          <a:pt x="41" y="143"/>
                        </a:lnTo>
                        <a:lnTo>
                          <a:pt x="33" y="155"/>
                        </a:lnTo>
                        <a:lnTo>
                          <a:pt x="26" y="168"/>
                        </a:lnTo>
                        <a:lnTo>
                          <a:pt x="18" y="182"/>
                        </a:lnTo>
                        <a:lnTo>
                          <a:pt x="12" y="198"/>
                        </a:lnTo>
                        <a:lnTo>
                          <a:pt x="6" y="214"/>
                        </a:lnTo>
                        <a:lnTo>
                          <a:pt x="0" y="232"/>
                        </a:lnTo>
                        <a:lnTo>
                          <a:pt x="0" y="0"/>
                        </a:lnTo>
                        <a:lnTo>
                          <a:pt x="6" y="5"/>
                        </a:lnTo>
                        <a:lnTo>
                          <a:pt x="12" y="10"/>
                        </a:lnTo>
                        <a:lnTo>
                          <a:pt x="18" y="14"/>
                        </a:lnTo>
                        <a:lnTo>
                          <a:pt x="25" y="17"/>
                        </a:lnTo>
                        <a:lnTo>
                          <a:pt x="31" y="20"/>
                        </a:lnTo>
                        <a:lnTo>
                          <a:pt x="36" y="21"/>
                        </a:lnTo>
                        <a:lnTo>
                          <a:pt x="42" y="22"/>
                        </a:lnTo>
                        <a:lnTo>
                          <a:pt x="49" y="23"/>
                        </a:lnTo>
                        <a:lnTo>
                          <a:pt x="430" y="23"/>
                        </a:lnTo>
                        <a:lnTo>
                          <a:pt x="436" y="22"/>
                        </a:lnTo>
                        <a:lnTo>
                          <a:pt x="442" y="21"/>
                        </a:lnTo>
                        <a:lnTo>
                          <a:pt x="448" y="20"/>
                        </a:lnTo>
                        <a:lnTo>
                          <a:pt x="454" y="17"/>
                        </a:lnTo>
                        <a:lnTo>
                          <a:pt x="459" y="14"/>
                        </a:lnTo>
                        <a:lnTo>
                          <a:pt x="466" y="10"/>
                        </a:lnTo>
                        <a:lnTo>
                          <a:pt x="471" y="5"/>
                        </a:lnTo>
                        <a:lnTo>
                          <a:pt x="477" y="0"/>
                        </a:lnTo>
                        <a:lnTo>
                          <a:pt x="477" y="232"/>
                        </a:lnTo>
                        <a:lnTo>
                          <a:pt x="472" y="214"/>
                        </a:lnTo>
                        <a:lnTo>
                          <a:pt x="466" y="198"/>
                        </a:lnTo>
                        <a:lnTo>
                          <a:pt x="459" y="182"/>
                        </a:lnTo>
                        <a:lnTo>
                          <a:pt x="452" y="168"/>
                        </a:lnTo>
                        <a:lnTo>
                          <a:pt x="445" y="155"/>
                        </a:lnTo>
                        <a:lnTo>
                          <a:pt x="437" y="143"/>
                        </a:lnTo>
                        <a:lnTo>
                          <a:pt x="429" y="133"/>
                        </a:lnTo>
                        <a:lnTo>
                          <a:pt x="421" y="123"/>
                        </a:lnTo>
                        <a:lnTo>
                          <a:pt x="411" y="115"/>
                        </a:lnTo>
                        <a:lnTo>
                          <a:pt x="402" y="107"/>
                        </a:lnTo>
                        <a:lnTo>
                          <a:pt x="391" y="101"/>
                        </a:lnTo>
                        <a:lnTo>
                          <a:pt x="380" y="96"/>
                        </a:lnTo>
                        <a:lnTo>
                          <a:pt x="370" y="91"/>
                        </a:lnTo>
                        <a:lnTo>
                          <a:pt x="358" y="88"/>
                        </a:lnTo>
                        <a:lnTo>
                          <a:pt x="346" y="87"/>
                        </a:lnTo>
                        <a:lnTo>
                          <a:pt x="333" y="86"/>
                        </a:lnTo>
                        <a:lnTo>
                          <a:pt x="322" y="87"/>
                        </a:lnTo>
                        <a:lnTo>
                          <a:pt x="311" y="90"/>
                        </a:lnTo>
                        <a:lnTo>
                          <a:pt x="307" y="93"/>
                        </a:lnTo>
                        <a:lnTo>
                          <a:pt x="302" y="95"/>
                        </a:lnTo>
                        <a:lnTo>
                          <a:pt x="298" y="98"/>
                        </a:lnTo>
                        <a:lnTo>
                          <a:pt x="295" y="101"/>
                        </a:lnTo>
                        <a:lnTo>
                          <a:pt x="292" y="105"/>
                        </a:lnTo>
                        <a:lnTo>
                          <a:pt x="289" y="109"/>
                        </a:lnTo>
                        <a:lnTo>
                          <a:pt x="287" y="114"/>
                        </a:lnTo>
                        <a:lnTo>
                          <a:pt x="285" y="119"/>
                        </a:lnTo>
                        <a:lnTo>
                          <a:pt x="283" y="132"/>
                        </a:lnTo>
                        <a:lnTo>
                          <a:pt x="281" y="145"/>
                        </a:lnTo>
                        <a:lnTo>
                          <a:pt x="281" y="54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3" name="Freeform 951"/>
                  <p:cNvSpPr>
                    <a:spLocks noChangeAspect="1"/>
                  </p:cNvSpPr>
                  <p:nvPr/>
                </p:nvSpPr>
                <p:spPr bwMode="auto">
                  <a:xfrm>
                    <a:off x="2996" y="2256"/>
                    <a:ext cx="142" cy="204"/>
                  </a:xfrm>
                  <a:custGeom>
                    <a:avLst/>
                    <a:gdLst/>
                    <a:ahLst/>
                    <a:cxnLst>
                      <a:cxn ang="0">
                        <a:pos x="398" y="22"/>
                      </a:cxn>
                      <a:cxn ang="0">
                        <a:pos x="414" y="20"/>
                      </a:cxn>
                      <a:cxn ang="0">
                        <a:pos x="430" y="14"/>
                      </a:cxn>
                      <a:cxn ang="0">
                        <a:pos x="444" y="5"/>
                      </a:cxn>
                      <a:cxn ang="0">
                        <a:pos x="453" y="209"/>
                      </a:cxn>
                      <a:cxn ang="0">
                        <a:pos x="436" y="177"/>
                      </a:cxn>
                      <a:cxn ang="0">
                        <a:pos x="415" y="149"/>
                      </a:cxn>
                      <a:cxn ang="0">
                        <a:pos x="390" y="127"/>
                      </a:cxn>
                      <a:cxn ang="0">
                        <a:pos x="361" y="110"/>
                      </a:cxn>
                      <a:cxn ang="0">
                        <a:pos x="334" y="101"/>
                      </a:cxn>
                      <a:cxn ang="0">
                        <a:pos x="302" y="94"/>
                      </a:cxn>
                      <a:cxn ang="0">
                        <a:pos x="266" y="89"/>
                      </a:cxn>
                      <a:cxn ang="0">
                        <a:pos x="226" y="88"/>
                      </a:cxn>
                      <a:cxn ang="0">
                        <a:pos x="186" y="90"/>
                      </a:cxn>
                      <a:cxn ang="0">
                        <a:pos x="171" y="94"/>
                      </a:cxn>
                      <a:cxn ang="0">
                        <a:pos x="159" y="99"/>
                      </a:cxn>
                      <a:cxn ang="0">
                        <a:pos x="145" y="108"/>
                      </a:cxn>
                      <a:cxn ang="0">
                        <a:pos x="136" y="121"/>
                      </a:cxn>
                      <a:cxn ang="0">
                        <a:pos x="131" y="137"/>
                      </a:cxn>
                      <a:cxn ang="0">
                        <a:pos x="129" y="156"/>
                      </a:cxn>
                      <a:cxn ang="0">
                        <a:pos x="242" y="290"/>
                      </a:cxn>
                      <a:cxn ang="0">
                        <a:pos x="278" y="286"/>
                      </a:cxn>
                      <a:cxn ang="0">
                        <a:pos x="311" y="276"/>
                      </a:cxn>
                      <a:cxn ang="0">
                        <a:pos x="324" y="268"/>
                      </a:cxn>
                      <a:cxn ang="0">
                        <a:pos x="338" y="258"/>
                      </a:cxn>
                      <a:cxn ang="0">
                        <a:pos x="361" y="234"/>
                      </a:cxn>
                      <a:cxn ang="0">
                        <a:pos x="350" y="400"/>
                      </a:cxn>
                      <a:cxn ang="0">
                        <a:pos x="324" y="380"/>
                      </a:cxn>
                      <a:cxn ang="0">
                        <a:pos x="295" y="365"/>
                      </a:cxn>
                      <a:cxn ang="0">
                        <a:pos x="260" y="359"/>
                      </a:cxn>
                      <a:cxn ang="0">
                        <a:pos x="129" y="358"/>
                      </a:cxn>
                      <a:cxn ang="0">
                        <a:pos x="129" y="533"/>
                      </a:cxn>
                      <a:cxn ang="0">
                        <a:pos x="134" y="552"/>
                      </a:cxn>
                      <a:cxn ang="0">
                        <a:pos x="142" y="566"/>
                      </a:cxn>
                      <a:cxn ang="0">
                        <a:pos x="155" y="578"/>
                      </a:cxn>
                      <a:cxn ang="0">
                        <a:pos x="167" y="584"/>
                      </a:cxn>
                      <a:cxn ang="0">
                        <a:pos x="182" y="588"/>
                      </a:cxn>
                      <a:cxn ang="0">
                        <a:pos x="211" y="592"/>
                      </a:cxn>
                      <a:cxn ang="0">
                        <a:pos x="258" y="593"/>
                      </a:cxn>
                      <a:cxn ang="0">
                        <a:pos x="299" y="590"/>
                      </a:cxn>
                      <a:cxn ang="0">
                        <a:pos x="335" y="583"/>
                      </a:cxn>
                      <a:cxn ang="0">
                        <a:pos x="365" y="575"/>
                      </a:cxn>
                      <a:cxn ang="0">
                        <a:pos x="392" y="561"/>
                      </a:cxn>
                      <a:cxn ang="0">
                        <a:pos x="419" y="541"/>
                      </a:cxn>
                      <a:cxn ang="0">
                        <a:pos x="442" y="515"/>
                      </a:cxn>
                      <a:cxn ang="0">
                        <a:pos x="463" y="482"/>
                      </a:cxn>
                      <a:cxn ang="0">
                        <a:pos x="473" y="679"/>
                      </a:cxn>
                      <a:cxn ang="0">
                        <a:pos x="457" y="670"/>
                      </a:cxn>
                      <a:cxn ang="0">
                        <a:pos x="441" y="663"/>
                      </a:cxn>
                      <a:cxn ang="0">
                        <a:pos x="423" y="660"/>
                      </a:cxn>
                      <a:cxn ang="0">
                        <a:pos x="405" y="658"/>
                      </a:cxn>
                      <a:cxn ang="0">
                        <a:pos x="10" y="648"/>
                      </a:cxn>
                      <a:cxn ang="0">
                        <a:pos x="27" y="624"/>
                      </a:cxn>
                      <a:cxn ang="0">
                        <a:pos x="38" y="598"/>
                      </a:cxn>
                      <a:cxn ang="0">
                        <a:pos x="44" y="566"/>
                      </a:cxn>
                      <a:cxn ang="0">
                        <a:pos x="45" y="132"/>
                      </a:cxn>
                      <a:cxn ang="0">
                        <a:pos x="42" y="99"/>
                      </a:cxn>
                      <a:cxn ang="0">
                        <a:pos x="34" y="69"/>
                      </a:cxn>
                      <a:cxn ang="0">
                        <a:pos x="19" y="45"/>
                      </a:cxn>
                      <a:cxn ang="0">
                        <a:pos x="0" y="23"/>
                      </a:cxn>
                    </a:cxnLst>
                    <a:rect l="0" t="0" r="r" b="b"/>
                    <a:pathLst>
                      <a:path w="473" h="679">
                        <a:moveTo>
                          <a:pt x="391" y="23"/>
                        </a:moveTo>
                        <a:lnTo>
                          <a:pt x="398" y="22"/>
                        </a:lnTo>
                        <a:lnTo>
                          <a:pt x="405" y="21"/>
                        </a:lnTo>
                        <a:lnTo>
                          <a:pt x="414" y="20"/>
                        </a:lnTo>
                        <a:lnTo>
                          <a:pt x="421" y="17"/>
                        </a:lnTo>
                        <a:lnTo>
                          <a:pt x="430" y="14"/>
                        </a:lnTo>
                        <a:lnTo>
                          <a:pt x="437" y="10"/>
                        </a:lnTo>
                        <a:lnTo>
                          <a:pt x="444" y="5"/>
                        </a:lnTo>
                        <a:lnTo>
                          <a:pt x="453" y="0"/>
                        </a:lnTo>
                        <a:lnTo>
                          <a:pt x="453" y="209"/>
                        </a:lnTo>
                        <a:lnTo>
                          <a:pt x="444" y="193"/>
                        </a:lnTo>
                        <a:lnTo>
                          <a:pt x="436" y="177"/>
                        </a:lnTo>
                        <a:lnTo>
                          <a:pt x="426" y="162"/>
                        </a:lnTo>
                        <a:lnTo>
                          <a:pt x="415" y="149"/>
                        </a:lnTo>
                        <a:lnTo>
                          <a:pt x="403" y="138"/>
                        </a:lnTo>
                        <a:lnTo>
                          <a:pt x="390" y="127"/>
                        </a:lnTo>
                        <a:lnTo>
                          <a:pt x="376" y="119"/>
                        </a:lnTo>
                        <a:lnTo>
                          <a:pt x="361" y="110"/>
                        </a:lnTo>
                        <a:lnTo>
                          <a:pt x="349" y="105"/>
                        </a:lnTo>
                        <a:lnTo>
                          <a:pt x="334" y="101"/>
                        </a:lnTo>
                        <a:lnTo>
                          <a:pt x="319" y="97"/>
                        </a:lnTo>
                        <a:lnTo>
                          <a:pt x="302" y="94"/>
                        </a:lnTo>
                        <a:lnTo>
                          <a:pt x="285" y="91"/>
                        </a:lnTo>
                        <a:lnTo>
                          <a:pt x="266" y="89"/>
                        </a:lnTo>
                        <a:lnTo>
                          <a:pt x="247" y="88"/>
                        </a:lnTo>
                        <a:lnTo>
                          <a:pt x="226" y="88"/>
                        </a:lnTo>
                        <a:lnTo>
                          <a:pt x="204" y="89"/>
                        </a:lnTo>
                        <a:lnTo>
                          <a:pt x="186" y="90"/>
                        </a:lnTo>
                        <a:lnTo>
                          <a:pt x="178" y="93"/>
                        </a:lnTo>
                        <a:lnTo>
                          <a:pt x="171" y="94"/>
                        </a:lnTo>
                        <a:lnTo>
                          <a:pt x="164" y="96"/>
                        </a:lnTo>
                        <a:lnTo>
                          <a:pt x="159" y="99"/>
                        </a:lnTo>
                        <a:lnTo>
                          <a:pt x="152" y="103"/>
                        </a:lnTo>
                        <a:lnTo>
                          <a:pt x="145" y="108"/>
                        </a:lnTo>
                        <a:lnTo>
                          <a:pt x="140" y="114"/>
                        </a:lnTo>
                        <a:lnTo>
                          <a:pt x="136" y="121"/>
                        </a:lnTo>
                        <a:lnTo>
                          <a:pt x="134" y="128"/>
                        </a:lnTo>
                        <a:lnTo>
                          <a:pt x="131" y="137"/>
                        </a:lnTo>
                        <a:lnTo>
                          <a:pt x="129" y="145"/>
                        </a:lnTo>
                        <a:lnTo>
                          <a:pt x="129" y="156"/>
                        </a:lnTo>
                        <a:lnTo>
                          <a:pt x="129" y="290"/>
                        </a:lnTo>
                        <a:lnTo>
                          <a:pt x="242" y="290"/>
                        </a:lnTo>
                        <a:lnTo>
                          <a:pt x="260" y="289"/>
                        </a:lnTo>
                        <a:lnTo>
                          <a:pt x="278" y="286"/>
                        </a:lnTo>
                        <a:lnTo>
                          <a:pt x="295" y="282"/>
                        </a:lnTo>
                        <a:lnTo>
                          <a:pt x="311" y="276"/>
                        </a:lnTo>
                        <a:lnTo>
                          <a:pt x="318" y="273"/>
                        </a:lnTo>
                        <a:lnTo>
                          <a:pt x="324" y="268"/>
                        </a:lnTo>
                        <a:lnTo>
                          <a:pt x="332" y="263"/>
                        </a:lnTo>
                        <a:lnTo>
                          <a:pt x="338" y="258"/>
                        </a:lnTo>
                        <a:lnTo>
                          <a:pt x="350" y="246"/>
                        </a:lnTo>
                        <a:lnTo>
                          <a:pt x="361" y="234"/>
                        </a:lnTo>
                        <a:lnTo>
                          <a:pt x="361" y="413"/>
                        </a:lnTo>
                        <a:lnTo>
                          <a:pt x="350" y="400"/>
                        </a:lnTo>
                        <a:lnTo>
                          <a:pt x="338" y="389"/>
                        </a:lnTo>
                        <a:lnTo>
                          <a:pt x="324" y="380"/>
                        </a:lnTo>
                        <a:lnTo>
                          <a:pt x="311" y="372"/>
                        </a:lnTo>
                        <a:lnTo>
                          <a:pt x="295" y="365"/>
                        </a:lnTo>
                        <a:lnTo>
                          <a:pt x="278" y="361"/>
                        </a:lnTo>
                        <a:lnTo>
                          <a:pt x="260" y="359"/>
                        </a:lnTo>
                        <a:lnTo>
                          <a:pt x="242" y="358"/>
                        </a:lnTo>
                        <a:lnTo>
                          <a:pt x="129" y="358"/>
                        </a:lnTo>
                        <a:lnTo>
                          <a:pt x="129" y="522"/>
                        </a:lnTo>
                        <a:lnTo>
                          <a:pt x="129" y="533"/>
                        </a:lnTo>
                        <a:lnTo>
                          <a:pt x="132" y="542"/>
                        </a:lnTo>
                        <a:lnTo>
                          <a:pt x="134" y="552"/>
                        </a:lnTo>
                        <a:lnTo>
                          <a:pt x="137" y="559"/>
                        </a:lnTo>
                        <a:lnTo>
                          <a:pt x="142" y="566"/>
                        </a:lnTo>
                        <a:lnTo>
                          <a:pt x="147" y="573"/>
                        </a:lnTo>
                        <a:lnTo>
                          <a:pt x="155" y="578"/>
                        </a:lnTo>
                        <a:lnTo>
                          <a:pt x="162" y="582"/>
                        </a:lnTo>
                        <a:lnTo>
                          <a:pt x="167" y="584"/>
                        </a:lnTo>
                        <a:lnTo>
                          <a:pt x="175" y="586"/>
                        </a:lnTo>
                        <a:lnTo>
                          <a:pt x="182" y="588"/>
                        </a:lnTo>
                        <a:lnTo>
                          <a:pt x="191" y="591"/>
                        </a:lnTo>
                        <a:lnTo>
                          <a:pt x="211" y="592"/>
                        </a:lnTo>
                        <a:lnTo>
                          <a:pt x="235" y="593"/>
                        </a:lnTo>
                        <a:lnTo>
                          <a:pt x="258" y="593"/>
                        </a:lnTo>
                        <a:lnTo>
                          <a:pt x="279" y="592"/>
                        </a:lnTo>
                        <a:lnTo>
                          <a:pt x="299" y="590"/>
                        </a:lnTo>
                        <a:lnTo>
                          <a:pt x="318" y="587"/>
                        </a:lnTo>
                        <a:lnTo>
                          <a:pt x="335" y="583"/>
                        </a:lnTo>
                        <a:lnTo>
                          <a:pt x="351" y="580"/>
                        </a:lnTo>
                        <a:lnTo>
                          <a:pt x="365" y="575"/>
                        </a:lnTo>
                        <a:lnTo>
                          <a:pt x="378" y="568"/>
                        </a:lnTo>
                        <a:lnTo>
                          <a:pt x="392" y="561"/>
                        </a:lnTo>
                        <a:lnTo>
                          <a:pt x="405" y="552"/>
                        </a:lnTo>
                        <a:lnTo>
                          <a:pt x="419" y="541"/>
                        </a:lnTo>
                        <a:lnTo>
                          <a:pt x="431" y="528"/>
                        </a:lnTo>
                        <a:lnTo>
                          <a:pt x="442" y="515"/>
                        </a:lnTo>
                        <a:lnTo>
                          <a:pt x="454" y="499"/>
                        </a:lnTo>
                        <a:lnTo>
                          <a:pt x="463" y="482"/>
                        </a:lnTo>
                        <a:lnTo>
                          <a:pt x="473" y="463"/>
                        </a:lnTo>
                        <a:lnTo>
                          <a:pt x="473" y="679"/>
                        </a:lnTo>
                        <a:lnTo>
                          <a:pt x="465" y="674"/>
                        </a:lnTo>
                        <a:lnTo>
                          <a:pt x="457" y="670"/>
                        </a:lnTo>
                        <a:lnTo>
                          <a:pt x="450" y="666"/>
                        </a:lnTo>
                        <a:lnTo>
                          <a:pt x="441" y="663"/>
                        </a:lnTo>
                        <a:lnTo>
                          <a:pt x="433" y="661"/>
                        </a:lnTo>
                        <a:lnTo>
                          <a:pt x="423" y="660"/>
                        </a:lnTo>
                        <a:lnTo>
                          <a:pt x="415" y="659"/>
                        </a:lnTo>
                        <a:lnTo>
                          <a:pt x="405" y="658"/>
                        </a:lnTo>
                        <a:lnTo>
                          <a:pt x="0" y="658"/>
                        </a:lnTo>
                        <a:lnTo>
                          <a:pt x="10" y="648"/>
                        </a:lnTo>
                        <a:lnTo>
                          <a:pt x="19" y="637"/>
                        </a:lnTo>
                        <a:lnTo>
                          <a:pt x="27" y="624"/>
                        </a:lnTo>
                        <a:lnTo>
                          <a:pt x="34" y="612"/>
                        </a:lnTo>
                        <a:lnTo>
                          <a:pt x="38" y="598"/>
                        </a:lnTo>
                        <a:lnTo>
                          <a:pt x="42" y="582"/>
                        </a:lnTo>
                        <a:lnTo>
                          <a:pt x="44" y="566"/>
                        </a:lnTo>
                        <a:lnTo>
                          <a:pt x="45" y="549"/>
                        </a:lnTo>
                        <a:lnTo>
                          <a:pt x="45" y="132"/>
                        </a:lnTo>
                        <a:lnTo>
                          <a:pt x="44" y="115"/>
                        </a:lnTo>
                        <a:lnTo>
                          <a:pt x="42" y="99"/>
                        </a:lnTo>
                        <a:lnTo>
                          <a:pt x="38" y="84"/>
                        </a:lnTo>
                        <a:lnTo>
                          <a:pt x="34" y="69"/>
                        </a:lnTo>
                        <a:lnTo>
                          <a:pt x="27" y="57"/>
                        </a:lnTo>
                        <a:lnTo>
                          <a:pt x="19" y="45"/>
                        </a:lnTo>
                        <a:lnTo>
                          <a:pt x="10" y="34"/>
                        </a:lnTo>
                        <a:lnTo>
                          <a:pt x="0" y="23"/>
                        </a:lnTo>
                        <a:lnTo>
                          <a:pt x="391" y="2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4" name="Freeform 952"/>
                  <p:cNvSpPr>
                    <a:spLocks noChangeAspect="1"/>
                  </p:cNvSpPr>
                  <p:nvPr/>
                </p:nvSpPr>
                <p:spPr bwMode="auto">
                  <a:xfrm>
                    <a:off x="3376" y="2263"/>
                    <a:ext cx="207" cy="191"/>
                  </a:xfrm>
                  <a:custGeom>
                    <a:avLst/>
                    <a:gdLst/>
                    <a:ahLst/>
                    <a:cxnLst>
                      <a:cxn ang="0">
                        <a:pos x="526" y="625"/>
                      </a:cxn>
                      <a:cxn ang="0">
                        <a:pos x="543" y="601"/>
                      </a:cxn>
                      <a:cxn ang="0">
                        <a:pos x="554" y="575"/>
                      </a:cxn>
                      <a:cxn ang="0">
                        <a:pos x="559" y="543"/>
                      </a:cxn>
                      <a:cxn ang="0">
                        <a:pos x="560" y="174"/>
                      </a:cxn>
                      <a:cxn ang="0">
                        <a:pos x="562" y="120"/>
                      </a:cxn>
                      <a:cxn ang="0">
                        <a:pos x="569" y="68"/>
                      </a:cxn>
                      <a:cxn ang="0">
                        <a:pos x="553" y="124"/>
                      </a:cxn>
                      <a:cxn ang="0">
                        <a:pos x="536" y="176"/>
                      </a:cxn>
                      <a:cxn ang="0">
                        <a:pos x="391" y="602"/>
                      </a:cxn>
                      <a:cxn ang="0">
                        <a:pos x="390" y="628"/>
                      </a:cxn>
                      <a:cxn ang="0">
                        <a:pos x="288" y="635"/>
                      </a:cxn>
                      <a:cxn ang="0">
                        <a:pos x="291" y="616"/>
                      </a:cxn>
                      <a:cxn ang="0">
                        <a:pos x="287" y="591"/>
                      </a:cxn>
                      <a:cxn ang="0">
                        <a:pos x="135" y="150"/>
                      </a:cxn>
                      <a:cxn ang="0">
                        <a:pos x="119" y="96"/>
                      </a:cxn>
                      <a:cxn ang="0">
                        <a:pos x="116" y="91"/>
                      </a:cxn>
                      <a:cxn ang="0">
                        <a:pos x="121" y="143"/>
                      </a:cxn>
                      <a:cxn ang="0">
                        <a:pos x="121" y="526"/>
                      </a:cxn>
                      <a:cxn ang="0">
                        <a:pos x="124" y="558"/>
                      </a:cxn>
                      <a:cxn ang="0">
                        <a:pos x="133" y="588"/>
                      </a:cxn>
                      <a:cxn ang="0">
                        <a:pos x="146" y="613"/>
                      </a:cxn>
                      <a:cxn ang="0">
                        <a:pos x="166" y="635"/>
                      </a:cxn>
                      <a:cxn ang="0">
                        <a:pos x="10" y="625"/>
                      </a:cxn>
                      <a:cxn ang="0">
                        <a:pos x="27" y="601"/>
                      </a:cxn>
                      <a:cxn ang="0">
                        <a:pos x="39" y="575"/>
                      </a:cxn>
                      <a:cxn ang="0">
                        <a:pos x="44" y="543"/>
                      </a:cxn>
                      <a:cxn ang="0">
                        <a:pos x="45" y="109"/>
                      </a:cxn>
                      <a:cxn ang="0">
                        <a:pos x="42" y="76"/>
                      </a:cxn>
                      <a:cxn ang="0">
                        <a:pos x="34" y="46"/>
                      </a:cxn>
                      <a:cxn ang="0">
                        <a:pos x="20" y="22"/>
                      </a:cxn>
                      <a:cxn ang="0">
                        <a:pos x="0" y="0"/>
                      </a:cxn>
                      <a:cxn ang="0">
                        <a:pos x="178" y="4"/>
                      </a:cxn>
                      <a:cxn ang="0">
                        <a:pos x="175" y="15"/>
                      </a:cxn>
                      <a:cxn ang="0">
                        <a:pos x="175" y="22"/>
                      </a:cxn>
                      <a:cxn ang="0">
                        <a:pos x="313" y="428"/>
                      </a:cxn>
                      <a:cxn ang="0">
                        <a:pos x="330" y="483"/>
                      </a:cxn>
                      <a:cxn ang="0">
                        <a:pos x="342" y="548"/>
                      </a:cxn>
                      <a:cxn ang="0">
                        <a:pos x="357" y="480"/>
                      </a:cxn>
                      <a:cxn ang="0">
                        <a:pos x="372" y="428"/>
                      </a:cxn>
                      <a:cxn ang="0">
                        <a:pos x="509" y="24"/>
                      </a:cxn>
                      <a:cxn ang="0">
                        <a:pos x="510" y="20"/>
                      </a:cxn>
                      <a:cxn ang="0">
                        <a:pos x="509" y="12"/>
                      </a:cxn>
                      <a:cxn ang="0">
                        <a:pos x="688" y="0"/>
                      </a:cxn>
                      <a:cxn ang="0">
                        <a:pos x="669" y="21"/>
                      </a:cxn>
                      <a:cxn ang="0">
                        <a:pos x="655" y="46"/>
                      </a:cxn>
                      <a:cxn ang="0">
                        <a:pos x="647" y="76"/>
                      </a:cxn>
                      <a:cxn ang="0">
                        <a:pos x="643" y="109"/>
                      </a:cxn>
                      <a:cxn ang="0">
                        <a:pos x="643" y="543"/>
                      </a:cxn>
                      <a:cxn ang="0">
                        <a:pos x="650" y="575"/>
                      </a:cxn>
                      <a:cxn ang="0">
                        <a:pos x="661" y="601"/>
                      </a:cxn>
                      <a:cxn ang="0">
                        <a:pos x="678" y="625"/>
                      </a:cxn>
                      <a:cxn ang="0">
                        <a:pos x="515" y="635"/>
                      </a:cxn>
                    </a:cxnLst>
                    <a:rect l="0" t="0" r="r" b="b"/>
                    <a:pathLst>
                      <a:path w="688" h="635">
                        <a:moveTo>
                          <a:pt x="515" y="635"/>
                        </a:moveTo>
                        <a:lnTo>
                          <a:pt x="526" y="625"/>
                        </a:lnTo>
                        <a:lnTo>
                          <a:pt x="536" y="614"/>
                        </a:lnTo>
                        <a:lnTo>
                          <a:pt x="543" y="601"/>
                        </a:lnTo>
                        <a:lnTo>
                          <a:pt x="550" y="589"/>
                        </a:lnTo>
                        <a:lnTo>
                          <a:pt x="554" y="575"/>
                        </a:lnTo>
                        <a:lnTo>
                          <a:pt x="558" y="559"/>
                        </a:lnTo>
                        <a:lnTo>
                          <a:pt x="559" y="543"/>
                        </a:lnTo>
                        <a:lnTo>
                          <a:pt x="560" y="526"/>
                        </a:lnTo>
                        <a:lnTo>
                          <a:pt x="560" y="174"/>
                        </a:lnTo>
                        <a:lnTo>
                          <a:pt x="561" y="146"/>
                        </a:lnTo>
                        <a:lnTo>
                          <a:pt x="562" y="120"/>
                        </a:lnTo>
                        <a:lnTo>
                          <a:pt x="565" y="94"/>
                        </a:lnTo>
                        <a:lnTo>
                          <a:pt x="569" y="68"/>
                        </a:lnTo>
                        <a:lnTo>
                          <a:pt x="561" y="97"/>
                        </a:lnTo>
                        <a:lnTo>
                          <a:pt x="553" y="124"/>
                        </a:lnTo>
                        <a:lnTo>
                          <a:pt x="544" y="151"/>
                        </a:lnTo>
                        <a:lnTo>
                          <a:pt x="536" y="176"/>
                        </a:lnTo>
                        <a:lnTo>
                          <a:pt x="393" y="591"/>
                        </a:lnTo>
                        <a:lnTo>
                          <a:pt x="391" y="602"/>
                        </a:lnTo>
                        <a:lnTo>
                          <a:pt x="390" y="616"/>
                        </a:lnTo>
                        <a:lnTo>
                          <a:pt x="390" y="628"/>
                        </a:lnTo>
                        <a:lnTo>
                          <a:pt x="391" y="635"/>
                        </a:lnTo>
                        <a:lnTo>
                          <a:pt x="288" y="635"/>
                        </a:lnTo>
                        <a:lnTo>
                          <a:pt x="291" y="627"/>
                        </a:lnTo>
                        <a:lnTo>
                          <a:pt x="291" y="616"/>
                        </a:lnTo>
                        <a:lnTo>
                          <a:pt x="290" y="602"/>
                        </a:lnTo>
                        <a:lnTo>
                          <a:pt x="287" y="591"/>
                        </a:lnTo>
                        <a:lnTo>
                          <a:pt x="144" y="176"/>
                        </a:lnTo>
                        <a:lnTo>
                          <a:pt x="135" y="150"/>
                        </a:lnTo>
                        <a:lnTo>
                          <a:pt x="126" y="123"/>
                        </a:lnTo>
                        <a:lnTo>
                          <a:pt x="119" y="96"/>
                        </a:lnTo>
                        <a:lnTo>
                          <a:pt x="110" y="68"/>
                        </a:lnTo>
                        <a:lnTo>
                          <a:pt x="116" y="91"/>
                        </a:lnTo>
                        <a:lnTo>
                          <a:pt x="119" y="116"/>
                        </a:lnTo>
                        <a:lnTo>
                          <a:pt x="121" y="143"/>
                        </a:lnTo>
                        <a:lnTo>
                          <a:pt x="121" y="174"/>
                        </a:lnTo>
                        <a:lnTo>
                          <a:pt x="121" y="526"/>
                        </a:lnTo>
                        <a:lnTo>
                          <a:pt x="122" y="543"/>
                        </a:lnTo>
                        <a:lnTo>
                          <a:pt x="124" y="558"/>
                        </a:lnTo>
                        <a:lnTo>
                          <a:pt x="127" y="573"/>
                        </a:lnTo>
                        <a:lnTo>
                          <a:pt x="133" y="588"/>
                        </a:lnTo>
                        <a:lnTo>
                          <a:pt x="139" y="600"/>
                        </a:lnTo>
                        <a:lnTo>
                          <a:pt x="146" y="613"/>
                        </a:lnTo>
                        <a:lnTo>
                          <a:pt x="156" y="624"/>
                        </a:lnTo>
                        <a:lnTo>
                          <a:pt x="166" y="635"/>
                        </a:lnTo>
                        <a:lnTo>
                          <a:pt x="0" y="635"/>
                        </a:lnTo>
                        <a:lnTo>
                          <a:pt x="10" y="625"/>
                        </a:lnTo>
                        <a:lnTo>
                          <a:pt x="20" y="614"/>
                        </a:lnTo>
                        <a:lnTo>
                          <a:pt x="27" y="601"/>
                        </a:lnTo>
                        <a:lnTo>
                          <a:pt x="34" y="589"/>
                        </a:lnTo>
                        <a:lnTo>
                          <a:pt x="39" y="575"/>
                        </a:lnTo>
                        <a:lnTo>
                          <a:pt x="42" y="559"/>
                        </a:lnTo>
                        <a:lnTo>
                          <a:pt x="44" y="543"/>
                        </a:lnTo>
                        <a:lnTo>
                          <a:pt x="45" y="526"/>
                        </a:lnTo>
                        <a:lnTo>
                          <a:pt x="45" y="109"/>
                        </a:lnTo>
                        <a:lnTo>
                          <a:pt x="44" y="92"/>
                        </a:lnTo>
                        <a:lnTo>
                          <a:pt x="42" y="76"/>
                        </a:lnTo>
                        <a:lnTo>
                          <a:pt x="39" y="61"/>
                        </a:lnTo>
                        <a:lnTo>
                          <a:pt x="34" y="46"/>
                        </a:lnTo>
                        <a:lnTo>
                          <a:pt x="27" y="34"/>
                        </a:lnTo>
                        <a:lnTo>
                          <a:pt x="20" y="22"/>
                        </a:lnTo>
                        <a:lnTo>
                          <a:pt x="10" y="11"/>
                        </a:lnTo>
                        <a:lnTo>
                          <a:pt x="0" y="0"/>
                        </a:lnTo>
                        <a:lnTo>
                          <a:pt x="180" y="0"/>
                        </a:lnTo>
                        <a:lnTo>
                          <a:pt x="178" y="4"/>
                        </a:lnTo>
                        <a:lnTo>
                          <a:pt x="176" y="10"/>
                        </a:lnTo>
                        <a:lnTo>
                          <a:pt x="175" y="15"/>
                        </a:lnTo>
                        <a:lnTo>
                          <a:pt x="175" y="19"/>
                        </a:lnTo>
                        <a:lnTo>
                          <a:pt x="175" y="22"/>
                        </a:lnTo>
                        <a:lnTo>
                          <a:pt x="175" y="25"/>
                        </a:lnTo>
                        <a:lnTo>
                          <a:pt x="313" y="428"/>
                        </a:lnTo>
                        <a:lnTo>
                          <a:pt x="322" y="455"/>
                        </a:lnTo>
                        <a:lnTo>
                          <a:pt x="330" y="483"/>
                        </a:lnTo>
                        <a:lnTo>
                          <a:pt x="337" y="514"/>
                        </a:lnTo>
                        <a:lnTo>
                          <a:pt x="342" y="548"/>
                        </a:lnTo>
                        <a:lnTo>
                          <a:pt x="350" y="512"/>
                        </a:lnTo>
                        <a:lnTo>
                          <a:pt x="357" y="480"/>
                        </a:lnTo>
                        <a:lnTo>
                          <a:pt x="364" y="453"/>
                        </a:lnTo>
                        <a:lnTo>
                          <a:pt x="372" y="428"/>
                        </a:lnTo>
                        <a:lnTo>
                          <a:pt x="509" y="25"/>
                        </a:lnTo>
                        <a:lnTo>
                          <a:pt x="509" y="24"/>
                        </a:lnTo>
                        <a:lnTo>
                          <a:pt x="510" y="24"/>
                        </a:lnTo>
                        <a:lnTo>
                          <a:pt x="510" y="20"/>
                        </a:lnTo>
                        <a:lnTo>
                          <a:pt x="510" y="17"/>
                        </a:lnTo>
                        <a:lnTo>
                          <a:pt x="509" y="12"/>
                        </a:lnTo>
                        <a:lnTo>
                          <a:pt x="505" y="0"/>
                        </a:lnTo>
                        <a:lnTo>
                          <a:pt x="688" y="0"/>
                        </a:lnTo>
                        <a:lnTo>
                          <a:pt x="678" y="10"/>
                        </a:lnTo>
                        <a:lnTo>
                          <a:pt x="669" y="21"/>
                        </a:lnTo>
                        <a:lnTo>
                          <a:pt x="661" y="33"/>
                        </a:lnTo>
                        <a:lnTo>
                          <a:pt x="655" y="46"/>
                        </a:lnTo>
                        <a:lnTo>
                          <a:pt x="650" y="60"/>
                        </a:lnTo>
                        <a:lnTo>
                          <a:pt x="647" y="76"/>
                        </a:lnTo>
                        <a:lnTo>
                          <a:pt x="643" y="92"/>
                        </a:lnTo>
                        <a:lnTo>
                          <a:pt x="643" y="109"/>
                        </a:lnTo>
                        <a:lnTo>
                          <a:pt x="643" y="526"/>
                        </a:lnTo>
                        <a:lnTo>
                          <a:pt x="643" y="543"/>
                        </a:lnTo>
                        <a:lnTo>
                          <a:pt x="647" y="559"/>
                        </a:lnTo>
                        <a:lnTo>
                          <a:pt x="650" y="575"/>
                        </a:lnTo>
                        <a:lnTo>
                          <a:pt x="655" y="589"/>
                        </a:lnTo>
                        <a:lnTo>
                          <a:pt x="661" y="601"/>
                        </a:lnTo>
                        <a:lnTo>
                          <a:pt x="669" y="614"/>
                        </a:lnTo>
                        <a:lnTo>
                          <a:pt x="678" y="625"/>
                        </a:lnTo>
                        <a:lnTo>
                          <a:pt x="688" y="635"/>
                        </a:lnTo>
                        <a:lnTo>
                          <a:pt x="515" y="635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5" name="Freeform 953"/>
                  <p:cNvSpPr>
                    <a:spLocks noChangeAspect="1"/>
                  </p:cNvSpPr>
                  <p:nvPr/>
                </p:nvSpPr>
                <p:spPr bwMode="auto">
                  <a:xfrm>
                    <a:off x="4040" y="2259"/>
                    <a:ext cx="69" cy="195"/>
                  </a:xfrm>
                  <a:custGeom>
                    <a:avLst/>
                    <a:gdLst/>
                    <a:ahLst/>
                    <a:cxnLst>
                      <a:cxn ang="0">
                        <a:pos x="105" y="199"/>
                      </a:cxn>
                      <a:cxn ang="0">
                        <a:pos x="48" y="199"/>
                      </a:cxn>
                      <a:cxn ang="0">
                        <a:pos x="34" y="199"/>
                      </a:cxn>
                      <a:cxn ang="0">
                        <a:pos x="21" y="203"/>
                      </a:cxn>
                      <a:cxn ang="0">
                        <a:pos x="16" y="204"/>
                      </a:cxn>
                      <a:cxn ang="0">
                        <a:pos x="11" y="207"/>
                      </a:cxn>
                      <a:cxn ang="0">
                        <a:pos x="6" y="209"/>
                      </a:cxn>
                      <a:cxn ang="0">
                        <a:pos x="0" y="213"/>
                      </a:cxn>
                      <a:cxn ang="0">
                        <a:pos x="0" y="119"/>
                      </a:cxn>
                      <a:cxn ang="0">
                        <a:pos x="13" y="126"/>
                      </a:cxn>
                      <a:cxn ang="0">
                        <a:pos x="26" y="129"/>
                      </a:cxn>
                      <a:cxn ang="0">
                        <a:pos x="37" y="131"/>
                      </a:cxn>
                      <a:cxn ang="0">
                        <a:pos x="49" y="132"/>
                      </a:cxn>
                      <a:cxn ang="0">
                        <a:pos x="58" y="131"/>
                      </a:cxn>
                      <a:cxn ang="0">
                        <a:pos x="68" y="130"/>
                      </a:cxn>
                      <a:cxn ang="0">
                        <a:pos x="75" y="129"/>
                      </a:cxn>
                      <a:cxn ang="0">
                        <a:pos x="84" y="127"/>
                      </a:cxn>
                      <a:cxn ang="0">
                        <a:pos x="90" y="124"/>
                      </a:cxn>
                      <a:cxn ang="0">
                        <a:pos x="96" y="119"/>
                      </a:cxn>
                      <a:cxn ang="0">
                        <a:pos x="103" y="115"/>
                      </a:cxn>
                      <a:cxn ang="0">
                        <a:pos x="108" y="110"/>
                      </a:cxn>
                      <a:cxn ang="0">
                        <a:pos x="112" y="105"/>
                      </a:cxn>
                      <a:cxn ang="0">
                        <a:pos x="116" y="97"/>
                      </a:cxn>
                      <a:cxn ang="0">
                        <a:pos x="119" y="91"/>
                      </a:cxn>
                      <a:cxn ang="0">
                        <a:pos x="122" y="83"/>
                      </a:cxn>
                      <a:cxn ang="0">
                        <a:pos x="124" y="74"/>
                      </a:cxn>
                      <a:cxn ang="0">
                        <a:pos x="126" y="66"/>
                      </a:cxn>
                      <a:cxn ang="0">
                        <a:pos x="127" y="56"/>
                      </a:cxn>
                      <a:cxn ang="0">
                        <a:pos x="127" y="46"/>
                      </a:cxn>
                      <a:cxn ang="0">
                        <a:pos x="126" y="33"/>
                      </a:cxn>
                      <a:cxn ang="0">
                        <a:pos x="125" y="21"/>
                      </a:cxn>
                      <a:cxn ang="0">
                        <a:pos x="122" y="11"/>
                      </a:cxn>
                      <a:cxn ang="0">
                        <a:pos x="116" y="0"/>
                      </a:cxn>
                      <a:cxn ang="0">
                        <a:pos x="197" y="0"/>
                      </a:cxn>
                      <a:cxn ang="0">
                        <a:pos x="193" y="15"/>
                      </a:cxn>
                      <a:cxn ang="0">
                        <a:pos x="191" y="32"/>
                      </a:cxn>
                      <a:cxn ang="0">
                        <a:pos x="189" y="51"/>
                      </a:cxn>
                      <a:cxn ang="0">
                        <a:pos x="189" y="71"/>
                      </a:cxn>
                      <a:cxn ang="0">
                        <a:pos x="189" y="539"/>
                      </a:cxn>
                      <a:cxn ang="0">
                        <a:pos x="190" y="556"/>
                      </a:cxn>
                      <a:cxn ang="0">
                        <a:pos x="192" y="572"/>
                      </a:cxn>
                      <a:cxn ang="0">
                        <a:pos x="195" y="588"/>
                      </a:cxn>
                      <a:cxn ang="0">
                        <a:pos x="199" y="602"/>
                      </a:cxn>
                      <a:cxn ang="0">
                        <a:pos x="206" y="614"/>
                      </a:cxn>
                      <a:cxn ang="0">
                        <a:pos x="213" y="627"/>
                      </a:cxn>
                      <a:cxn ang="0">
                        <a:pos x="222" y="638"/>
                      </a:cxn>
                      <a:cxn ang="0">
                        <a:pos x="232" y="648"/>
                      </a:cxn>
                      <a:cxn ang="0">
                        <a:pos x="61" y="648"/>
                      </a:cxn>
                      <a:cxn ang="0">
                        <a:pos x="71" y="638"/>
                      </a:cxn>
                      <a:cxn ang="0">
                        <a:pos x="80" y="627"/>
                      </a:cxn>
                      <a:cxn ang="0">
                        <a:pos x="88" y="614"/>
                      </a:cxn>
                      <a:cxn ang="0">
                        <a:pos x="94" y="602"/>
                      </a:cxn>
                      <a:cxn ang="0">
                        <a:pos x="98" y="588"/>
                      </a:cxn>
                      <a:cxn ang="0">
                        <a:pos x="102" y="572"/>
                      </a:cxn>
                      <a:cxn ang="0">
                        <a:pos x="104" y="556"/>
                      </a:cxn>
                      <a:cxn ang="0">
                        <a:pos x="105" y="539"/>
                      </a:cxn>
                      <a:cxn ang="0">
                        <a:pos x="105" y="199"/>
                      </a:cxn>
                    </a:cxnLst>
                    <a:rect l="0" t="0" r="r" b="b"/>
                    <a:pathLst>
                      <a:path w="232" h="648">
                        <a:moveTo>
                          <a:pt x="105" y="199"/>
                        </a:moveTo>
                        <a:lnTo>
                          <a:pt x="48" y="199"/>
                        </a:lnTo>
                        <a:lnTo>
                          <a:pt x="34" y="199"/>
                        </a:lnTo>
                        <a:lnTo>
                          <a:pt x="21" y="203"/>
                        </a:lnTo>
                        <a:lnTo>
                          <a:pt x="16" y="204"/>
                        </a:lnTo>
                        <a:lnTo>
                          <a:pt x="11" y="207"/>
                        </a:lnTo>
                        <a:lnTo>
                          <a:pt x="6" y="209"/>
                        </a:lnTo>
                        <a:lnTo>
                          <a:pt x="0" y="213"/>
                        </a:lnTo>
                        <a:lnTo>
                          <a:pt x="0" y="119"/>
                        </a:lnTo>
                        <a:lnTo>
                          <a:pt x="13" y="126"/>
                        </a:lnTo>
                        <a:lnTo>
                          <a:pt x="26" y="129"/>
                        </a:lnTo>
                        <a:lnTo>
                          <a:pt x="37" y="131"/>
                        </a:lnTo>
                        <a:lnTo>
                          <a:pt x="49" y="132"/>
                        </a:lnTo>
                        <a:lnTo>
                          <a:pt x="58" y="131"/>
                        </a:lnTo>
                        <a:lnTo>
                          <a:pt x="68" y="130"/>
                        </a:lnTo>
                        <a:lnTo>
                          <a:pt x="75" y="129"/>
                        </a:lnTo>
                        <a:lnTo>
                          <a:pt x="84" y="127"/>
                        </a:lnTo>
                        <a:lnTo>
                          <a:pt x="90" y="124"/>
                        </a:lnTo>
                        <a:lnTo>
                          <a:pt x="96" y="119"/>
                        </a:lnTo>
                        <a:lnTo>
                          <a:pt x="103" y="115"/>
                        </a:lnTo>
                        <a:lnTo>
                          <a:pt x="108" y="110"/>
                        </a:lnTo>
                        <a:lnTo>
                          <a:pt x="112" y="105"/>
                        </a:lnTo>
                        <a:lnTo>
                          <a:pt x="116" y="97"/>
                        </a:lnTo>
                        <a:lnTo>
                          <a:pt x="119" y="91"/>
                        </a:lnTo>
                        <a:lnTo>
                          <a:pt x="122" y="83"/>
                        </a:lnTo>
                        <a:lnTo>
                          <a:pt x="124" y="74"/>
                        </a:lnTo>
                        <a:lnTo>
                          <a:pt x="126" y="66"/>
                        </a:lnTo>
                        <a:lnTo>
                          <a:pt x="127" y="56"/>
                        </a:lnTo>
                        <a:lnTo>
                          <a:pt x="127" y="46"/>
                        </a:lnTo>
                        <a:lnTo>
                          <a:pt x="126" y="33"/>
                        </a:lnTo>
                        <a:lnTo>
                          <a:pt x="125" y="21"/>
                        </a:lnTo>
                        <a:lnTo>
                          <a:pt x="122" y="11"/>
                        </a:lnTo>
                        <a:lnTo>
                          <a:pt x="116" y="0"/>
                        </a:lnTo>
                        <a:lnTo>
                          <a:pt x="197" y="0"/>
                        </a:lnTo>
                        <a:lnTo>
                          <a:pt x="193" y="15"/>
                        </a:lnTo>
                        <a:lnTo>
                          <a:pt x="191" y="32"/>
                        </a:lnTo>
                        <a:lnTo>
                          <a:pt x="189" y="51"/>
                        </a:lnTo>
                        <a:lnTo>
                          <a:pt x="189" y="71"/>
                        </a:lnTo>
                        <a:lnTo>
                          <a:pt x="189" y="539"/>
                        </a:lnTo>
                        <a:lnTo>
                          <a:pt x="190" y="556"/>
                        </a:lnTo>
                        <a:lnTo>
                          <a:pt x="192" y="572"/>
                        </a:lnTo>
                        <a:lnTo>
                          <a:pt x="195" y="588"/>
                        </a:lnTo>
                        <a:lnTo>
                          <a:pt x="199" y="602"/>
                        </a:lnTo>
                        <a:lnTo>
                          <a:pt x="206" y="614"/>
                        </a:lnTo>
                        <a:lnTo>
                          <a:pt x="213" y="627"/>
                        </a:lnTo>
                        <a:lnTo>
                          <a:pt x="222" y="638"/>
                        </a:lnTo>
                        <a:lnTo>
                          <a:pt x="232" y="648"/>
                        </a:lnTo>
                        <a:lnTo>
                          <a:pt x="61" y="648"/>
                        </a:lnTo>
                        <a:lnTo>
                          <a:pt x="71" y="638"/>
                        </a:lnTo>
                        <a:lnTo>
                          <a:pt x="80" y="627"/>
                        </a:lnTo>
                        <a:lnTo>
                          <a:pt x="88" y="614"/>
                        </a:lnTo>
                        <a:lnTo>
                          <a:pt x="94" y="602"/>
                        </a:lnTo>
                        <a:lnTo>
                          <a:pt x="98" y="588"/>
                        </a:lnTo>
                        <a:lnTo>
                          <a:pt x="102" y="572"/>
                        </a:lnTo>
                        <a:lnTo>
                          <a:pt x="104" y="556"/>
                        </a:lnTo>
                        <a:lnTo>
                          <a:pt x="105" y="539"/>
                        </a:lnTo>
                        <a:lnTo>
                          <a:pt x="105" y="19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6" name="Freeform 954"/>
                  <p:cNvSpPr>
                    <a:spLocks noChangeAspect="1"/>
                  </p:cNvSpPr>
                  <p:nvPr/>
                </p:nvSpPr>
                <p:spPr bwMode="auto">
                  <a:xfrm>
                    <a:off x="4387" y="2256"/>
                    <a:ext cx="142" cy="198"/>
                  </a:xfrm>
                  <a:custGeom>
                    <a:avLst/>
                    <a:gdLst/>
                    <a:ahLst/>
                    <a:cxnLst>
                      <a:cxn ang="0">
                        <a:pos x="100" y="640"/>
                      </a:cxn>
                      <a:cxn ang="0">
                        <a:pos x="128" y="603"/>
                      </a:cxn>
                      <a:cxn ang="0">
                        <a:pos x="155" y="560"/>
                      </a:cxn>
                      <a:cxn ang="0">
                        <a:pos x="178" y="510"/>
                      </a:cxn>
                      <a:cxn ang="0">
                        <a:pos x="304" y="162"/>
                      </a:cxn>
                      <a:cxn ang="0">
                        <a:pos x="309" y="141"/>
                      </a:cxn>
                      <a:cxn ang="0">
                        <a:pos x="311" y="126"/>
                      </a:cxn>
                      <a:cxn ang="0">
                        <a:pos x="309" y="115"/>
                      </a:cxn>
                      <a:cxn ang="0">
                        <a:pos x="306" y="104"/>
                      </a:cxn>
                      <a:cxn ang="0">
                        <a:pos x="300" y="96"/>
                      </a:cxn>
                      <a:cxn ang="0">
                        <a:pos x="291" y="89"/>
                      </a:cxn>
                      <a:cxn ang="0">
                        <a:pos x="281" y="84"/>
                      </a:cxn>
                      <a:cxn ang="0">
                        <a:pos x="268" y="80"/>
                      </a:cxn>
                      <a:cxn ang="0">
                        <a:pos x="235" y="78"/>
                      </a:cxn>
                      <a:cxn ang="0">
                        <a:pos x="197" y="80"/>
                      </a:cxn>
                      <a:cxn ang="0">
                        <a:pos x="161" y="87"/>
                      </a:cxn>
                      <a:cxn ang="0">
                        <a:pos x="128" y="99"/>
                      </a:cxn>
                      <a:cxn ang="0">
                        <a:pos x="98" y="115"/>
                      </a:cxn>
                      <a:cxn ang="0">
                        <a:pos x="69" y="136"/>
                      </a:cxn>
                      <a:cxn ang="0">
                        <a:pos x="44" y="161"/>
                      </a:cxn>
                      <a:cxn ang="0">
                        <a:pos x="21" y="192"/>
                      </a:cxn>
                      <a:cxn ang="0">
                        <a:pos x="0" y="226"/>
                      </a:cxn>
                      <a:cxn ang="0">
                        <a:pos x="8" y="4"/>
                      </a:cxn>
                      <a:cxn ang="0">
                        <a:pos x="24" y="13"/>
                      </a:cxn>
                      <a:cxn ang="0">
                        <a:pos x="41" y="18"/>
                      </a:cxn>
                      <a:cxn ang="0">
                        <a:pos x="59" y="20"/>
                      </a:cxn>
                      <a:cxn ang="0">
                        <a:pos x="474" y="21"/>
                      </a:cxn>
                      <a:cxn ang="0">
                        <a:pos x="449" y="47"/>
                      </a:cxn>
                      <a:cxn ang="0">
                        <a:pos x="428" y="79"/>
                      </a:cxn>
                      <a:cxn ang="0">
                        <a:pos x="409" y="114"/>
                      </a:cxn>
                      <a:cxn ang="0">
                        <a:pos x="394" y="154"/>
                      </a:cxn>
                      <a:cxn ang="0">
                        <a:pos x="255" y="539"/>
                      </a:cxn>
                      <a:cxn ang="0">
                        <a:pos x="248" y="573"/>
                      </a:cxn>
                      <a:cxn ang="0">
                        <a:pos x="247" y="597"/>
                      </a:cxn>
                      <a:cxn ang="0">
                        <a:pos x="251" y="615"/>
                      </a:cxn>
                      <a:cxn ang="0">
                        <a:pos x="259" y="632"/>
                      </a:cxn>
                      <a:cxn ang="0">
                        <a:pos x="270" y="649"/>
                      </a:cxn>
                      <a:cxn ang="0">
                        <a:pos x="85" y="656"/>
                      </a:cxn>
                    </a:cxnLst>
                    <a:rect l="0" t="0" r="r" b="b"/>
                    <a:pathLst>
                      <a:path w="474" h="656">
                        <a:moveTo>
                          <a:pt x="85" y="656"/>
                        </a:moveTo>
                        <a:lnTo>
                          <a:pt x="100" y="640"/>
                        </a:lnTo>
                        <a:lnTo>
                          <a:pt x="115" y="623"/>
                        </a:lnTo>
                        <a:lnTo>
                          <a:pt x="128" y="603"/>
                        </a:lnTo>
                        <a:lnTo>
                          <a:pt x="142" y="582"/>
                        </a:lnTo>
                        <a:lnTo>
                          <a:pt x="155" y="560"/>
                        </a:lnTo>
                        <a:lnTo>
                          <a:pt x="166" y="536"/>
                        </a:lnTo>
                        <a:lnTo>
                          <a:pt x="178" y="510"/>
                        </a:lnTo>
                        <a:lnTo>
                          <a:pt x="188" y="482"/>
                        </a:lnTo>
                        <a:lnTo>
                          <a:pt x="304" y="162"/>
                        </a:lnTo>
                        <a:lnTo>
                          <a:pt x="307" y="152"/>
                        </a:lnTo>
                        <a:lnTo>
                          <a:pt x="309" y="141"/>
                        </a:lnTo>
                        <a:lnTo>
                          <a:pt x="310" y="133"/>
                        </a:lnTo>
                        <a:lnTo>
                          <a:pt x="311" y="126"/>
                        </a:lnTo>
                        <a:lnTo>
                          <a:pt x="310" y="120"/>
                        </a:lnTo>
                        <a:lnTo>
                          <a:pt x="309" y="115"/>
                        </a:lnTo>
                        <a:lnTo>
                          <a:pt x="308" y="109"/>
                        </a:lnTo>
                        <a:lnTo>
                          <a:pt x="306" y="104"/>
                        </a:lnTo>
                        <a:lnTo>
                          <a:pt x="303" y="100"/>
                        </a:lnTo>
                        <a:lnTo>
                          <a:pt x="300" y="96"/>
                        </a:lnTo>
                        <a:lnTo>
                          <a:pt x="297" y="93"/>
                        </a:lnTo>
                        <a:lnTo>
                          <a:pt x="291" y="89"/>
                        </a:lnTo>
                        <a:lnTo>
                          <a:pt x="287" y="86"/>
                        </a:lnTo>
                        <a:lnTo>
                          <a:pt x="281" y="84"/>
                        </a:lnTo>
                        <a:lnTo>
                          <a:pt x="275" y="82"/>
                        </a:lnTo>
                        <a:lnTo>
                          <a:pt x="268" y="80"/>
                        </a:lnTo>
                        <a:lnTo>
                          <a:pt x="252" y="78"/>
                        </a:lnTo>
                        <a:lnTo>
                          <a:pt x="235" y="78"/>
                        </a:lnTo>
                        <a:lnTo>
                          <a:pt x="216" y="78"/>
                        </a:lnTo>
                        <a:lnTo>
                          <a:pt x="197" y="80"/>
                        </a:lnTo>
                        <a:lnTo>
                          <a:pt x="179" y="83"/>
                        </a:lnTo>
                        <a:lnTo>
                          <a:pt x="161" y="87"/>
                        </a:lnTo>
                        <a:lnTo>
                          <a:pt x="144" y="93"/>
                        </a:lnTo>
                        <a:lnTo>
                          <a:pt x="128" y="99"/>
                        </a:lnTo>
                        <a:lnTo>
                          <a:pt x="112" y="106"/>
                        </a:lnTo>
                        <a:lnTo>
                          <a:pt x="98" y="115"/>
                        </a:lnTo>
                        <a:lnTo>
                          <a:pt x="83" y="125"/>
                        </a:lnTo>
                        <a:lnTo>
                          <a:pt x="69" y="136"/>
                        </a:lnTo>
                        <a:lnTo>
                          <a:pt x="57" y="148"/>
                        </a:lnTo>
                        <a:lnTo>
                          <a:pt x="44" y="161"/>
                        </a:lnTo>
                        <a:lnTo>
                          <a:pt x="32" y="176"/>
                        </a:lnTo>
                        <a:lnTo>
                          <a:pt x="21" y="192"/>
                        </a:lnTo>
                        <a:lnTo>
                          <a:pt x="10" y="208"/>
                        </a:lnTo>
                        <a:lnTo>
                          <a:pt x="0" y="226"/>
                        </a:lnTo>
                        <a:lnTo>
                          <a:pt x="0" y="0"/>
                        </a:lnTo>
                        <a:lnTo>
                          <a:pt x="8" y="4"/>
                        </a:lnTo>
                        <a:lnTo>
                          <a:pt x="16" y="8"/>
                        </a:lnTo>
                        <a:lnTo>
                          <a:pt x="24" y="13"/>
                        </a:lnTo>
                        <a:lnTo>
                          <a:pt x="32" y="16"/>
                        </a:lnTo>
                        <a:lnTo>
                          <a:pt x="41" y="18"/>
                        </a:lnTo>
                        <a:lnTo>
                          <a:pt x="49" y="19"/>
                        </a:lnTo>
                        <a:lnTo>
                          <a:pt x="59" y="20"/>
                        </a:lnTo>
                        <a:lnTo>
                          <a:pt x="67" y="21"/>
                        </a:lnTo>
                        <a:lnTo>
                          <a:pt x="474" y="21"/>
                        </a:lnTo>
                        <a:lnTo>
                          <a:pt x="461" y="34"/>
                        </a:lnTo>
                        <a:lnTo>
                          <a:pt x="449" y="47"/>
                        </a:lnTo>
                        <a:lnTo>
                          <a:pt x="439" y="62"/>
                        </a:lnTo>
                        <a:lnTo>
                          <a:pt x="428" y="79"/>
                        </a:lnTo>
                        <a:lnTo>
                          <a:pt x="419" y="96"/>
                        </a:lnTo>
                        <a:lnTo>
                          <a:pt x="409" y="114"/>
                        </a:lnTo>
                        <a:lnTo>
                          <a:pt x="401" y="134"/>
                        </a:lnTo>
                        <a:lnTo>
                          <a:pt x="394" y="154"/>
                        </a:lnTo>
                        <a:lnTo>
                          <a:pt x="261" y="520"/>
                        </a:lnTo>
                        <a:lnTo>
                          <a:pt x="255" y="539"/>
                        </a:lnTo>
                        <a:lnTo>
                          <a:pt x="250" y="557"/>
                        </a:lnTo>
                        <a:lnTo>
                          <a:pt x="248" y="573"/>
                        </a:lnTo>
                        <a:lnTo>
                          <a:pt x="247" y="588"/>
                        </a:lnTo>
                        <a:lnTo>
                          <a:pt x="247" y="597"/>
                        </a:lnTo>
                        <a:lnTo>
                          <a:pt x="249" y="606"/>
                        </a:lnTo>
                        <a:lnTo>
                          <a:pt x="251" y="615"/>
                        </a:lnTo>
                        <a:lnTo>
                          <a:pt x="255" y="623"/>
                        </a:lnTo>
                        <a:lnTo>
                          <a:pt x="259" y="632"/>
                        </a:lnTo>
                        <a:lnTo>
                          <a:pt x="264" y="640"/>
                        </a:lnTo>
                        <a:lnTo>
                          <a:pt x="270" y="649"/>
                        </a:lnTo>
                        <a:lnTo>
                          <a:pt x="278" y="656"/>
                        </a:lnTo>
                        <a:lnTo>
                          <a:pt x="85" y="65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7" name="Freeform 955"/>
                  <p:cNvSpPr>
                    <a:spLocks noChangeAspect="1" noEditPoints="1"/>
                  </p:cNvSpPr>
                  <p:nvPr/>
                </p:nvSpPr>
                <p:spPr bwMode="auto">
                  <a:xfrm>
                    <a:off x="4750" y="2259"/>
                    <a:ext cx="143" cy="199"/>
                  </a:xfrm>
                  <a:custGeom>
                    <a:avLst/>
                    <a:gdLst/>
                    <a:ahLst/>
                    <a:cxnLst>
                      <a:cxn ang="0">
                        <a:pos x="417" y="331"/>
                      </a:cxn>
                      <a:cxn ang="0">
                        <a:pos x="457" y="377"/>
                      </a:cxn>
                      <a:cxn ang="0">
                        <a:pos x="476" y="438"/>
                      </a:cxn>
                      <a:cxn ang="0">
                        <a:pos x="475" y="503"/>
                      </a:cxn>
                      <a:cxn ang="0">
                        <a:pos x="459" y="554"/>
                      </a:cxn>
                      <a:cxn ang="0">
                        <a:pos x="430" y="596"/>
                      </a:cxn>
                      <a:cxn ang="0">
                        <a:pos x="371" y="636"/>
                      </a:cxn>
                      <a:cxn ang="0">
                        <a:pos x="264" y="662"/>
                      </a:cxn>
                      <a:cxn ang="0">
                        <a:pos x="144" y="651"/>
                      </a:cxn>
                      <a:cxn ang="0">
                        <a:pos x="62" y="611"/>
                      </a:cxn>
                      <a:cxn ang="0">
                        <a:pos x="27" y="572"/>
                      </a:cxn>
                      <a:cxn ang="0">
                        <a:pos x="7" y="525"/>
                      </a:cxn>
                      <a:cxn ang="0">
                        <a:pos x="0" y="467"/>
                      </a:cxn>
                      <a:cxn ang="0">
                        <a:pos x="10" y="399"/>
                      </a:cxn>
                      <a:cxn ang="0">
                        <a:pos x="41" y="348"/>
                      </a:cxn>
                      <a:cxn ang="0">
                        <a:pos x="93" y="310"/>
                      </a:cxn>
                      <a:cxn ang="0">
                        <a:pos x="70" y="282"/>
                      </a:cxn>
                      <a:cxn ang="0">
                        <a:pos x="40" y="243"/>
                      </a:cxn>
                      <a:cxn ang="0">
                        <a:pos x="26" y="193"/>
                      </a:cxn>
                      <a:cxn ang="0">
                        <a:pos x="27" y="138"/>
                      </a:cxn>
                      <a:cxn ang="0">
                        <a:pos x="41" y="93"/>
                      </a:cxn>
                      <a:cxn ang="0">
                        <a:pos x="68" y="56"/>
                      </a:cxn>
                      <a:cxn ang="0">
                        <a:pos x="121" y="21"/>
                      </a:cxn>
                      <a:cxn ang="0">
                        <a:pos x="216" y="1"/>
                      </a:cxn>
                      <a:cxn ang="0">
                        <a:pos x="321" y="10"/>
                      </a:cxn>
                      <a:cxn ang="0">
                        <a:pos x="395" y="45"/>
                      </a:cxn>
                      <a:cxn ang="0">
                        <a:pos x="427" y="77"/>
                      </a:cxn>
                      <a:cxn ang="0">
                        <a:pos x="446" y="119"/>
                      </a:cxn>
                      <a:cxn ang="0">
                        <a:pos x="453" y="170"/>
                      </a:cxn>
                      <a:cxn ang="0">
                        <a:pos x="445" y="224"/>
                      </a:cxn>
                      <a:cxn ang="0">
                        <a:pos x="420" y="268"/>
                      </a:cxn>
                      <a:cxn ang="0">
                        <a:pos x="380" y="299"/>
                      </a:cxn>
                      <a:cxn ang="0">
                        <a:pos x="200" y="70"/>
                      </a:cxn>
                      <a:cxn ang="0">
                        <a:pos x="148" y="90"/>
                      </a:cxn>
                      <a:cxn ang="0">
                        <a:pos x="115" y="135"/>
                      </a:cxn>
                      <a:cxn ang="0">
                        <a:pos x="112" y="197"/>
                      </a:cxn>
                      <a:cxn ang="0">
                        <a:pos x="140" y="246"/>
                      </a:cxn>
                      <a:cxn ang="0">
                        <a:pos x="188" y="271"/>
                      </a:cxn>
                      <a:cxn ang="0">
                        <a:pos x="252" y="276"/>
                      </a:cxn>
                      <a:cxn ang="0">
                        <a:pos x="311" y="264"/>
                      </a:cxn>
                      <a:cxn ang="0">
                        <a:pos x="352" y="229"/>
                      </a:cxn>
                      <a:cxn ang="0">
                        <a:pos x="366" y="171"/>
                      </a:cxn>
                      <a:cxn ang="0">
                        <a:pos x="352" y="115"/>
                      </a:cxn>
                      <a:cxn ang="0">
                        <a:pos x="311" y="80"/>
                      </a:cxn>
                      <a:cxn ang="0">
                        <a:pos x="252" y="67"/>
                      </a:cxn>
                      <a:cxn ang="0">
                        <a:pos x="192" y="347"/>
                      </a:cxn>
                      <a:cxn ang="0">
                        <a:pos x="129" y="370"/>
                      </a:cxn>
                      <a:cxn ang="0">
                        <a:pos x="91" y="425"/>
                      </a:cxn>
                      <a:cxn ang="0">
                        <a:pos x="87" y="499"/>
                      </a:cxn>
                      <a:cxn ang="0">
                        <a:pos x="119" y="557"/>
                      </a:cxn>
                      <a:cxn ang="0">
                        <a:pos x="178" y="587"/>
                      </a:cxn>
                      <a:cxn ang="0">
                        <a:pos x="255" y="594"/>
                      </a:cxn>
                      <a:cxn ang="0">
                        <a:pos x="324" y="578"/>
                      </a:cxn>
                      <a:cxn ang="0">
                        <a:pos x="375" y="537"/>
                      </a:cxn>
                      <a:cxn ang="0">
                        <a:pos x="393" y="469"/>
                      </a:cxn>
                      <a:cxn ang="0">
                        <a:pos x="375" y="401"/>
                      </a:cxn>
                      <a:cxn ang="0">
                        <a:pos x="323" y="359"/>
                      </a:cxn>
                      <a:cxn ang="0">
                        <a:pos x="255" y="343"/>
                      </a:cxn>
                    </a:cxnLst>
                    <a:rect l="0" t="0" r="r" b="b"/>
                    <a:pathLst>
                      <a:path w="477" h="662">
                        <a:moveTo>
                          <a:pt x="370" y="305"/>
                        </a:moveTo>
                        <a:lnTo>
                          <a:pt x="383" y="310"/>
                        </a:lnTo>
                        <a:lnTo>
                          <a:pt x="395" y="316"/>
                        </a:lnTo>
                        <a:lnTo>
                          <a:pt x="406" y="324"/>
                        </a:lnTo>
                        <a:lnTo>
                          <a:pt x="417" y="331"/>
                        </a:lnTo>
                        <a:lnTo>
                          <a:pt x="426" y="339"/>
                        </a:lnTo>
                        <a:lnTo>
                          <a:pt x="435" y="348"/>
                        </a:lnTo>
                        <a:lnTo>
                          <a:pt x="443" y="357"/>
                        </a:lnTo>
                        <a:lnTo>
                          <a:pt x="451" y="367"/>
                        </a:lnTo>
                        <a:lnTo>
                          <a:pt x="457" y="377"/>
                        </a:lnTo>
                        <a:lnTo>
                          <a:pt x="462" y="388"/>
                        </a:lnTo>
                        <a:lnTo>
                          <a:pt x="466" y="399"/>
                        </a:lnTo>
                        <a:lnTo>
                          <a:pt x="471" y="412"/>
                        </a:lnTo>
                        <a:lnTo>
                          <a:pt x="474" y="425"/>
                        </a:lnTo>
                        <a:lnTo>
                          <a:pt x="476" y="438"/>
                        </a:lnTo>
                        <a:lnTo>
                          <a:pt x="477" y="452"/>
                        </a:lnTo>
                        <a:lnTo>
                          <a:pt x="477" y="467"/>
                        </a:lnTo>
                        <a:lnTo>
                          <a:pt x="477" y="479"/>
                        </a:lnTo>
                        <a:lnTo>
                          <a:pt x="476" y="491"/>
                        </a:lnTo>
                        <a:lnTo>
                          <a:pt x="475" y="503"/>
                        </a:lnTo>
                        <a:lnTo>
                          <a:pt x="473" y="513"/>
                        </a:lnTo>
                        <a:lnTo>
                          <a:pt x="470" y="525"/>
                        </a:lnTo>
                        <a:lnTo>
                          <a:pt x="467" y="534"/>
                        </a:lnTo>
                        <a:lnTo>
                          <a:pt x="463" y="545"/>
                        </a:lnTo>
                        <a:lnTo>
                          <a:pt x="459" y="554"/>
                        </a:lnTo>
                        <a:lnTo>
                          <a:pt x="454" y="564"/>
                        </a:lnTo>
                        <a:lnTo>
                          <a:pt x="449" y="572"/>
                        </a:lnTo>
                        <a:lnTo>
                          <a:pt x="443" y="581"/>
                        </a:lnTo>
                        <a:lnTo>
                          <a:pt x="436" y="589"/>
                        </a:lnTo>
                        <a:lnTo>
                          <a:pt x="430" y="596"/>
                        </a:lnTo>
                        <a:lnTo>
                          <a:pt x="421" y="604"/>
                        </a:lnTo>
                        <a:lnTo>
                          <a:pt x="414" y="611"/>
                        </a:lnTo>
                        <a:lnTo>
                          <a:pt x="404" y="617"/>
                        </a:lnTo>
                        <a:lnTo>
                          <a:pt x="388" y="628"/>
                        </a:lnTo>
                        <a:lnTo>
                          <a:pt x="371" y="636"/>
                        </a:lnTo>
                        <a:lnTo>
                          <a:pt x="352" y="645"/>
                        </a:lnTo>
                        <a:lnTo>
                          <a:pt x="332" y="651"/>
                        </a:lnTo>
                        <a:lnTo>
                          <a:pt x="311" y="655"/>
                        </a:lnTo>
                        <a:lnTo>
                          <a:pt x="288" y="660"/>
                        </a:lnTo>
                        <a:lnTo>
                          <a:pt x="264" y="662"/>
                        </a:lnTo>
                        <a:lnTo>
                          <a:pt x="239" y="662"/>
                        </a:lnTo>
                        <a:lnTo>
                          <a:pt x="213" y="662"/>
                        </a:lnTo>
                        <a:lnTo>
                          <a:pt x="188" y="660"/>
                        </a:lnTo>
                        <a:lnTo>
                          <a:pt x="165" y="655"/>
                        </a:lnTo>
                        <a:lnTo>
                          <a:pt x="144" y="651"/>
                        </a:lnTo>
                        <a:lnTo>
                          <a:pt x="124" y="645"/>
                        </a:lnTo>
                        <a:lnTo>
                          <a:pt x="105" y="636"/>
                        </a:lnTo>
                        <a:lnTo>
                          <a:pt x="87" y="628"/>
                        </a:lnTo>
                        <a:lnTo>
                          <a:pt x="71" y="617"/>
                        </a:lnTo>
                        <a:lnTo>
                          <a:pt x="62" y="611"/>
                        </a:lnTo>
                        <a:lnTo>
                          <a:pt x="55" y="604"/>
                        </a:lnTo>
                        <a:lnTo>
                          <a:pt x="46" y="596"/>
                        </a:lnTo>
                        <a:lnTo>
                          <a:pt x="40" y="589"/>
                        </a:lnTo>
                        <a:lnTo>
                          <a:pt x="34" y="581"/>
                        </a:lnTo>
                        <a:lnTo>
                          <a:pt x="27" y="572"/>
                        </a:lnTo>
                        <a:lnTo>
                          <a:pt x="22" y="564"/>
                        </a:lnTo>
                        <a:lnTo>
                          <a:pt x="18" y="554"/>
                        </a:lnTo>
                        <a:lnTo>
                          <a:pt x="14" y="545"/>
                        </a:lnTo>
                        <a:lnTo>
                          <a:pt x="10" y="534"/>
                        </a:lnTo>
                        <a:lnTo>
                          <a:pt x="7" y="525"/>
                        </a:lnTo>
                        <a:lnTo>
                          <a:pt x="4" y="513"/>
                        </a:lnTo>
                        <a:lnTo>
                          <a:pt x="3" y="503"/>
                        </a:lnTo>
                        <a:lnTo>
                          <a:pt x="1" y="491"/>
                        </a:lnTo>
                        <a:lnTo>
                          <a:pt x="1" y="479"/>
                        </a:lnTo>
                        <a:lnTo>
                          <a:pt x="0" y="467"/>
                        </a:lnTo>
                        <a:lnTo>
                          <a:pt x="1" y="452"/>
                        </a:lnTo>
                        <a:lnTo>
                          <a:pt x="2" y="438"/>
                        </a:lnTo>
                        <a:lnTo>
                          <a:pt x="4" y="425"/>
                        </a:lnTo>
                        <a:lnTo>
                          <a:pt x="7" y="412"/>
                        </a:lnTo>
                        <a:lnTo>
                          <a:pt x="10" y="399"/>
                        </a:lnTo>
                        <a:lnTo>
                          <a:pt x="15" y="388"/>
                        </a:lnTo>
                        <a:lnTo>
                          <a:pt x="20" y="377"/>
                        </a:lnTo>
                        <a:lnTo>
                          <a:pt x="26" y="367"/>
                        </a:lnTo>
                        <a:lnTo>
                          <a:pt x="34" y="357"/>
                        </a:lnTo>
                        <a:lnTo>
                          <a:pt x="41" y="348"/>
                        </a:lnTo>
                        <a:lnTo>
                          <a:pt x="49" y="339"/>
                        </a:lnTo>
                        <a:lnTo>
                          <a:pt x="59" y="331"/>
                        </a:lnTo>
                        <a:lnTo>
                          <a:pt x="69" y="324"/>
                        </a:lnTo>
                        <a:lnTo>
                          <a:pt x="81" y="316"/>
                        </a:lnTo>
                        <a:lnTo>
                          <a:pt x="93" y="310"/>
                        </a:lnTo>
                        <a:lnTo>
                          <a:pt x="105" y="305"/>
                        </a:lnTo>
                        <a:lnTo>
                          <a:pt x="96" y="299"/>
                        </a:lnTo>
                        <a:lnTo>
                          <a:pt x="87" y="294"/>
                        </a:lnTo>
                        <a:lnTo>
                          <a:pt x="78" y="288"/>
                        </a:lnTo>
                        <a:lnTo>
                          <a:pt x="70" y="282"/>
                        </a:lnTo>
                        <a:lnTo>
                          <a:pt x="63" y="274"/>
                        </a:lnTo>
                        <a:lnTo>
                          <a:pt x="57" y="268"/>
                        </a:lnTo>
                        <a:lnTo>
                          <a:pt x="50" y="259"/>
                        </a:lnTo>
                        <a:lnTo>
                          <a:pt x="45" y="251"/>
                        </a:lnTo>
                        <a:lnTo>
                          <a:pt x="40" y="243"/>
                        </a:lnTo>
                        <a:lnTo>
                          <a:pt x="36" y="234"/>
                        </a:lnTo>
                        <a:lnTo>
                          <a:pt x="33" y="224"/>
                        </a:lnTo>
                        <a:lnTo>
                          <a:pt x="29" y="214"/>
                        </a:lnTo>
                        <a:lnTo>
                          <a:pt x="27" y="204"/>
                        </a:lnTo>
                        <a:lnTo>
                          <a:pt x="26" y="193"/>
                        </a:lnTo>
                        <a:lnTo>
                          <a:pt x="25" y="182"/>
                        </a:lnTo>
                        <a:lnTo>
                          <a:pt x="24" y="170"/>
                        </a:lnTo>
                        <a:lnTo>
                          <a:pt x="25" y="159"/>
                        </a:lnTo>
                        <a:lnTo>
                          <a:pt x="25" y="149"/>
                        </a:lnTo>
                        <a:lnTo>
                          <a:pt x="27" y="138"/>
                        </a:lnTo>
                        <a:lnTo>
                          <a:pt x="28" y="129"/>
                        </a:lnTo>
                        <a:lnTo>
                          <a:pt x="31" y="119"/>
                        </a:lnTo>
                        <a:lnTo>
                          <a:pt x="34" y="110"/>
                        </a:lnTo>
                        <a:lnTo>
                          <a:pt x="37" y="101"/>
                        </a:lnTo>
                        <a:lnTo>
                          <a:pt x="41" y="93"/>
                        </a:lnTo>
                        <a:lnTo>
                          <a:pt x="45" y="85"/>
                        </a:lnTo>
                        <a:lnTo>
                          <a:pt x="50" y="77"/>
                        </a:lnTo>
                        <a:lnTo>
                          <a:pt x="56" y="70"/>
                        </a:lnTo>
                        <a:lnTo>
                          <a:pt x="62" y="64"/>
                        </a:lnTo>
                        <a:lnTo>
                          <a:pt x="68" y="56"/>
                        </a:lnTo>
                        <a:lnTo>
                          <a:pt x="75" y="50"/>
                        </a:lnTo>
                        <a:lnTo>
                          <a:pt x="82" y="45"/>
                        </a:lnTo>
                        <a:lnTo>
                          <a:pt x="90" y="38"/>
                        </a:lnTo>
                        <a:lnTo>
                          <a:pt x="105" y="30"/>
                        </a:lnTo>
                        <a:lnTo>
                          <a:pt x="121" y="21"/>
                        </a:lnTo>
                        <a:lnTo>
                          <a:pt x="138" y="15"/>
                        </a:lnTo>
                        <a:lnTo>
                          <a:pt x="156" y="10"/>
                        </a:lnTo>
                        <a:lnTo>
                          <a:pt x="175" y="6"/>
                        </a:lnTo>
                        <a:lnTo>
                          <a:pt x="195" y="3"/>
                        </a:lnTo>
                        <a:lnTo>
                          <a:pt x="216" y="1"/>
                        </a:lnTo>
                        <a:lnTo>
                          <a:pt x="239" y="0"/>
                        </a:lnTo>
                        <a:lnTo>
                          <a:pt x="261" y="1"/>
                        </a:lnTo>
                        <a:lnTo>
                          <a:pt x="282" y="3"/>
                        </a:lnTo>
                        <a:lnTo>
                          <a:pt x="302" y="6"/>
                        </a:lnTo>
                        <a:lnTo>
                          <a:pt x="321" y="10"/>
                        </a:lnTo>
                        <a:lnTo>
                          <a:pt x="340" y="15"/>
                        </a:lnTo>
                        <a:lnTo>
                          <a:pt x="357" y="21"/>
                        </a:lnTo>
                        <a:lnTo>
                          <a:pt x="373" y="30"/>
                        </a:lnTo>
                        <a:lnTo>
                          <a:pt x="387" y="38"/>
                        </a:lnTo>
                        <a:lnTo>
                          <a:pt x="395" y="45"/>
                        </a:lnTo>
                        <a:lnTo>
                          <a:pt x="402" y="50"/>
                        </a:lnTo>
                        <a:lnTo>
                          <a:pt x="410" y="56"/>
                        </a:lnTo>
                        <a:lnTo>
                          <a:pt x="416" y="64"/>
                        </a:lnTo>
                        <a:lnTo>
                          <a:pt x="422" y="70"/>
                        </a:lnTo>
                        <a:lnTo>
                          <a:pt x="427" y="77"/>
                        </a:lnTo>
                        <a:lnTo>
                          <a:pt x="432" y="85"/>
                        </a:lnTo>
                        <a:lnTo>
                          <a:pt x="436" y="93"/>
                        </a:lnTo>
                        <a:lnTo>
                          <a:pt x="440" y="101"/>
                        </a:lnTo>
                        <a:lnTo>
                          <a:pt x="443" y="110"/>
                        </a:lnTo>
                        <a:lnTo>
                          <a:pt x="446" y="119"/>
                        </a:lnTo>
                        <a:lnTo>
                          <a:pt x="449" y="129"/>
                        </a:lnTo>
                        <a:lnTo>
                          <a:pt x="451" y="138"/>
                        </a:lnTo>
                        <a:lnTo>
                          <a:pt x="452" y="149"/>
                        </a:lnTo>
                        <a:lnTo>
                          <a:pt x="453" y="159"/>
                        </a:lnTo>
                        <a:lnTo>
                          <a:pt x="453" y="170"/>
                        </a:lnTo>
                        <a:lnTo>
                          <a:pt x="453" y="182"/>
                        </a:lnTo>
                        <a:lnTo>
                          <a:pt x="452" y="193"/>
                        </a:lnTo>
                        <a:lnTo>
                          <a:pt x="450" y="204"/>
                        </a:lnTo>
                        <a:lnTo>
                          <a:pt x="447" y="214"/>
                        </a:lnTo>
                        <a:lnTo>
                          <a:pt x="445" y="224"/>
                        </a:lnTo>
                        <a:lnTo>
                          <a:pt x="441" y="234"/>
                        </a:lnTo>
                        <a:lnTo>
                          <a:pt x="437" y="243"/>
                        </a:lnTo>
                        <a:lnTo>
                          <a:pt x="433" y="251"/>
                        </a:lnTo>
                        <a:lnTo>
                          <a:pt x="426" y="259"/>
                        </a:lnTo>
                        <a:lnTo>
                          <a:pt x="420" y="268"/>
                        </a:lnTo>
                        <a:lnTo>
                          <a:pt x="414" y="274"/>
                        </a:lnTo>
                        <a:lnTo>
                          <a:pt x="406" y="282"/>
                        </a:lnTo>
                        <a:lnTo>
                          <a:pt x="398" y="288"/>
                        </a:lnTo>
                        <a:lnTo>
                          <a:pt x="390" y="294"/>
                        </a:lnTo>
                        <a:lnTo>
                          <a:pt x="380" y="299"/>
                        </a:lnTo>
                        <a:lnTo>
                          <a:pt x="370" y="305"/>
                        </a:lnTo>
                        <a:close/>
                        <a:moveTo>
                          <a:pt x="239" y="66"/>
                        </a:moveTo>
                        <a:lnTo>
                          <a:pt x="225" y="67"/>
                        </a:lnTo>
                        <a:lnTo>
                          <a:pt x="212" y="68"/>
                        </a:lnTo>
                        <a:lnTo>
                          <a:pt x="200" y="70"/>
                        </a:lnTo>
                        <a:lnTo>
                          <a:pt x="188" y="72"/>
                        </a:lnTo>
                        <a:lnTo>
                          <a:pt x="177" y="76"/>
                        </a:lnTo>
                        <a:lnTo>
                          <a:pt x="167" y="80"/>
                        </a:lnTo>
                        <a:lnTo>
                          <a:pt x="158" y="85"/>
                        </a:lnTo>
                        <a:lnTo>
                          <a:pt x="148" y="90"/>
                        </a:lnTo>
                        <a:lnTo>
                          <a:pt x="140" y="97"/>
                        </a:lnTo>
                        <a:lnTo>
                          <a:pt x="132" y="106"/>
                        </a:lnTo>
                        <a:lnTo>
                          <a:pt x="125" y="115"/>
                        </a:lnTo>
                        <a:lnTo>
                          <a:pt x="119" y="125"/>
                        </a:lnTo>
                        <a:lnTo>
                          <a:pt x="115" y="135"/>
                        </a:lnTo>
                        <a:lnTo>
                          <a:pt x="112" y="146"/>
                        </a:lnTo>
                        <a:lnTo>
                          <a:pt x="109" y="158"/>
                        </a:lnTo>
                        <a:lnTo>
                          <a:pt x="109" y="171"/>
                        </a:lnTo>
                        <a:lnTo>
                          <a:pt x="109" y="185"/>
                        </a:lnTo>
                        <a:lnTo>
                          <a:pt x="112" y="197"/>
                        </a:lnTo>
                        <a:lnTo>
                          <a:pt x="115" y="209"/>
                        </a:lnTo>
                        <a:lnTo>
                          <a:pt x="119" y="219"/>
                        </a:lnTo>
                        <a:lnTo>
                          <a:pt x="125" y="229"/>
                        </a:lnTo>
                        <a:lnTo>
                          <a:pt x="132" y="237"/>
                        </a:lnTo>
                        <a:lnTo>
                          <a:pt x="140" y="246"/>
                        </a:lnTo>
                        <a:lnTo>
                          <a:pt x="148" y="253"/>
                        </a:lnTo>
                        <a:lnTo>
                          <a:pt x="158" y="258"/>
                        </a:lnTo>
                        <a:lnTo>
                          <a:pt x="167" y="264"/>
                        </a:lnTo>
                        <a:lnTo>
                          <a:pt x="177" y="268"/>
                        </a:lnTo>
                        <a:lnTo>
                          <a:pt x="188" y="271"/>
                        </a:lnTo>
                        <a:lnTo>
                          <a:pt x="200" y="274"/>
                        </a:lnTo>
                        <a:lnTo>
                          <a:pt x="212" y="275"/>
                        </a:lnTo>
                        <a:lnTo>
                          <a:pt x="225" y="276"/>
                        </a:lnTo>
                        <a:lnTo>
                          <a:pt x="239" y="277"/>
                        </a:lnTo>
                        <a:lnTo>
                          <a:pt x="252" y="276"/>
                        </a:lnTo>
                        <a:lnTo>
                          <a:pt x="265" y="275"/>
                        </a:lnTo>
                        <a:lnTo>
                          <a:pt x="277" y="274"/>
                        </a:lnTo>
                        <a:lnTo>
                          <a:pt x="288" y="271"/>
                        </a:lnTo>
                        <a:lnTo>
                          <a:pt x="300" y="268"/>
                        </a:lnTo>
                        <a:lnTo>
                          <a:pt x="311" y="264"/>
                        </a:lnTo>
                        <a:lnTo>
                          <a:pt x="320" y="258"/>
                        </a:lnTo>
                        <a:lnTo>
                          <a:pt x="328" y="253"/>
                        </a:lnTo>
                        <a:lnTo>
                          <a:pt x="338" y="246"/>
                        </a:lnTo>
                        <a:lnTo>
                          <a:pt x="345" y="237"/>
                        </a:lnTo>
                        <a:lnTo>
                          <a:pt x="352" y="229"/>
                        </a:lnTo>
                        <a:lnTo>
                          <a:pt x="357" y="219"/>
                        </a:lnTo>
                        <a:lnTo>
                          <a:pt x="361" y="209"/>
                        </a:lnTo>
                        <a:lnTo>
                          <a:pt x="364" y="197"/>
                        </a:lnTo>
                        <a:lnTo>
                          <a:pt x="366" y="185"/>
                        </a:lnTo>
                        <a:lnTo>
                          <a:pt x="366" y="171"/>
                        </a:lnTo>
                        <a:lnTo>
                          <a:pt x="366" y="158"/>
                        </a:lnTo>
                        <a:lnTo>
                          <a:pt x="364" y="146"/>
                        </a:lnTo>
                        <a:lnTo>
                          <a:pt x="361" y="135"/>
                        </a:lnTo>
                        <a:lnTo>
                          <a:pt x="357" y="125"/>
                        </a:lnTo>
                        <a:lnTo>
                          <a:pt x="352" y="115"/>
                        </a:lnTo>
                        <a:lnTo>
                          <a:pt x="345" y="106"/>
                        </a:lnTo>
                        <a:lnTo>
                          <a:pt x="338" y="97"/>
                        </a:lnTo>
                        <a:lnTo>
                          <a:pt x="328" y="90"/>
                        </a:lnTo>
                        <a:lnTo>
                          <a:pt x="320" y="85"/>
                        </a:lnTo>
                        <a:lnTo>
                          <a:pt x="311" y="80"/>
                        </a:lnTo>
                        <a:lnTo>
                          <a:pt x="300" y="76"/>
                        </a:lnTo>
                        <a:lnTo>
                          <a:pt x="288" y="72"/>
                        </a:lnTo>
                        <a:lnTo>
                          <a:pt x="277" y="70"/>
                        </a:lnTo>
                        <a:lnTo>
                          <a:pt x="265" y="68"/>
                        </a:lnTo>
                        <a:lnTo>
                          <a:pt x="252" y="67"/>
                        </a:lnTo>
                        <a:lnTo>
                          <a:pt x="239" y="66"/>
                        </a:lnTo>
                        <a:close/>
                        <a:moveTo>
                          <a:pt x="239" y="343"/>
                        </a:moveTo>
                        <a:lnTo>
                          <a:pt x="222" y="343"/>
                        </a:lnTo>
                        <a:lnTo>
                          <a:pt x="206" y="345"/>
                        </a:lnTo>
                        <a:lnTo>
                          <a:pt x="192" y="347"/>
                        </a:lnTo>
                        <a:lnTo>
                          <a:pt x="178" y="350"/>
                        </a:lnTo>
                        <a:lnTo>
                          <a:pt x="164" y="354"/>
                        </a:lnTo>
                        <a:lnTo>
                          <a:pt x="153" y="358"/>
                        </a:lnTo>
                        <a:lnTo>
                          <a:pt x="141" y="364"/>
                        </a:lnTo>
                        <a:lnTo>
                          <a:pt x="129" y="370"/>
                        </a:lnTo>
                        <a:lnTo>
                          <a:pt x="120" y="379"/>
                        </a:lnTo>
                        <a:lnTo>
                          <a:pt x="110" y="389"/>
                        </a:lnTo>
                        <a:lnTo>
                          <a:pt x="103" y="399"/>
                        </a:lnTo>
                        <a:lnTo>
                          <a:pt x="97" y="412"/>
                        </a:lnTo>
                        <a:lnTo>
                          <a:pt x="91" y="425"/>
                        </a:lnTo>
                        <a:lnTo>
                          <a:pt x="88" y="438"/>
                        </a:lnTo>
                        <a:lnTo>
                          <a:pt x="85" y="453"/>
                        </a:lnTo>
                        <a:lnTo>
                          <a:pt x="85" y="469"/>
                        </a:lnTo>
                        <a:lnTo>
                          <a:pt x="85" y="485"/>
                        </a:lnTo>
                        <a:lnTo>
                          <a:pt x="87" y="499"/>
                        </a:lnTo>
                        <a:lnTo>
                          <a:pt x="90" y="513"/>
                        </a:lnTo>
                        <a:lnTo>
                          <a:pt x="96" y="526"/>
                        </a:lnTo>
                        <a:lnTo>
                          <a:pt x="102" y="537"/>
                        </a:lnTo>
                        <a:lnTo>
                          <a:pt x="109" y="548"/>
                        </a:lnTo>
                        <a:lnTo>
                          <a:pt x="119" y="557"/>
                        </a:lnTo>
                        <a:lnTo>
                          <a:pt x="129" y="566"/>
                        </a:lnTo>
                        <a:lnTo>
                          <a:pt x="141" y="572"/>
                        </a:lnTo>
                        <a:lnTo>
                          <a:pt x="153" y="578"/>
                        </a:lnTo>
                        <a:lnTo>
                          <a:pt x="164" y="583"/>
                        </a:lnTo>
                        <a:lnTo>
                          <a:pt x="178" y="587"/>
                        </a:lnTo>
                        <a:lnTo>
                          <a:pt x="192" y="590"/>
                        </a:lnTo>
                        <a:lnTo>
                          <a:pt x="206" y="593"/>
                        </a:lnTo>
                        <a:lnTo>
                          <a:pt x="222" y="594"/>
                        </a:lnTo>
                        <a:lnTo>
                          <a:pt x="239" y="594"/>
                        </a:lnTo>
                        <a:lnTo>
                          <a:pt x="255" y="594"/>
                        </a:lnTo>
                        <a:lnTo>
                          <a:pt x="271" y="593"/>
                        </a:lnTo>
                        <a:lnTo>
                          <a:pt x="285" y="590"/>
                        </a:lnTo>
                        <a:lnTo>
                          <a:pt x="299" y="587"/>
                        </a:lnTo>
                        <a:lnTo>
                          <a:pt x="313" y="583"/>
                        </a:lnTo>
                        <a:lnTo>
                          <a:pt x="324" y="578"/>
                        </a:lnTo>
                        <a:lnTo>
                          <a:pt x="336" y="572"/>
                        </a:lnTo>
                        <a:lnTo>
                          <a:pt x="346" y="566"/>
                        </a:lnTo>
                        <a:lnTo>
                          <a:pt x="357" y="557"/>
                        </a:lnTo>
                        <a:lnTo>
                          <a:pt x="366" y="548"/>
                        </a:lnTo>
                        <a:lnTo>
                          <a:pt x="375" y="537"/>
                        </a:lnTo>
                        <a:lnTo>
                          <a:pt x="381" y="526"/>
                        </a:lnTo>
                        <a:lnTo>
                          <a:pt x="386" y="513"/>
                        </a:lnTo>
                        <a:lnTo>
                          <a:pt x="390" y="499"/>
                        </a:lnTo>
                        <a:lnTo>
                          <a:pt x="392" y="485"/>
                        </a:lnTo>
                        <a:lnTo>
                          <a:pt x="393" y="469"/>
                        </a:lnTo>
                        <a:lnTo>
                          <a:pt x="392" y="453"/>
                        </a:lnTo>
                        <a:lnTo>
                          <a:pt x="390" y="438"/>
                        </a:lnTo>
                        <a:lnTo>
                          <a:pt x="386" y="425"/>
                        </a:lnTo>
                        <a:lnTo>
                          <a:pt x="381" y="412"/>
                        </a:lnTo>
                        <a:lnTo>
                          <a:pt x="375" y="401"/>
                        </a:lnTo>
                        <a:lnTo>
                          <a:pt x="366" y="390"/>
                        </a:lnTo>
                        <a:lnTo>
                          <a:pt x="357" y="381"/>
                        </a:lnTo>
                        <a:lnTo>
                          <a:pt x="346" y="372"/>
                        </a:lnTo>
                        <a:lnTo>
                          <a:pt x="335" y="365"/>
                        </a:lnTo>
                        <a:lnTo>
                          <a:pt x="323" y="359"/>
                        </a:lnTo>
                        <a:lnTo>
                          <a:pt x="312" y="354"/>
                        </a:lnTo>
                        <a:lnTo>
                          <a:pt x="298" y="350"/>
                        </a:lnTo>
                        <a:lnTo>
                          <a:pt x="284" y="347"/>
                        </a:lnTo>
                        <a:lnTo>
                          <a:pt x="269" y="345"/>
                        </a:lnTo>
                        <a:lnTo>
                          <a:pt x="255" y="343"/>
                        </a:lnTo>
                        <a:lnTo>
                          <a:pt x="239" y="34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382908" name="Freeform 956"/>
                  <p:cNvSpPr>
                    <a:spLocks noChangeAspect="1"/>
                  </p:cNvSpPr>
                  <p:nvPr/>
                </p:nvSpPr>
                <p:spPr bwMode="auto">
                  <a:xfrm>
                    <a:off x="5124" y="2257"/>
                    <a:ext cx="133" cy="203"/>
                  </a:xfrm>
                  <a:custGeom>
                    <a:avLst/>
                    <a:gdLst/>
                    <a:ahLst/>
                    <a:cxnLst>
                      <a:cxn ang="0">
                        <a:pos x="1" y="666"/>
                      </a:cxn>
                      <a:cxn ang="0">
                        <a:pos x="0" y="638"/>
                      </a:cxn>
                      <a:cxn ang="0">
                        <a:pos x="2" y="593"/>
                      </a:cxn>
                      <a:cxn ang="0">
                        <a:pos x="12" y="538"/>
                      </a:cxn>
                      <a:cxn ang="0">
                        <a:pos x="32" y="488"/>
                      </a:cxn>
                      <a:cxn ang="0">
                        <a:pos x="63" y="440"/>
                      </a:cxn>
                      <a:cxn ang="0">
                        <a:pos x="102" y="398"/>
                      </a:cxn>
                      <a:cxn ang="0">
                        <a:pos x="158" y="354"/>
                      </a:cxn>
                      <a:cxn ang="0">
                        <a:pos x="281" y="261"/>
                      </a:cxn>
                      <a:cxn ang="0">
                        <a:pos x="316" y="225"/>
                      </a:cxn>
                      <a:cxn ang="0">
                        <a:pos x="335" y="189"/>
                      </a:cxn>
                      <a:cxn ang="0">
                        <a:pos x="338" y="152"/>
                      </a:cxn>
                      <a:cxn ang="0">
                        <a:pos x="331" y="123"/>
                      </a:cxn>
                      <a:cxn ang="0">
                        <a:pos x="316" y="101"/>
                      </a:cxn>
                      <a:cxn ang="0">
                        <a:pos x="295" y="86"/>
                      </a:cxn>
                      <a:cxn ang="0">
                        <a:pos x="268" y="77"/>
                      </a:cxn>
                      <a:cxn ang="0">
                        <a:pos x="238" y="75"/>
                      </a:cxn>
                      <a:cxn ang="0">
                        <a:pos x="190" y="80"/>
                      </a:cxn>
                      <a:cxn ang="0">
                        <a:pos x="145" y="97"/>
                      </a:cxn>
                      <a:cxn ang="0">
                        <a:pos x="104" y="125"/>
                      </a:cxn>
                      <a:cxn ang="0">
                        <a:pos x="66" y="165"/>
                      </a:cxn>
                      <a:cxn ang="0">
                        <a:pos x="31" y="217"/>
                      </a:cxn>
                      <a:cxn ang="0">
                        <a:pos x="27" y="6"/>
                      </a:cxn>
                      <a:cxn ang="0">
                        <a:pos x="49" y="20"/>
                      </a:cxn>
                      <a:cxn ang="0">
                        <a:pos x="76" y="25"/>
                      </a:cxn>
                      <a:cxn ang="0">
                        <a:pos x="118" y="23"/>
                      </a:cxn>
                      <a:cxn ang="0">
                        <a:pos x="190" y="10"/>
                      </a:cxn>
                      <a:cxn ang="0">
                        <a:pos x="248" y="3"/>
                      </a:cxn>
                      <a:cxn ang="0">
                        <a:pos x="302" y="10"/>
                      </a:cxn>
                      <a:cxn ang="0">
                        <a:pos x="347" y="26"/>
                      </a:cxn>
                      <a:cxn ang="0">
                        <a:pos x="385" y="55"/>
                      </a:cxn>
                      <a:cxn ang="0">
                        <a:pos x="412" y="94"/>
                      </a:cxn>
                      <a:cxn ang="0">
                        <a:pos x="424" y="143"/>
                      </a:cxn>
                      <a:cxn ang="0">
                        <a:pos x="422" y="188"/>
                      </a:cxn>
                      <a:cxn ang="0">
                        <a:pos x="414" y="223"/>
                      </a:cxn>
                      <a:cxn ang="0">
                        <a:pos x="397" y="258"/>
                      </a:cxn>
                      <a:cxn ang="0">
                        <a:pos x="368" y="289"/>
                      </a:cxn>
                      <a:cxn ang="0">
                        <a:pos x="316" y="332"/>
                      </a:cxn>
                      <a:cxn ang="0">
                        <a:pos x="262" y="374"/>
                      </a:cxn>
                      <a:cxn ang="0">
                        <a:pos x="176" y="444"/>
                      </a:cxn>
                      <a:cxn ang="0">
                        <a:pos x="120" y="497"/>
                      </a:cxn>
                      <a:cxn ang="0">
                        <a:pos x="106" y="522"/>
                      </a:cxn>
                      <a:cxn ang="0">
                        <a:pos x="101" y="547"/>
                      </a:cxn>
                      <a:cxn ang="0">
                        <a:pos x="108" y="568"/>
                      </a:cxn>
                      <a:cxn ang="0">
                        <a:pos x="126" y="582"/>
                      </a:cxn>
                      <a:cxn ang="0">
                        <a:pos x="155" y="590"/>
                      </a:cxn>
                      <a:cxn ang="0">
                        <a:pos x="211" y="591"/>
                      </a:cxn>
                      <a:cxn ang="0">
                        <a:pos x="283" y="586"/>
                      </a:cxn>
                      <a:cxn ang="0">
                        <a:pos x="338" y="570"/>
                      </a:cxn>
                      <a:cxn ang="0">
                        <a:pos x="358" y="558"/>
                      </a:cxn>
                      <a:cxn ang="0">
                        <a:pos x="383" y="532"/>
                      </a:cxn>
                      <a:cxn ang="0">
                        <a:pos x="413" y="483"/>
                      </a:cxn>
                      <a:cxn ang="0">
                        <a:pos x="443" y="415"/>
                      </a:cxn>
                      <a:cxn ang="0">
                        <a:pos x="430" y="665"/>
                      </a:cxn>
                      <a:cxn ang="0">
                        <a:pos x="409" y="656"/>
                      </a:cxn>
                      <a:cxn ang="0">
                        <a:pos x="388" y="653"/>
                      </a:cxn>
                      <a:cxn ang="0">
                        <a:pos x="37" y="654"/>
                      </a:cxn>
                      <a:cxn ang="0">
                        <a:pos x="18" y="659"/>
                      </a:cxn>
                      <a:cxn ang="0">
                        <a:pos x="1" y="669"/>
                      </a:cxn>
                    </a:cxnLst>
                    <a:rect l="0" t="0" r="r" b="b"/>
                    <a:pathLst>
                      <a:path w="443" h="674">
                        <a:moveTo>
                          <a:pt x="1" y="669"/>
                        </a:moveTo>
                        <a:lnTo>
                          <a:pt x="1" y="667"/>
                        </a:lnTo>
                        <a:lnTo>
                          <a:pt x="1" y="666"/>
                        </a:lnTo>
                        <a:lnTo>
                          <a:pt x="0" y="655"/>
                        </a:lnTo>
                        <a:lnTo>
                          <a:pt x="0" y="646"/>
                        </a:lnTo>
                        <a:lnTo>
                          <a:pt x="0" y="638"/>
                        </a:lnTo>
                        <a:lnTo>
                          <a:pt x="0" y="633"/>
                        </a:lnTo>
                        <a:lnTo>
                          <a:pt x="0" y="613"/>
                        </a:lnTo>
                        <a:lnTo>
                          <a:pt x="2" y="593"/>
                        </a:lnTo>
                        <a:lnTo>
                          <a:pt x="4" y="574"/>
                        </a:lnTo>
                        <a:lnTo>
                          <a:pt x="8" y="556"/>
                        </a:lnTo>
                        <a:lnTo>
                          <a:pt x="12" y="538"/>
                        </a:lnTo>
                        <a:lnTo>
                          <a:pt x="19" y="520"/>
                        </a:lnTo>
                        <a:lnTo>
                          <a:pt x="25" y="503"/>
                        </a:lnTo>
                        <a:lnTo>
                          <a:pt x="32" y="488"/>
                        </a:lnTo>
                        <a:lnTo>
                          <a:pt x="42" y="471"/>
                        </a:lnTo>
                        <a:lnTo>
                          <a:pt x="51" y="456"/>
                        </a:lnTo>
                        <a:lnTo>
                          <a:pt x="63" y="440"/>
                        </a:lnTo>
                        <a:lnTo>
                          <a:pt x="75" y="426"/>
                        </a:lnTo>
                        <a:lnTo>
                          <a:pt x="87" y="412"/>
                        </a:lnTo>
                        <a:lnTo>
                          <a:pt x="102" y="398"/>
                        </a:lnTo>
                        <a:lnTo>
                          <a:pt x="117" y="384"/>
                        </a:lnTo>
                        <a:lnTo>
                          <a:pt x="132" y="372"/>
                        </a:lnTo>
                        <a:lnTo>
                          <a:pt x="158" y="354"/>
                        </a:lnTo>
                        <a:lnTo>
                          <a:pt x="190" y="330"/>
                        </a:lnTo>
                        <a:lnTo>
                          <a:pt x="231" y="298"/>
                        </a:lnTo>
                        <a:lnTo>
                          <a:pt x="281" y="261"/>
                        </a:lnTo>
                        <a:lnTo>
                          <a:pt x="295" y="250"/>
                        </a:lnTo>
                        <a:lnTo>
                          <a:pt x="306" y="237"/>
                        </a:lnTo>
                        <a:lnTo>
                          <a:pt x="316" y="225"/>
                        </a:lnTo>
                        <a:lnTo>
                          <a:pt x="324" y="213"/>
                        </a:lnTo>
                        <a:lnTo>
                          <a:pt x="330" y="201"/>
                        </a:lnTo>
                        <a:lnTo>
                          <a:pt x="335" y="189"/>
                        </a:lnTo>
                        <a:lnTo>
                          <a:pt x="337" y="176"/>
                        </a:lnTo>
                        <a:lnTo>
                          <a:pt x="338" y="162"/>
                        </a:lnTo>
                        <a:lnTo>
                          <a:pt x="338" y="152"/>
                        </a:lnTo>
                        <a:lnTo>
                          <a:pt x="337" y="142"/>
                        </a:lnTo>
                        <a:lnTo>
                          <a:pt x="335" y="133"/>
                        </a:lnTo>
                        <a:lnTo>
                          <a:pt x="331" y="123"/>
                        </a:lnTo>
                        <a:lnTo>
                          <a:pt x="327" y="116"/>
                        </a:lnTo>
                        <a:lnTo>
                          <a:pt x="322" y="109"/>
                        </a:lnTo>
                        <a:lnTo>
                          <a:pt x="316" y="101"/>
                        </a:lnTo>
                        <a:lnTo>
                          <a:pt x="308" y="95"/>
                        </a:lnTo>
                        <a:lnTo>
                          <a:pt x="302" y="91"/>
                        </a:lnTo>
                        <a:lnTo>
                          <a:pt x="295" y="86"/>
                        </a:lnTo>
                        <a:lnTo>
                          <a:pt x="286" y="82"/>
                        </a:lnTo>
                        <a:lnTo>
                          <a:pt x="278" y="80"/>
                        </a:lnTo>
                        <a:lnTo>
                          <a:pt x="268" y="77"/>
                        </a:lnTo>
                        <a:lnTo>
                          <a:pt x="259" y="76"/>
                        </a:lnTo>
                        <a:lnTo>
                          <a:pt x="248" y="75"/>
                        </a:lnTo>
                        <a:lnTo>
                          <a:pt x="238" y="75"/>
                        </a:lnTo>
                        <a:lnTo>
                          <a:pt x="222" y="75"/>
                        </a:lnTo>
                        <a:lnTo>
                          <a:pt x="205" y="77"/>
                        </a:lnTo>
                        <a:lnTo>
                          <a:pt x="190" y="80"/>
                        </a:lnTo>
                        <a:lnTo>
                          <a:pt x="175" y="84"/>
                        </a:lnTo>
                        <a:lnTo>
                          <a:pt x="160" y="91"/>
                        </a:lnTo>
                        <a:lnTo>
                          <a:pt x="145" y="97"/>
                        </a:lnTo>
                        <a:lnTo>
                          <a:pt x="131" y="105"/>
                        </a:lnTo>
                        <a:lnTo>
                          <a:pt x="118" y="115"/>
                        </a:lnTo>
                        <a:lnTo>
                          <a:pt x="104" y="125"/>
                        </a:lnTo>
                        <a:lnTo>
                          <a:pt x="91" y="138"/>
                        </a:lnTo>
                        <a:lnTo>
                          <a:pt x="78" y="151"/>
                        </a:lnTo>
                        <a:lnTo>
                          <a:pt x="66" y="165"/>
                        </a:lnTo>
                        <a:lnTo>
                          <a:pt x="53" y="181"/>
                        </a:lnTo>
                        <a:lnTo>
                          <a:pt x="42" y="199"/>
                        </a:lnTo>
                        <a:lnTo>
                          <a:pt x="31" y="217"/>
                        </a:lnTo>
                        <a:lnTo>
                          <a:pt x="20" y="237"/>
                        </a:lnTo>
                        <a:lnTo>
                          <a:pt x="20" y="0"/>
                        </a:lnTo>
                        <a:lnTo>
                          <a:pt x="27" y="6"/>
                        </a:lnTo>
                        <a:lnTo>
                          <a:pt x="34" y="12"/>
                        </a:lnTo>
                        <a:lnTo>
                          <a:pt x="42" y="16"/>
                        </a:lnTo>
                        <a:lnTo>
                          <a:pt x="49" y="20"/>
                        </a:lnTo>
                        <a:lnTo>
                          <a:pt x="58" y="22"/>
                        </a:lnTo>
                        <a:lnTo>
                          <a:pt x="66" y="24"/>
                        </a:lnTo>
                        <a:lnTo>
                          <a:pt x="76" y="25"/>
                        </a:lnTo>
                        <a:lnTo>
                          <a:pt x="84" y="26"/>
                        </a:lnTo>
                        <a:lnTo>
                          <a:pt x="99" y="25"/>
                        </a:lnTo>
                        <a:lnTo>
                          <a:pt x="118" y="23"/>
                        </a:lnTo>
                        <a:lnTo>
                          <a:pt x="140" y="20"/>
                        </a:lnTo>
                        <a:lnTo>
                          <a:pt x="165" y="14"/>
                        </a:lnTo>
                        <a:lnTo>
                          <a:pt x="190" y="10"/>
                        </a:lnTo>
                        <a:lnTo>
                          <a:pt x="214" y="6"/>
                        </a:lnTo>
                        <a:lnTo>
                          <a:pt x="232" y="4"/>
                        </a:lnTo>
                        <a:lnTo>
                          <a:pt x="248" y="3"/>
                        </a:lnTo>
                        <a:lnTo>
                          <a:pt x="267" y="4"/>
                        </a:lnTo>
                        <a:lnTo>
                          <a:pt x="285" y="6"/>
                        </a:lnTo>
                        <a:lnTo>
                          <a:pt x="302" y="10"/>
                        </a:lnTo>
                        <a:lnTo>
                          <a:pt x="318" y="14"/>
                        </a:lnTo>
                        <a:lnTo>
                          <a:pt x="334" y="19"/>
                        </a:lnTo>
                        <a:lnTo>
                          <a:pt x="347" y="26"/>
                        </a:lnTo>
                        <a:lnTo>
                          <a:pt x="361" y="34"/>
                        </a:lnTo>
                        <a:lnTo>
                          <a:pt x="373" y="43"/>
                        </a:lnTo>
                        <a:lnTo>
                          <a:pt x="385" y="55"/>
                        </a:lnTo>
                        <a:lnTo>
                          <a:pt x="396" y="66"/>
                        </a:lnTo>
                        <a:lnTo>
                          <a:pt x="404" y="80"/>
                        </a:lnTo>
                        <a:lnTo>
                          <a:pt x="412" y="94"/>
                        </a:lnTo>
                        <a:lnTo>
                          <a:pt x="417" y="110"/>
                        </a:lnTo>
                        <a:lnTo>
                          <a:pt x="421" y="127"/>
                        </a:lnTo>
                        <a:lnTo>
                          <a:pt x="424" y="143"/>
                        </a:lnTo>
                        <a:lnTo>
                          <a:pt x="424" y="162"/>
                        </a:lnTo>
                        <a:lnTo>
                          <a:pt x="424" y="176"/>
                        </a:lnTo>
                        <a:lnTo>
                          <a:pt x="422" y="188"/>
                        </a:lnTo>
                        <a:lnTo>
                          <a:pt x="420" y="200"/>
                        </a:lnTo>
                        <a:lnTo>
                          <a:pt x="417" y="212"/>
                        </a:lnTo>
                        <a:lnTo>
                          <a:pt x="414" y="223"/>
                        </a:lnTo>
                        <a:lnTo>
                          <a:pt x="408" y="235"/>
                        </a:lnTo>
                        <a:lnTo>
                          <a:pt x="403" y="247"/>
                        </a:lnTo>
                        <a:lnTo>
                          <a:pt x="397" y="258"/>
                        </a:lnTo>
                        <a:lnTo>
                          <a:pt x="392" y="267"/>
                        </a:lnTo>
                        <a:lnTo>
                          <a:pt x="381" y="276"/>
                        </a:lnTo>
                        <a:lnTo>
                          <a:pt x="368" y="289"/>
                        </a:lnTo>
                        <a:lnTo>
                          <a:pt x="352" y="302"/>
                        </a:lnTo>
                        <a:lnTo>
                          <a:pt x="336" y="316"/>
                        </a:lnTo>
                        <a:lnTo>
                          <a:pt x="316" y="332"/>
                        </a:lnTo>
                        <a:lnTo>
                          <a:pt x="293" y="350"/>
                        </a:lnTo>
                        <a:lnTo>
                          <a:pt x="265" y="372"/>
                        </a:lnTo>
                        <a:lnTo>
                          <a:pt x="262" y="374"/>
                        </a:lnTo>
                        <a:lnTo>
                          <a:pt x="240" y="392"/>
                        </a:lnTo>
                        <a:lnTo>
                          <a:pt x="211" y="415"/>
                        </a:lnTo>
                        <a:lnTo>
                          <a:pt x="176" y="444"/>
                        </a:lnTo>
                        <a:lnTo>
                          <a:pt x="135" y="479"/>
                        </a:lnTo>
                        <a:lnTo>
                          <a:pt x="127" y="488"/>
                        </a:lnTo>
                        <a:lnTo>
                          <a:pt x="120" y="497"/>
                        </a:lnTo>
                        <a:lnTo>
                          <a:pt x="115" y="506"/>
                        </a:lnTo>
                        <a:lnTo>
                          <a:pt x="110" y="514"/>
                        </a:lnTo>
                        <a:lnTo>
                          <a:pt x="106" y="522"/>
                        </a:lnTo>
                        <a:lnTo>
                          <a:pt x="104" y="531"/>
                        </a:lnTo>
                        <a:lnTo>
                          <a:pt x="102" y="538"/>
                        </a:lnTo>
                        <a:lnTo>
                          <a:pt x="101" y="547"/>
                        </a:lnTo>
                        <a:lnTo>
                          <a:pt x="102" y="554"/>
                        </a:lnTo>
                        <a:lnTo>
                          <a:pt x="104" y="561"/>
                        </a:lnTo>
                        <a:lnTo>
                          <a:pt x="108" y="568"/>
                        </a:lnTo>
                        <a:lnTo>
                          <a:pt x="112" y="573"/>
                        </a:lnTo>
                        <a:lnTo>
                          <a:pt x="119" y="578"/>
                        </a:lnTo>
                        <a:lnTo>
                          <a:pt x="126" y="582"/>
                        </a:lnTo>
                        <a:lnTo>
                          <a:pt x="135" y="586"/>
                        </a:lnTo>
                        <a:lnTo>
                          <a:pt x="144" y="588"/>
                        </a:lnTo>
                        <a:lnTo>
                          <a:pt x="155" y="590"/>
                        </a:lnTo>
                        <a:lnTo>
                          <a:pt x="169" y="591"/>
                        </a:lnTo>
                        <a:lnTo>
                          <a:pt x="188" y="591"/>
                        </a:lnTo>
                        <a:lnTo>
                          <a:pt x="211" y="591"/>
                        </a:lnTo>
                        <a:lnTo>
                          <a:pt x="238" y="591"/>
                        </a:lnTo>
                        <a:lnTo>
                          <a:pt x="261" y="589"/>
                        </a:lnTo>
                        <a:lnTo>
                          <a:pt x="283" y="586"/>
                        </a:lnTo>
                        <a:lnTo>
                          <a:pt x="303" y="581"/>
                        </a:lnTo>
                        <a:lnTo>
                          <a:pt x="322" y="576"/>
                        </a:lnTo>
                        <a:lnTo>
                          <a:pt x="338" y="570"/>
                        </a:lnTo>
                        <a:lnTo>
                          <a:pt x="345" y="567"/>
                        </a:lnTo>
                        <a:lnTo>
                          <a:pt x="352" y="562"/>
                        </a:lnTo>
                        <a:lnTo>
                          <a:pt x="358" y="558"/>
                        </a:lnTo>
                        <a:lnTo>
                          <a:pt x="364" y="553"/>
                        </a:lnTo>
                        <a:lnTo>
                          <a:pt x="374" y="543"/>
                        </a:lnTo>
                        <a:lnTo>
                          <a:pt x="383" y="532"/>
                        </a:lnTo>
                        <a:lnTo>
                          <a:pt x="393" y="518"/>
                        </a:lnTo>
                        <a:lnTo>
                          <a:pt x="402" y="502"/>
                        </a:lnTo>
                        <a:lnTo>
                          <a:pt x="413" y="483"/>
                        </a:lnTo>
                        <a:lnTo>
                          <a:pt x="423" y="463"/>
                        </a:lnTo>
                        <a:lnTo>
                          <a:pt x="433" y="440"/>
                        </a:lnTo>
                        <a:lnTo>
                          <a:pt x="443" y="415"/>
                        </a:lnTo>
                        <a:lnTo>
                          <a:pt x="443" y="674"/>
                        </a:lnTo>
                        <a:lnTo>
                          <a:pt x="437" y="669"/>
                        </a:lnTo>
                        <a:lnTo>
                          <a:pt x="430" y="665"/>
                        </a:lnTo>
                        <a:lnTo>
                          <a:pt x="423" y="661"/>
                        </a:lnTo>
                        <a:lnTo>
                          <a:pt x="417" y="658"/>
                        </a:lnTo>
                        <a:lnTo>
                          <a:pt x="409" y="656"/>
                        </a:lnTo>
                        <a:lnTo>
                          <a:pt x="402" y="655"/>
                        </a:lnTo>
                        <a:lnTo>
                          <a:pt x="396" y="654"/>
                        </a:lnTo>
                        <a:lnTo>
                          <a:pt x="388" y="653"/>
                        </a:lnTo>
                        <a:lnTo>
                          <a:pt x="51" y="653"/>
                        </a:lnTo>
                        <a:lnTo>
                          <a:pt x="44" y="654"/>
                        </a:lnTo>
                        <a:lnTo>
                          <a:pt x="37" y="654"/>
                        </a:lnTo>
                        <a:lnTo>
                          <a:pt x="30" y="655"/>
                        </a:lnTo>
                        <a:lnTo>
                          <a:pt x="24" y="657"/>
                        </a:lnTo>
                        <a:lnTo>
                          <a:pt x="18" y="659"/>
                        </a:lnTo>
                        <a:lnTo>
                          <a:pt x="12" y="662"/>
                        </a:lnTo>
                        <a:lnTo>
                          <a:pt x="6" y="666"/>
                        </a:lnTo>
                        <a:lnTo>
                          <a:pt x="1" y="669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hu-HU"/>
                  </a:p>
                </p:txBody>
              </p:sp>
            </p:grpSp>
          </p:grpSp>
        </p:grpSp>
        <p:sp>
          <p:nvSpPr>
            <p:cNvPr id="382909" name="Text Box 957"/>
            <p:cNvSpPr txBox="1">
              <a:spLocks noChangeArrowheads="1"/>
            </p:cNvSpPr>
            <p:nvPr userDrawn="1"/>
          </p:nvSpPr>
          <p:spPr bwMode="auto">
            <a:xfrm>
              <a:off x="839" y="18"/>
              <a:ext cx="1805" cy="2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hu-HU" sz="700" b="1">
                  <a:solidFill>
                    <a:schemeClr val="bg1"/>
                  </a:solidFill>
                </a:rPr>
                <a:t>Budapesti Műszaki és Gazdaságtudomanyi Egyetem</a:t>
              </a:r>
              <a:endParaRPr lang="en-US" sz="700" b="1">
                <a:solidFill>
                  <a:schemeClr val="bg1"/>
                </a:solidFill>
              </a:endParaRPr>
            </a:p>
            <a:p>
              <a:pPr>
                <a:spcBef>
                  <a:spcPct val="20000"/>
                </a:spcBef>
              </a:pPr>
              <a:r>
                <a:rPr lang="hu-HU" sz="1200">
                  <a:solidFill>
                    <a:schemeClr val="bg1"/>
                  </a:solidFill>
                </a:rPr>
                <a:t>Elektronikus Eszközök Tanszéke</a:t>
              </a:r>
              <a:endParaRPr lang="en-US" sz="120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8C253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SzPct val="80000"/>
        <a:buFont typeface="Arial" charset="0"/>
        <a:buChar char="►"/>
        <a:defRPr sz="2800">
          <a:solidFill>
            <a:srgbClr val="4D2885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Font typeface="Wingdings" pitchFamily="2" charset="2"/>
        <a:buChar char="§"/>
        <a:defRPr sz="2400">
          <a:solidFill>
            <a:srgbClr val="4D2885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•"/>
        <a:defRPr sz="2000">
          <a:solidFill>
            <a:srgbClr val="4D2885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–"/>
        <a:defRPr>
          <a:solidFill>
            <a:srgbClr val="4D2885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8C2532"/>
        </a:buClr>
        <a:buChar char="»"/>
        <a:defRPr>
          <a:solidFill>
            <a:srgbClr val="4D2885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41.png"/><Relationship Id="rId4" Type="http://schemas.openxmlformats.org/officeDocument/2006/relationships/oleObject" Target="../embeddings/oleObject3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43.png"/><Relationship Id="rId4" Type="http://schemas.openxmlformats.org/officeDocument/2006/relationships/oleObject" Target="../embeddings/oleObject3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3.png"/><Relationship Id="rId7" Type="http://schemas.openxmlformats.org/officeDocument/2006/relationships/image" Target="../media/image7.wmf"/><Relationship Id="rId12" Type="http://schemas.openxmlformats.org/officeDocument/2006/relationships/image" Target="../media/image9.wmf"/><Relationship Id="rId17" Type="http://schemas.openxmlformats.org/officeDocument/2006/relationships/image" Target="../media/image11.wmf"/><Relationship Id="rId2" Type="http://schemas.openxmlformats.org/officeDocument/2006/relationships/tags" Target="../tags/tag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5.wmf"/><Relationship Id="rId15" Type="http://schemas.openxmlformats.org/officeDocument/2006/relationships/image" Target="../media/image10.wmf"/><Relationship Id="rId23" Type="http://schemas.openxmlformats.org/officeDocument/2006/relationships/image" Target="../media/image14.png"/><Relationship Id="rId10" Type="http://schemas.openxmlformats.org/officeDocument/2006/relationships/image" Target="../media/image8.wmf"/><Relationship Id="rId19" Type="http://schemas.openxmlformats.org/officeDocument/2006/relationships/image" Target="../media/image12.png"/><Relationship Id="rId4" Type="http://schemas.openxmlformats.org/officeDocument/2006/relationships/notesSlide" Target="../notesSlides/notesSlide3.xml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4.wmf"/><Relationship Id="rId26" Type="http://schemas.openxmlformats.org/officeDocument/2006/relationships/image" Target="../media/image28.wmf"/><Relationship Id="rId3" Type="http://schemas.openxmlformats.org/officeDocument/2006/relationships/slideLayout" Target="../slideLayouts/slideLayout4.xml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tags" Target="../tags/tag3.xml"/><Relationship Id="rId16" Type="http://schemas.openxmlformats.org/officeDocument/2006/relationships/image" Target="../media/image23.png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29.wmf"/><Relationship Id="rId10" Type="http://schemas.openxmlformats.org/officeDocument/2006/relationships/image" Target="../media/image20.wmf"/><Relationship Id="rId19" Type="http://schemas.openxmlformats.org/officeDocument/2006/relationships/oleObject" Target="../embeddings/oleObject19.bin"/><Relationship Id="rId4" Type="http://schemas.openxmlformats.org/officeDocument/2006/relationships/notesSlide" Target="../notesSlides/notesSlide4.xml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2.wmf"/><Relationship Id="rId22" Type="http://schemas.openxmlformats.org/officeDocument/2006/relationships/image" Target="../media/image26.wmf"/><Relationship Id="rId27" Type="http://schemas.openxmlformats.org/officeDocument/2006/relationships/oleObject" Target="../embeddings/oleObject2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5.bin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32.png"/><Relationship Id="rId4" Type="http://schemas.openxmlformats.org/officeDocument/2006/relationships/notesSlide" Target="../notesSlides/notesSlide5.xml"/><Relationship Id="rId9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slideLayout" Target="../slideLayouts/slideLayout12.xml"/><Relationship Id="rId7" Type="http://schemas.openxmlformats.org/officeDocument/2006/relationships/oleObject" Target="../embeddings/oleObject28.bin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11" Type="http://schemas.openxmlformats.org/officeDocument/2006/relationships/image" Target="../media/image34.wmf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0.bin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2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oleObject" Target="../embeddings/oleObject32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38.png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FD092-9D17-4489-A901-2E185FBB6A29}" type="slidenum">
              <a:rPr lang="en-US"/>
              <a:pPr/>
              <a:t>1</a:t>
            </a:fld>
            <a:endParaRPr lang="en-US"/>
          </a:p>
        </p:txBody>
      </p:sp>
      <p:sp>
        <p:nvSpPr>
          <p:cNvPr id="1042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9563" y="2062163"/>
            <a:ext cx="8564562" cy="1676400"/>
          </a:xfrm>
        </p:spPr>
        <p:txBody>
          <a:bodyPr/>
          <a:lstStyle/>
          <a:p>
            <a:r>
              <a:rPr lang="hu-HU" sz="6000"/>
              <a:t>Tokozások termikus tesztje, minősítése</a:t>
            </a:r>
            <a:endParaRPr lang="en-US"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AAD38-FFBC-4F17-BEF7-147ED3F109B5}" type="slidenum">
              <a:rPr lang="en-US"/>
              <a:pPr/>
              <a:t>10</a:t>
            </a:fld>
            <a:endParaRPr lang="en-US"/>
          </a:p>
        </p:txBody>
      </p:sp>
      <p:sp>
        <p:nvSpPr>
          <p:cNvPr id="105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Két működő chip</a:t>
            </a:r>
            <a:r>
              <a:rPr lang="en-US"/>
              <a:t> 44L LLP</a:t>
            </a:r>
            <a:r>
              <a:rPr lang="hu-HU"/>
              <a:t> tokban</a:t>
            </a:r>
            <a:endParaRPr lang="en-US"/>
          </a:p>
        </p:txBody>
      </p:sp>
      <p:graphicFrame>
        <p:nvGraphicFramePr>
          <p:cNvPr id="1059843" name="Object 3"/>
          <p:cNvGraphicFramePr>
            <a:graphicFrameLocks noChangeAspect="1"/>
          </p:cNvGraphicFramePr>
          <p:nvPr/>
        </p:nvGraphicFramePr>
        <p:xfrm>
          <a:off x="1058863" y="4192588"/>
          <a:ext cx="2538412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81" name="Photo Editor Photo" r:id="rId4" imgW="3666667" imgH="2980952" progId="MSPhotoEd.3">
                  <p:embed/>
                </p:oleObj>
              </mc:Choice>
              <mc:Fallback>
                <p:oleObj name="Photo Editor Photo" r:id="rId4" imgW="3666667" imgH="2980952" progId="MSPhotoEd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4192588"/>
                        <a:ext cx="2538412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9844" name="Group 4"/>
          <p:cNvGrpSpPr>
            <a:grpSpLocks/>
          </p:cNvGrpSpPr>
          <p:nvPr/>
        </p:nvGrpSpPr>
        <p:grpSpPr bwMode="auto">
          <a:xfrm>
            <a:off x="1565275" y="1247775"/>
            <a:ext cx="5410200" cy="2138363"/>
            <a:chOff x="462" y="1818"/>
            <a:chExt cx="4560" cy="1578"/>
          </a:xfrm>
        </p:grpSpPr>
        <p:grpSp>
          <p:nvGrpSpPr>
            <p:cNvPr id="1059845" name="Group 5"/>
            <p:cNvGrpSpPr>
              <a:grpSpLocks/>
            </p:cNvGrpSpPr>
            <p:nvPr/>
          </p:nvGrpSpPr>
          <p:grpSpPr bwMode="auto">
            <a:xfrm>
              <a:off x="462" y="2370"/>
              <a:ext cx="4536" cy="612"/>
              <a:chOff x="462" y="2370"/>
              <a:chExt cx="4536" cy="612"/>
            </a:xfrm>
          </p:grpSpPr>
          <p:sp>
            <p:nvSpPr>
              <p:cNvPr id="1059846" name="Rectangle 6"/>
              <p:cNvSpPr>
                <a:spLocks noChangeArrowheads="1"/>
              </p:cNvSpPr>
              <p:nvPr/>
            </p:nvSpPr>
            <p:spPr bwMode="auto">
              <a:xfrm>
                <a:off x="462" y="2370"/>
                <a:ext cx="4536" cy="612"/>
              </a:xfrm>
              <a:prstGeom prst="rect">
                <a:avLst/>
              </a:prstGeom>
              <a:solidFill>
                <a:srgbClr val="C0C0C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hu-HU" b="1">
                  <a:solidFill>
                    <a:srgbClr val="4F2780"/>
                  </a:solidFill>
                </a:endParaRPr>
              </a:p>
            </p:txBody>
          </p:sp>
          <p:sp>
            <p:nvSpPr>
              <p:cNvPr id="1059847" name="Freeform 7"/>
              <p:cNvSpPr>
                <a:spLocks/>
              </p:cNvSpPr>
              <p:nvPr/>
            </p:nvSpPr>
            <p:spPr bwMode="auto">
              <a:xfrm>
                <a:off x="1140" y="2712"/>
                <a:ext cx="3186" cy="234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34" y="0"/>
                  </a:cxn>
                  <a:cxn ang="0">
                    <a:pos x="234" y="120"/>
                  </a:cxn>
                  <a:cxn ang="0">
                    <a:pos x="2952" y="120"/>
                  </a:cxn>
                  <a:cxn ang="0">
                    <a:pos x="2952" y="6"/>
                  </a:cxn>
                  <a:cxn ang="0">
                    <a:pos x="3180" y="6"/>
                  </a:cxn>
                  <a:cxn ang="0">
                    <a:pos x="3180" y="132"/>
                  </a:cxn>
                  <a:cxn ang="0">
                    <a:pos x="3078" y="132"/>
                  </a:cxn>
                  <a:cxn ang="0">
                    <a:pos x="3078" y="240"/>
                  </a:cxn>
                  <a:cxn ang="0">
                    <a:pos x="102" y="240"/>
                  </a:cxn>
                  <a:cxn ang="0">
                    <a:pos x="102" y="132"/>
                  </a:cxn>
                  <a:cxn ang="0">
                    <a:pos x="0" y="132"/>
                  </a:cxn>
                  <a:cxn ang="0">
                    <a:pos x="6" y="0"/>
                  </a:cxn>
                </a:cxnLst>
                <a:rect l="0" t="0" r="r" b="b"/>
                <a:pathLst>
                  <a:path w="3180" h="240">
                    <a:moveTo>
                      <a:pt x="6" y="0"/>
                    </a:moveTo>
                    <a:lnTo>
                      <a:pt x="234" y="0"/>
                    </a:lnTo>
                    <a:lnTo>
                      <a:pt x="234" y="120"/>
                    </a:lnTo>
                    <a:lnTo>
                      <a:pt x="2952" y="120"/>
                    </a:lnTo>
                    <a:lnTo>
                      <a:pt x="2952" y="6"/>
                    </a:lnTo>
                    <a:lnTo>
                      <a:pt x="3180" y="6"/>
                    </a:lnTo>
                    <a:lnTo>
                      <a:pt x="3180" y="132"/>
                    </a:lnTo>
                    <a:lnTo>
                      <a:pt x="3078" y="132"/>
                    </a:lnTo>
                    <a:lnTo>
                      <a:pt x="3078" y="240"/>
                    </a:lnTo>
                    <a:lnTo>
                      <a:pt x="102" y="240"/>
                    </a:lnTo>
                    <a:lnTo>
                      <a:pt x="102" y="132"/>
                    </a:lnTo>
                    <a:lnTo>
                      <a:pt x="0" y="13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59848" name="Rectangle 8"/>
              <p:cNvSpPr>
                <a:spLocks noChangeArrowheads="1"/>
              </p:cNvSpPr>
              <p:nvPr/>
            </p:nvSpPr>
            <p:spPr bwMode="auto">
              <a:xfrm>
                <a:off x="1530" y="2670"/>
                <a:ext cx="2406" cy="114"/>
              </a:xfrm>
              <a:prstGeom prst="rect">
                <a:avLst/>
              </a:prstGeom>
              <a:solidFill>
                <a:srgbClr val="00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59849" name="Rectangle 9"/>
              <p:cNvSpPr>
                <a:spLocks noChangeArrowheads="1"/>
              </p:cNvSpPr>
              <p:nvPr/>
            </p:nvSpPr>
            <p:spPr bwMode="auto">
              <a:xfrm>
                <a:off x="2022" y="2520"/>
                <a:ext cx="1416" cy="108"/>
              </a:xfrm>
              <a:prstGeom prst="rect">
                <a:avLst/>
              </a:prstGeom>
              <a:solidFill>
                <a:srgbClr val="00CCFF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059850" name="Line 10"/>
              <p:cNvSpPr>
                <a:spLocks noChangeShapeType="1"/>
              </p:cNvSpPr>
              <p:nvPr/>
            </p:nvSpPr>
            <p:spPr bwMode="auto">
              <a:xfrm>
                <a:off x="1986" y="2646"/>
                <a:ext cx="1482" cy="0"/>
              </a:xfrm>
              <a:prstGeom prst="line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059851" name="Line 11"/>
              <p:cNvSpPr>
                <a:spLocks noChangeShapeType="1"/>
              </p:cNvSpPr>
              <p:nvPr/>
            </p:nvSpPr>
            <p:spPr bwMode="auto">
              <a:xfrm>
                <a:off x="1494" y="2802"/>
                <a:ext cx="2466" cy="0"/>
              </a:xfrm>
              <a:prstGeom prst="line">
                <a:avLst/>
              </a:prstGeom>
              <a:noFill/>
              <a:ln w="50800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1059852" name="Group 12"/>
              <p:cNvGrpSpPr>
                <a:grpSpLocks/>
              </p:cNvGrpSpPr>
              <p:nvPr/>
            </p:nvGrpSpPr>
            <p:grpSpPr bwMode="auto">
              <a:xfrm>
                <a:off x="486" y="2412"/>
                <a:ext cx="1704" cy="528"/>
                <a:chOff x="486" y="2412"/>
                <a:chExt cx="1704" cy="528"/>
              </a:xfrm>
            </p:grpSpPr>
            <p:sp>
              <p:nvSpPr>
                <p:cNvPr id="1059853" name="Freeform 13"/>
                <p:cNvSpPr>
                  <a:spLocks/>
                </p:cNvSpPr>
                <p:nvPr/>
              </p:nvSpPr>
              <p:spPr bwMode="auto">
                <a:xfrm>
                  <a:off x="486" y="2724"/>
                  <a:ext cx="534" cy="21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34" y="0"/>
                    </a:cxn>
                    <a:cxn ang="0">
                      <a:pos x="534" y="216"/>
                    </a:cxn>
                    <a:cxn ang="0">
                      <a:pos x="120" y="216"/>
                    </a:cxn>
                    <a:cxn ang="0">
                      <a:pos x="120" y="102"/>
                    </a:cxn>
                    <a:cxn ang="0">
                      <a:pos x="0" y="10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534" h="216">
                      <a:moveTo>
                        <a:pt x="6" y="0"/>
                      </a:moveTo>
                      <a:lnTo>
                        <a:pt x="534" y="0"/>
                      </a:lnTo>
                      <a:lnTo>
                        <a:pt x="534" y="216"/>
                      </a:lnTo>
                      <a:lnTo>
                        <a:pt x="120" y="216"/>
                      </a:lnTo>
                      <a:lnTo>
                        <a:pt x="120" y="102"/>
                      </a:lnTo>
                      <a:lnTo>
                        <a:pt x="0" y="10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54" name="Line 14"/>
                <p:cNvSpPr>
                  <a:spLocks noChangeShapeType="1"/>
                </p:cNvSpPr>
                <p:nvPr/>
              </p:nvSpPr>
              <p:spPr bwMode="auto">
                <a:xfrm>
                  <a:off x="822" y="2706"/>
                  <a:ext cx="1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55" name="Line 15"/>
                <p:cNvSpPr>
                  <a:spLocks noChangeShapeType="1"/>
                </p:cNvSpPr>
                <p:nvPr/>
              </p:nvSpPr>
              <p:spPr bwMode="auto">
                <a:xfrm>
                  <a:off x="576" y="2706"/>
                  <a:ext cx="1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56" name="Line 16"/>
                <p:cNvSpPr>
                  <a:spLocks noChangeShapeType="1"/>
                </p:cNvSpPr>
                <p:nvPr/>
              </p:nvSpPr>
              <p:spPr bwMode="auto">
                <a:xfrm>
                  <a:off x="1596" y="2652"/>
                  <a:ext cx="1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57" name="Line 17"/>
                <p:cNvSpPr>
                  <a:spLocks noChangeShapeType="1"/>
                </p:cNvSpPr>
                <p:nvPr/>
              </p:nvSpPr>
              <p:spPr bwMode="auto">
                <a:xfrm>
                  <a:off x="2082" y="2502"/>
                  <a:ext cx="1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58" name="Freeform 18"/>
                <p:cNvSpPr>
                  <a:spLocks/>
                </p:cNvSpPr>
                <p:nvPr/>
              </p:nvSpPr>
              <p:spPr bwMode="auto">
                <a:xfrm>
                  <a:off x="876" y="2574"/>
                  <a:ext cx="780" cy="120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36" y="78"/>
                    </a:cxn>
                    <a:cxn ang="0">
                      <a:pos x="744" y="0"/>
                    </a:cxn>
                    <a:cxn ang="0">
                      <a:pos x="780" y="84"/>
                    </a:cxn>
                  </a:cxnLst>
                  <a:rect l="0" t="0" r="r" b="b"/>
                  <a:pathLst>
                    <a:path w="780" h="120">
                      <a:moveTo>
                        <a:pt x="0" y="120"/>
                      </a:moveTo>
                      <a:lnTo>
                        <a:pt x="36" y="78"/>
                      </a:lnTo>
                      <a:lnTo>
                        <a:pt x="744" y="0"/>
                      </a:lnTo>
                      <a:lnTo>
                        <a:pt x="780" y="84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59" name="Freeform 19"/>
                <p:cNvSpPr>
                  <a:spLocks/>
                </p:cNvSpPr>
                <p:nvPr/>
              </p:nvSpPr>
              <p:spPr bwMode="auto">
                <a:xfrm>
                  <a:off x="624" y="2412"/>
                  <a:ext cx="1506" cy="282"/>
                </a:xfrm>
                <a:custGeom>
                  <a:avLst/>
                  <a:gdLst/>
                  <a:ahLst/>
                  <a:cxnLst>
                    <a:cxn ang="0">
                      <a:pos x="0" y="282"/>
                    </a:cxn>
                    <a:cxn ang="0">
                      <a:pos x="54" y="216"/>
                    </a:cxn>
                    <a:cxn ang="0">
                      <a:pos x="1476" y="0"/>
                    </a:cxn>
                    <a:cxn ang="0">
                      <a:pos x="1506" y="90"/>
                    </a:cxn>
                  </a:cxnLst>
                  <a:rect l="0" t="0" r="r" b="b"/>
                  <a:pathLst>
                    <a:path w="1506" h="282">
                      <a:moveTo>
                        <a:pt x="0" y="282"/>
                      </a:moveTo>
                      <a:lnTo>
                        <a:pt x="54" y="216"/>
                      </a:lnTo>
                      <a:lnTo>
                        <a:pt x="1476" y="0"/>
                      </a:lnTo>
                      <a:lnTo>
                        <a:pt x="1506" y="9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grpSp>
            <p:nvGrpSpPr>
              <p:cNvPr id="1059860" name="Group 20"/>
              <p:cNvGrpSpPr>
                <a:grpSpLocks/>
              </p:cNvGrpSpPr>
              <p:nvPr/>
            </p:nvGrpSpPr>
            <p:grpSpPr bwMode="auto">
              <a:xfrm flipH="1">
                <a:off x="3252" y="2412"/>
                <a:ext cx="1704" cy="528"/>
                <a:chOff x="486" y="2412"/>
                <a:chExt cx="1704" cy="528"/>
              </a:xfrm>
            </p:grpSpPr>
            <p:sp>
              <p:nvSpPr>
                <p:cNvPr id="1059861" name="Freeform 21"/>
                <p:cNvSpPr>
                  <a:spLocks/>
                </p:cNvSpPr>
                <p:nvPr/>
              </p:nvSpPr>
              <p:spPr bwMode="auto">
                <a:xfrm>
                  <a:off x="486" y="2724"/>
                  <a:ext cx="534" cy="21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534" y="0"/>
                    </a:cxn>
                    <a:cxn ang="0">
                      <a:pos x="534" y="216"/>
                    </a:cxn>
                    <a:cxn ang="0">
                      <a:pos x="120" y="216"/>
                    </a:cxn>
                    <a:cxn ang="0">
                      <a:pos x="120" y="102"/>
                    </a:cxn>
                    <a:cxn ang="0">
                      <a:pos x="0" y="102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534" h="216">
                      <a:moveTo>
                        <a:pt x="6" y="0"/>
                      </a:moveTo>
                      <a:lnTo>
                        <a:pt x="534" y="0"/>
                      </a:lnTo>
                      <a:lnTo>
                        <a:pt x="534" y="216"/>
                      </a:lnTo>
                      <a:lnTo>
                        <a:pt x="120" y="216"/>
                      </a:lnTo>
                      <a:lnTo>
                        <a:pt x="120" y="102"/>
                      </a:lnTo>
                      <a:lnTo>
                        <a:pt x="0" y="102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62" name="Line 22"/>
                <p:cNvSpPr>
                  <a:spLocks noChangeShapeType="1"/>
                </p:cNvSpPr>
                <p:nvPr/>
              </p:nvSpPr>
              <p:spPr bwMode="auto">
                <a:xfrm>
                  <a:off x="822" y="2706"/>
                  <a:ext cx="1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63" name="Line 23"/>
                <p:cNvSpPr>
                  <a:spLocks noChangeShapeType="1"/>
                </p:cNvSpPr>
                <p:nvPr/>
              </p:nvSpPr>
              <p:spPr bwMode="auto">
                <a:xfrm>
                  <a:off x="576" y="2706"/>
                  <a:ext cx="1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64" name="Line 24"/>
                <p:cNvSpPr>
                  <a:spLocks noChangeShapeType="1"/>
                </p:cNvSpPr>
                <p:nvPr/>
              </p:nvSpPr>
              <p:spPr bwMode="auto">
                <a:xfrm>
                  <a:off x="1596" y="2652"/>
                  <a:ext cx="1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65" name="Line 25"/>
                <p:cNvSpPr>
                  <a:spLocks noChangeShapeType="1"/>
                </p:cNvSpPr>
                <p:nvPr/>
              </p:nvSpPr>
              <p:spPr bwMode="auto">
                <a:xfrm>
                  <a:off x="2082" y="2502"/>
                  <a:ext cx="10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66" name="Freeform 26"/>
                <p:cNvSpPr>
                  <a:spLocks/>
                </p:cNvSpPr>
                <p:nvPr/>
              </p:nvSpPr>
              <p:spPr bwMode="auto">
                <a:xfrm>
                  <a:off x="876" y="2574"/>
                  <a:ext cx="780" cy="120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36" y="78"/>
                    </a:cxn>
                    <a:cxn ang="0">
                      <a:pos x="744" y="0"/>
                    </a:cxn>
                    <a:cxn ang="0">
                      <a:pos x="780" y="84"/>
                    </a:cxn>
                  </a:cxnLst>
                  <a:rect l="0" t="0" r="r" b="b"/>
                  <a:pathLst>
                    <a:path w="780" h="120">
                      <a:moveTo>
                        <a:pt x="0" y="120"/>
                      </a:moveTo>
                      <a:lnTo>
                        <a:pt x="36" y="78"/>
                      </a:lnTo>
                      <a:lnTo>
                        <a:pt x="744" y="0"/>
                      </a:lnTo>
                      <a:lnTo>
                        <a:pt x="780" y="84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1059867" name="Freeform 27"/>
                <p:cNvSpPr>
                  <a:spLocks/>
                </p:cNvSpPr>
                <p:nvPr/>
              </p:nvSpPr>
              <p:spPr bwMode="auto">
                <a:xfrm>
                  <a:off x="624" y="2412"/>
                  <a:ext cx="1506" cy="282"/>
                </a:xfrm>
                <a:custGeom>
                  <a:avLst/>
                  <a:gdLst/>
                  <a:ahLst/>
                  <a:cxnLst>
                    <a:cxn ang="0">
                      <a:pos x="0" y="282"/>
                    </a:cxn>
                    <a:cxn ang="0">
                      <a:pos x="54" y="216"/>
                    </a:cxn>
                    <a:cxn ang="0">
                      <a:pos x="1476" y="0"/>
                    </a:cxn>
                    <a:cxn ang="0">
                      <a:pos x="1506" y="90"/>
                    </a:cxn>
                  </a:cxnLst>
                  <a:rect l="0" t="0" r="r" b="b"/>
                  <a:pathLst>
                    <a:path w="1506" h="282">
                      <a:moveTo>
                        <a:pt x="0" y="282"/>
                      </a:moveTo>
                      <a:lnTo>
                        <a:pt x="54" y="216"/>
                      </a:lnTo>
                      <a:lnTo>
                        <a:pt x="1476" y="0"/>
                      </a:lnTo>
                      <a:lnTo>
                        <a:pt x="1506" y="9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hu-HU"/>
                </a:p>
              </p:txBody>
            </p:sp>
          </p:grpSp>
        </p:grpSp>
        <p:sp>
          <p:nvSpPr>
            <p:cNvPr id="1059868" name="Text Box 28"/>
            <p:cNvSpPr txBox="1">
              <a:spLocks noChangeArrowheads="1"/>
            </p:cNvSpPr>
            <p:nvPr/>
          </p:nvSpPr>
          <p:spPr bwMode="auto">
            <a:xfrm>
              <a:off x="1056" y="1818"/>
              <a:ext cx="1459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Top die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2.54</a:t>
              </a: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×2.54 mm</a:t>
              </a:r>
            </a:p>
          </p:txBody>
        </p:sp>
        <p:sp>
          <p:nvSpPr>
            <p:cNvPr id="1059869" name="Line 29"/>
            <p:cNvSpPr>
              <a:spLocks noChangeShapeType="1"/>
            </p:cNvSpPr>
            <p:nvPr/>
          </p:nvSpPr>
          <p:spPr bwMode="auto">
            <a:xfrm>
              <a:off x="2112" y="2220"/>
              <a:ext cx="438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059870" name="Text Box 30"/>
            <p:cNvSpPr txBox="1">
              <a:spLocks noChangeArrowheads="1"/>
            </p:cNvSpPr>
            <p:nvPr/>
          </p:nvSpPr>
          <p:spPr bwMode="auto">
            <a:xfrm>
              <a:off x="2618" y="1818"/>
              <a:ext cx="1455" cy="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Bottom die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3.81</a:t>
              </a: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×3.81 mm</a:t>
              </a:r>
            </a:p>
          </p:txBody>
        </p:sp>
        <p:sp>
          <p:nvSpPr>
            <p:cNvPr id="1059871" name="Line 31"/>
            <p:cNvSpPr>
              <a:spLocks noChangeShapeType="1"/>
            </p:cNvSpPr>
            <p:nvPr/>
          </p:nvSpPr>
          <p:spPr bwMode="auto">
            <a:xfrm flipH="1">
              <a:off x="2820" y="2220"/>
              <a:ext cx="456" cy="5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059872" name="Text Box 32"/>
            <p:cNvSpPr txBox="1">
              <a:spLocks noChangeArrowheads="1"/>
            </p:cNvSpPr>
            <p:nvPr/>
          </p:nvSpPr>
          <p:spPr bwMode="auto">
            <a:xfrm>
              <a:off x="4027" y="1818"/>
              <a:ext cx="933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Mould</a:t>
              </a:r>
              <a:endParaRPr lang="en-US" sz="14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59873" name="Line 33"/>
            <p:cNvSpPr>
              <a:spLocks noChangeShapeType="1"/>
            </p:cNvSpPr>
            <p:nvPr/>
          </p:nvSpPr>
          <p:spPr bwMode="auto">
            <a:xfrm flipH="1">
              <a:off x="4194" y="2016"/>
              <a:ext cx="28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059874" name="Text Box 34"/>
            <p:cNvSpPr txBox="1">
              <a:spLocks noChangeArrowheads="1"/>
            </p:cNvSpPr>
            <p:nvPr/>
          </p:nvSpPr>
          <p:spPr bwMode="auto">
            <a:xfrm>
              <a:off x="4085" y="3186"/>
              <a:ext cx="937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  <a:cs typeface="Arial" charset="0"/>
                </a:rPr>
                <a:t>Leadframe</a:t>
              </a:r>
            </a:p>
          </p:txBody>
        </p:sp>
        <p:sp>
          <p:nvSpPr>
            <p:cNvPr id="1059875" name="Line 35"/>
            <p:cNvSpPr>
              <a:spLocks noChangeShapeType="1"/>
            </p:cNvSpPr>
            <p:nvPr/>
          </p:nvSpPr>
          <p:spPr bwMode="auto">
            <a:xfrm flipH="1" flipV="1">
              <a:off x="4056" y="2898"/>
              <a:ext cx="126" cy="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059876" name="Text Box 36"/>
            <p:cNvSpPr txBox="1">
              <a:spLocks noChangeArrowheads="1"/>
            </p:cNvSpPr>
            <p:nvPr/>
          </p:nvSpPr>
          <p:spPr bwMode="auto">
            <a:xfrm>
              <a:off x="2226" y="3186"/>
              <a:ext cx="1458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2</a:t>
              </a:r>
              <a:r>
                <a:rPr lang="en-US" sz="1400" baseline="30000">
                  <a:solidFill>
                    <a:schemeClr val="tx1"/>
                  </a:solidFill>
                </a:rPr>
                <a:t>nd</a:t>
              </a:r>
              <a:r>
                <a:rPr lang="en-US" sz="1400">
                  <a:solidFill>
                    <a:schemeClr val="tx1"/>
                  </a:solidFill>
                </a:rPr>
                <a:t> die attach</a:t>
              </a:r>
              <a:endParaRPr lang="en-US" sz="14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59877" name="Text Box 37"/>
            <p:cNvSpPr txBox="1">
              <a:spLocks noChangeArrowheads="1"/>
            </p:cNvSpPr>
            <p:nvPr/>
          </p:nvSpPr>
          <p:spPr bwMode="auto">
            <a:xfrm>
              <a:off x="734" y="3186"/>
              <a:ext cx="1455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r>
                <a:rPr lang="en-US" sz="1400">
                  <a:solidFill>
                    <a:schemeClr val="tx1"/>
                  </a:solidFill>
                </a:rPr>
                <a:t>1</a:t>
              </a:r>
              <a:r>
                <a:rPr lang="en-US" sz="1400" baseline="30000">
                  <a:solidFill>
                    <a:schemeClr val="tx1"/>
                  </a:solidFill>
                </a:rPr>
                <a:t>st</a:t>
              </a:r>
              <a:r>
                <a:rPr lang="en-US" sz="1400">
                  <a:solidFill>
                    <a:schemeClr val="tx1"/>
                  </a:solidFill>
                </a:rPr>
                <a:t>  die attach</a:t>
              </a:r>
              <a:endParaRPr lang="en-US" sz="14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059878" name="Line 38"/>
            <p:cNvSpPr>
              <a:spLocks noChangeShapeType="1"/>
            </p:cNvSpPr>
            <p:nvPr/>
          </p:nvSpPr>
          <p:spPr bwMode="auto">
            <a:xfrm flipV="1">
              <a:off x="2970" y="2808"/>
              <a:ext cx="138" cy="3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059879" name="Line 39"/>
            <p:cNvSpPr>
              <a:spLocks noChangeShapeType="1"/>
            </p:cNvSpPr>
            <p:nvPr/>
          </p:nvSpPr>
          <p:spPr bwMode="auto">
            <a:xfrm flipV="1">
              <a:off x="1824" y="2640"/>
              <a:ext cx="282" cy="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graphicFrame>
        <p:nvGraphicFramePr>
          <p:cNvPr id="1059880" name="Object 40"/>
          <p:cNvGraphicFramePr>
            <a:graphicFrameLocks noChangeAspect="1"/>
          </p:cNvGraphicFramePr>
          <p:nvPr/>
        </p:nvGraphicFramePr>
        <p:xfrm>
          <a:off x="4897438" y="3763963"/>
          <a:ext cx="333375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82" name="Photo Editor Photo" r:id="rId6" imgW="3333333" imgH="2266667" progId="MSPhotoEd.3">
                  <p:embed/>
                </p:oleObj>
              </mc:Choice>
              <mc:Fallback>
                <p:oleObj name="Photo Editor Photo" r:id="rId6" imgW="3333333" imgH="2266667" progId="MSPhotoEd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7438" y="3763963"/>
                        <a:ext cx="333375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D5262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881" name="Line 41"/>
          <p:cNvSpPr>
            <a:spLocks noChangeShapeType="1"/>
          </p:cNvSpPr>
          <p:nvPr/>
        </p:nvSpPr>
        <p:spPr bwMode="auto">
          <a:xfrm flipH="1">
            <a:off x="3030538" y="4964113"/>
            <a:ext cx="1828800" cy="314325"/>
          </a:xfrm>
          <a:prstGeom prst="line">
            <a:avLst/>
          </a:prstGeom>
          <a:noFill/>
          <a:ln w="38100">
            <a:solidFill>
              <a:srgbClr val="D5262B"/>
            </a:solidFill>
            <a:round/>
            <a:headEnd/>
            <a:tailEnd type="stealth" w="med" len="lg"/>
          </a:ln>
          <a:effectLst/>
        </p:spPr>
        <p:txBody>
          <a:bodyPr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852A4-B644-40F9-B8F5-1563AFFC24A8}" type="slidenum">
              <a:rPr lang="en-US"/>
              <a:pPr/>
              <a:t>11</a:t>
            </a:fld>
            <a:endParaRPr lang="en-US"/>
          </a:p>
        </p:txBody>
      </p:sp>
      <p:sp>
        <p:nvSpPr>
          <p:cNvPr id="1061890" name="Text Box 2"/>
          <p:cNvSpPr txBox="1">
            <a:spLocks noChangeArrowheads="1"/>
          </p:cNvSpPr>
          <p:nvPr/>
        </p:nvSpPr>
        <p:spPr bwMode="auto">
          <a:xfrm>
            <a:off x="296863" y="5022850"/>
            <a:ext cx="8847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rgbClr val="4F2780"/>
                </a:solidFill>
              </a:rPr>
              <a:t>For the last 15  K/W section the thermal wave propagates in the far region of the board and in the chamber, </a:t>
            </a:r>
          </a:p>
        </p:txBody>
      </p:sp>
      <p:sp>
        <p:nvSpPr>
          <p:cNvPr id="1061891" name="Text Box 3"/>
          <p:cNvSpPr txBox="1">
            <a:spLocks noChangeArrowheads="1"/>
          </p:cNvSpPr>
          <p:nvPr/>
        </p:nvSpPr>
        <p:spPr bwMode="auto">
          <a:xfrm>
            <a:off x="3746500" y="5338763"/>
            <a:ext cx="5005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>
                <a:solidFill>
                  <a:srgbClr val="4F2780"/>
                </a:solidFill>
              </a:rPr>
              <a:t>the structures fit perfectly (the blue curve is the shifted copy of the black curve)</a:t>
            </a:r>
          </a:p>
        </p:txBody>
      </p:sp>
      <p:graphicFrame>
        <p:nvGraphicFramePr>
          <p:cNvPr id="1061892" name="Object 4"/>
          <p:cNvGraphicFramePr>
            <a:graphicFrameLocks noChangeAspect="1"/>
          </p:cNvGraphicFramePr>
          <p:nvPr/>
        </p:nvGraphicFramePr>
        <p:xfrm>
          <a:off x="457200" y="1914525"/>
          <a:ext cx="4022725" cy="299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895" name="Photo Editor Photo" r:id="rId4" imgW="7104762" imgH="4885714" progId="MSPhotoEd.3">
                  <p:embed/>
                </p:oleObj>
              </mc:Choice>
              <mc:Fallback>
                <p:oleObj name="Photo Editor Photo" r:id="rId4" imgW="7104762" imgH="4885714" progId="MSPhotoEd.3">
                  <p:embed/>
                  <p:pic>
                    <p:nvPicPr>
                      <p:cNvPr id="0" name="Picture 4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14525"/>
                        <a:ext cx="4022725" cy="2995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61893" name="Group 5"/>
          <p:cNvGrpSpPr>
            <a:grpSpLocks noChangeAspect="1"/>
          </p:cNvGrpSpPr>
          <p:nvPr/>
        </p:nvGrpSpPr>
        <p:grpSpPr bwMode="auto">
          <a:xfrm>
            <a:off x="4583113" y="1919288"/>
            <a:ext cx="4364037" cy="2997200"/>
            <a:chOff x="689" y="603"/>
            <a:chExt cx="3659" cy="2517"/>
          </a:xfrm>
        </p:grpSpPr>
        <p:graphicFrame>
          <p:nvGraphicFramePr>
            <p:cNvPr id="1061894" name="Object 6"/>
            <p:cNvGraphicFramePr>
              <a:graphicFrameLocks noChangeAspect="1"/>
            </p:cNvGraphicFramePr>
            <p:nvPr/>
          </p:nvGraphicFramePr>
          <p:xfrm>
            <a:off x="689" y="603"/>
            <a:ext cx="3659" cy="25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896" name="Photo Editor Photo" r:id="rId6" imgW="7104762" imgH="4885714" progId="MSPhotoEd.3">
                    <p:embed/>
                  </p:oleObj>
                </mc:Choice>
                <mc:Fallback>
                  <p:oleObj name="Photo Editor Photo" r:id="rId6" imgW="7104762" imgH="4885714" progId="MSPhotoEd.3">
                    <p:embed/>
                    <p:pic>
                      <p:nvPicPr>
                        <p:cNvPr id="0" name="Picture 6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9" y="603"/>
                          <a:ext cx="3659" cy="251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969696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61895" name="Line 7"/>
            <p:cNvSpPr>
              <a:spLocks noChangeAspect="1" noChangeShapeType="1"/>
            </p:cNvSpPr>
            <p:nvPr/>
          </p:nvSpPr>
          <p:spPr bwMode="auto">
            <a:xfrm>
              <a:off x="1590" y="2065"/>
              <a:ext cx="1326" cy="0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061896" name="Rectangle 8"/>
          <p:cNvSpPr>
            <a:spLocks noChangeArrowheads="1"/>
          </p:cNvSpPr>
          <p:nvPr/>
        </p:nvSpPr>
        <p:spPr bwMode="auto">
          <a:xfrm>
            <a:off x="161925" y="561975"/>
            <a:ext cx="82359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4000" b="1" i="1">
                <a:solidFill>
                  <a:srgbClr val="8C2532"/>
                </a:solidFill>
              </a:rPr>
              <a:t>Stacked die</a:t>
            </a:r>
            <a:r>
              <a:rPr lang="en-US" sz="4000" b="1">
                <a:solidFill>
                  <a:srgbClr val="8C2532"/>
                </a:solidFill>
              </a:rPr>
              <a:t> </a:t>
            </a:r>
            <a:r>
              <a:rPr lang="hu-HU" sz="4000" b="1">
                <a:solidFill>
                  <a:srgbClr val="8C2532"/>
                </a:solidFill>
              </a:rPr>
              <a:t>tokok tesztelése</a:t>
            </a:r>
            <a:endParaRPr lang="en-GB" sz="4000" b="1">
              <a:solidFill>
                <a:srgbClr val="8C2532"/>
              </a:solidFill>
            </a:endParaRPr>
          </a:p>
        </p:txBody>
      </p:sp>
      <p:sp>
        <p:nvSpPr>
          <p:cNvPr id="1061897" name="Text Box 9"/>
          <p:cNvSpPr txBox="1">
            <a:spLocks noChangeArrowheads="1"/>
          </p:cNvSpPr>
          <p:nvPr/>
        </p:nvSpPr>
        <p:spPr bwMode="auto">
          <a:xfrm>
            <a:off x="314325" y="6003925"/>
            <a:ext cx="8801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b="1">
                <a:solidFill>
                  <a:srgbClr val="4F2780"/>
                </a:solidFill>
              </a:rPr>
              <a:t>Failure between package body and the test board: </a:t>
            </a:r>
            <a:r>
              <a:rPr lang="en-GB" b="1">
                <a:solidFill>
                  <a:schemeClr val="accent2"/>
                </a:solidFill>
              </a:rPr>
              <a:t>solder delamination</a:t>
            </a:r>
          </a:p>
        </p:txBody>
      </p:sp>
      <p:grpSp>
        <p:nvGrpSpPr>
          <p:cNvPr id="1061898" name="Group 10"/>
          <p:cNvGrpSpPr>
            <a:grpSpLocks/>
          </p:cNvGrpSpPr>
          <p:nvPr/>
        </p:nvGrpSpPr>
        <p:grpSpPr bwMode="auto">
          <a:xfrm>
            <a:off x="627063" y="1244600"/>
            <a:ext cx="7535862" cy="3397250"/>
            <a:chOff x="395" y="784"/>
            <a:chExt cx="4747" cy="2140"/>
          </a:xfrm>
        </p:grpSpPr>
        <p:sp>
          <p:nvSpPr>
            <p:cNvPr id="1061899" name="Text Box 11"/>
            <p:cNvSpPr txBox="1">
              <a:spLocks noChangeArrowheads="1"/>
            </p:cNvSpPr>
            <p:nvPr/>
          </p:nvSpPr>
          <p:spPr bwMode="auto">
            <a:xfrm>
              <a:off x="395" y="784"/>
              <a:ext cx="4747" cy="390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D5262B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1">
                  <a:solidFill>
                    <a:srgbClr val="D5262B"/>
                  </a:solidFill>
                </a:rPr>
                <a:t>We can see what was invisible even for X-ray microscopy. Non-destructive analysis without using extra elements: delamination/voiding in the 2</a:t>
              </a:r>
              <a:r>
                <a:rPr lang="en-US" sz="1600" b="1" baseline="30000">
                  <a:solidFill>
                    <a:srgbClr val="D5262B"/>
                  </a:solidFill>
                </a:rPr>
                <a:t>nd</a:t>
              </a:r>
              <a:r>
                <a:rPr lang="en-US" sz="1600" b="1">
                  <a:solidFill>
                    <a:srgbClr val="D5262B"/>
                  </a:solidFill>
                </a:rPr>
                <a:t> DA</a:t>
              </a:r>
            </a:p>
          </p:txBody>
        </p:sp>
        <p:sp>
          <p:nvSpPr>
            <p:cNvPr id="1061900" name="Oval 12"/>
            <p:cNvSpPr>
              <a:spLocks noChangeArrowheads="1"/>
            </p:cNvSpPr>
            <p:nvPr/>
          </p:nvSpPr>
          <p:spPr bwMode="auto">
            <a:xfrm>
              <a:off x="579" y="2255"/>
              <a:ext cx="406" cy="669"/>
            </a:xfrm>
            <a:prstGeom prst="ellipse">
              <a:avLst/>
            </a:prstGeom>
            <a:noFill/>
            <a:ln w="38100">
              <a:solidFill>
                <a:srgbClr val="D5262B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1061901" name="Line 13"/>
            <p:cNvSpPr>
              <a:spLocks noChangeShapeType="1"/>
            </p:cNvSpPr>
            <p:nvPr/>
          </p:nvSpPr>
          <p:spPr bwMode="auto">
            <a:xfrm flipH="1" flipV="1">
              <a:off x="399" y="1175"/>
              <a:ext cx="180" cy="1452"/>
            </a:xfrm>
            <a:prstGeom prst="line">
              <a:avLst/>
            </a:prstGeom>
            <a:noFill/>
            <a:ln w="38100">
              <a:solidFill>
                <a:srgbClr val="D5262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1061902" name="Line 14"/>
            <p:cNvSpPr>
              <a:spLocks noChangeShapeType="1"/>
            </p:cNvSpPr>
            <p:nvPr/>
          </p:nvSpPr>
          <p:spPr bwMode="auto">
            <a:xfrm flipH="1">
              <a:off x="815" y="1175"/>
              <a:ext cx="4305" cy="1741"/>
            </a:xfrm>
            <a:prstGeom prst="line">
              <a:avLst/>
            </a:prstGeom>
            <a:noFill/>
            <a:ln w="38100">
              <a:solidFill>
                <a:srgbClr val="D5262B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1890" grpId="0"/>
      <p:bldP spid="1061891" grpId="0"/>
      <p:bldP spid="10618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883D-CA82-4D82-A1A3-B8C0AAA9C4B1}" type="slidenum">
              <a:rPr lang="en-US"/>
              <a:pPr/>
              <a:t>2</a:t>
            </a:fld>
            <a:endParaRPr lang="en-US"/>
          </a:p>
        </p:txBody>
      </p:sp>
      <p:sp>
        <p:nvSpPr>
          <p:cNvPr id="1046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113" y="628650"/>
            <a:ext cx="8578850" cy="533400"/>
          </a:xfrm>
        </p:spPr>
        <p:txBody>
          <a:bodyPr/>
          <a:lstStyle/>
          <a:p>
            <a:r>
              <a:rPr lang="hu-HU"/>
              <a:t>Termikus tranziens tesztelés</a:t>
            </a:r>
            <a:endParaRPr lang="en-US" sz="2800"/>
          </a:p>
        </p:txBody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4610100"/>
            <a:ext cx="8810625" cy="1619250"/>
          </a:xfrm>
          <a:noFill/>
          <a:ln/>
        </p:spPr>
        <p:txBody>
          <a:bodyPr/>
          <a:lstStyle/>
          <a:p>
            <a:r>
              <a:rPr lang="en-US"/>
              <a:t>The </a:t>
            </a:r>
            <a:r>
              <a:rPr lang="en-US" b="1"/>
              <a:t>measured</a:t>
            </a:r>
            <a:r>
              <a:rPr lang="en-US"/>
              <a:t> </a:t>
            </a:r>
            <a:r>
              <a:rPr lang="en-US" i="1"/>
              <a:t>a</a:t>
            </a:r>
            <a:r>
              <a:rPr lang="en-US"/>
              <a:t>(</a:t>
            </a:r>
            <a:r>
              <a:rPr lang="en-US" i="1"/>
              <a:t>t</a:t>
            </a:r>
            <a:r>
              <a:rPr lang="en-US"/>
              <a:t>) </a:t>
            </a:r>
            <a:r>
              <a:rPr lang="en-US" b="1"/>
              <a:t>response function</a:t>
            </a:r>
            <a:r>
              <a:rPr lang="en-US"/>
              <a:t> is </a:t>
            </a:r>
            <a:r>
              <a:rPr lang="en-US" b="1"/>
              <a:t>characteristic </a:t>
            </a:r>
            <a:r>
              <a:rPr lang="en-US"/>
              <a:t>to the package. </a:t>
            </a:r>
          </a:p>
          <a:p>
            <a:r>
              <a:rPr lang="en-US"/>
              <a:t>The features of the </a:t>
            </a:r>
            <a:r>
              <a:rPr lang="en-US" b="1" i="1">
                <a:solidFill>
                  <a:srgbClr val="D5262B"/>
                </a:solidFill>
              </a:rPr>
              <a:t>chip + package + environment</a:t>
            </a:r>
            <a:r>
              <a:rPr lang="en-US"/>
              <a:t> structure can be extracted from it.</a:t>
            </a:r>
          </a:p>
        </p:txBody>
      </p:sp>
      <p:pic>
        <p:nvPicPr>
          <p:cNvPr id="1046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2763" y="1257300"/>
            <a:ext cx="8050212" cy="33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F1A5-BCBE-4C95-805F-F73B0E9D38BC}" type="slidenum">
              <a:rPr lang="en-US"/>
              <a:pPr/>
              <a:t>3</a:t>
            </a:fld>
            <a:endParaRPr lang="en-US"/>
          </a:p>
        </p:txBody>
      </p:sp>
      <p:sp>
        <p:nvSpPr>
          <p:cNvPr id="1047554" name="Rectangle 2"/>
          <p:cNvSpPr>
            <a:spLocks noChangeArrowheads="1"/>
          </p:cNvSpPr>
          <p:nvPr/>
        </p:nvSpPr>
        <p:spPr bwMode="auto">
          <a:xfrm>
            <a:off x="0" y="5429250"/>
            <a:ext cx="9144000" cy="14287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047555" name="Group 3"/>
          <p:cNvGrpSpPr>
            <a:grpSpLocks noChangeAspect="1"/>
          </p:cNvGrpSpPr>
          <p:nvPr/>
        </p:nvGrpSpPr>
        <p:grpSpPr bwMode="auto">
          <a:xfrm>
            <a:off x="206375" y="1108075"/>
            <a:ext cx="2641600" cy="2684463"/>
            <a:chOff x="220" y="1016"/>
            <a:chExt cx="2084" cy="2118"/>
          </a:xfrm>
        </p:grpSpPr>
        <p:grpSp>
          <p:nvGrpSpPr>
            <p:cNvPr id="1047556" name="Group 4"/>
            <p:cNvGrpSpPr>
              <a:grpSpLocks noChangeAspect="1"/>
            </p:cNvGrpSpPr>
            <p:nvPr/>
          </p:nvGrpSpPr>
          <p:grpSpPr bwMode="auto">
            <a:xfrm>
              <a:off x="220" y="1016"/>
              <a:ext cx="2084" cy="2118"/>
              <a:chOff x="252" y="1016"/>
              <a:chExt cx="2084" cy="2118"/>
            </a:xfrm>
          </p:grpSpPr>
          <p:pic>
            <p:nvPicPr>
              <p:cNvPr id="1047557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252" y="1016"/>
                <a:ext cx="2084" cy="1697"/>
              </a:xfrm>
              <a:prstGeom prst="rect">
                <a:avLst/>
              </a:prstGeom>
              <a:noFill/>
              <a:ln w="9525">
                <a:solidFill>
                  <a:srgbClr val="DDDDDD"/>
                </a:solidFill>
                <a:miter lim="800000"/>
                <a:headEnd/>
                <a:tailEnd/>
              </a:ln>
              <a:effectLst/>
            </p:spPr>
          </p:pic>
          <p:graphicFrame>
            <p:nvGraphicFramePr>
              <p:cNvPr id="1047558" name="Object 6"/>
              <p:cNvGraphicFramePr>
                <a:graphicFrameLocks noChangeAspect="1"/>
              </p:cNvGraphicFramePr>
              <p:nvPr/>
            </p:nvGraphicFramePr>
            <p:xfrm>
              <a:off x="813" y="1434"/>
              <a:ext cx="381" cy="25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602" name="Equation" r:id="rId6" imgW="304560" imgH="203040" progId="Equation.3">
                      <p:embed/>
                    </p:oleObj>
                  </mc:Choice>
                  <mc:Fallback>
                    <p:oleObj name="Equation" r:id="rId6" imgW="304560" imgH="20304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3" y="1434"/>
                            <a:ext cx="381" cy="254"/>
                          </a:xfrm>
                          <a:prstGeom prst="rect">
                            <a:avLst/>
                          </a:prstGeom>
                          <a:solidFill>
                            <a:srgbClr val="D8D8F0"/>
                          </a:solidFill>
                          <a:ln w="9525">
                            <a:solidFill>
                              <a:srgbClr val="D5262B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7559" name="Text Box 7"/>
              <p:cNvSpPr txBox="1">
                <a:spLocks noChangeAspect="1" noChangeArrowheads="1"/>
              </p:cNvSpPr>
              <p:nvPr/>
            </p:nvSpPr>
            <p:spPr bwMode="auto">
              <a:xfrm>
                <a:off x="252" y="2713"/>
                <a:ext cx="1624" cy="4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25000"/>
                  </a:spcBef>
                </a:pPr>
                <a:r>
                  <a:rPr lang="en-US" sz="1600" b="1"/>
                  <a:t>Measured thermal impedance curve</a:t>
                </a:r>
                <a:r>
                  <a:rPr lang="en-US" sz="1800">
                    <a:solidFill>
                      <a:schemeClr val="tx1"/>
                    </a:solidFill>
                    <a:latin typeface="Times New Roman" pitchFamily="18" charset="0"/>
                  </a:rPr>
                  <a:t> </a:t>
                </a:r>
              </a:p>
            </p:txBody>
          </p:sp>
        </p:grpSp>
        <p:sp>
          <p:nvSpPr>
            <p:cNvPr id="1047560" name="Rectangle 8"/>
            <p:cNvSpPr>
              <a:spLocks noChangeAspect="1" noChangeArrowheads="1"/>
            </p:cNvSpPr>
            <p:nvPr/>
          </p:nvSpPr>
          <p:spPr bwMode="auto">
            <a:xfrm>
              <a:off x="570" y="1131"/>
              <a:ext cx="426" cy="1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47561" name="Group 9"/>
          <p:cNvGrpSpPr>
            <a:grpSpLocks/>
          </p:cNvGrpSpPr>
          <p:nvPr/>
        </p:nvGrpSpPr>
        <p:grpSpPr bwMode="auto">
          <a:xfrm>
            <a:off x="504825" y="1100138"/>
            <a:ext cx="8629650" cy="5722937"/>
            <a:chOff x="318" y="579"/>
            <a:chExt cx="5436" cy="3605"/>
          </a:xfrm>
        </p:grpSpPr>
        <p:grpSp>
          <p:nvGrpSpPr>
            <p:cNvPr id="1047562" name="Group 10"/>
            <p:cNvGrpSpPr>
              <a:grpSpLocks/>
            </p:cNvGrpSpPr>
            <p:nvPr/>
          </p:nvGrpSpPr>
          <p:grpSpPr bwMode="auto">
            <a:xfrm>
              <a:off x="1460" y="579"/>
              <a:ext cx="1743" cy="1892"/>
              <a:chOff x="1460" y="579"/>
              <a:chExt cx="1743" cy="1892"/>
            </a:xfrm>
          </p:grpSpPr>
          <p:grpSp>
            <p:nvGrpSpPr>
              <p:cNvPr id="1047563" name="Group 11"/>
              <p:cNvGrpSpPr>
                <a:grpSpLocks/>
              </p:cNvGrpSpPr>
              <p:nvPr/>
            </p:nvGrpSpPr>
            <p:grpSpPr bwMode="auto">
              <a:xfrm>
                <a:off x="1460" y="944"/>
                <a:ext cx="1743" cy="1527"/>
                <a:chOff x="1460" y="1010"/>
                <a:chExt cx="1743" cy="1527"/>
              </a:xfrm>
            </p:grpSpPr>
            <p:pic>
              <p:nvPicPr>
                <p:cNvPr id="1047564" name="Picture 12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519" y="1010"/>
                  <a:ext cx="1667" cy="1201"/>
                </a:xfrm>
                <a:prstGeom prst="rect">
                  <a:avLst/>
                </a:prstGeom>
                <a:noFill/>
                <a:ln w="9525">
                  <a:solidFill>
                    <a:srgbClr val="DDDDDD"/>
                  </a:solidFill>
                  <a:miter lim="800000"/>
                  <a:headEnd/>
                  <a:tailEnd/>
                </a:ln>
                <a:effectLst/>
              </p:spPr>
            </p:pic>
            <p:graphicFrame>
              <p:nvGraphicFramePr>
                <p:cNvPr id="1047565" name="Object 13"/>
                <p:cNvGraphicFramePr>
                  <a:graphicFrameLocks noChangeAspect="1"/>
                </p:cNvGraphicFramePr>
                <p:nvPr/>
              </p:nvGraphicFramePr>
              <p:xfrm>
                <a:off x="2077" y="1421"/>
                <a:ext cx="496" cy="39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7603" name="Equation" r:id="rId9" imgW="495000" imgH="393480" progId="Equation.3">
                        <p:embed/>
                      </p:oleObj>
                    </mc:Choice>
                    <mc:Fallback>
                      <p:oleObj name="Equation" r:id="rId9" imgW="495000" imgH="393480" progId="Equation.3">
                        <p:embed/>
                        <p:pic>
                          <p:nvPicPr>
                            <p:cNvPr id="0" name="Picture 1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77" y="1421"/>
                              <a:ext cx="496" cy="396"/>
                            </a:xfrm>
                            <a:prstGeom prst="rect">
                              <a:avLst/>
                            </a:prstGeom>
                            <a:solidFill>
                              <a:srgbClr val="D8D8F0"/>
                            </a:solidFill>
                            <a:ln w="9525">
                              <a:solidFill>
                                <a:srgbClr val="D5262B"/>
                              </a:solidFill>
                              <a:miter lim="800000"/>
                              <a:headEnd/>
                              <a:tailEnd/>
                            </a:ln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47566" name="Text Box 1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1460" y="2217"/>
                  <a:ext cx="1743" cy="3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25000"/>
                    </a:spcBef>
                  </a:pPr>
                  <a:r>
                    <a:rPr lang="en-US" sz="1600"/>
                    <a:t>Derivative of the thermal impedance curve</a:t>
                  </a:r>
                  <a:r>
                    <a:rPr lang="en-US" sz="160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  <p:grpSp>
            <p:nvGrpSpPr>
              <p:cNvPr id="1047567" name="Group 15"/>
              <p:cNvGrpSpPr>
                <a:grpSpLocks noChangeAspect="1"/>
              </p:cNvGrpSpPr>
              <p:nvPr/>
            </p:nvGrpSpPr>
            <p:grpSpPr bwMode="auto">
              <a:xfrm>
                <a:off x="1729" y="579"/>
                <a:ext cx="1342" cy="606"/>
                <a:chOff x="2239" y="1209"/>
                <a:chExt cx="1681" cy="759"/>
              </a:xfrm>
            </p:grpSpPr>
            <p:sp>
              <p:nvSpPr>
                <p:cNvPr id="1047568" name="Text Box 16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672" y="1209"/>
                  <a:ext cx="1248" cy="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>
                      <a:solidFill>
                        <a:srgbClr val="FF9933"/>
                      </a:solidFill>
                    </a:rPr>
                    <a:t>Numerical derivation</a:t>
                  </a:r>
                  <a:r>
                    <a:rPr lang="en-US" sz="180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grpSp>
              <p:nvGrpSpPr>
                <p:cNvPr id="1047569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2239" y="1209"/>
                  <a:ext cx="474" cy="759"/>
                  <a:chOff x="2239" y="1209"/>
                  <a:chExt cx="474" cy="759"/>
                </a:xfrm>
              </p:grpSpPr>
              <p:sp>
                <p:nvSpPr>
                  <p:cNvPr id="1047570" name="AutoShape 18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239" y="1728"/>
                    <a:ext cx="474" cy="240"/>
                  </a:xfrm>
                  <a:prstGeom prst="rightArrow">
                    <a:avLst>
                      <a:gd name="adj1" fmla="val 50000"/>
                      <a:gd name="adj2" fmla="val 49375"/>
                    </a:avLst>
                  </a:prstGeom>
                  <a:solidFill>
                    <a:srgbClr val="D5262B"/>
                  </a:solidFill>
                  <a:ln w="15875">
                    <a:solidFill>
                      <a:srgbClr val="4D2885"/>
                    </a:solidFill>
                    <a:miter lim="800000"/>
                    <a:headEnd/>
                    <a:tailEnd/>
                  </a:ln>
                  <a:effectLst>
                    <a:outerShdw dist="63500" dir="2212194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graphicFrame>
                <p:nvGraphicFramePr>
                  <p:cNvPr id="1047571" name="Object 19"/>
                  <p:cNvGraphicFramePr>
                    <a:graphicFrameLocks noChangeAspect="1"/>
                  </p:cNvGraphicFramePr>
                  <p:nvPr/>
                </p:nvGraphicFramePr>
                <p:xfrm>
                  <a:off x="2343" y="1209"/>
                  <a:ext cx="269" cy="49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7604" name="Equation" r:id="rId11" imgW="215640" imgH="393480" progId="Equation.3">
                          <p:embed/>
                        </p:oleObj>
                      </mc:Choice>
                      <mc:Fallback>
                        <p:oleObj name="Equation" r:id="rId11" imgW="215640" imgH="393480" progId="Equation.3">
                          <p:embed/>
                          <p:pic>
                            <p:nvPicPr>
                              <p:cNvPr id="0" name="Picture 1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343" y="1209"/>
                                <a:ext cx="269" cy="495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CC99"/>
                              </a:solidFill>
                              <a:ln w="9525">
                                <a:solidFill>
                                  <a:srgbClr val="D5262B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047572" name="Group 20"/>
            <p:cNvGrpSpPr>
              <a:grpSpLocks/>
            </p:cNvGrpSpPr>
            <p:nvPr/>
          </p:nvGrpSpPr>
          <p:grpSpPr bwMode="auto">
            <a:xfrm>
              <a:off x="2977" y="809"/>
              <a:ext cx="1921" cy="2002"/>
              <a:chOff x="2977" y="809"/>
              <a:chExt cx="1921" cy="2002"/>
            </a:xfrm>
          </p:grpSpPr>
          <p:grpSp>
            <p:nvGrpSpPr>
              <p:cNvPr id="1047573" name="Group 21"/>
              <p:cNvGrpSpPr>
                <a:grpSpLocks noChangeAspect="1"/>
              </p:cNvGrpSpPr>
              <p:nvPr/>
            </p:nvGrpSpPr>
            <p:grpSpPr bwMode="auto">
              <a:xfrm>
                <a:off x="3211" y="1169"/>
                <a:ext cx="1687" cy="1642"/>
                <a:chOff x="3457" y="2189"/>
                <a:chExt cx="2111" cy="2055"/>
              </a:xfrm>
            </p:grpSpPr>
            <p:grpSp>
              <p:nvGrpSpPr>
                <p:cNvPr id="1047574" name="Group 22"/>
                <p:cNvGrpSpPr>
                  <a:grpSpLocks noChangeAspect="1"/>
                </p:cNvGrpSpPr>
                <p:nvPr/>
              </p:nvGrpSpPr>
              <p:grpSpPr bwMode="auto">
                <a:xfrm>
                  <a:off x="3457" y="2189"/>
                  <a:ext cx="2111" cy="2055"/>
                  <a:chOff x="3457" y="2189"/>
                  <a:chExt cx="2111" cy="2055"/>
                </a:xfrm>
              </p:grpSpPr>
              <p:pic>
                <p:nvPicPr>
                  <p:cNvPr id="1047575" name="Picture 23"/>
                  <p:cNvPicPr>
                    <a:picLocks noChangeAspect="1" noChangeArrowheads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3489" y="2189"/>
                    <a:ext cx="2079" cy="1694"/>
                  </a:xfrm>
                  <a:prstGeom prst="rect">
                    <a:avLst/>
                  </a:prstGeom>
                  <a:noFill/>
                  <a:ln w="9525">
                    <a:solidFill>
                      <a:srgbClr val="C0C0C0"/>
                    </a:solidFill>
                    <a:miter lim="800000"/>
                    <a:headEnd/>
                    <a:tailEnd/>
                  </a:ln>
                  <a:effectLst/>
                </p:spPr>
              </p:pic>
              <p:graphicFrame>
                <p:nvGraphicFramePr>
                  <p:cNvPr id="1047576" name="Object 24"/>
                  <p:cNvGraphicFramePr>
                    <a:graphicFrameLocks noChangeAspect="1"/>
                  </p:cNvGraphicFramePr>
                  <p:nvPr/>
                </p:nvGraphicFramePr>
                <p:xfrm>
                  <a:off x="4517" y="3130"/>
                  <a:ext cx="415" cy="255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7605" name="Equation" r:id="rId14" imgW="330120" imgH="203040" progId="Equation.3">
                          <p:embed/>
                        </p:oleObj>
                      </mc:Choice>
                      <mc:Fallback>
                        <p:oleObj name="Equation" r:id="rId14" imgW="330120" imgH="203040" progId="Equation.3">
                          <p:embed/>
                          <p:pic>
                            <p:nvPicPr>
                              <p:cNvPr id="0" name="Picture 24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517" y="3130"/>
                                <a:ext cx="415" cy="255"/>
                              </a:xfrm>
                              <a:prstGeom prst="rect">
                                <a:avLst/>
                              </a:prstGeom>
                              <a:solidFill>
                                <a:srgbClr val="D8D8F0"/>
                              </a:solidFill>
                              <a:ln w="9525">
                                <a:solidFill>
                                  <a:srgbClr val="D5262B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sp>
                <p:nvSpPr>
                  <p:cNvPr id="1047577" name="Text Box 2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3457" y="3883"/>
                    <a:ext cx="2078" cy="36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600"/>
                      <a:t>Time-constant spectrum</a:t>
                    </a:r>
                    <a:r>
                      <a:rPr lang="en-US" sz="24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1047578" name="Rectangle 26"/>
                <p:cNvSpPr>
                  <a:spLocks noChangeAspect="1" noChangeArrowheads="1"/>
                </p:cNvSpPr>
                <p:nvPr/>
              </p:nvSpPr>
              <p:spPr bwMode="auto">
                <a:xfrm>
                  <a:off x="3835" y="2316"/>
                  <a:ext cx="377" cy="10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1047579" name="Group 27"/>
              <p:cNvGrpSpPr>
                <a:grpSpLocks noChangeAspect="1"/>
              </p:cNvGrpSpPr>
              <p:nvPr/>
            </p:nvGrpSpPr>
            <p:grpSpPr bwMode="auto">
              <a:xfrm>
                <a:off x="2977" y="809"/>
                <a:ext cx="1653" cy="546"/>
                <a:chOff x="3721" y="1463"/>
                <a:chExt cx="2063" cy="682"/>
              </a:xfrm>
            </p:grpSpPr>
            <p:sp>
              <p:nvSpPr>
                <p:cNvPr id="1047580" name="Text Box 2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540" y="1463"/>
                  <a:ext cx="1244" cy="4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>
                      <a:solidFill>
                        <a:srgbClr val="FF9933"/>
                      </a:solidFill>
                    </a:rPr>
                    <a:t>Numerical deconvolution</a:t>
                  </a:r>
                </a:p>
              </p:txBody>
            </p:sp>
            <p:grpSp>
              <p:nvGrpSpPr>
                <p:cNvPr id="1047581" name="Group 29"/>
                <p:cNvGrpSpPr>
                  <a:grpSpLocks noChangeAspect="1"/>
                </p:cNvGrpSpPr>
                <p:nvPr/>
              </p:nvGrpSpPr>
              <p:grpSpPr bwMode="auto">
                <a:xfrm>
                  <a:off x="3721" y="1569"/>
                  <a:ext cx="796" cy="576"/>
                  <a:chOff x="3753" y="2082"/>
                  <a:chExt cx="796" cy="576"/>
                </a:xfrm>
              </p:grpSpPr>
              <p:sp>
                <p:nvSpPr>
                  <p:cNvPr id="1047582" name="AutoShape 30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855" y="2418"/>
                    <a:ext cx="474" cy="240"/>
                  </a:xfrm>
                  <a:prstGeom prst="rightArrow">
                    <a:avLst>
                      <a:gd name="adj1" fmla="val 50000"/>
                      <a:gd name="adj2" fmla="val 49375"/>
                    </a:avLst>
                  </a:prstGeom>
                  <a:solidFill>
                    <a:srgbClr val="D5262B"/>
                  </a:solidFill>
                  <a:ln w="15875">
                    <a:solidFill>
                      <a:srgbClr val="4D2885"/>
                    </a:solidFill>
                    <a:miter lim="800000"/>
                    <a:headEnd/>
                    <a:tailEnd/>
                  </a:ln>
                  <a:effectLst>
                    <a:outerShdw dist="63500" dir="2212194" algn="ctr" rotWithShape="0">
                      <a:schemeClr val="bg2"/>
                    </a:outerShdw>
                  </a:effectLst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graphicFrame>
                <p:nvGraphicFramePr>
                  <p:cNvPr id="1047583" name="Object 31"/>
                  <p:cNvGraphicFramePr>
                    <a:graphicFrameLocks noChangeAspect="1"/>
                  </p:cNvGraphicFramePr>
                  <p:nvPr/>
                </p:nvGraphicFramePr>
                <p:xfrm>
                  <a:off x="3753" y="2082"/>
                  <a:ext cx="796" cy="289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47606" name="Equation" r:id="rId16" imgW="634680" imgH="228600" progId="Equation.3">
                          <p:embed/>
                        </p:oleObj>
                      </mc:Choice>
                      <mc:Fallback>
                        <p:oleObj name="Equation" r:id="rId16" imgW="634680" imgH="228600" progId="Equation.3">
                          <p:embed/>
                          <p:pic>
                            <p:nvPicPr>
                              <p:cNvPr id="0" name="Picture 31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7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3753" y="2082"/>
                                <a:ext cx="796" cy="289"/>
                              </a:xfrm>
                              <a:prstGeom prst="rect">
                                <a:avLst/>
                              </a:prstGeom>
                              <a:solidFill>
                                <a:srgbClr val="FFCC99"/>
                              </a:solidFill>
                              <a:ln w="9525">
                                <a:solidFill>
                                  <a:srgbClr val="D5262B"/>
                                </a:solidFill>
                                <a:miter lim="800000"/>
                                <a:headEnd/>
                                <a:tailEnd/>
                              </a:ln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grpSp>
          <p:nvGrpSpPr>
            <p:cNvPr id="1047584" name="Group 32"/>
            <p:cNvGrpSpPr>
              <a:grpSpLocks/>
            </p:cNvGrpSpPr>
            <p:nvPr/>
          </p:nvGrpSpPr>
          <p:grpSpPr bwMode="auto">
            <a:xfrm>
              <a:off x="3241" y="2223"/>
              <a:ext cx="2513" cy="1956"/>
              <a:chOff x="3241" y="2223"/>
              <a:chExt cx="2513" cy="1956"/>
            </a:xfrm>
          </p:grpSpPr>
          <p:grpSp>
            <p:nvGrpSpPr>
              <p:cNvPr id="1047585" name="Group 33"/>
              <p:cNvGrpSpPr>
                <a:grpSpLocks/>
              </p:cNvGrpSpPr>
              <p:nvPr/>
            </p:nvGrpSpPr>
            <p:grpSpPr bwMode="auto">
              <a:xfrm>
                <a:off x="4865" y="2223"/>
                <a:ext cx="889" cy="578"/>
                <a:chOff x="4841" y="2223"/>
                <a:chExt cx="889" cy="578"/>
              </a:xfrm>
            </p:grpSpPr>
            <p:sp>
              <p:nvSpPr>
                <p:cNvPr id="1047586" name="Text Box 3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841" y="2223"/>
                  <a:ext cx="88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>
                      <a:solidFill>
                        <a:srgbClr val="FF9933"/>
                      </a:solidFill>
                    </a:rPr>
                    <a:t>Discretization</a:t>
                  </a:r>
                </a:p>
              </p:txBody>
            </p:sp>
            <p:sp>
              <p:nvSpPr>
                <p:cNvPr id="1047587" name="AutoShape 35"/>
                <p:cNvSpPr>
                  <a:spLocks noChangeAspect="1" noChangeArrowheads="1"/>
                </p:cNvSpPr>
                <p:nvPr/>
              </p:nvSpPr>
              <p:spPr bwMode="auto">
                <a:xfrm rot="5400000">
                  <a:off x="5060" y="2515"/>
                  <a:ext cx="380" cy="192"/>
                </a:xfrm>
                <a:prstGeom prst="rightArrow">
                  <a:avLst>
                    <a:gd name="adj1" fmla="val 50000"/>
                    <a:gd name="adj2" fmla="val 49479"/>
                  </a:avLst>
                </a:prstGeom>
                <a:solidFill>
                  <a:srgbClr val="D5262B"/>
                </a:solidFill>
                <a:ln w="15875">
                  <a:solidFill>
                    <a:srgbClr val="4D2885"/>
                  </a:solidFill>
                  <a:miter lim="800000"/>
                  <a:headEnd/>
                  <a:tailEnd/>
                </a:ln>
                <a:effectLst>
                  <a:outerShdw dist="63500" dir="2212194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</p:grpSp>
          <p:grpSp>
            <p:nvGrpSpPr>
              <p:cNvPr id="1047588" name="Group 36"/>
              <p:cNvGrpSpPr>
                <a:grpSpLocks/>
              </p:cNvGrpSpPr>
              <p:nvPr/>
            </p:nvGrpSpPr>
            <p:grpSpPr bwMode="auto">
              <a:xfrm>
                <a:off x="3241" y="2922"/>
                <a:ext cx="2089" cy="1257"/>
                <a:chOff x="3241" y="2922"/>
                <a:chExt cx="2089" cy="1257"/>
              </a:xfrm>
            </p:grpSpPr>
            <p:graphicFrame>
              <p:nvGraphicFramePr>
                <p:cNvPr id="1047589" name="Object 37"/>
                <p:cNvGraphicFramePr>
                  <a:graphicFrameLocks noChangeAspect="1"/>
                </p:cNvGraphicFramePr>
                <p:nvPr/>
              </p:nvGraphicFramePr>
              <p:xfrm>
                <a:off x="3247" y="2922"/>
                <a:ext cx="2083" cy="10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7607" name="Photo Editor Photo" r:id="rId18" imgW="9488224" imgH="4780952" progId="MSPhotoEd.3">
                        <p:embed/>
                      </p:oleObj>
                    </mc:Choice>
                    <mc:Fallback>
                      <p:oleObj name="Photo Editor Photo" r:id="rId18" imgW="9488224" imgH="4780952" progId="MSPhotoEd.3">
                        <p:embed/>
                        <p:pic>
                          <p:nvPicPr>
                            <p:cNvPr id="0" name="Picture 37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47" y="2922"/>
                              <a:ext cx="2083" cy="1050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C0C0C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99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047590" name="Text Box 38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241" y="3891"/>
                  <a:ext cx="208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/>
                    <a:t>Foster model of the impedance</a:t>
                  </a:r>
                  <a:r>
                    <a:rPr lang="en-US" sz="240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</p:grpSp>
        </p:grpSp>
        <p:grpSp>
          <p:nvGrpSpPr>
            <p:cNvPr id="1047591" name="Group 39"/>
            <p:cNvGrpSpPr>
              <a:grpSpLocks/>
            </p:cNvGrpSpPr>
            <p:nvPr/>
          </p:nvGrpSpPr>
          <p:grpSpPr bwMode="auto">
            <a:xfrm>
              <a:off x="318" y="3665"/>
              <a:ext cx="3030" cy="519"/>
              <a:chOff x="318" y="3665"/>
              <a:chExt cx="3030" cy="519"/>
            </a:xfrm>
          </p:grpSpPr>
          <p:grpSp>
            <p:nvGrpSpPr>
              <p:cNvPr id="1047592" name="Group 40"/>
              <p:cNvGrpSpPr>
                <a:grpSpLocks/>
              </p:cNvGrpSpPr>
              <p:nvPr/>
            </p:nvGrpSpPr>
            <p:grpSpPr bwMode="auto">
              <a:xfrm>
                <a:off x="2345" y="3742"/>
                <a:ext cx="1003" cy="394"/>
                <a:chOff x="2321" y="3769"/>
                <a:chExt cx="1003" cy="394"/>
              </a:xfrm>
            </p:grpSpPr>
            <p:sp>
              <p:nvSpPr>
                <p:cNvPr id="1047593" name="AutoShape 41"/>
                <p:cNvSpPr>
                  <a:spLocks noChangeAspect="1" noChangeArrowheads="1"/>
                </p:cNvSpPr>
                <p:nvPr/>
              </p:nvSpPr>
              <p:spPr bwMode="auto">
                <a:xfrm rot="10800000">
                  <a:off x="2587" y="3769"/>
                  <a:ext cx="380" cy="192"/>
                </a:xfrm>
                <a:prstGeom prst="rightArrow">
                  <a:avLst>
                    <a:gd name="adj1" fmla="val 50000"/>
                    <a:gd name="adj2" fmla="val 49479"/>
                  </a:avLst>
                </a:prstGeom>
                <a:solidFill>
                  <a:srgbClr val="D5262B"/>
                </a:solidFill>
                <a:ln w="15875">
                  <a:solidFill>
                    <a:srgbClr val="4D2885"/>
                  </a:solidFill>
                  <a:miter lim="800000"/>
                  <a:headEnd/>
                  <a:tailEnd/>
                </a:ln>
                <a:effectLst>
                  <a:outerShdw dist="63500" dir="2212194" algn="ctr" rotWithShape="0">
                    <a:schemeClr val="bg2"/>
                  </a:outerShdw>
                </a:effectLst>
              </p:spPr>
              <p:txBody>
                <a:bodyPr wrap="none" anchor="ctr"/>
                <a:lstStyle/>
                <a:p>
                  <a:endParaRPr lang="hu-HU"/>
                </a:p>
              </p:txBody>
            </p:sp>
            <p:sp>
              <p:nvSpPr>
                <p:cNvPr id="1047594" name="Text Box 42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321" y="3951"/>
                  <a:ext cx="1003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>
                      <a:solidFill>
                        <a:srgbClr val="FF9933"/>
                      </a:solidFill>
                    </a:rPr>
                    <a:t>Transformation</a:t>
                  </a:r>
                </a:p>
              </p:txBody>
            </p:sp>
          </p:grpSp>
          <p:grpSp>
            <p:nvGrpSpPr>
              <p:cNvPr id="1047595" name="Group 43"/>
              <p:cNvGrpSpPr>
                <a:grpSpLocks/>
              </p:cNvGrpSpPr>
              <p:nvPr/>
            </p:nvGrpSpPr>
            <p:grpSpPr bwMode="auto">
              <a:xfrm>
                <a:off x="318" y="3665"/>
                <a:ext cx="2019" cy="519"/>
                <a:chOff x="318" y="3665"/>
                <a:chExt cx="2019" cy="519"/>
              </a:xfrm>
            </p:grpSpPr>
            <p:sp>
              <p:nvSpPr>
                <p:cNvPr id="1047596" name="Text Box 44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8" y="3896"/>
                  <a:ext cx="1997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/>
                    <a:t>Cauer model of the impedance</a:t>
                  </a:r>
                  <a:r>
                    <a:rPr lang="en-US" sz="2400">
                      <a:solidFill>
                        <a:schemeClr val="tx1"/>
                      </a:solidFill>
                      <a:latin typeface="Times New Roman" pitchFamily="18" charset="0"/>
                    </a:rPr>
                    <a:t> </a:t>
                  </a:r>
                </a:p>
              </p:txBody>
            </p:sp>
            <p:graphicFrame>
              <p:nvGraphicFramePr>
                <p:cNvPr id="1047597" name="Object 45"/>
                <p:cNvGraphicFramePr>
                  <a:graphicFrameLocks noChangeAspect="1"/>
                </p:cNvGraphicFramePr>
                <p:nvPr/>
              </p:nvGraphicFramePr>
              <p:xfrm>
                <a:off x="321" y="3665"/>
                <a:ext cx="2016" cy="33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47608" name="Photo Editor Photo" r:id="rId20" imgW="4544059" imgH="752381" progId="MSPhotoEd.3">
                        <p:embed/>
                      </p:oleObj>
                    </mc:Choice>
                    <mc:Fallback>
                      <p:oleObj name="Photo Editor Photo" r:id="rId20" imgW="4544059" imgH="752381" progId="MSPhotoEd.3">
                        <p:embed/>
                        <p:pic>
                          <p:nvPicPr>
                            <p:cNvPr id="0" name="Picture 4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2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" y="3665"/>
                              <a:ext cx="2016" cy="33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solidFill>
                                <a:srgbClr val="C0C0C0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99"/>
                                  </a:solidFill>
                                </a14:hiddenFill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1047598" name="Group 46"/>
          <p:cNvGrpSpPr>
            <a:grpSpLocks/>
          </p:cNvGrpSpPr>
          <p:nvPr/>
        </p:nvGrpSpPr>
        <p:grpSpPr bwMode="auto">
          <a:xfrm>
            <a:off x="514350" y="4086225"/>
            <a:ext cx="4324350" cy="2027238"/>
            <a:chOff x="324" y="2460"/>
            <a:chExt cx="2724" cy="1277"/>
          </a:xfrm>
        </p:grpSpPr>
        <p:grpSp>
          <p:nvGrpSpPr>
            <p:cNvPr id="1047599" name="Group 47"/>
            <p:cNvGrpSpPr>
              <a:grpSpLocks/>
            </p:cNvGrpSpPr>
            <p:nvPr/>
          </p:nvGrpSpPr>
          <p:grpSpPr bwMode="auto">
            <a:xfrm>
              <a:off x="324" y="2460"/>
              <a:ext cx="2724" cy="1164"/>
              <a:chOff x="324" y="2460"/>
              <a:chExt cx="2724" cy="1164"/>
            </a:xfrm>
          </p:grpSpPr>
          <p:sp>
            <p:nvSpPr>
              <p:cNvPr id="1047600" name="Rectangle 48"/>
              <p:cNvSpPr>
                <a:spLocks noChangeArrowheads="1"/>
              </p:cNvSpPr>
              <p:nvPr/>
            </p:nvSpPr>
            <p:spPr bwMode="auto">
              <a:xfrm>
                <a:off x="324" y="2460"/>
                <a:ext cx="2724" cy="1164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rgbClr val="FFFFFF"/>
                  </a:gs>
                  <a:gs pos="100000">
                    <a:schemeClr val="accent1"/>
                  </a:gs>
                </a:gsLst>
                <a:lin ang="0" scaled="1"/>
              </a:gradFill>
              <a:ln w="15875" algn="ctr">
                <a:solidFill>
                  <a:srgbClr val="D5262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graphicFrame>
            <p:nvGraphicFramePr>
              <p:cNvPr id="1047601" name="Object 49"/>
              <p:cNvGraphicFramePr>
                <a:graphicFrameLocks noChangeAspect="1"/>
              </p:cNvGraphicFramePr>
              <p:nvPr/>
            </p:nvGraphicFramePr>
            <p:xfrm>
              <a:off x="444" y="2469"/>
              <a:ext cx="2009" cy="10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7609" name="Photo Editor Photo" r:id="rId22" imgW="6916115" imgH="3780952" progId="MSPhotoEd.3">
                      <p:embed/>
                    </p:oleObj>
                  </mc:Choice>
                  <mc:Fallback>
                    <p:oleObj name="Photo Editor Photo" r:id="rId22" imgW="6916115" imgH="3780952" progId="MSPhotoEd.3">
                      <p:embed/>
                      <p:pic>
                        <p:nvPicPr>
                          <p:cNvPr id="0" name="Picture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" y="2469"/>
                            <a:ext cx="2009" cy="10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99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5875">
                                <a:solidFill>
                                  <a:srgbClr val="D5262B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7602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2088" y="2588"/>
                <a:ext cx="817" cy="410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rgbClr val="FFFFFF"/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solidFill>
                  <a:srgbClr val="D5262B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hu-HU" sz="1800" b="1">
                    <a:solidFill>
                      <a:srgbClr val="D5262B"/>
                    </a:solidFill>
                  </a:rPr>
                  <a:t>Structure function</a:t>
                </a:r>
                <a:endParaRPr lang="en-US" sz="1800" b="1">
                  <a:solidFill>
                    <a:srgbClr val="D5262B"/>
                  </a:solidFill>
                </a:endParaRPr>
              </a:p>
            </p:txBody>
          </p:sp>
        </p:grpSp>
        <p:sp>
          <p:nvSpPr>
            <p:cNvPr id="1047603" name="AutoShape 51"/>
            <p:cNvSpPr>
              <a:spLocks noChangeAspect="1" noChangeArrowheads="1"/>
            </p:cNvSpPr>
            <p:nvPr/>
          </p:nvSpPr>
          <p:spPr bwMode="auto">
            <a:xfrm rot="16200000" flipV="1">
              <a:off x="932" y="3451"/>
              <a:ext cx="380" cy="192"/>
            </a:xfrm>
            <a:prstGeom prst="rightArrow">
              <a:avLst>
                <a:gd name="adj1" fmla="val 50000"/>
                <a:gd name="adj2" fmla="val 49479"/>
              </a:avLst>
            </a:prstGeom>
            <a:solidFill>
              <a:srgbClr val="D5262B"/>
            </a:solidFill>
            <a:ln w="15875">
              <a:solidFill>
                <a:srgbClr val="4D2885"/>
              </a:solidFill>
              <a:miter lim="800000"/>
              <a:headEnd/>
              <a:tailEnd/>
            </a:ln>
            <a:effectLst>
              <a:outerShdw dist="63500" dir="2212194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1047604" name="Rectangle 52"/>
          <p:cNvSpPr>
            <a:spLocks noGrp="1" noChangeArrowheads="1"/>
          </p:cNvSpPr>
          <p:nvPr>
            <p:ph type="title"/>
          </p:nvPr>
        </p:nvSpPr>
        <p:spPr>
          <a:xfrm>
            <a:off x="581025" y="406400"/>
            <a:ext cx="7486650" cy="781050"/>
          </a:xfrm>
          <a:noFill/>
          <a:ln/>
        </p:spPr>
        <p:txBody>
          <a:bodyPr/>
          <a:lstStyle/>
          <a:p>
            <a:r>
              <a:rPr lang="hu-HU" i="1"/>
              <a:t>Az ún. struktúrafüggvények</a:t>
            </a:r>
            <a:endParaRPr lang="en-GB"/>
          </a:p>
        </p:txBody>
      </p:sp>
    </p:spTree>
    <p:custDataLst>
      <p:tags r:id="rId2"/>
    </p:custDataLst>
  </p:cSld>
  <p:clrMapOvr>
    <a:masterClrMapping/>
  </p:clrMapOvr>
  <p:transition advTm="12037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79709-095A-4039-8D28-CFA85619046B}" type="slidenum">
              <a:rPr lang="en-US"/>
              <a:pPr/>
              <a:t>4</a:t>
            </a:fld>
            <a:endParaRPr lang="en-US"/>
          </a:p>
        </p:txBody>
      </p:sp>
      <p:grpSp>
        <p:nvGrpSpPr>
          <p:cNvPr id="1049602" name="Group 2"/>
          <p:cNvGrpSpPr>
            <a:grpSpLocks/>
          </p:cNvGrpSpPr>
          <p:nvPr/>
        </p:nvGrpSpPr>
        <p:grpSpPr bwMode="auto">
          <a:xfrm>
            <a:off x="998538" y="1492250"/>
            <a:ext cx="6503987" cy="4876800"/>
            <a:chOff x="533" y="940"/>
            <a:chExt cx="4793" cy="3220"/>
          </a:xfrm>
        </p:grpSpPr>
        <p:graphicFrame>
          <p:nvGraphicFramePr>
            <p:cNvPr id="1049603" name="Object 3"/>
            <p:cNvGraphicFramePr>
              <a:graphicFrameLocks noChangeAspect="1"/>
            </p:cNvGraphicFramePr>
            <p:nvPr/>
          </p:nvGraphicFramePr>
          <p:xfrm>
            <a:off x="533" y="1297"/>
            <a:ext cx="757" cy="4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28" name="Equation" r:id="rId5" imgW="736560" imgH="431640" progId="Equation.3">
                    <p:embed/>
                  </p:oleObj>
                </mc:Choice>
                <mc:Fallback>
                  <p:oleObj name="Equation" r:id="rId5" imgW="73656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" y="1297"/>
                          <a:ext cx="757" cy="40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9604" name="Object 4"/>
            <p:cNvGraphicFramePr>
              <a:graphicFrameLocks noChangeAspect="1"/>
            </p:cNvGraphicFramePr>
            <p:nvPr/>
          </p:nvGraphicFramePr>
          <p:xfrm>
            <a:off x="1461" y="1049"/>
            <a:ext cx="2944" cy="18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29" name="Photo Editor Photo" r:id="rId7" imgW="5200000" imgH="3685714" progId="MSPhotoEd.3">
                    <p:embed/>
                  </p:oleObj>
                </mc:Choice>
                <mc:Fallback>
                  <p:oleObj name="Photo Editor Photo" r:id="rId7" imgW="5200000" imgH="3685714" progId="MSPhotoEd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1" y="1049"/>
                          <a:ext cx="2944" cy="18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9605" name="Object 5"/>
            <p:cNvGraphicFramePr>
              <a:graphicFrameLocks noChangeAspect="1"/>
            </p:cNvGraphicFramePr>
            <p:nvPr/>
          </p:nvGraphicFramePr>
          <p:xfrm>
            <a:off x="4560" y="2506"/>
            <a:ext cx="766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0" name="Equation" r:id="rId9" imgW="723600" imgH="431640" progId="Equation.3">
                    <p:embed/>
                  </p:oleObj>
                </mc:Choice>
                <mc:Fallback>
                  <p:oleObj name="Equation" r:id="rId9" imgW="723600" imgH="4316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60" y="2506"/>
                          <a:ext cx="766" cy="4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9606" name="Text Box 6"/>
            <p:cNvSpPr txBox="1">
              <a:spLocks noChangeArrowheads="1"/>
            </p:cNvSpPr>
            <p:nvPr/>
          </p:nvSpPr>
          <p:spPr bwMode="auto">
            <a:xfrm rot="16200000">
              <a:off x="3901" y="1592"/>
              <a:ext cx="120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chemeClr val="tx1"/>
                  </a:solidFill>
                </a:rPr>
                <a:t>ambient</a:t>
              </a:r>
            </a:p>
          </p:txBody>
        </p:sp>
        <p:sp>
          <p:nvSpPr>
            <p:cNvPr id="1049607" name="Line 7"/>
            <p:cNvSpPr>
              <a:spLocks noChangeShapeType="1"/>
            </p:cNvSpPr>
            <p:nvPr/>
          </p:nvSpPr>
          <p:spPr bwMode="auto">
            <a:xfrm>
              <a:off x="1352" y="2972"/>
              <a:ext cx="359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49608" name="Line 8"/>
            <p:cNvSpPr>
              <a:spLocks noChangeShapeType="1"/>
            </p:cNvSpPr>
            <p:nvPr/>
          </p:nvSpPr>
          <p:spPr bwMode="auto">
            <a:xfrm flipH="1" flipV="1">
              <a:off x="1438" y="998"/>
              <a:ext cx="2" cy="205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stealth" w="med" len="lg"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graphicFrame>
          <p:nvGraphicFramePr>
            <p:cNvPr id="1049609" name="Object 9"/>
            <p:cNvGraphicFramePr>
              <a:graphicFrameLocks noChangeAspect="1"/>
            </p:cNvGraphicFramePr>
            <p:nvPr/>
          </p:nvGraphicFramePr>
          <p:xfrm>
            <a:off x="1038" y="2031"/>
            <a:ext cx="230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1" name="Equation" r:id="rId11" imgW="228600" imgH="241200" progId="Equation.3">
                    <p:embed/>
                  </p:oleObj>
                </mc:Choice>
                <mc:Fallback>
                  <p:oleObj name="Equation" r:id="rId11" imgW="228600" imgH="2412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8" y="2031"/>
                          <a:ext cx="230" cy="2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9610" name="Object 10"/>
            <p:cNvGraphicFramePr>
              <a:graphicFrameLocks noChangeAspect="1"/>
            </p:cNvGraphicFramePr>
            <p:nvPr/>
          </p:nvGraphicFramePr>
          <p:xfrm>
            <a:off x="2644" y="1328"/>
            <a:ext cx="295" cy="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2" name="Equation" r:id="rId13" imgW="279360" imgH="241200" progId="Equation.3">
                    <p:embed/>
                  </p:oleObj>
                </mc:Choice>
                <mc:Fallback>
                  <p:oleObj name="Equation" r:id="rId13" imgW="279360" imgH="241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4" y="1328"/>
                          <a:ext cx="295" cy="23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9611" name="Line 11"/>
            <p:cNvSpPr>
              <a:spLocks noChangeShapeType="1"/>
            </p:cNvSpPr>
            <p:nvPr/>
          </p:nvSpPr>
          <p:spPr bwMode="auto">
            <a:xfrm>
              <a:off x="1438" y="3377"/>
              <a:ext cx="0" cy="1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049612" name="Line 12"/>
            <p:cNvSpPr>
              <a:spLocks noChangeShapeType="1"/>
            </p:cNvSpPr>
            <p:nvPr/>
          </p:nvSpPr>
          <p:spPr bwMode="auto">
            <a:xfrm flipV="1">
              <a:off x="1436" y="3099"/>
              <a:ext cx="0" cy="10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49613" name="Text Box 13"/>
            <p:cNvSpPr txBox="1">
              <a:spLocks noChangeArrowheads="1"/>
            </p:cNvSpPr>
            <p:nvPr/>
          </p:nvSpPr>
          <p:spPr bwMode="auto">
            <a:xfrm rot="21600000">
              <a:off x="1147" y="3169"/>
              <a:ext cx="1210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chemeClr val="tx1"/>
                  </a:solidFill>
                </a:rPr>
                <a:t>junction</a:t>
              </a:r>
            </a:p>
          </p:txBody>
        </p:sp>
        <p:graphicFrame>
          <p:nvGraphicFramePr>
            <p:cNvPr id="1049614" name="Object 14"/>
            <p:cNvGraphicFramePr>
              <a:graphicFrameLocks noChangeAspect="1"/>
            </p:cNvGraphicFramePr>
            <p:nvPr/>
          </p:nvGraphicFramePr>
          <p:xfrm>
            <a:off x="1325" y="3559"/>
            <a:ext cx="3129" cy="4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3" name="Photo Editor Photo" r:id="rId15" imgW="4505954" imgH="542857" progId="MSPhotoEd.3">
                    <p:embed/>
                  </p:oleObj>
                </mc:Choice>
                <mc:Fallback>
                  <p:oleObj name="Photo Editor Photo" r:id="rId15" imgW="4505954" imgH="542857" progId="MSPhotoEd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5" y="3559"/>
                          <a:ext cx="3129" cy="4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9615" name="Object 15"/>
            <p:cNvGraphicFramePr>
              <a:graphicFrameLocks noChangeAspect="1"/>
            </p:cNvGraphicFramePr>
            <p:nvPr/>
          </p:nvGraphicFramePr>
          <p:xfrm>
            <a:off x="2195" y="3698"/>
            <a:ext cx="178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4" name="Equation" r:id="rId17" imgW="177480" imgH="228600" progId="Equation.3">
                    <p:embed/>
                  </p:oleObj>
                </mc:Choice>
                <mc:Fallback>
                  <p:oleObj name="Equation" r:id="rId17" imgW="177480" imgH="22860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" y="3698"/>
                          <a:ext cx="178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9616" name="Object 16"/>
            <p:cNvGraphicFramePr>
              <a:graphicFrameLocks noChangeAspect="1"/>
            </p:cNvGraphicFramePr>
            <p:nvPr/>
          </p:nvGraphicFramePr>
          <p:xfrm>
            <a:off x="2523" y="3379"/>
            <a:ext cx="165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5" name="Equation" r:id="rId19" imgW="164880" imgH="228600" progId="Equation.3">
                    <p:embed/>
                  </p:oleObj>
                </mc:Choice>
                <mc:Fallback>
                  <p:oleObj name="Equation" r:id="rId19" imgW="164880" imgH="228600" progId="Equation.3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3" y="3379"/>
                          <a:ext cx="165" cy="2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9617" name="Text Box 17"/>
            <p:cNvSpPr txBox="1">
              <a:spLocks noChangeArrowheads="1"/>
            </p:cNvSpPr>
            <p:nvPr/>
          </p:nvSpPr>
          <p:spPr bwMode="auto">
            <a:xfrm rot="21600000">
              <a:off x="3688" y="3938"/>
              <a:ext cx="1209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>
                  <a:solidFill>
                    <a:schemeClr val="tx1"/>
                  </a:solidFill>
                </a:rPr>
                <a:t>ambient</a:t>
              </a:r>
            </a:p>
          </p:txBody>
        </p:sp>
        <p:sp>
          <p:nvSpPr>
            <p:cNvPr id="1049618" name="Line 18"/>
            <p:cNvSpPr>
              <a:spLocks noChangeShapeType="1"/>
            </p:cNvSpPr>
            <p:nvPr/>
          </p:nvSpPr>
          <p:spPr bwMode="auto">
            <a:xfrm>
              <a:off x="4405" y="940"/>
              <a:ext cx="0" cy="2651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graphicFrame>
          <p:nvGraphicFramePr>
            <p:cNvPr id="1049619" name="Object 19"/>
            <p:cNvGraphicFramePr>
              <a:graphicFrameLocks noChangeAspect="1"/>
            </p:cNvGraphicFramePr>
            <p:nvPr/>
          </p:nvGraphicFramePr>
          <p:xfrm>
            <a:off x="1496" y="988"/>
            <a:ext cx="431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6" name="Equation" r:id="rId21" imgW="419040" imgH="215640" progId="Equation.3">
                    <p:embed/>
                  </p:oleObj>
                </mc:Choice>
                <mc:Fallback>
                  <p:oleObj name="Equation" r:id="rId21" imgW="419040" imgH="21564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6" y="988"/>
                          <a:ext cx="431" cy="20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9620" name="Line 20"/>
            <p:cNvSpPr>
              <a:spLocks noChangeShapeType="1"/>
            </p:cNvSpPr>
            <p:nvPr/>
          </p:nvSpPr>
          <p:spPr bwMode="auto">
            <a:xfrm>
              <a:off x="3575" y="1946"/>
              <a:ext cx="0" cy="10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49621" name="Line 21"/>
            <p:cNvSpPr>
              <a:spLocks noChangeShapeType="1"/>
            </p:cNvSpPr>
            <p:nvPr/>
          </p:nvSpPr>
          <p:spPr bwMode="auto">
            <a:xfrm>
              <a:off x="3305" y="2223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49622" name="Line 22"/>
            <p:cNvSpPr>
              <a:spLocks noChangeShapeType="1"/>
            </p:cNvSpPr>
            <p:nvPr/>
          </p:nvSpPr>
          <p:spPr bwMode="auto">
            <a:xfrm>
              <a:off x="1390" y="2227"/>
              <a:ext cx="19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49623" name="Line 23"/>
            <p:cNvSpPr>
              <a:spLocks noChangeShapeType="1"/>
            </p:cNvSpPr>
            <p:nvPr/>
          </p:nvSpPr>
          <p:spPr bwMode="auto">
            <a:xfrm>
              <a:off x="1390" y="1950"/>
              <a:ext cx="219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49624" name="Line 24"/>
            <p:cNvSpPr>
              <a:spLocks noChangeShapeType="1"/>
            </p:cNvSpPr>
            <p:nvPr/>
          </p:nvSpPr>
          <p:spPr bwMode="auto">
            <a:xfrm>
              <a:off x="1456" y="1566"/>
              <a:ext cx="294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graphicFrame>
          <p:nvGraphicFramePr>
            <p:cNvPr id="1049625" name="Object 25"/>
            <p:cNvGraphicFramePr>
              <a:graphicFrameLocks noChangeAspect="1"/>
            </p:cNvGraphicFramePr>
            <p:nvPr/>
          </p:nvGraphicFramePr>
          <p:xfrm>
            <a:off x="1135" y="2113"/>
            <a:ext cx="224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7" name="Equation" r:id="rId23" imgW="228600" imgH="228600" progId="Equation.3">
                    <p:embed/>
                  </p:oleObj>
                </mc:Choice>
                <mc:Fallback>
                  <p:oleObj name="Equation" r:id="rId23" imgW="228600" imgH="2286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35" y="2113"/>
                          <a:ext cx="224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9626" name="Object 26"/>
            <p:cNvGraphicFramePr>
              <a:graphicFrameLocks noChangeAspect="1"/>
            </p:cNvGraphicFramePr>
            <p:nvPr/>
          </p:nvGraphicFramePr>
          <p:xfrm>
            <a:off x="3494" y="3092"/>
            <a:ext cx="223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8" name="Equation" r:id="rId25" imgW="228600" imgH="241200" progId="Equation.3">
                    <p:embed/>
                  </p:oleObj>
                </mc:Choice>
                <mc:Fallback>
                  <p:oleObj name="Equation" r:id="rId25" imgW="228600" imgH="241200" progId="Equation.3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94" y="3092"/>
                          <a:ext cx="223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49627" name="Object 27"/>
            <p:cNvGraphicFramePr>
              <a:graphicFrameLocks noChangeAspect="1"/>
            </p:cNvGraphicFramePr>
            <p:nvPr/>
          </p:nvGraphicFramePr>
          <p:xfrm>
            <a:off x="3207" y="3085"/>
            <a:ext cx="224" cy="2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639" name="Equation" r:id="rId27" imgW="228600" imgH="228600" progId="Equation.3">
                    <p:embed/>
                  </p:oleObj>
                </mc:Choice>
                <mc:Fallback>
                  <p:oleObj name="Equation" r:id="rId27" imgW="228600" imgH="228600" progId="Equation.3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7" y="3085"/>
                          <a:ext cx="224" cy="22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49628" name="Rectangle 28"/>
          <p:cNvSpPr>
            <a:spLocks noGrp="1" noChangeArrowheads="1"/>
          </p:cNvSpPr>
          <p:nvPr>
            <p:ph type="title"/>
          </p:nvPr>
        </p:nvSpPr>
        <p:spPr>
          <a:xfrm>
            <a:off x="142875" y="704850"/>
            <a:ext cx="6473825" cy="366713"/>
          </a:xfrm>
          <a:noFill/>
          <a:ln/>
        </p:spPr>
        <p:txBody>
          <a:bodyPr/>
          <a:lstStyle/>
          <a:p>
            <a:r>
              <a:rPr lang="hu-HU"/>
              <a:t>Struktúrafüggvény:</a:t>
            </a:r>
            <a:endParaRPr lang="en-US"/>
          </a:p>
        </p:txBody>
      </p:sp>
    </p:spTree>
    <p:custDataLst>
      <p:tags r:id="rId2"/>
    </p:custDataLst>
  </p:cSld>
  <p:clrMapOvr>
    <a:masterClrMapping/>
  </p:clrMapOvr>
  <p:transition advTm="1290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4C700-266D-4D95-990E-EC6DDE528269}" type="slidenum">
              <a:rPr lang="en-US"/>
              <a:pPr/>
              <a:t>5</a:t>
            </a:fld>
            <a:endParaRPr lang="en-US"/>
          </a:p>
        </p:txBody>
      </p:sp>
      <p:sp>
        <p:nvSpPr>
          <p:cNvPr id="1051650" name="Rectangle 2"/>
          <p:cNvSpPr>
            <a:spLocks noChangeArrowheads="1"/>
          </p:cNvSpPr>
          <p:nvPr/>
        </p:nvSpPr>
        <p:spPr bwMode="auto">
          <a:xfrm>
            <a:off x="0" y="5429250"/>
            <a:ext cx="9144000" cy="1428750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grpSp>
        <p:nvGrpSpPr>
          <p:cNvPr id="1051651" name="Group 3"/>
          <p:cNvGrpSpPr>
            <a:grpSpLocks/>
          </p:cNvGrpSpPr>
          <p:nvPr/>
        </p:nvGrpSpPr>
        <p:grpSpPr bwMode="auto">
          <a:xfrm>
            <a:off x="1012825" y="3979863"/>
            <a:ext cx="5345113" cy="2463800"/>
            <a:chOff x="638" y="2477"/>
            <a:chExt cx="3367" cy="1552"/>
          </a:xfrm>
        </p:grpSpPr>
        <p:sp>
          <p:nvSpPr>
            <p:cNvPr id="1051652" name="Line 4"/>
            <p:cNvSpPr>
              <a:spLocks noChangeShapeType="1"/>
            </p:cNvSpPr>
            <p:nvPr/>
          </p:nvSpPr>
          <p:spPr bwMode="auto">
            <a:xfrm flipV="1">
              <a:off x="2807" y="3496"/>
              <a:ext cx="66" cy="533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grpSp>
          <p:nvGrpSpPr>
            <p:cNvPr id="1051653" name="Group 5"/>
            <p:cNvGrpSpPr>
              <a:grpSpLocks/>
            </p:cNvGrpSpPr>
            <p:nvPr/>
          </p:nvGrpSpPr>
          <p:grpSpPr bwMode="auto">
            <a:xfrm>
              <a:off x="693" y="2681"/>
              <a:ext cx="348" cy="296"/>
              <a:chOff x="429" y="2543"/>
              <a:chExt cx="348" cy="296"/>
            </a:xfrm>
          </p:grpSpPr>
          <p:sp>
            <p:nvSpPr>
              <p:cNvPr id="1051654" name="Rectangle 6"/>
              <p:cNvSpPr>
                <a:spLocks noChangeArrowheads="1"/>
              </p:cNvSpPr>
              <p:nvPr/>
            </p:nvSpPr>
            <p:spPr bwMode="auto">
              <a:xfrm>
                <a:off x="600" y="2543"/>
                <a:ext cx="177" cy="78"/>
              </a:xfrm>
              <a:prstGeom prst="rect">
                <a:avLst/>
              </a:prstGeom>
              <a:noFill/>
              <a:ln w="1587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55" name="Line 7"/>
              <p:cNvSpPr>
                <a:spLocks noChangeShapeType="1"/>
              </p:cNvSpPr>
              <p:nvPr/>
            </p:nvSpPr>
            <p:spPr bwMode="auto">
              <a:xfrm>
                <a:off x="429" y="2583"/>
                <a:ext cx="171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56" name="Line 8"/>
              <p:cNvSpPr>
                <a:spLocks noChangeShapeType="1"/>
              </p:cNvSpPr>
              <p:nvPr/>
            </p:nvSpPr>
            <p:spPr bwMode="auto">
              <a:xfrm rot="5400000">
                <a:off x="479" y="2624"/>
                <a:ext cx="84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57" name="Line 9"/>
              <p:cNvSpPr>
                <a:spLocks noChangeShapeType="1"/>
              </p:cNvSpPr>
              <p:nvPr/>
            </p:nvSpPr>
            <p:spPr bwMode="auto">
              <a:xfrm>
                <a:off x="479" y="2669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58" name="Line 10"/>
              <p:cNvSpPr>
                <a:spLocks noChangeShapeType="1"/>
              </p:cNvSpPr>
              <p:nvPr/>
            </p:nvSpPr>
            <p:spPr bwMode="auto">
              <a:xfrm>
                <a:off x="478" y="2698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59" name="Line 11"/>
              <p:cNvSpPr>
                <a:spLocks noChangeShapeType="1"/>
              </p:cNvSpPr>
              <p:nvPr/>
            </p:nvSpPr>
            <p:spPr bwMode="auto">
              <a:xfrm rot="5400000">
                <a:off x="449" y="2769"/>
                <a:ext cx="141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1660" name="Line 12"/>
            <p:cNvSpPr>
              <a:spLocks noChangeShapeType="1"/>
            </p:cNvSpPr>
            <p:nvPr/>
          </p:nvSpPr>
          <p:spPr bwMode="auto">
            <a:xfrm flipV="1">
              <a:off x="2873" y="3436"/>
              <a:ext cx="531" cy="6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grpSp>
          <p:nvGrpSpPr>
            <p:cNvPr id="1051661" name="Group 13"/>
            <p:cNvGrpSpPr>
              <a:grpSpLocks/>
            </p:cNvGrpSpPr>
            <p:nvPr/>
          </p:nvGrpSpPr>
          <p:grpSpPr bwMode="auto">
            <a:xfrm>
              <a:off x="1046" y="2683"/>
              <a:ext cx="348" cy="296"/>
              <a:chOff x="854" y="2614"/>
              <a:chExt cx="348" cy="296"/>
            </a:xfrm>
          </p:grpSpPr>
          <p:sp>
            <p:nvSpPr>
              <p:cNvPr id="1051662" name="Rectangle 14"/>
              <p:cNvSpPr>
                <a:spLocks noChangeArrowheads="1"/>
              </p:cNvSpPr>
              <p:nvPr/>
            </p:nvSpPr>
            <p:spPr bwMode="auto">
              <a:xfrm>
                <a:off x="1025" y="2614"/>
                <a:ext cx="177" cy="78"/>
              </a:xfrm>
              <a:prstGeom prst="rect">
                <a:avLst/>
              </a:prstGeom>
              <a:noFill/>
              <a:ln w="1587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63" name="Line 15"/>
              <p:cNvSpPr>
                <a:spLocks noChangeShapeType="1"/>
              </p:cNvSpPr>
              <p:nvPr/>
            </p:nvSpPr>
            <p:spPr bwMode="auto">
              <a:xfrm>
                <a:off x="854" y="2654"/>
                <a:ext cx="171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64" name="Line 16"/>
              <p:cNvSpPr>
                <a:spLocks noChangeShapeType="1"/>
              </p:cNvSpPr>
              <p:nvPr/>
            </p:nvSpPr>
            <p:spPr bwMode="auto">
              <a:xfrm rot="5400000">
                <a:off x="904" y="2695"/>
                <a:ext cx="84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65" name="Line 17"/>
              <p:cNvSpPr>
                <a:spLocks noChangeShapeType="1"/>
              </p:cNvSpPr>
              <p:nvPr/>
            </p:nvSpPr>
            <p:spPr bwMode="auto">
              <a:xfrm>
                <a:off x="904" y="2740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66" name="Line 18"/>
              <p:cNvSpPr>
                <a:spLocks noChangeShapeType="1"/>
              </p:cNvSpPr>
              <p:nvPr/>
            </p:nvSpPr>
            <p:spPr bwMode="auto">
              <a:xfrm>
                <a:off x="905" y="2769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67" name="Line 19"/>
              <p:cNvSpPr>
                <a:spLocks noChangeShapeType="1"/>
              </p:cNvSpPr>
              <p:nvPr/>
            </p:nvSpPr>
            <p:spPr bwMode="auto">
              <a:xfrm rot="5400000">
                <a:off x="874" y="2840"/>
                <a:ext cx="141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1668" name="Line 20"/>
            <p:cNvSpPr>
              <a:spLocks noChangeShapeType="1"/>
            </p:cNvSpPr>
            <p:nvPr/>
          </p:nvSpPr>
          <p:spPr bwMode="auto">
            <a:xfrm flipV="1">
              <a:off x="3401" y="3068"/>
              <a:ext cx="107" cy="37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grpSp>
          <p:nvGrpSpPr>
            <p:cNvPr id="1051669" name="Group 21"/>
            <p:cNvGrpSpPr>
              <a:grpSpLocks/>
            </p:cNvGrpSpPr>
            <p:nvPr/>
          </p:nvGrpSpPr>
          <p:grpSpPr bwMode="auto">
            <a:xfrm>
              <a:off x="1399" y="2682"/>
              <a:ext cx="348" cy="296"/>
              <a:chOff x="854" y="2614"/>
              <a:chExt cx="348" cy="296"/>
            </a:xfrm>
          </p:grpSpPr>
          <p:sp>
            <p:nvSpPr>
              <p:cNvPr id="1051670" name="Rectangle 22"/>
              <p:cNvSpPr>
                <a:spLocks noChangeArrowheads="1"/>
              </p:cNvSpPr>
              <p:nvPr/>
            </p:nvSpPr>
            <p:spPr bwMode="auto">
              <a:xfrm>
                <a:off x="1025" y="2614"/>
                <a:ext cx="177" cy="78"/>
              </a:xfrm>
              <a:prstGeom prst="rect">
                <a:avLst/>
              </a:prstGeom>
              <a:noFill/>
              <a:ln w="1587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71" name="Line 23"/>
              <p:cNvSpPr>
                <a:spLocks noChangeShapeType="1"/>
              </p:cNvSpPr>
              <p:nvPr/>
            </p:nvSpPr>
            <p:spPr bwMode="auto">
              <a:xfrm>
                <a:off x="854" y="2654"/>
                <a:ext cx="171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72" name="Line 24"/>
              <p:cNvSpPr>
                <a:spLocks noChangeShapeType="1"/>
              </p:cNvSpPr>
              <p:nvPr/>
            </p:nvSpPr>
            <p:spPr bwMode="auto">
              <a:xfrm rot="5400000">
                <a:off x="904" y="2695"/>
                <a:ext cx="84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73" name="Line 25"/>
              <p:cNvSpPr>
                <a:spLocks noChangeShapeType="1"/>
              </p:cNvSpPr>
              <p:nvPr/>
            </p:nvSpPr>
            <p:spPr bwMode="auto">
              <a:xfrm>
                <a:off x="904" y="2740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74" name="Line 26"/>
              <p:cNvSpPr>
                <a:spLocks noChangeShapeType="1"/>
              </p:cNvSpPr>
              <p:nvPr/>
            </p:nvSpPr>
            <p:spPr bwMode="auto">
              <a:xfrm>
                <a:off x="905" y="2769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75" name="Line 27"/>
              <p:cNvSpPr>
                <a:spLocks noChangeShapeType="1"/>
              </p:cNvSpPr>
              <p:nvPr/>
            </p:nvSpPr>
            <p:spPr bwMode="auto">
              <a:xfrm rot="5400000">
                <a:off x="874" y="2840"/>
                <a:ext cx="141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1676" name="Line 28"/>
            <p:cNvSpPr>
              <a:spLocks noChangeShapeType="1"/>
            </p:cNvSpPr>
            <p:nvPr/>
          </p:nvSpPr>
          <p:spPr bwMode="auto">
            <a:xfrm flipV="1">
              <a:off x="3503" y="3010"/>
              <a:ext cx="502" cy="65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grpSp>
          <p:nvGrpSpPr>
            <p:cNvPr id="1051677" name="Group 29"/>
            <p:cNvGrpSpPr>
              <a:grpSpLocks/>
            </p:cNvGrpSpPr>
            <p:nvPr/>
          </p:nvGrpSpPr>
          <p:grpSpPr bwMode="auto">
            <a:xfrm>
              <a:off x="1752" y="2681"/>
              <a:ext cx="348" cy="296"/>
              <a:chOff x="1392" y="2645"/>
              <a:chExt cx="348" cy="296"/>
            </a:xfrm>
          </p:grpSpPr>
          <p:sp>
            <p:nvSpPr>
              <p:cNvPr id="1051678" name="Rectangle 30"/>
              <p:cNvSpPr>
                <a:spLocks noChangeArrowheads="1"/>
              </p:cNvSpPr>
              <p:nvPr/>
            </p:nvSpPr>
            <p:spPr bwMode="auto">
              <a:xfrm>
                <a:off x="1563" y="2645"/>
                <a:ext cx="177" cy="78"/>
              </a:xfrm>
              <a:prstGeom prst="rect">
                <a:avLst/>
              </a:prstGeom>
              <a:noFill/>
              <a:ln w="15875" algn="ctr">
                <a:solidFill>
                  <a:srgbClr val="969696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79" name="Line 31"/>
              <p:cNvSpPr>
                <a:spLocks noChangeShapeType="1"/>
              </p:cNvSpPr>
              <p:nvPr/>
            </p:nvSpPr>
            <p:spPr bwMode="auto">
              <a:xfrm>
                <a:off x="1392" y="2685"/>
                <a:ext cx="171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80" name="Line 32"/>
              <p:cNvSpPr>
                <a:spLocks noChangeShapeType="1"/>
              </p:cNvSpPr>
              <p:nvPr/>
            </p:nvSpPr>
            <p:spPr bwMode="auto">
              <a:xfrm rot="5400000">
                <a:off x="1442" y="2726"/>
                <a:ext cx="84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81" name="Line 33"/>
              <p:cNvSpPr>
                <a:spLocks noChangeShapeType="1"/>
              </p:cNvSpPr>
              <p:nvPr/>
            </p:nvSpPr>
            <p:spPr bwMode="auto">
              <a:xfrm>
                <a:off x="1442" y="2771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82" name="Line 34"/>
              <p:cNvSpPr>
                <a:spLocks noChangeShapeType="1"/>
              </p:cNvSpPr>
              <p:nvPr/>
            </p:nvSpPr>
            <p:spPr bwMode="auto">
              <a:xfrm>
                <a:off x="1443" y="2800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83" name="Line 35"/>
              <p:cNvSpPr>
                <a:spLocks noChangeShapeType="1"/>
              </p:cNvSpPr>
              <p:nvPr/>
            </p:nvSpPr>
            <p:spPr bwMode="auto">
              <a:xfrm rot="5400000">
                <a:off x="1412" y="2871"/>
                <a:ext cx="141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1684" name="Line 36"/>
            <p:cNvSpPr>
              <a:spLocks noChangeShapeType="1"/>
            </p:cNvSpPr>
            <p:nvPr/>
          </p:nvSpPr>
          <p:spPr bwMode="auto">
            <a:xfrm flipV="1">
              <a:off x="3999" y="2477"/>
              <a:ext cx="0" cy="547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grpSp>
          <p:nvGrpSpPr>
            <p:cNvPr id="1051685" name="Group 37"/>
            <p:cNvGrpSpPr>
              <a:grpSpLocks/>
            </p:cNvGrpSpPr>
            <p:nvPr/>
          </p:nvGrpSpPr>
          <p:grpSpPr bwMode="auto">
            <a:xfrm>
              <a:off x="2105" y="2719"/>
              <a:ext cx="73" cy="258"/>
              <a:chOff x="1745" y="2683"/>
              <a:chExt cx="73" cy="258"/>
            </a:xfrm>
          </p:grpSpPr>
          <p:sp>
            <p:nvSpPr>
              <p:cNvPr id="1051686" name="Line 38"/>
              <p:cNvSpPr>
                <a:spLocks noChangeShapeType="1"/>
              </p:cNvSpPr>
              <p:nvPr/>
            </p:nvSpPr>
            <p:spPr bwMode="auto">
              <a:xfrm>
                <a:off x="1745" y="2685"/>
                <a:ext cx="73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687" name="Line 39"/>
              <p:cNvSpPr>
                <a:spLocks noChangeShapeType="1"/>
              </p:cNvSpPr>
              <p:nvPr/>
            </p:nvSpPr>
            <p:spPr bwMode="auto">
              <a:xfrm rot="5400000">
                <a:off x="1685" y="2812"/>
                <a:ext cx="258" cy="0"/>
              </a:xfrm>
              <a:prstGeom prst="line">
                <a:avLst/>
              </a:prstGeom>
              <a:noFill/>
              <a:ln w="15875">
                <a:solidFill>
                  <a:srgbClr val="969696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1688" name="Oval 40"/>
            <p:cNvSpPr>
              <a:spLocks noChangeArrowheads="1"/>
            </p:cNvSpPr>
            <p:nvPr/>
          </p:nvSpPr>
          <p:spPr bwMode="auto">
            <a:xfrm>
              <a:off x="638" y="2692"/>
              <a:ext cx="56" cy="56"/>
            </a:xfrm>
            <a:prstGeom prst="ellipse">
              <a:avLst/>
            </a:prstGeom>
            <a:noFill/>
            <a:ln w="15875" algn="ctr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</p:grpSp>
      <p:grpSp>
        <p:nvGrpSpPr>
          <p:cNvPr id="1051689" name="Group 41"/>
          <p:cNvGrpSpPr>
            <a:grpSpLocks/>
          </p:cNvGrpSpPr>
          <p:nvPr/>
        </p:nvGrpSpPr>
        <p:grpSpPr bwMode="auto">
          <a:xfrm>
            <a:off x="4305300" y="3776663"/>
            <a:ext cx="3048000" cy="2860675"/>
            <a:chOff x="2712" y="2349"/>
            <a:chExt cx="1920" cy="1802"/>
          </a:xfrm>
        </p:grpSpPr>
        <p:sp>
          <p:nvSpPr>
            <p:cNvPr id="1051690" name="Line 42"/>
            <p:cNvSpPr>
              <a:spLocks noChangeShapeType="1"/>
            </p:cNvSpPr>
            <p:nvPr/>
          </p:nvSpPr>
          <p:spPr bwMode="auto">
            <a:xfrm>
              <a:off x="2712" y="4036"/>
              <a:ext cx="16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graphicFrame>
          <p:nvGraphicFramePr>
            <p:cNvPr id="1051691" name="Object 43"/>
            <p:cNvGraphicFramePr>
              <a:graphicFrameLocks noChangeAspect="1"/>
            </p:cNvGraphicFramePr>
            <p:nvPr/>
          </p:nvGraphicFramePr>
          <p:xfrm>
            <a:off x="4441" y="3934"/>
            <a:ext cx="191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786" name="Equation" r:id="rId5" imgW="203040" imgH="215640" progId="Equation.3">
                    <p:embed/>
                  </p:oleObj>
                </mc:Choice>
                <mc:Fallback>
                  <p:oleObj name="Equation" r:id="rId5" imgW="203040" imgH="215640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1" y="3934"/>
                          <a:ext cx="191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1692" name="Object 44"/>
            <p:cNvGraphicFramePr>
              <a:graphicFrameLocks noChangeAspect="1"/>
            </p:cNvGraphicFramePr>
            <p:nvPr/>
          </p:nvGraphicFramePr>
          <p:xfrm>
            <a:off x="2856" y="2349"/>
            <a:ext cx="197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787" name="Equation" r:id="rId7" imgW="203040" imgH="215640" progId="Equation.3">
                    <p:embed/>
                  </p:oleObj>
                </mc:Choice>
                <mc:Fallback>
                  <p:oleObj name="Equation" r:id="rId7" imgW="203040" imgH="215640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6" y="2349"/>
                          <a:ext cx="197" cy="2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693" name="Line 45"/>
            <p:cNvSpPr>
              <a:spLocks noChangeShapeType="1"/>
            </p:cNvSpPr>
            <p:nvPr/>
          </p:nvSpPr>
          <p:spPr bwMode="auto">
            <a:xfrm flipV="1">
              <a:off x="2806" y="2351"/>
              <a:ext cx="0" cy="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sp>
        <p:nvSpPr>
          <p:cNvPr id="1051694" name="Rectangle 46"/>
          <p:cNvSpPr>
            <a:spLocks noChangeArrowheads="1"/>
          </p:cNvSpPr>
          <p:nvPr/>
        </p:nvSpPr>
        <p:spPr bwMode="auto">
          <a:xfrm>
            <a:off x="490538" y="2220913"/>
            <a:ext cx="3738562" cy="625475"/>
          </a:xfrm>
          <a:prstGeom prst="rect">
            <a:avLst/>
          </a:prstGeom>
          <a:noFill/>
          <a:ln w="9525" algn="ctr">
            <a:solidFill>
              <a:srgbClr val="4D4D4D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051695" name="Rectangle 47"/>
          <p:cNvSpPr>
            <a:spLocks noChangeArrowheads="1"/>
          </p:cNvSpPr>
          <p:nvPr/>
        </p:nvSpPr>
        <p:spPr bwMode="auto">
          <a:xfrm>
            <a:off x="534988" y="2601913"/>
            <a:ext cx="3659187" cy="238125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051696" name="Rectangle 48"/>
          <p:cNvSpPr>
            <a:spLocks noChangeArrowheads="1"/>
          </p:cNvSpPr>
          <p:nvPr/>
        </p:nvSpPr>
        <p:spPr bwMode="auto">
          <a:xfrm>
            <a:off x="1003300" y="2546350"/>
            <a:ext cx="2720975" cy="55563"/>
          </a:xfrm>
          <a:prstGeom prst="rect">
            <a:avLst/>
          </a:prstGeom>
          <a:solidFill>
            <a:srgbClr val="339966"/>
          </a:solidFill>
          <a:ln w="9525" algn="ctr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051697" name="Rectangle 49"/>
          <p:cNvSpPr>
            <a:spLocks noChangeArrowheads="1"/>
          </p:cNvSpPr>
          <p:nvPr/>
        </p:nvSpPr>
        <p:spPr bwMode="auto">
          <a:xfrm>
            <a:off x="1068388" y="2305050"/>
            <a:ext cx="2586037" cy="236538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FF99CC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051698" name="Rectangle 50"/>
          <p:cNvSpPr>
            <a:spLocks noChangeArrowheads="1"/>
          </p:cNvSpPr>
          <p:nvPr/>
        </p:nvSpPr>
        <p:spPr bwMode="auto">
          <a:xfrm flipV="1">
            <a:off x="1108075" y="2308225"/>
            <a:ext cx="2497138" cy="42863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D5262B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sp>
        <p:nvSpPr>
          <p:cNvPr id="1051699" name="Rectangle 51"/>
          <p:cNvSpPr>
            <a:spLocks noChangeArrowheads="1"/>
          </p:cNvSpPr>
          <p:nvPr/>
        </p:nvSpPr>
        <p:spPr bwMode="auto">
          <a:xfrm>
            <a:off x="323850" y="2884488"/>
            <a:ext cx="4081463" cy="630237"/>
          </a:xfrm>
          <a:prstGeom prst="rect">
            <a:avLst/>
          </a:prstGeom>
          <a:solidFill>
            <a:schemeClr val="accent2">
              <a:alpha val="99001"/>
            </a:schemeClr>
          </a:solidFill>
          <a:ln w="9525" algn="ctr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51700" name="Text Box 52"/>
          <p:cNvSpPr txBox="1">
            <a:spLocks noChangeArrowheads="1"/>
          </p:cNvSpPr>
          <p:nvPr/>
        </p:nvSpPr>
        <p:spPr bwMode="auto">
          <a:xfrm>
            <a:off x="685800" y="3087688"/>
            <a:ext cx="1665288" cy="3127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bg1"/>
                </a:solidFill>
              </a:rPr>
              <a:t>Cold-plate</a:t>
            </a:r>
          </a:p>
        </p:txBody>
      </p:sp>
      <p:sp>
        <p:nvSpPr>
          <p:cNvPr id="1051701" name="Text Box 53"/>
          <p:cNvSpPr txBox="1">
            <a:spLocks noChangeArrowheads="1"/>
          </p:cNvSpPr>
          <p:nvPr/>
        </p:nvSpPr>
        <p:spPr bwMode="auto">
          <a:xfrm>
            <a:off x="706438" y="2563813"/>
            <a:ext cx="1665287" cy="312737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tx1"/>
                </a:solidFill>
              </a:rPr>
              <a:t>Base (Cu) </a:t>
            </a:r>
          </a:p>
        </p:txBody>
      </p:sp>
      <p:sp>
        <p:nvSpPr>
          <p:cNvPr id="1051702" name="Text Box 54"/>
          <p:cNvSpPr txBox="1">
            <a:spLocks noChangeArrowheads="1"/>
          </p:cNvSpPr>
          <p:nvPr/>
        </p:nvSpPr>
        <p:spPr bwMode="auto">
          <a:xfrm>
            <a:off x="987425" y="2292350"/>
            <a:ext cx="1665288" cy="3127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i="1">
                <a:solidFill>
                  <a:schemeClr val="tx1"/>
                </a:solidFill>
              </a:rPr>
              <a:t>Chip (Si)</a:t>
            </a:r>
          </a:p>
        </p:txBody>
      </p:sp>
      <p:grpSp>
        <p:nvGrpSpPr>
          <p:cNvPr id="1051703" name="Group 55"/>
          <p:cNvGrpSpPr>
            <a:grpSpLocks/>
          </p:cNvGrpSpPr>
          <p:nvPr/>
        </p:nvGrpSpPr>
        <p:grpSpPr bwMode="auto">
          <a:xfrm>
            <a:off x="3733800" y="1887538"/>
            <a:ext cx="1519238" cy="657225"/>
            <a:chOff x="2352" y="619"/>
            <a:chExt cx="957" cy="414"/>
          </a:xfrm>
        </p:grpSpPr>
        <p:sp>
          <p:nvSpPr>
            <p:cNvPr id="1051704" name="Text Box 56"/>
            <p:cNvSpPr txBox="1">
              <a:spLocks noChangeArrowheads="1"/>
            </p:cNvSpPr>
            <p:nvPr/>
          </p:nvSpPr>
          <p:spPr bwMode="auto">
            <a:xfrm>
              <a:off x="2408" y="619"/>
              <a:ext cx="901" cy="19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1">
                  <a:solidFill>
                    <a:srgbClr val="008000"/>
                  </a:solidFill>
                </a:rPr>
                <a:t>Die attach</a:t>
              </a:r>
            </a:p>
          </p:txBody>
        </p:sp>
        <p:sp>
          <p:nvSpPr>
            <p:cNvPr id="1051705" name="Line 57"/>
            <p:cNvSpPr>
              <a:spLocks noChangeShapeType="1"/>
            </p:cNvSpPr>
            <p:nvPr/>
          </p:nvSpPr>
          <p:spPr bwMode="auto">
            <a:xfrm flipH="1">
              <a:off x="2352" y="796"/>
              <a:ext cx="137" cy="237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sp>
        <p:nvSpPr>
          <p:cNvPr id="1051706" name="Rectangle 58"/>
          <p:cNvSpPr>
            <a:spLocks noChangeArrowheads="1"/>
          </p:cNvSpPr>
          <p:nvPr/>
        </p:nvSpPr>
        <p:spPr bwMode="auto">
          <a:xfrm>
            <a:off x="444500" y="2838450"/>
            <a:ext cx="3843338" cy="42863"/>
          </a:xfrm>
          <a:prstGeom prst="rect">
            <a:avLst/>
          </a:prstGeom>
          <a:solidFill>
            <a:srgbClr val="808000"/>
          </a:solidFill>
          <a:ln w="9525" algn="ctr">
            <a:solidFill>
              <a:srgbClr val="99CC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hu-HU"/>
          </a:p>
        </p:txBody>
      </p:sp>
      <p:grpSp>
        <p:nvGrpSpPr>
          <p:cNvPr id="1051707" name="Group 59"/>
          <p:cNvGrpSpPr>
            <a:grpSpLocks/>
          </p:cNvGrpSpPr>
          <p:nvPr/>
        </p:nvGrpSpPr>
        <p:grpSpPr bwMode="auto">
          <a:xfrm>
            <a:off x="84138" y="1890713"/>
            <a:ext cx="1106487" cy="925512"/>
            <a:chOff x="540" y="1011"/>
            <a:chExt cx="755" cy="583"/>
          </a:xfrm>
        </p:grpSpPr>
        <p:sp>
          <p:nvSpPr>
            <p:cNvPr id="1051708" name="Text Box 60"/>
            <p:cNvSpPr txBox="1">
              <a:spLocks noChangeArrowheads="1"/>
            </p:cNvSpPr>
            <p:nvPr/>
          </p:nvSpPr>
          <p:spPr bwMode="auto">
            <a:xfrm>
              <a:off x="540" y="1011"/>
              <a:ext cx="755" cy="19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1">
                  <a:solidFill>
                    <a:srgbClr val="808000"/>
                  </a:solidFill>
                </a:rPr>
                <a:t>Grease</a:t>
              </a:r>
            </a:p>
          </p:txBody>
        </p:sp>
        <p:sp>
          <p:nvSpPr>
            <p:cNvPr id="1051709" name="Line 61"/>
            <p:cNvSpPr>
              <a:spLocks noChangeShapeType="1"/>
            </p:cNvSpPr>
            <p:nvPr/>
          </p:nvSpPr>
          <p:spPr bwMode="auto">
            <a:xfrm>
              <a:off x="706" y="1171"/>
              <a:ext cx="95" cy="423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1051710" name="Group 62"/>
          <p:cNvGrpSpPr>
            <a:grpSpLocks/>
          </p:cNvGrpSpPr>
          <p:nvPr/>
        </p:nvGrpSpPr>
        <p:grpSpPr bwMode="auto">
          <a:xfrm>
            <a:off x="2168525" y="2352675"/>
            <a:ext cx="2003425" cy="539750"/>
            <a:chOff x="1962" y="1302"/>
            <a:chExt cx="1367" cy="340"/>
          </a:xfrm>
        </p:grpSpPr>
        <p:sp>
          <p:nvSpPr>
            <p:cNvPr id="1051711" name="Text Box 63"/>
            <p:cNvSpPr txBox="1">
              <a:spLocks noChangeArrowheads="1"/>
            </p:cNvSpPr>
            <p:nvPr/>
          </p:nvSpPr>
          <p:spPr bwMode="auto">
            <a:xfrm>
              <a:off x="2183" y="1428"/>
              <a:ext cx="1146" cy="21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i="1"/>
                <a:t>heat-flow</a:t>
              </a:r>
            </a:p>
          </p:txBody>
        </p:sp>
        <p:sp>
          <p:nvSpPr>
            <p:cNvPr id="1051712" name="AutoShape 64"/>
            <p:cNvSpPr>
              <a:spLocks noChangeArrowheads="1"/>
            </p:cNvSpPr>
            <p:nvPr/>
          </p:nvSpPr>
          <p:spPr bwMode="auto">
            <a:xfrm rot="5400000">
              <a:off x="1915" y="1349"/>
              <a:ext cx="334" cy="240"/>
            </a:xfrm>
            <a:prstGeom prst="rightArrow">
              <a:avLst>
                <a:gd name="adj1" fmla="val 50000"/>
                <a:gd name="adj2" fmla="val 34792"/>
              </a:avLst>
            </a:prstGeom>
            <a:solidFill>
              <a:srgbClr val="D5262B"/>
            </a:solidFill>
            <a:ln w="15875">
              <a:solidFill>
                <a:srgbClr val="4D2885"/>
              </a:solidFill>
              <a:miter lim="800000"/>
              <a:headEnd/>
              <a:tailEnd/>
            </a:ln>
            <a:effectLst>
              <a:outerShdw dist="28398" dir="1593903" algn="ctr" rotWithShape="0">
                <a:srgbClr val="4D4D4D"/>
              </a:outerShdw>
            </a:effectLst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1051713" name="Group 65"/>
          <p:cNvGrpSpPr>
            <a:grpSpLocks/>
          </p:cNvGrpSpPr>
          <p:nvPr/>
        </p:nvGrpSpPr>
        <p:grpSpPr bwMode="auto">
          <a:xfrm>
            <a:off x="1100138" y="4303713"/>
            <a:ext cx="6067425" cy="2139950"/>
            <a:chOff x="693" y="2681"/>
            <a:chExt cx="3822" cy="1348"/>
          </a:xfrm>
        </p:grpSpPr>
        <p:grpSp>
          <p:nvGrpSpPr>
            <p:cNvPr id="1051714" name="Group 66"/>
            <p:cNvGrpSpPr>
              <a:grpSpLocks/>
            </p:cNvGrpSpPr>
            <p:nvPr/>
          </p:nvGrpSpPr>
          <p:grpSpPr bwMode="auto">
            <a:xfrm>
              <a:off x="2807" y="3496"/>
              <a:ext cx="1708" cy="533"/>
              <a:chOff x="2807" y="3496"/>
              <a:chExt cx="1708" cy="533"/>
            </a:xfrm>
          </p:grpSpPr>
          <p:sp>
            <p:nvSpPr>
              <p:cNvPr id="1051715" name="Line 67"/>
              <p:cNvSpPr>
                <a:spLocks noChangeShapeType="1"/>
              </p:cNvSpPr>
              <p:nvPr/>
            </p:nvSpPr>
            <p:spPr bwMode="auto">
              <a:xfrm flipV="1">
                <a:off x="2807" y="3496"/>
                <a:ext cx="66" cy="533"/>
              </a:xfrm>
              <a:prstGeom prst="line">
                <a:avLst/>
              </a:prstGeom>
              <a:noFill/>
              <a:ln w="2540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16" name="Text Box 68"/>
              <p:cNvSpPr txBox="1">
                <a:spLocks noChangeArrowheads="1"/>
              </p:cNvSpPr>
              <p:nvPr/>
            </p:nvSpPr>
            <p:spPr bwMode="auto">
              <a:xfrm>
                <a:off x="2824" y="3708"/>
                <a:ext cx="1691" cy="21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800" i="1">
                    <a:solidFill>
                      <a:srgbClr val="CC66FF"/>
                    </a:solidFill>
                  </a:rPr>
                  <a:t>Chip:</a:t>
                </a:r>
                <a:r>
                  <a:rPr lang="en-US" sz="1800" i="1"/>
                  <a:t> </a:t>
                </a:r>
                <a:r>
                  <a:rPr lang="en-US" sz="1800"/>
                  <a:t>small </a:t>
                </a:r>
                <a:r>
                  <a:rPr lang="en-US" sz="1800" i="1"/>
                  <a:t>R</a:t>
                </a:r>
                <a:r>
                  <a:rPr lang="en-US" sz="1800" i="1" baseline="-25000"/>
                  <a:t>th</a:t>
                </a:r>
                <a:r>
                  <a:rPr lang="en-US" sz="1800"/>
                  <a:t>/</a:t>
                </a:r>
                <a:r>
                  <a:rPr lang="en-US" sz="1800" i="1"/>
                  <a:t>C</a:t>
                </a:r>
                <a:r>
                  <a:rPr lang="en-US" sz="1800" i="1" baseline="-25000"/>
                  <a:t>th</a:t>
                </a:r>
                <a:r>
                  <a:rPr lang="en-US" sz="1800" i="1"/>
                  <a:t> </a:t>
                </a:r>
                <a:r>
                  <a:rPr lang="en-US" sz="1800"/>
                  <a:t>ratio</a:t>
                </a:r>
              </a:p>
            </p:txBody>
          </p:sp>
        </p:grpSp>
        <p:grpSp>
          <p:nvGrpSpPr>
            <p:cNvPr id="1051717" name="Group 69"/>
            <p:cNvGrpSpPr>
              <a:grpSpLocks/>
            </p:cNvGrpSpPr>
            <p:nvPr/>
          </p:nvGrpSpPr>
          <p:grpSpPr bwMode="auto">
            <a:xfrm>
              <a:off x="693" y="2681"/>
              <a:ext cx="348" cy="296"/>
              <a:chOff x="429" y="2543"/>
              <a:chExt cx="348" cy="296"/>
            </a:xfrm>
          </p:grpSpPr>
          <p:sp>
            <p:nvSpPr>
              <p:cNvPr id="1051718" name="Rectangle 70"/>
              <p:cNvSpPr>
                <a:spLocks noChangeArrowheads="1"/>
              </p:cNvSpPr>
              <p:nvPr/>
            </p:nvSpPr>
            <p:spPr bwMode="auto">
              <a:xfrm>
                <a:off x="600" y="2543"/>
                <a:ext cx="177" cy="78"/>
              </a:xfrm>
              <a:prstGeom prst="rect">
                <a:avLst/>
              </a:prstGeom>
              <a:solidFill>
                <a:srgbClr val="CC99FF">
                  <a:alpha val="50000"/>
                </a:srgbClr>
              </a:solidFill>
              <a:ln w="15875" algn="ctr">
                <a:solidFill>
                  <a:srgbClr val="CC99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19" name="Line 71"/>
              <p:cNvSpPr>
                <a:spLocks noChangeShapeType="1"/>
              </p:cNvSpPr>
              <p:nvPr/>
            </p:nvSpPr>
            <p:spPr bwMode="auto">
              <a:xfrm>
                <a:off x="429" y="2583"/>
                <a:ext cx="171" cy="0"/>
              </a:xfrm>
              <a:prstGeom prst="line">
                <a:avLst/>
              </a:prstGeom>
              <a:noFill/>
              <a:ln w="15875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20" name="Line 72"/>
              <p:cNvSpPr>
                <a:spLocks noChangeShapeType="1"/>
              </p:cNvSpPr>
              <p:nvPr/>
            </p:nvSpPr>
            <p:spPr bwMode="auto">
              <a:xfrm rot="5400000">
                <a:off x="479" y="2624"/>
                <a:ext cx="84" cy="0"/>
              </a:xfrm>
              <a:prstGeom prst="line">
                <a:avLst/>
              </a:prstGeom>
              <a:noFill/>
              <a:ln w="15875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21" name="Line 73"/>
              <p:cNvSpPr>
                <a:spLocks noChangeShapeType="1"/>
              </p:cNvSpPr>
              <p:nvPr/>
            </p:nvSpPr>
            <p:spPr bwMode="auto">
              <a:xfrm>
                <a:off x="479" y="2669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22" name="Line 74"/>
              <p:cNvSpPr>
                <a:spLocks noChangeShapeType="1"/>
              </p:cNvSpPr>
              <p:nvPr/>
            </p:nvSpPr>
            <p:spPr bwMode="auto">
              <a:xfrm>
                <a:off x="478" y="2698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CC99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23" name="Line 75"/>
              <p:cNvSpPr>
                <a:spLocks noChangeShapeType="1"/>
              </p:cNvSpPr>
              <p:nvPr/>
            </p:nvSpPr>
            <p:spPr bwMode="auto">
              <a:xfrm rot="5400000">
                <a:off x="449" y="2769"/>
                <a:ext cx="141" cy="0"/>
              </a:xfrm>
              <a:prstGeom prst="line">
                <a:avLst/>
              </a:prstGeom>
              <a:noFill/>
              <a:ln w="15875">
                <a:solidFill>
                  <a:srgbClr val="CC99FF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051724" name="Group 76"/>
          <p:cNvGrpSpPr>
            <a:grpSpLocks/>
          </p:cNvGrpSpPr>
          <p:nvPr/>
        </p:nvGrpSpPr>
        <p:grpSpPr bwMode="auto">
          <a:xfrm>
            <a:off x="1660525" y="4306888"/>
            <a:ext cx="6880225" cy="1604962"/>
            <a:chOff x="1046" y="2683"/>
            <a:chExt cx="4334" cy="1011"/>
          </a:xfrm>
        </p:grpSpPr>
        <p:grpSp>
          <p:nvGrpSpPr>
            <p:cNvPr id="1051725" name="Group 77"/>
            <p:cNvGrpSpPr>
              <a:grpSpLocks/>
            </p:cNvGrpSpPr>
            <p:nvPr/>
          </p:nvGrpSpPr>
          <p:grpSpPr bwMode="auto">
            <a:xfrm>
              <a:off x="2873" y="3436"/>
              <a:ext cx="2507" cy="258"/>
              <a:chOff x="2873" y="3358"/>
              <a:chExt cx="2507" cy="258"/>
            </a:xfrm>
          </p:grpSpPr>
          <p:sp>
            <p:nvSpPr>
              <p:cNvPr id="1051726" name="Line 78"/>
              <p:cNvSpPr>
                <a:spLocks noChangeShapeType="1"/>
              </p:cNvSpPr>
              <p:nvPr/>
            </p:nvSpPr>
            <p:spPr bwMode="auto">
              <a:xfrm flipV="1">
                <a:off x="2873" y="3358"/>
                <a:ext cx="531" cy="65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27" name="Text Box 79"/>
              <p:cNvSpPr txBox="1">
                <a:spLocks noChangeArrowheads="1"/>
              </p:cNvSpPr>
              <p:nvPr/>
            </p:nvSpPr>
            <p:spPr bwMode="auto">
              <a:xfrm>
                <a:off x="3045" y="3402"/>
                <a:ext cx="2335" cy="21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800" i="1">
                    <a:solidFill>
                      <a:srgbClr val="008000"/>
                    </a:solidFill>
                  </a:rPr>
                  <a:t>Die attach: </a:t>
                </a:r>
                <a:r>
                  <a:rPr lang="en-US" sz="1800"/>
                  <a:t>large</a:t>
                </a:r>
                <a:r>
                  <a:rPr lang="en-US" sz="1800" i="1"/>
                  <a:t> R</a:t>
                </a:r>
                <a:r>
                  <a:rPr lang="en-US" sz="1800" i="1" baseline="-25000"/>
                  <a:t>th</a:t>
                </a:r>
                <a:r>
                  <a:rPr lang="en-US" sz="1800"/>
                  <a:t>/</a:t>
                </a:r>
                <a:r>
                  <a:rPr lang="en-US" sz="1800" i="1"/>
                  <a:t>C</a:t>
                </a:r>
                <a:r>
                  <a:rPr lang="en-US" sz="1800" i="1" baseline="-25000"/>
                  <a:t>th</a:t>
                </a:r>
                <a:r>
                  <a:rPr lang="en-US" sz="1800" i="1"/>
                  <a:t> </a:t>
                </a:r>
                <a:r>
                  <a:rPr lang="en-US" sz="1800"/>
                  <a:t>ratio</a:t>
                </a:r>
              </a:p>
            </p:txBody>
          </p:sp>
        </p:grpSp>
        <p:grpSp>
          <p:nvGrpSpPr>
            <p:cNvPr id="1051728" name="Group 80"/>
            <p:cNvGrpSpPr>
              <a:grpSpLocks/>
            </p:cNvGrpSpPr>
            <p:nvPr/>
          </p:nvGrpSpPr>
          <p:grpSpPr bwMode="auto">
            <a:xfrm>
              <a:off x="1046" y="2683"/>
              <a:ext cx="348" cy="296"/>
              <a:chOff x="854" y="2614"/>
              <a:chExt cx="348" cy="296"/>
            </a:xfrm>
          </p:grpSpPr>
          <p:sp>
            <p:nvSpPr>
              <p:cNvPr id="1051729" name="Rectangle 81"/>
              <p:cNvSpPr>
                <a:spLocks noChangeArrowheads="1"/>
              </p:cNvSpPr>
              <p:nvPr/>
            </p:nvSpPr>
            <p:spPr bwMode="auto">
              <a:xfrm>
                <a:off x="1025" y="2614"/>
                <a:ext cx="177" cy="78"/>
              </a:xfrm>
              <a:prstGeom prst="rect">
                <a:avLst/>
              </a:prstGeom>
              <a:solidFill>
                <a:srgbClr val="008000">
                  <a:alpha val="50000"/>
                </a:srgbClr>
              </a:solidFill>
              <a:ln w="15875" algn="ctr">
                <a:solidFill>
                  <a:srgbClr val="0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30" name="Line 82"/>
              <p:cNvSpPr>
                <a:spLocks noChangeShapeType="1"/>
              </p:cNvSpPr>
              <p:nvPr/>
            </p:nvSpPr>
            <p:spPr bwMode="auto">
              <a:xfrm>
                <a:off x="854" y="2654"/>
                <a:ext cx="171" cy="0"/>
              </a:xfrm>
              <a:prstGeom prst="line">
                <a:avLst/>
              </a:prstGeom>
              <a:noFill/>
              <a:ln w="158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31" name="Line 83"/>
              <p:cNvSpPr>
                <a:spLocks noChangeShapeType="1"/>
              </p:cNvSpPr>
              <p:nvPr/>
            </p:nvSpPr>
            <p:spPr bwMode="auto">
              <a:xfrm rot="5400000">
                <a:off x="904" y="2695"/>
                <a:ext cx="84" cy="0"/>
              </a:xfrm>
              <a:prstGeom prst="line">
                <a:avLst/>
              </a:prstGeom>
              <a:noFill/>
              <a:ln w="15875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32" name="Line 84"/>
              <p:cNvSpPr>
                <a:spLocks noChangeShapeType="1"/>
              </p:cNvSpPr>
              <p:nvPr/>
            </p:nvSpPr>
            <p:spPr bwMode="auto">
              <a:xfrm>
                <a:off x="904" y="2740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33" name="Line 85"/>
              <p:cNvSpPr>
                <a:spLocks noChangeShapeType="1"/>
              </p:cNvSpPr>
              <p:nvPr/>
            </p:nvSpPr>
            <p:spPr bwMode="auto">
              <a:xfrm>
                <a:off x="905" y="2769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34" name="Line 86"/>
              <p:cNvSpPr>
                <a:spLocks noChangeShapeType="1"/>
              </p:cNvSpPr>
              <p:nvPr/>
            </p:nvSpPr>
            <p:spPr bwMode="auto">
              <a:xfrm rot="5400000">
                <a:off x="874" y="2840"/>
                <a:ext cx="141" cy="0"/>
              </a:xfrm>
              <a:prstGeom prst="line">
                <a:avLst/>
              </a:prstGeom>
              <a:noFill/>
              <a:ln w="15875">
                <a:solidFill>
                  <a:srgbClr val="008000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051735" name="Group 87"/>
          <p:cNvGrpSpPr>
            <a:grpSpLocks/>
          </p:cNvGrpSpPr>
          <p:nvPr/>
        </p:nvGrpSpPr>
        <p:grpSpPr bwMode="auto">
          <a:xfrm>
            <a:off x="2220913" y="4305300"/>
            <a:ext cx="6307137" cy="1208088"/>
            <a:chOff x="1399" y="2682"/>
            <a:chExt cx="3973" cy="761"/>
          </a:xfrm>
        </p:grpSpPr>
        <p:grpSp>
          <p:nvGrpSpPr>
            <p:cNvPr id="1051736" name="Group 88"/>
            <p:cNvGrpSpPr>
              <a:grpSpLocks/>
            </p:cNvGrpSpPr>
            <p:nvPr/>
          </p:nvGrpSpPr>
          <p:grpSpPr bwMode="auto">
            <a:xfrm>
              <a:off x="3401" y="3068"/>
              <a:ext cx="1971" cy="375"/>
              <a:chOff x="3386" y="3042"/>
              <a:chExt cx="2134" cy="375"/>
            </a:xfrm>
          </p:grpSpPr>
          <p:sp>
            <p:nvSpPr>
              <p:cNvPr id="1051737" name="Line 89"/>
              <p:cNvSpPr>
                <a:spLocks noChangeShapeType="1"/>
              </p:cNvSpPr>
              <p:nvPr/>
            </p:nvSpPr>
            <p:spPr bwMode="auto">
              <a:xfrm flipV="1">
                <a:off x="3386" y="3042"/>
                <a:ext cx="116" cy="375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38" name="Text Box 90"/>
              <p:cNvSpPr txBox="1">
                <a:spLocks noChangeArrowheads="1"/>
              </p:cNvSpPr>
              <p:nvPr/>
            </p:nvSpPr>
            <p:spPr bwMode="auto">
              <a:xfrm>
                <a:off x="3444" y="3192"/>
                <a:ext cx="2076" cy="21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800" i="1">
                    <a:solidFill>
                      <a:srgbClr val="FF9900"/>
                    </a:solidFill>
                  </a:rPr>
                  <a:t>Base: </a:t>
                </a:r>
                <a:r>
                  <a:rPr lang="en-US" sz="1800"/>
                  <a:t>small </a:t>
                </a:r>
                <a:r>
                  <a:rPr lang="en-US" sz="1800" i="1"/>
                  <a:t>R</a:t>
                </a:r>
                <a:r>
                  <a:rPr lang="en-US" sz="1800" i="1" baseline="-25000"/>
                  <a:t>th</a:t>
                </a:r>
                <a:r>
                  <a:rPr lang="en-US" sz="1800"/>
                  <a:t>/</a:t>
                </a:r>
                <a:r>
                  <a:rPr lang="en-US" sz="1800" i="1"/>
                  <a:t>C</a:t>
                </a:r>
                <a:r>
                  <a:rPr lang="en-US" sz="1800" i="1" baseline="-25000"/>
                  <a:t>th</a:t>
                </a:r>
                <a:r>
                  <a:rPr lang="en-US" sz="1800" i="1"/>
                  <a:t> </a:t>
                </a:r>
                <a:r>
                  <a:rPr lang="en-US" sz="1800"/>
                  <a:t>ratio</a:t>
                </a:r>
              </a:p>
            </p:txBody>
          </p:sp>
        </p:grpSp>
        <p:grpSp>
          <p:nvGrpSpPr>
            <p:cNvPr id="1051739" name="Group 91"/>
            <p:cNvGrpSpPr>
              <a:grpSpLocks/>
            </p:cNvGrpSpPr>
            <p:nvPr/>
          </p:nvGrpSpPr>
          <p:grpSpPr bwMode="auto">
            <a:xfrm>
              <a:off x="1399" y="2682"/>
              <a:ext cx="348" cy="296"/>
              <a:chOff x="854" y="2614"/>
              <a:chExt cx="348" cy="296"/>
            </a:xfrm>
          </p:grpSpPr>
          <p:sp>
            <p:nvSpPr>
              <p:cNvPr id="1051740" name="Rectangle 92"/>
              <p:cNvSpPr>
                <a:spLocks noChangeArrowheads="1"/>
              </p:cNvSpPr>
              <p:nvPr/>
            </p:nvSpPr>
            <p:spPr bwMode="auto">
              <a:xfrm>
                <a:off x="1025" y="2614"/>
                <a:ext cx="177" cy="78"/>
              </a:xfrm>
              <a:prstGeom prst="rect">
                <a:avLst/>
              </a:prstGeom>
              <a:solidFill>
                <a:srgbClr val="FF9900">
                  <a:alpha val="50000"/>
                </a:srgbClr>
              </a:solidFill>
              <a:ln w="15875" algn="ctr">
                <a:solidFill>
                  <a:srgbClr val="FF99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41" name="Line 93"/>
              <p:cNvSpPr>
                <a:spLocks noChangeShapeType="1"/>
              </p:cNvSpPr>
              <p:nvPr/>
            </p:nvSpPr>
            <p:spPr bwMode="auto">
              <a:xfrm>
                <a:off x="854" y="2654"/>
                <a:ext cx="171" cy="0"/>
              </a:xfrm>
              <a:prstGeom prst="line">
                <a:avLst/>
              </a:prstGeom>
              <a:noFill/>
              <a:ln w="158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42" name="Line 94"/>
              <p:cNvSpPr>
                <a:spLocks noChangeShapeType="1"/>
              </p:cNvSpPr>
              <p:nvPr/>
            </p:nvSpPr>
            <p:spPr bwMode="auto">
              <a:xfrm rot="5400000">
                <a:off x="904" y="2695"/>
                <a:ext cx="84" cy="0"/>
              </a:xfrm>
              <a:prstGeom prst="line">
                <a:avLst/>
              </a:prstGeom>
              <a:noFill/>
              <a:ln w="15875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43" name="Line 95"/>
              <p:cNvSpPr>
                <a:spLocks noChangeShapeType="1"/>
              </p:cNvSpPr>
              <p:nvPr/>
            </p:nvSpPr>
            <p:spPr bwMode="auto">
              <a:xfrm>
                <a:off x="904" y="2740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44" name="Line 96"/>
              <p:cNvSpPr>
                <a:spLocks noChangeShapeType="1"/>
              </p:cNvSpPr>
              <p:nvPr/>
            </p:nvSpPr>
            <p:spPr bwMode="auto">
              <a:xfrm>
                <a:off x="905" y="2769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FF99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45" name="Line 97"/>
              <p:cNvSpPr>
                <a:spLocks noChangeShapeType="1"/>
              </p:cNvSpPr>
              <p:nvPr/>
            </p:nvSpPr>
            <p:spPr bwMode="auto">
              <a:xfrm rot="5400000">
                <a:off x="874" y="2840"/>
                <a:ext cx="141" cy="0"/>
              </a:xfrm>
              <a:prstGeom prst="line">
                <a:avLst/>
              </a:prstGeom>
              <a:noFill/>
              <a:ln w="15875">
                <a:solidFill>
                  <a:srgbClr val="FF9900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051746" name="Group 98"/>
          <p:cNvGrpSpPr>
            <a:grpSpLocks/>
          </p:cNvGrpSpPr>
          <p:nvPr/>
        </p:nvGrpSpPr>
        <p:grpSpPr bwMode="auto">
          <a:xfrm>
            <a:off x="2781300" y="4303713"/>
            <a:ext cx="6381750" cy="909637"/>
            <a:chOff x="1752" y="2681"/>
            <a:chExt cx="4020" cy="573"/>
          </a:xfrm>
        </p:grpSpPr>
        <p:grpSp>
          <p:nvGrpSpPr>
            <p:cNvPr id="1051747" name="Group 99"/>
            <p:cNvGrpSpPr>
              <a:grpSpLocks/>
            </p:cNvGrpSpPr>
            <p:nvPr/>
          </p:nvGrpSpPr>
          <p:grpSpPr bwMode="auto">
            <a:xfrm>
              <a:off x="3503" y="3010"/>
              <a:ext cx="2269" cy="244"/>
              <a:chOff x="3495" y="2988"/>
              <a:chExt cx="2457" cy="244"/>
            </a:xfrm>
          </p:grpSpPr>
          <p:sp>
            <p:nvSpPr>
              <p:cNvPr id="1051748" name="Line 100"/>
              <p:cNvSpPr>
                <a:spLocks noChangeShapeType="1"/>
              </p:cNvSpPr>
              <p:nvPr/>
            </p:nvSpPr>
            <p:spPr bwMode="auto">
              <a:xfrm flipV="1">
                <a:off x="3495" y="2988"/>
                <a:ext cx="544" cy="65"/>
              </a:xfrm>
              <a:prstGeom prst="line">
                <a:avLst/>
              </a:prstGeom>
              <a:noFill/>
              <a:ln w="25400">
                <a:solidFill>
                  <a:srgbClr val="8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49" name="Text Box 101"/>
              <p:cNvSpPr txBox="1">
                <a:spLocks noChangeArrowheads="1"/>
              </p:cNvSpPr>
              <p:nvPr/>
            </p:nvSpPr>
            <p:spPr bwMode="auto">
              <a:xfrm>
                <a:off x="3744" y="3018"/>
                <a:ext cx="2208" cy="214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800" i="1">
                    <a:solidFill>
                      <a:srgbClr val="808000"/>
                    </a:solidFill>
                  </a:rPr>
                  <a:t>Grease:</a:t>
                </a:r>
                <a:r>
                  <a:rPr lang="en-US" sz="1800" i="1">
                    <a:solidFill>
                      <a:srgbClr val="4D4D4D"/>
                    </a:solidFill>
                  </a:rPr>
                  <a:t> </a:t>
                </a:r>
                <a:r>
                  <a:rPr lang="en-US" sz="1800"/>
                  <a:t>large</a:t>
                </a:r>
                <a:r>
                  <a:rPr lang="en-US" sz="1800" i="1"/>
                  <a:t> R</a:t>
                </a:r>
                <a:r>
                  <a:rPr lang="en-US" sz="1800" i="1" baseline="-25000"/>
                  <a:t>th</a:t>
                </a:r>
                <a:r>
                  <a:rPr lang="en-US" sz="1800"/>
                  <a:t>/</a:t>
                </a:r>
                <a:r>
                  <a:rPr lang="en-US" sz="1800" i="1"/>
                  <a:t>C</a:t>
                </a:r>
                <a:r>
                  <a:rPr lang="en-US" sz="1800" i="1" baseline="-25000"/>
                  <a:t>th</a:t>
                </a:r>
                <a:r>
                  <a:rPr lang="en-US" sz="1800" i="1"/>
                  <a:t> </a:t>
                </a:r>
                <a:r>
                  <a:rPr lang="en-US" sz="1800"/>
                  <a:t>ratio</a:t>
                </a:r>
              </a:p>
            </p:txBody>
          </p:sp>
        </p:grpSp>
        <p:grpSp>
          <p:nvGrpSpPr>
            <p:cNvPr id="1051750" name="Group 102"/>
            <p:cNvGrpSpPr>
              <a:grpSpLocks/>
            </p:cNvGrpSpPr>
            <p:nvPr/>
          </p:nvGrpSpPr>
          <p:grpSpPr bwMode="auto">
            <a:xfrm>
              <a:off x="1752" y="2681"/>
              <a:ext cx="348" cy="296"/>
              <a:chOff x="1392" y="2645"/>
              <a:chExt cx="348" cy="296"/>
            </a:xfrm>
          </p:grpSpPr>
          <p:sp>
            <p:nvSpPr>
              <p:cNvPr id="1051751" name="Rectangle 103"/>
              <p:cNvSpPr>
                <a:spLocks noChangeArrowheads="1"/>
              </p:cNvSpPr>
              <p:nvPr/>
            </p:nvSpPr>
            <p:spPr bwMode="auto">
              <a:xfrm>
                <a:off x="1563" y="2645"/>
                <a:ext cx="177" cy="78"/>
              </a:xfrm>
              <a:prstGeom prst="rect">
                <a:avLst/>
              </a:prstGeom>
              <a:solidFill>
                <a:srgbClr val="808000">
                  <a:alpha val="50000"/>
                </a:srgbClr>
              </a:solidFill>
              <a:ln w="15875" algn="ctr">
                <a:solidFill>
                  <a:srgbClr val="808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52" name="Line 104"/>
              <p:cNvSpPr>
                <a:spLocks noChangeShapeType="1"/>
              </p:cNvSpPr>
              <p:nvPr/>
            </p:nvSpPr>
            <p:spPr bwMode="auto">
              <a:xfrm>
                <a:off x="1392" y="2685"/>
                <a:ext cx="171" cy="0"/>
              </a:xfrm>
              <a:prstGeom prst="line">
                <a:avLst/>
              </a:prstGeom>
              <a:noFill/>
              <a:ln w="15875">
                <a:solidFill>
                  <a:srgbClr val="8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53" name="Line 105"/>
              <p:cNvSpPr>
                <a:spLocks noChangeShapeType="1"/>
              </p:cNvSpPr>
              <p:nvPr/>
            </p:nvSpPr>
            <p:spPr bwMode="auto">
              <a:xfrm rot="5400000">
                <a:off x="1442" y="2726"/>
                <a:ext cx="84" cy="0"/>
              </a:xfrm>
              <a:prstGeom prst="line">
                <a:avLst/>
              </a:prstGeom>
              <a:noFill/>
              <a:ln w="15875">
                <a:solidFill>
                  <a:srgbClr val="8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54" name="Line 106"/>
              <p:cNvSpPr>
                <a:spLocks noChangeShapeType="1"/>
              </p:cNvSpPr>
              <p:nvPr/>
            </p:nvSpPr>
            <p:spPr bwMode="auto">
              <a:xfrm>
                <a:off x="1442" y="2771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8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55" name="Line 107"/>
              <p:cNvSpPr>
                <a:spLocks noChangeShapeType="1"/>
              </p:cNvSpPr>
              <p:nvPr/>
            </p:nvSpPr>
            <p:spPr bwMode="auto">
              <a:xfrm>
                <a:off x="1443" y="2800"/>
                <a:ext cx="84" cy="0"/>
              </a:xfrm>
              <a:prstGeom prst="line">
                <a:avLst/>
              </a:prstGeom>
              <a:noFill/>
              <a:ln w="31750">
                <a:solidFill>
                  <a:srgbClr val="808000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56" name="Line 108"/>
              <p:cNvSpPr>
                <a:spLocks noChangeShapeType="1"/>
              </p:cNvSpPr>
              <p:nvPr/>
            </p:nvSpPr>
            <p:spPr bwMode="auto">
              <a:xfrm rot="5400000">
                <a:off x="1412" y="2871"/>
                <a:ext cx="141" cy="0"/>
              </a:xfrm>
              <a:prstGeom prst="line">
                <a:avLst/>
              </a:prstGeom>
              <a:noFill/>
              <a:ln w="15875">
                <a:solidFill>
                  <a:srgbClr val="808000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051757" name="Group 109"/>
          <p:cNvGrpSpPr>
            <a:grpSpLocks/>
          </p:cNvGrpSpPr>
          <p:nvPr/>
        </p:nvGrpSpPr>
        <p:grpSpPr bwMode="auto">
          <a:xfrm>
            <a:off x="3341688" y="3979863"/>
            <a:ext cx="5602287" cy="868362"/>
            <a:chOff x="2105" y="2477"/>
            <a:chExt cx="3529" cy="547"/>
          </a:xfrm>
        </p:grpSpPr>
        <p:grpSp>
          <p:nvGrpSpPr>
            <p:cNvPr id="1051758" name="Group 110"/>
            <p:cNvGrpSpPr>
              <a:grpSpLocks/>
            </p:cNvGrpSpPr>
            <p:nvPr/>
          </p:nvGrpSpPr>
          <p:grpSpPr bwMode="auto">
            <a:xfrm>
              <a:off x="3999" y="2477"/>
              <a:ext cx="1635" cy="547"/>
              <a:chOff x="3999" y="2477"/>
              <a:chExt cx="1635" cy="547"/>
            </a:xfrm>
          </p:grpSpPr>
          <p:sp>
            <p:nvSpPr>
              <p:cNvPr id="1051759" name="Line 111"/>
              <p:cNvSpPr>
                <a:spLocks noChangeShapeType="1"/>
              </p:cNvSpPr>
              <p:nvPr/>
            </p:nvSpPr>
            <p:spPr bwMode="auto">
              <a:xfrm flipV="1">
                <a:off x="3999" y="2477"/>
                <a:ext cx="0" cy="547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60" name="Text Box 112"/>
              <p:cNvSpPr txBox="1">
                <a:spLocks noChangeArrowheads="1"/>
              </p:cNvSpPr>
              <p:nvPr/>
            </p:nvSpPr>
            <p:spPr bwMode="auto">
              <a:xfrm>
                <a:off x="4026" y="2496"/>
                <a:ext cx="1608" cy="38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800" i="1">
                    <a:solidFill>
                      <a:srgbClr val="0000FF"/>
                    </a:solidFill>
                  </a:rPr>
                  <a:t>Cold-plate: </a:t>
                </a:r>
                <a:r>
                  <a:rPr lang="en-US" sz="1800"/>
                  <a:t>infinite</a:t>
                </a:r>
                <a:r>
                  <a:rPr lang="en-US" sz="1800" i="1"/>
                  <a:t> </a:t>
                </a:r>
                <a:r>
                  <a:rPr lang="en-US" sz="1800"/>
                  <a:t>heat-sinking (</a:t>
                </a:r>
                <a:r>
                  <a:rPr lang="en-US" sz="1800" i="1"/>
                  <a:t>C</a:t>
                </a:r>
                <a:r>
                  <a:rPr lang="en-US" sz="1800" i="1" baseline="-25000"/>
                  <a:t>th</a:t>
                </a:r>
                <a:r>
                  <a:rPr lang="en-US" i="1"/>
                  <a:t> </a:t>
                </a:r>
                <a:r>
                  <a:rPr lang="en-US">
                    <a:sym typeface="Symbol" pitchFamily="18" charset="2"/>
                  </a:rPr>
                  <a:t> )</a:t>
                </a:r>
              </a:p>
            </p:txBody>
          </p:sp>
        </p:grpSp>
        <p:grpSp>
          <p:nvGrpSpPr>
            <p:cNvPr id="1051761" name="Group 113"/>
            <p:cNvGrpSpPr>
              <a:grpSpLocks/>
            </p:cNvGrpSpPr>
            <p:nvPr/>
          </p:nvGrpSpPr>
          <p:grpSpPr bwMode="auto">
            <a:xfrm>
              <a:off x="2105" y="2719"/>
              <a:ext cx="73" cy="258"/>
              <a:chOff x="1745" y="2683"/>
              <a:chExt cx="73" cy="258"/>
            </a:xfrm>
          </p:grpSpPr>
          <p:sp>
            <p:nvSpPr>
              <p:cNvPr id="1051762" name="Line 114"/>
              <p:cNvSpPr>
                <a:spLocks noChangeShapeType="1"/>
              </p:cNvSpPr>
              <p:nvPr/>
            </p:nvSpPr>
            <p:spPr bwMode="auto">
              <a:xfrm>
                <a:off x="1745" y="2685"/>
                <a:ext cx="73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1763" name="Line 115"/>
              <p:cNvSpPr>
                <a:spLocks noChangeShapeType="1"/>
              </p:cNvSpPr>
              <p:nvPr/>
            </p:nvSpPr>
            <p:spPr bwMode="auto">
              <a:xfrm rot="5400000">
                <a:off x="1685" y="2812"/>
                <a:ext cx="258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 type="triangle" w="lg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051764" name="Group 116"/>
          <p:cNvGrpSpPr>
            <a:grpSpLocks/>
          </p:cNvGrpSpPr>
          <p:nvPr/>
        </p:nvGrpSpPr>
        <p:grpSpPr bwMode="auto">
          <a:xfrm>
            <a:off x="1765300" y="1747838"/>
            <a:ext cx="1163638" cy="531812"/>
            <a:chOff x="1687" y="921"/>
            <a:chExt cx="794" cy="335"/>
          </a:xfrm>
        </p:grpSpPr>
        <p:sp>
          <p:nvSpPr>
            <p:cNvPr id="1051765" name="Text Box 117"/>
            <p:cNvSpPr txBox="1">
              <a:spLocks noChangeArrowheads="1"/>
            </p:cNvSpPr>
            <p:nvPr/>
          </p:nvSpPr>
          <p:spPr bwMode="auto">
            <a:xfrm>
              <a:off x="1687" y="921"/>
              <a:ext cx="794" cy="19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i="1">
                  <a:solidFill>
                    <a:srgbClr val="D5262B"/>
                  </a:solidFill>
                </a:rPr>
                <a:t>Junction</a:t>
              </a:r>
            </a:p>
          </p:txBody>
        </p:sp>
        <p:sp>
          <p:nvSpPr>
            <p:cNvPr id="1051766" name="Line 118"/>
            <p:cNvSpPr>
              <a:spLocks noChangeShapeType="1"/>
            </p:cNvSpPr>
            <p:nvPr/>
          </p:nvSpPr>
          <p:spPr bwMode="auto">
            <a:xfrm>
              <a:off x="2087" y="1093"/>
              <a:ext cx="0" cy="163"/>
            </a:xfrm>
            <a:prstGeom prst="line">
              <a:avLst/>
            </a:prstGeom>
            <a:noFill/>
            <a:ln w="25400">
              <a:solidFill>
                <a:srgbClr val="D5262B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1051767" name="Group 119"/>
          <p:cNvGrpSpPr>
            <a:grpSpLocks/>
          </p:cNvGrpSpPr>
          <p:nvPr/>
        </p:nvGrpSpPr>
        <p:grpSpPr bwMode="auto">
          <a:xfrm>
            <a:off x="5957888" y="1778000"/>
            <a:ext cx="3228975" cy="1314450"/>
            <a:chOff x="3917" y="744"/>
            <a:chExt cx="2203" cy="828"/>
          </a:xfrm>
        </p:grpSpPr>
        <p:grpSp>
          <p:nvGrpSpPr>
            <p:cNvPr id="1051768" name="Group 120"/>
            <p:cNvGrpSpPr>
              <a:grpSpLocks/>
            </p:cNvGrpSpPr>
            <p:nvPr/>
          </p:nvGrpSpPr>
          <p:grpSpPr bwMode="auto">
            <a:xfrm>
              <a:off x="3917" y="744"/>
              <a:ext cx="2056" cy="487"/>
              <a:chOff x="3965" y="684"/>
              <a:chExt cx="2056" cy="487"/>
            </a:xfrm>
          </p:grpSpPr>
          <p:grpSp>
            <p:nvGrpSpPr>
              <p:cNvPr id="1051769" name="Group 121"/>
              <p:cNvGrpSpPr>
                <a:grpSpLocks/>
              </p:cNvGrpSpPr>
              <p:nvPr/>
            </p:nvGrpSpPr>
            <p:grpSpPr bwMode="auto">
              <a:xfrm>
                <a:off x="3965" y="684"/>
                <a:ext cx="2056" cy="487"/>
                <a:chOff x="1259" y="534"/>
                <a:chExt cx="2056" cy="487"/>
              </a:xfrm>
            </p:grpSpPr>
            <p:grpSp>
              <p:nvGrpSpPr>
                <p:cNvPr id="1051770" name="Group 122"/>
                <p:cNvGrpSpPr>
                  <a:grpSpLocks/>
                </p:cNvGrpSpPr>
                <p:nvPr/>
              </p:nvGrpSpPr>
              <p:grpSpPr bwMode="auto">
                <a:xfrm>
                  <a:off x="1259" y="534"/>
                  <a:ext cx="616" cy="479"/>
                  <a:chOff x="1259" y="534"/>
                  <a:chExt cx="616" cy="479"/>
                </a:xfrm>
              </p:grpSpPr>
              <p:sp>
                <p:nvSpPr>
                  <p:cNvPr id="1051771" name="Line 12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347" y="597"/>
                    <a:ext cx="0" cy="41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051772" name="Line 12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259" y="975"/>
                    <a:ext cx="58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051773" name="Text Box 125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699" y="820"/>
                    <a:ext cx="176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r">
                      <a:lnSpc>
                        <a:spcPct val="100000"/>
                      </a:lnSpc>
                    </a:pPr>
                    <a:r>
                      <a:rPr lang="en-US" sz="1200" i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t</a:t>
                    </a:r>
                    <a:endParaRPr lang="en-US" sz="24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1051774" name="Group 12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03" y="823"/>
                    <a:ext cx="528" cy="152"/>
                    <a:chOff x="160" y="2984"/>
                    <a:chExt cx="926" cy="254"/>
                  </a:xfrm>
                </p:grpSpPr>
                <p:sp>
                  <p:nvSpPr>
                    <p:cNvPr id="1051775" name="Line 127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60" y="3238"/>
                      <a:ext cx="77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D5262B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051776" name="Line 128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242" y="2984"/>
                      <a:ext cx="0" cy="25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D5262B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  <p:sp>
                  <p:nvSpPr>
                    <p:cNvPr id="1051777" name="Line 129"/>
                    <p:cNvSpPr>
                      <a:spLocks noChangeAspect="1" noChangeShapeType="1"/>
                    </p:cNvSpPr>
                    <p:nvPr/>
                  </p:nvSpPr>
                  <p:spPr bwMode="auto">
                    <a:xfrm flipH="1" flipV="1">
                      <a:off x="242" y="2984"/>
                      <a:ext cx="84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D5262B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hu-HU"/>
                    </a:p>
                  </p:txBody>
                </p:sp>
              </p:grpSp>
              <p:sp>
                <p:nvSpPr>
                  <p:cNvPr id="1051778" name="Text Box 13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17" y="685"/>
                    <a:ext cx="382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endParaRPr lang="hu-HU" sz="24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51779" name="Text Box 131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1347" y="534"/>
                    <a:ext cx="308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i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P</a:t>
                    </a:r>
                    <a:r>
                      <a:rPr lang="en-US" sz="12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(</a:t>
                    </a:r>
                    <a:r>
                      <a:rPr lang="en-US" sz="1200" i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t</a:t>
                    </a:r>
                    <a:r>
                      <a:rPr lang="en-US" sz="12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)</a:t>
                    </a:r>
                    <a:endParaRPr lang="en-US" sz="24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051780" name="Group 132"/>
                <p:cNvGrpSpPr>
                  <a:grpSpLocks/>
                </p:cNvGrpSpPr>
                <p:nvPr/>
              </p:nvGrpSpPr>
              <p:grpSpPr bwMode="auto">
                <a:xfrm>
                  <a:off x="2422" y="565"/>
                  <a:ext cx="893" cy="456"/>
                  <a:chOff x="4642" y="1363"/>
                  <a:chExt cx="893" cy="456"/>
                </a:xfrm>
              </p:grpSpPr>
              <p:sp>
                <p:nvSpPr>
                  <p:cNvPr id="1051781" name="Text Box 133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673" y="1363"/>
                    <a:ext cx="295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i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T</a:t>
                    </a:r>
                    <a:r>
                      <a:rPr lang="en-US" sz="12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(</a:t>
                    </a:r>
                    <a:r>
                      <a:rPr lang="en-US" sz="1200" i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z</a:t>
                    </a:r>
                    <a:r>
                      <a:rPr lang="en-US" sz="1200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)</a:t>
                    </a:r>
                    <a:endParaRPr lang="en-US" sz="24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51782" name="Line 1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4702" y="1364"/>
                    <a:ext cx="0" cy="45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051783" name="Line 1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642" y="1786"/>
                    <a:ext cx="83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 wrap="none" anchor="ctr"/>
                  <a:lstStyle/>
                  <a:p>
                    <a:endParaRPr lang="hu-HU"/>
                  </a:p>
                </p:txBody>
              </p:sp>
              <p:sp>
                <p:nvSpPr>
                  <p:cNvPr id="1051784" name="Text Box 136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5054" y="1646"/>
                    <a:ext cx="481" cy="1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:r>
                      <a:rPr lang="en-US" sz="1200" i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z =</a:t>
                    </a:r>
                    <a:r>
                      <a:rPr lang="en-US" sz="1200" b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 ln</a:t>
                    </a:r>
                    <a:r>
                      <a:rPr lang="en-US" sz="1200" i="1">
                        <a:solidFill>
                          <a:schemeClr val="tx1"/>
                        </a:solidFill>
                        <a:latin typeface="Times New Roman" pitchFamily="18" charset="0"/>
                      </a:rPr>
                      <a:t> t</a:t>
                    </a:r>
                    <a:endParaRPr lang="en-US" sz="12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graphicFrame>
                <p:nvGraphicFramePr>
                  <p:cNvPr id="1051785" name="Object 137"/>
                  <p:cNvGraphicFramePr>
                    <a:graphicFrameLocks noChangeAspect="1"/>
                  </p:cNvGraphicFramePr>
                  <p:nvPr/>
                </p:nvGraphicFramePr>
                <p:xfrm>
                  <a:off x="4683" y="1479"/>
                  <a:ext cx="506" cy="31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51788" name="Photo Editor Photo" r:id="rId9" imgW="2495238" imgH="2333333" progId="MSPhotoEd.3">
                          <p:embed/>
                        </p:oleObj>
                      </mc:Choice>
                      <mc:Fallback>
                        <p:oleObj name="Photo Editor Photo" r:id="rId9" imgW="2495238" imgH="2333333" progId="MSPhotoEd.3">
                          <p:embed/>
                          <p:pic>
                            <p:nvPicPr>
                              <p:cNvPr id="0" name="Picture 137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683" y="1479"/>
                                <a:ext cx="506" cy="313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25400">
                                    <a:solidFill>
                                      <a:srgbClr val="4D2885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1051786" name="AutoShape 138"/>
              <p:cNvSpPr>
                <a:spLocks noChangeArrowheads="1"/>
              </p:cNvSpPr>
              <p:nvPr/>
            </p:nvSpPr>
            <p:spPr bwMode="auto">
              <a:xfrm>
                <a:off x="4724" y="844"/>
                <a:ext cx="367" cy="258"/>
              </a:xfrm>
              <a:prstGeom prst="rightArrow">
                <a:avLst>
                  <a:gd name="adj1" fmla="val 50000"/>
                  <a:gd name="adj2" fmla="val 35562"/>
                </a:avLst>
              </a:prstGeom>
              <a:solidFill>
                <a:srgbClr val="D5262B"/>
              </a:solidFill>
              <a:ln w="15875">
                <a:solidFill>
                  <a:srgbClr val="4D2885"/>
                </a:solidFill>
                <a:miter lim="800000"/>
                <a:headEnd/>
                <a:tailEnd/>
              </a:ln>
              <a:effectLst>
                <a:outerShdw dist="28398" dir="1593903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051787" name="Text Box 139"/>
            <p:cNvSpPr txBox="1">
              <a:spLocks noChangeArrowheads="1"/>
            </p:cNvSpPr>
            <p:nvPr/>
          </p:nvSpPr>
          <p:spPr bwMode="auto">
            <a:xfrm>
              <a:off x="3972" y="1272"/>
              <a:ext cx="2148" cy="3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i="1"/>
                <a:t>We measure the </a:t>
              </a:r>
              <a:r>
                <a:rPr lang="en-US" sz="1400" b="1" i="1">
                  <a:solidFill>
                    <a:srgbClr val="D5262B"/>
                  </a:solidFill>
                </a:rPr>
                <a:t>thermal transient at the junction</a:t>
              </a:r>
              <a:r>
                <a:rPr lang="en-US" sz="1400" i="1"/>
                <a:t>...</a:t>
              </a:r>
            </a:p>
          </p:txBody>
        </p:sp>
      </p:grpSp>
      <p:sp>
        <p:nvSpPr>
          <p:cNvPr id="1051788" name="Text Box 140"/>
          <p:cNvSpPr txBox="1">
            <a:spLocks noChangeArrowheads="1"/>
          </p:cNvSpPr>
          <p:nvPr/>
        </p:nvSpPr>
        <p:spPr bwMode="auto">
          <a:xfrm>
            <a:off x="5038725" y="3111500"/>
            <a:ext cx="4111625" cy="4762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i="1"/>
              <a:t>...and we convert it into the </a:t>
            </a:r>
            <a:r>
              <a:rPr lang="en-US" sz="1400" b="1" i="1">
                <a:solidFill>
                  <a:srgbClr val="D5262B"/>
                </a:solidFill>
              </a:rPr>
              <a:t>cumulative structure function and a </a:t>
            </a:r>
            <a:r>
              <a:rPr lang="en-US" sz="1400" b="1" i="1" u="sng">
                <a:solidFill>
                  <a:srgbClr val="D5262B"/>
                </a:solidFill>
              </a:rPr>
              <a:t>compact model</a:t>
            </a:r>
            <a:r>
              <a:rPr lang="en-US" sz="1400" b="1" i="1">
                <a:solidFill>
                  <a:srgbClr val="D5262B"/>
                </a:solidFill>
              </a:rPr>
              <a:t>:</a:t>
            </a:r>
          </a:p>
        </p:txBody>
      </p:sp>
      <p:grpSp>
        <p:nvGrpSpPr>
          <p:cNvPr id="1051789" name="Group 141"/>
          <p:cNvGrpSpPr>
            <a:grpSpLocks/>
          </p:cNvGrpSpPr>
          <p:nvPr/>
        </p:nvGrpSpPr>
        <p:grpSpPr bwMode="auto">
          <a:xfrm>
            <a:off x="1012825" y="4321175"/>
            <a:ext cx="3425825" cy="2108200"/>
            <a:chOff x="638" y="2692"/>
            <a:chExt cx="2158" cy="1328"/>
          </a:xfrm>
        </p:grpSpPr>
        <p:grpSp>
          <p:nvGrpSpPr>
            <p:cNvPr id="1051790" name="Group 142"/>
            <p:cNvGrpSpPr>
              <a:grpSpLocks/>
            </p:cNvGrpSpPr>
            <p:nvPr/>
          </p:nvGrpSpPr>
          <p:grpSpPr bwMode="auto">
            <a:xfrm>
              <a:off x="702" y="3360"/>
              <a:ext cx="2094" cy="660"/>
              <a:chOff x="474" y="3324"/>
              <a:chExt cx="2268" cy="660"/>
            </a:xfrm>
          </p:grpSpPr>
          <p:sp>
            <p:nvSpPr>
              <p:cNvPr id="1051791" name="Text Box 143"/>
              <p:cNvSpPr txBox="1">
                <a:spLocks noChangeArrowheads="1"/>
              </p:cNvSpPr>
              <p:nvPr/>
            </p:nvSpPr>
            <p:spPr bwMode="auto">
              <a:xfrm>
                <a:off x="474" y="3324"/>
                <a:ext cx="2100" cy="370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800" i="1">
                    <a:solidFill>
                      <a:srgbClr val="D5262B"/>
                    </a:solidFill>
                  </a:rPr>
                  <a:t>Junction:</a:t>
                </a:r>
                <a:r>
                  <a:rPr lang="en-US" sz="1800" i="1">
                    <a:solidFill>
                      <a:srgbClr val="CC66FF"/>
                    </a:solidFill>
                  </a:rPr>
                  <a:t> </a:t>
                </a:r>
                <a:r>
                  <a:rPr lang="en-US" sz="1800"/>
                  <a:t>is always in the origin</a:t>
                </a:r>
              </a:p>
            </p:txBody>
          </p:sp>
          <p:sp>
            <p:nvSpPr>
              <p:cNvPr id="1051792" name="Line 144"/>
              <p:cNvSpPr>
                <a:spLocks noChangeShapeType="1"/>
              </p:cNvSpPr>
              <p:nvPr/>
            </p:nvSpPr>
            <p:spPr bwMode="auto">
              <a:xfrm>
                <a:off x="2124" y="3588"/>
                <a:ext cx="618" cy="396"/>
              </a:xfrm>
              <a:prstGeom prst="line">
                <a:avLst/>
              </a:prstGeom>
              <a:noFill/>
              <a:ln w="25400">
                <a:solidFill>
                  <a:srgbClr val="D5262B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1793" name="Oval 145"/>
            <p:cNvSpPr>
              <a:spLocks noChangeArrowheads="1"/>
            </p:cNvSpPr>
            <p:nvPr/>
          </p:nvSpPr>
          <p:spPr bwMode="auto">
            <a:xfrm>
              <a:off x="638" y="2692"/>
              <a:ext cx="56" cy="56"/>
            </a:xfrm>
            <a:prstGeom prst="ellipse">
              <a:avLst/>
            </a:prstGeom>
            <a:noFill/>
            <a:ln w="15875" algn="ctr">
              <a:solidFill>
                <a:srgbClr val="D5262B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</p:grpSp>
      <p:sp>
        <p:nvSpPr>
          <p:cNvPr id="1051794" name="Rectangle 146"/>
          <p:cNvSpPr>
            <a:spLocks noChangeArrowheads="1"/>
          </p:cNvSpPr>
          <p:nvPr/>
        </p:nvSpPr>
        <p:spPr bwMode="auto">
          <a:xfrm>
            <a:off x="123825" y="1120775"/>
            <a:ext cx="880268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15000"/>
              </a:spcBef>
              <a:buClr>
                <a:srgbClr val="8C2532"/>
              </a:buClr>
              <a:buSzPct val="80000"/>
              <a:buFont typeface="Arial" charset="0"/>
              <a:buChar char="►"/>
            </a:pPr>
            <a:r>
              <a:rPr lang="en-GB" sz="2400"/>
              <a:t>thermal </a:t>
            </a:r>
            <a:r>
              <a:rPr lang="en-GB" sz="2400" b="1" i="1"/>
              <a:t>C</a:t>
            </a:r>
            <a:r>
              <a:rPr lang="en-GB" sz="2400"/>
              <a:t>apacitance vs. thermal </a:t>
            </a:r>
            <a:r>
              <a:rPr lang="en-GB" sz="2400" b="1" i="1"/>
              <a:t>R</a:t>
            </a:r>
            <a:r>
              <a:rPr lang="en-GB" sz="2400"/>
              <a:t>esistance</a:t>
            </a:r>
            <a:endParaRPr lang="en-GB" sz="1800" i="1"/>
          </a:p>
        </p:txBody>
      </p:sp>
      <p:sp>
        <p:nvSpPr>
          <p:cNvPr id="1051795" name="Text Box 147"/>
          <p:cNvSpPr txBox="1">
            <a:spLocks noChangeArrowheads="1"/>
          </p:cNvSpPr>
          <p:nvPr/>
        </p:nvSpPr>
        <p:spPr bwMode="auto">
          <a:xfrm>
            <a:off x="352425" y="3603625"/>
            <a:ext cx="3438525" cy="587375"/>
          </a:xfrm>
          <a:prstGeom prst="rect">
            <a:avLst/>
          </a:prstGeom>
          <a:solidFill>
            <a:srgbClr val="FFFF99"/>
          </a:solidFill>
          <a:ln w="15875" algn="ctr">
            <a:solidFill>
              <a:srgbClr val="D5262B"/>
            </a:solidFill>
            <a:miter lim="800000"/>
            <a:headEnd/>
            <a:tailEnd/>
          </a:ln>
          <a:effectLst/>
        </p:spPr>
        <p:txBody>
          <a:bodyPr lIns="18000" tIns="10800" rIns="18000" bIns="108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1">
                <a:solidFill>
                  <a:srgbClr val="D5262B"/>
                </a:solidFill>
              </a:rPr>
              <a:t>Allows structural analysis and modeling… </a:t>
            </a:r>
          </a:p>
        </p:txBody>
      </p:sp>
      <p:sp>
        <p:nvSpPr>
          <p:cNvPr id="1051796" name="Rectangle 1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Struktúrafüggvény</a:t>
            </a:r>
            <a:endParaRPr lang="en-US"/>
          </a:p>
        </p:txBody>
      </p:sp>
    </p:spTree>
    <p:custDataLst>
      <p:tags r:id="rId2"/>
    </p:custDataLst>
  </p:cSld>
  <p:clrMapOvr>
    <a:masterClrMapping/>
  </p:clrMapOvr>
  <p:transition advTm="195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7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43C1AF-17F4-4481-9C93-1D60ED7407C4}" type="slidenum">
              <a:rPr lang="en-US"/>
              <a:pPr/>
              <a:t>6</a:t>
            </a:fld>
            <a:endParaRPr lang="en-US"/>
          </a:p>
        </p:txBody>
      </p:sp>
      <p:grpSp>
        <p:nvGrpSpPr>
          <p:cNvPr id="1052674" name="Group 2"/>
          <p:cNvGrpSpPr>
            <a:grpSpLocks/>
          </p:cNvGrpSpPr>
          <p:nvPr/>
        </p:nvGrpSpPr>
        <p:grpSpPr bwMode="auto">
          <a:xfrm>
            <a:off x="438150" y="1766888"/>
            <a:ext cx="4114800" cy="1766887"/>
            <a:chOff x="312" y="1071"/>
            <a:chExt cx="2807" cy="1113"/>
          </a:xfrm>
        </p:grpSpPr>
        <p:sp>
          <p:nvSpPr>
            <p:cNvPr id="1052675" name="Rectangle 3"/>
            <p:cNvSpPr>
              <a:spLocks noChangeArrowheads="1"/>
            </p:cNvSpPr>
            <p:nvPr/>
          </p:nvSpPr>
          <p:spPr bwMode="auto">
            <a:xfrm>
              <a:off x="541" y="1369"/>
              <a:ext cx="2103" cy="394"/>
            </a:xfrm>
            <a:prstGeom prst="rect">
              <a:avLst/>
            </a:prstGeom>
            <a:noFill/>
            <a:ln w="9525" algn="ctr">
              <a:solidFill>
                <a:srgbClr val="4D4D4D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52676" name="Rectangle 4"/>
            <p:cNvSpPr>
              <a:spLocks noChangeArrowheads="1"/>
            </p:cNvSpPr>
            <p:nvPr/>
          </p:nvSpPr>
          <p:spPr bwMode="auto">
            <a:xfrm>
              <a:off x="566" y="1609"/>
              <a:ext cx="2058" cy="150"/>
            </a:xfrm>
            <a:prstGeom prst="rect">
              <a:avLst/>
            </a:prstGeom>
            <a:solidFill>
              <a:srgbClr val="FF9900"/>
            </a:solidFill>
            <a:ln w="9525" algn="ctr">
              <a:solidFill>
                <a:srgbClr val="FF66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52677" name="Rectangle 5"/>
            <p:cNvSpPr>
              <a:spLocks noChangeArrowheads="1"/>
            </p:cNvSpPr>
            <p:nvPr/>
          </p:nvSpPr>
          <p:spPr bwMode="auto">
            <a:xfrm>
              <a:off x="830" y="1574"/>
              <a:ext cx="1530" cy="35"/>
            </a:xfrm>
            <a:prstGeom prst="rect">
              <a:avLst/>
            </a:prstGeom>
            <a:solidFill>
              <a:srgbClr val="339966"/>
            </a:solidFill>
            <a:ln w="9525" algn="ctr">
              <a:solidFill>
                <a:srgbClr val="00FF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52678" name="Rectangle 6"/>
            <p:cNvSpPr>
              <a:spLocks noChangeArrowheads="1"/>
            </p:cNvSpPr>
            <p:nvPr/>
          </p:nvSpPr>
          <p:spPr bwMode="auto">
            <a:xfrm>
              <a:off x="866" y="1422"/>
              <a:ext cx="1455" cy="149"/>
            </a:xfrm>
            <a:prstGeom prst="rect">
              <a:avLst/>
            </a:prstGeom>
            <a:solidFill>
              <a:srgbClr val="CC99FF"/>
            </a:solidFill>
            <a:ln w="9525" algn="ctr">
              <a:solidFill>
                <a:srgbClr val="FF99CC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52679" name="Rectangle 7"/>
            <p:cNvSpPr>
              <a:spLocks noChangeArrowheads="1"/>
            </p:cNvSpPr>
            <p:nvPr/>
          </p:nvSpPr>
          <p:spPr bwMode="auto">
            <a:xfrm flipV="1">
              <a:off x="888" y="1424"/>
              <a:ext cx="1405" cy="27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D5262B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sp>
          <p:nvSpPr>
            <p:cNvPr id="1052680" name="Rectangle 8"/>
            <p:cNvSpPr>
              <a:spLocks noChangeArrowheads="1"/>
            </p:cNvSpPr>
            <p:nvPr/>
          </p:nvSpPr>
          <p:spPr bwMode="auto">
            <a:xfrm>
              <a:off x="447" y="1787"/>
              <a:ext cx="2296" cy="397"/>
            </a:xfrm>
            <a:prstGeom prst="rect">
              <a:avLst/>
            </a:prstGeom>
            <a:solidFill>
              <a:schemeClr val="accent2">
                <a:alpha val="99001"/>
              </a:schemeClr>
            </a:solidFill>
            <a:ln w="9525" algn="ctr">
              <a:solidFill>
                <a:srgbClr val="3366FF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hu-HU"/>
            </a:p>
          </p:txBody>
        </p:sp>
        <p:sp>
          <p:nvSpPr>
            <p:cNvPr id="1052681" name="Text Box 9"/>
            <p:cNvSpPr txBox="1">
              <a:spLocks noChangeArrowheads="1"/>
            </p:cNvSpPr>
            <p:nvPr/>
          </p:nvSpPr>
          <p:spPr bwMode="auto">
            <a:xfrm>
              <a:off x="651" y="1915"/>
              <a:ext cx="937" cy="19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b="1" i="1">
                  <a:solidFill>
                    <a:schemeClr val="bg1"/>
                  </a:solidFill>
                </a:rPr>
                <a:t>Cold-plate</a:t>
              </a:r>
            </a:p>
          </p:txBody>
        </p:sp>
        <p:sp>
          <p:nvSpPr>
            <p:cNvPr id="1052682" name="Text Box 10"/>
            <p:cNvSpPr txBox="1">
              <a:spLocks noChangeArrowheads="1"/>
            </p:cNvSpPr>
            <p:nvPr/>
          </p:nvSpPr>
          <p:spPr bwMode="auto">
            <a:xfrm>
              <a:off x="662" y="1585"/>
              <a:ext cx="937" cy="17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i="1">
                  <a:solidFill>
                    <a:schemeClr val="tx1"/>
                  </a:solidFill>
                </a:rPr>
                <a:t>Base</a:t>
              </a:r>
            </a:p>
          </p:txBody>
        </p:sp>
        <p:sp>
          <p:nvSpPr>
            <p:cNvPr id="1052683" name="Text Box 11"/>
            <p:cNvSpPr txBox="1">
              <a:spLocks noChangeArrowheads="1"/>
            </p:cNvSpPr>
            <p:nvPr/>
          </p:nvSpPr>
          <p:spPr bwMode="auto">
            <a:xfrm>
              <a:off x="821" y="1414"/>
              <a:ext cx="937" cy="17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i="1">
                  <a:solidFill>
                    <a:schemeClr val="tx1"/>
                  </a:solidFill>
                </a:rPr>
                <a:t>Chip</a:t>
              </a:r>
            </a:p>
          </p:txBody>
        </p:sp>
        <p:grpSp>
          <p:nvGrpSpPr>
            <p:cNvPr id="1052684" name="Group 12"/>
            <p:cNvGrpSpPr>
              <a:grpSpLocks/>
            </p:cNvGrpSpPr>
            <p:nvPr/>
          </p:nvGrpSpPr>
          <p:grpSpPr bwMode="auto">
            <a:xfrm>
              <a:off x="2365" y="1155"/>
              <a:ext cx="754" cy="406"/>
              <a:chOff x="2365" y="1155"/>
              <a:chExt cx="754" cy="406"/>
            </a:xfrm>
          </p:grpSpPr>
          <p:sp>
            <p:nvSpPr>
              <p:cNvPr id="1052685" name="Text Box 13"/>
              <p:cNvSpPr txBox="1">
                <a:spLocks noChangeArrowheads="1"/>
              </p:cNvSpPr>
              <p:nvPr/>
            </p:nvSpPr>
            <p:spPr bwMode="auto">
              <a:xfrm>
                <a:off x="2365" y="1155"/>
                <a:ext cx="754" cy="179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i="1">
                    <a:solidFill>
                      <a:schemeClr val="tx1"/>
                    </a:solidFill>
                  </a:rPr>
                  <a:t>Die attach</a:t>
                </a:r>
              </a:p>
            </p:txBody>
          </p:sp>
          <p:sp>
            <p:nvSpPr>
              <p:cNvPr id="1052686" name="Line 14"/>
              <p:cNvSpPr>
                <a:spLocks noChangeShapeType="1"/>
              </p:cNvSpPr>
              <p:nvPr/>
            </p:nvSpPr>
            <p:spPr bwMode="auto">
              <a:xfrm flipH="1">
                <a:off x="2365" y="1324"/>
                <a:ext cx="122" cy="237"/>
              </a:xfrm>
              <a:prstGeom prst="line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1052687" name="Group 15"/>
            <p:cNvGrpSpPr>
              <a:grpSpLocks/>
            </p:cNvGrpSpPr>
            <p:nvPr/>
          </p:nvGrpSpPr>
          <p:grpSpPr bwMode="auto">
            <a:xfrm>
              <a:off x="1258" y="1071"/>
              <a:ext cx="655" cy="335"/>
              <a:chOff x="1687" y="921"/>
              <a:chExt cx="794" cy="335"/>
            </a:xfrm>
          </p:grpSpPr>
          <p:sp>
            <p:nvSpPr>
              <p:cNvPr id="1052688" name="Text Box 16"/>
              <p:cNvSpPr txBox="1">
                <a:spLocks noChangeArrowheads="1"/>
              </p:cNvSpPr>
              <p:nvPr/>
            </p:nvSpPr>
            <p:spPr bwMode="auto">
              <a:xfrm>
                <a:off x="1687" y="921"/>
                <a:ext cx="794" cy="179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b="1" i="1">
                    <a:solidFill>
                      <a:srgbClr val="D5262B"/>
                    </a:solidFill>
                  </a:rPr>
                  <a:t>Junction</a:t>
                </a:r>
              </a:p>
            </p:txBody>
          </p:sp>
          <p:sp>
            <p:nvSpPr>
              <p:cNvPr id="1052689" name="Line 17"/>
              <p:cNvSpPr>
                <a:spLocks noChangeShapeType="1"/>
              </p:cNvSpPr>
              <p:nvPr/>
            </p:nvSpPr>
            <p:spPr bwMode="auto">
              <a:xfrm>
                <a:off x="2087" y="1093"/>
                <a:ext cx="0" cy="163"/>
              </a:xfrm>
              <a:prstGeom prst="line">
                <a:avLst/>
              </a:prstGeom>
              <a:noFill/>
              <a:ln w="25400">
                <a:solidFill>
                  <a:srgbClr val="D5262B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2690" name="Rectangle 18"/>
            <p:cNvSpPr>
              <a:spLocks noChangeArrowheads="1"/>
            </p:cNvSpPr>
            <p:nvPr/>
          </p:nvSpPr>
          <p:spPr bwMode="auto">
            <a:xfrm>
              <a:off x="515" y="1758"/>
              <a:ext cx="2162" cy="27"/>
            </a:xfrm>
            <a:prstGeom prst="rect">
              <a:avLst/>
            </a:prstGeom>
            <a:solidFill>
              <a:srgbClr val="808000"/>
            </a:solidFill>
            <a:ln w="9525" algn="ctr">
              <a:solidFill>
                <a:srgbClr val="99CC0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hu-HU"/>
            </a:p>
          </p:txBody>
        </p:sp>
        <p:grpSp>
          <p:nvGrpSpPr>
            <p:cNvPr id="1052691" name="Group 19"/>
            <p:cNvGrpSpPr>
              <a:grpSpLocks/>
            </p:cNvGrpSpPr>
            <p:nvPr/>
          </p:nvGrpSpPr>
          <p:grpSpPr bwMode="auto">
            <a:xfrm>
              <a:off x="312" y="1161"/>
              <a:ext cx="623" cy="583"/>
              <a:chOff x="540" y="1011"/>
              <a:chExt cx="755" cy="583"/>
            </a:xfrm>
          </p:grpSpPr>
          <p:sp>
            <p:nvSpPr>
              <p:cNvPr id="1052692" name="Text Box 20"/>
              <p:cNvSpPr txBox="1">
                <a:spLocks noChangeArrowheads="1"/>
              </p:cNvSpPr>
              <p:nvPr/>
            </p:nvSpPr>
            <p:spPr bwMode="auto">
              <a:xfrm>
                <a:off x="540" y="1011"/>
                <a:ext cx="755" cy="179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i="1">
                    <a:solidFill>
                      <a:schemeClr val="tx1"/>
                    </a:solidFill>
                  </a:rPr>
                  <a:t>Grease</a:t>
                </a:r>
              </a:p>
            </p:txBody>
          </p:sp>
          <p:sp>
            <p:nvSpPr>
              <p:cNvPr id="1052693" name="Line 21"/>
              <p:cNvSpPr>
                <a:spLocks noChangeShapeType="1"/>
              </p:cNvSpPr>
              <p:nvPr/>
            </p:nvSpPr>
            <p:spPr bwMode="auto">
              <a:xfrm>
                <a:off x="706" y="1171"/>
                <a:ext cx="95" cy="423"/>
              </a:xfrm>
              <a:prstGeom prst="line">
                <a:avLst/>
              </a:prstGeom>
              <a:noFill/>
              <a:ln w="25400">
                <a:solidFill>
                  <a:srgbClr val="808000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052694" name="Group 22"/>
          <p:cNvGrpSpPr>
            <a:grpSpLocks noChangeAspect="1"/>
          </p:cNvGrpSpPr>
          <p:nvPr/>
        </p:nvGrpSpPr>
        <p:grpSpPr bwMode="auto">
          <a:xfrm>
            <a:off x="779463" y="3833813"/>
            <a:ext cx="2293937" cy="2043112"/>
            <a:chOff x="2652" y="2313"/>
            <a:chExt cx="1962" cy="1802"/>
          </a:xfrm>
        </p:grpSpPr>
        <p:sp>
          <p:nvSpPr>
            <p:cNvPr id="1052695" name="Line 23"/>
            <p:cNvSpPr>
              <a:spLocks noChangeAspect="1" noChangeShapeType="1"/>
            </p:cNvSpPr>
            <p:nvPr/>
          </p:nvSpPr>
          <p:spPr bwMode="auto">
            <a:xfrm flipV="1">
              <a:off x="3389" y="3042"/>
              <a:ext cx="116" cy="37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696" name="Text Box 24"/>
            <p:cNvSpPr txBox="1">
              <a:spLocks noChangeAspect="1" noChangeArrowheads="1"/>
            </p:cNvSpPr>
            <p:nvPr/>
          </p:nvSpPr>
          <p:spPr bwMode="auto">
            <a:xfrm>
              <a:off x="3448" y="3192"/>
              <a:ext cx="598" cy="25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i="1">
                  <a:solidFill>
                    <a:srgbClr val="FF9900"/>
                  </a:solidFill>
                </a:rPr>
                <a:t>Base</a:t>
              </a:r>
              <a:endParaRPr lang="en-US" sz="1400"/>
            </a:p>
          </p:txBody>
        </p:sp>
        <p:sp>
          <p:nvSpPr>
            <p:cNvPr id="1052697" name="Line 25"/>
            <p:cNvSpPr>
              <a:spLocks noChangeAspect="1" noChangeShapeType="1"/>
            </p:cNvSpPr>
            <p:nvPr/>
          </p:nvSpPr>
          <p:spPr bwMode="auto">
            <a:xfrm flipV="1">
              <a:off x="3495" y="2988"/>
              <a:ext cx="544" cy="65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698" name="Text Box 26"/>
            <p:cNvSpPr txBox="1">
              <a:spLocks noChangeAspect="1" noChangeArrowheads="1"/>
            </p:cNvSpPr>
            <p:nvPr/>
          </p:nvSpPr>
          <p:spPr bwMode="auto">
            <a:xfrm>
              <a:off x="3744" y="3019"/>
              <a:ext cx="654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i="1">
                  <a:solidFill>
                    <a:srgbClr val="808000"/>
                  </a:solidFill>
                </a:rPr>
                <a:t>Grease</a:t>
              </a:r>
              <a:endParaRPr lang="en-US" sz="1400"/>
            </a:p>
          </p:txBody>
        </p:sp>
        <p:sp>
          <p:nvSpPr>
            <p:cNvPr id="1052699" name="Line 27"/>
            <p:cNvSpPr>
              <a:spLocks noChangeAspect="1" noChangeShapeType="1"/>
            </p:cNvSpPr>
            <p:nvPr/>
          </p:nvSpPr>
          <p:spPr bwMode="auto">
            <a:xfrm flipV="1">
              <a:off x="4032" y="2441"/>
              <a:ext cx="0" cy="54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700" name="Line 28"/>
            <p:cNvSpPr>
              <a:spLocks noChangeAspect="1" noChangeShapeType="1"/>
            </p:cNvSpPr>
            <p:nvPr/>
          </p:nvSpPr>
          <p:spPr bwMode="auto">
            <a:xfrm flipV="1">
              <a:off x="2826" y="3406"/>
              <a:ext cx="575" cy="65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701" name="Text Box 29"/>
            <p:cNvSpPr txBox="1">
              <a:spLocks noChangeAspect="1" noChangeArrowheads="1"/>
            </p:cNvSpPr>
            <p:nvPr/>
          </p:nvSpPr>
          <p:spPr bwMode="auto">
            <a:xfrm>
              <a:off x="3012" y="3450"/>
              <a:ext cx="930" cy="25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i="1">
                  <a:solidFill>
                    <a:srgbClr val="008000"/>
                  </a:solidFill>
                </a:rPr>
                <a:t>Die attach</a:t>
              </a:r>
              <a:endParaRPr lang="en-US" sz="1400"/>
            </a:p>
          </p:txBody>
        </p:sp>
        <p:grpSp>
          <p:nvGrpSpPr>
            <p:cNvPr id="1052702" name="Group 30"/>
            <p:cNvGrpSpPr>
              <a:grpSpLocks noChangeAspect="1"/>
            </p:cNvGrpSpPr>
            <p:nvPr/>
          </p:nvGrpSpPr>
          <p:grpSpPr bwMode="auto">
            <a:xfrm>
              <a:off x="2652" y="2313"/>
              <a:ext cx="1962" cy="1802"/>
              <a:chOff x="2652" y="2313"/>
              <a:chExt cx="1962" cy="1802"/>
            </a:xfrm>
          </p:grpSpPr>
          <p:sp>
            <p:nvSpPr>
              <p:cNvPr id="1052703" name="Line 31"/>
              <p:cNvSpPr>
                <a:spLocks noChangeAspect="1" noChangeShapeType="1"/>
              </p:cNvSpPr>
              <p:nvPr/>
            </p:nvSpPr>
            <p:spPr bwMode="auto">
              <a:xfrm>
                <a:off x="2652" y="4000"/>
                <a:ext cx="183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graphicFrame>
            <p:nvGraphicFramePr>
              <p:cNvPr id="1052704" name="Object 32"/>
              <p:cNvGraphicFramePr>
                <a:graphicFrameLocks noChangeAspect="1"/>
              </p:cNvGraphicFramePr>
              <p:nvPr/>
            </p:nvGraphicFramePr>
            <p:xfrm>
              <a:off x="4407" y="3778"/>
              <a:ext cx="207" cy="20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744" name="Equation" r:id="rId5" imgW="203040" imgH="215640" progId="Equation.3">
                      <p:embed/>
                    </p:oleObj>
                  </mc:Choice>
                  <mc:Fallback>
                    <p:oleObj name="Equation" r:id="rId5" imgW="203040" imgH="215640" progId="Equation.3">
                      <p:embed/>
                      <p:pic>
                        <p:nvPicPr>
                          <p:cNvPr id="0" name="Picture 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07" y="3778"/>
                            <a:ext cx="207" cy="201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52705" name="Object 33"/>
              <p:cNvGraphicFramePr>
                <a:graphicFrameLocks noChangeAspect="1"/>
              </p:cNvGraphicFramePr>
              <p:nvPr/>
            </p:nvGraphicFramePr>
            <p:xfrm>
              <a:off x="2808" y="2313"/>
              <a:ext cx="213" cy="20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2745" name="Equation" r:id="rId7" imgW="203040" imgH="215640" progId="Equation.3">
                      <p:embed/>
                    </p:oleObj>
                  </mc:Choice>
                  <mc:Fallback>
                    <p:oleObj name="Equation" r:id="rId7" imgW="203040" imgH="215640" progId="Equation.3">
                      <p:embed/>
                      <p:pic>
                        <p:nvPicPr>
                          <p:cNvPr id="0" name="Picture 3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08" y="2313"/>
                            <a:ext cx="213" cy="20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bg1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52706" name="Line 34"/>
              <p:cNvSpPr>
                <a:spLocks noChangeAspect="1" noChangeShapeType="1"/>
              </p:cNvSpPr>
              <p:nvPr/>
            </p:nvSpPr>
            <p:spPr bwMode="auto">
              <a:xfrm flipV="1">
                <a:off x="2754" y="2315"/>
                <a:ext cx="0" cy="1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2707" name="Line 35"/>
            <p:cNvSpPr>
              <a:spLocks noChangeAspect="1" noChangeShapeType="1"/>
            </p:cNvSpPr>
            <p:nvPr/>
          </p:nvSpPr>
          <p:spPr bwMode="auto">
            <a:xfrm flipV="1">
              <a:off x="2754" y="3460"/>
              <a:ext cx="72" cy="533"/>
            </a:xfrm>
            <a:prstGeom prst="line">
              <a:avLst/>
            </a:prstGeom>
            <a:noFill/>
            <a:ln w="254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708" name="Text Box 36"/>
            <p:cNvSpPr txBox="1">
              <a:spLocks noChangeAspect="1" noChangeArrowheads="1"/>
            </p:cNvSpPr>
            <p:nvPr/>
          </p:nvSpPr>
          <p:spPr bwMode="auto">
            <a:xfrm>
              <a:off x="2771" y="3673"/>
              <a:ext cx="553" cy="25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i="1">
                  <a:solidFill>
                    <a:srgbClr val="CC66FF"/>
                  </a:solidFill>
                </a:rPr>
                <a:t>Chip</a:t>
              </a:r>
              <a:endParaRPr lang="en-US" sz="1400"/>
            </a:p>
          </p:txBody>
        </p:sp>
      </p:grpSp>
      <p:sp>
        <p:nvSpPr>
          <p:cNvPr id="1052709" name="Text Box 37"/>
          <p:cNvSpPr txBox="1">
            <a:spLocks noChangeArrowheads="1"/>
          </p:cNvSpPr>
          <p:nvPr/>
        </p:nvSpPr>
        <p:spPr bwMode="auto">
          <a:xfrm>
            <a:off x="471488" y="1466850"/>
            <a:ext cx="3833812" cy="3127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i="1">
                <a:solidFill>
                  <a:schemeClr val="tx1"/>
                </a:solidFill>
              </a:rPr>
              <a:t>Reference device with good DA</a:t>
            </a:r>
          </a:p>
        </p:txBody>
      </p:sp>
      <p:grpSp>
        <p:nvGrpSpPr>
          <p:cNvPr id="1052710" name="Group 38"/>
          <p:cNvGrpSpPr>
            <a:grpSpLocks/>
          </p:cNvGrpSpPr>
          <p:nvPr/>
        </p:nvGrpSpPr>
        <p:grpSpPr bwMode="auto">
          <a:xfrm>
            <a:off x="4646613" y="1466850"/>
            <a:ext cx="4125912" cy="2066925"/>
            <a:chOff x="3095" y="1344"/>
            <a:chExt cx="2599" cy="1302"/>
          </a:xfrm>
        </p:grpSpPr>
        <p:grpSp>
          <p:nvGrpSpPr>
            <p:cNvPr id="1052711" name="Group 39"/>
            <p:cNvGrpSpPr>
              <a:grpSpLocks/>
            </p:cNvGrpSpPr>
            <p:nvPr/>
          </p:nvGrpSpPr>
          <p:grpSpPr bwMode="auto">
            <a:xfrm>
              <a:off x="3103" y="1533"/>
              <a:ext cx="2591" cy="1113"/>
              <a:chOff x="3360" y="1071"/>
              <a:chExt cx="2807" cy="1113"/>
            </a:xfrm>
          </p:grpSpPr>
          <p:sp>
            <p:nvSpPr>
              <p:cNvPr id="1052712" name="Rectangle 40"/>
              <p:cNvSpPr>
                <a:spLocks noChangeArrowheads="1"/>
              </p:cNvSpPr>
              <p:nvPr/>
            </p:nvSpPr>
            <p:spPr bwMode="auto">
              <a:xfrm>
                <a:off x="3589" y="1369"/>
                <a:ext cx="2103" cy="394"/>
              </a:xfrm>
              <a:prstGeom prst="rect">
                <a:avLst/>
              </a:prstGeom>
              <a:noFill/>
              <a:ln w="9525" algn="ctr">
                <a:solidFill>
                  <a:srgbClr val="4D4D4D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13" name="Rectangle 41"/>
              <p:cNvSpPr>
                <a:spLocks noChangeArrowheads="1"/>
              </p:cNvSpPr>
              <p:nvPr/>
            </p:nvSpPr>
            <p:spPr bwMode="auto">
              <a:xfrm>
                <a:off x="3614" y="1609"/>
                <a:ext cx="2058" cy="150"/>
              </a:xfrm>
              <a:prstGeom prst="rect">
                <a:avLst/>
              </a:prstGeom>
              <a:solidFill>
                <a:srgbClr val="FF9900"/>
              </a:solidFill>
              <a:ln w="9525" algn="ctr">
                <a:solidFill>
                  <a:srgbClr val="FF66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14" name="Rectangle 42"/>
              <p:cNvSpPr>
                <a:spLocks noChangeArrowheads="1"/>
              </p:cNvSpPr>
              <p:nvPr/>
            </p:nvSpPr>
            <p:spPr bwMode="auto">
              <a:xfrm>
                <a:off x="3914" y="1422"/>
                <a:ext cx="1455" cy="149"/>
              </a:xfrm>
              <a:prstGeom prst="rect">
                <a:avLst/>
              </a:prstGeom>
              <a:solidFill>
                <a:srgbClr val="CC99FF"/>
              </a:solidFill>
              <a:ln w="9525" algn="ctr">
                <a:solidFill>
                  <a:srgbClr val="FF99CC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15" name="Rectangle 43"/>
              <p:cNvSpPr>
                <a:spLocks noChangeArrowheads="1"/>
              </p:cNvSpPr>
              <p:nvPr/>
            </p:nvSpPr>
            <p:spPr bwMode="auto">
              <a:xfrm flipV="1">
                <a:off x="3936" y="1424"/>
                <a:ext cx="1405" cy="27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rgbClr val="D5262B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16" name="Rectangle 44"/>
              <p:cNvSpPr>
                <a:spLocks noChangeArrowheads="1"/>
              </p:cNvSpPr>
              <p:nvPr/>
            </p:nvSpPr>
            <p:spPr bwMode="auto">
              <a:xfrm>
                <a:off x="3495" y="1787"/>
                <a:ext cx="2296" cy="397"/>
              </a:xfrm>
              <a:prstGeom prst="rect">
                <a:avLst/>
              </a:prstGeom>
              <a:solidFill>
                <a:schemeClr val="accent2">
                  <a:alpha val="99001"/>
                </a:schemeClr>
              </a:solidFill>
              <a:ln w="9525" algn="ctr">
                <a:solidFill>
                  <a:srgbClr val="3366FF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17" name="Text Box 45"/>
              <p:cNvSpPr txBox="1">
                <a:spLocks noChangeArrowheads="1"/>
              </p:cNvSpPr>
              <p:nvPr/>
            </p:nvSpPr>
            <p:spPr bwMode="auto">
              <a:xfrm>
                <a:off x="3699" y="1915"/>
                <a:ext cx="937" cy="197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600" b="1" i="1">
                    <a:solidFill>
                      <a:schemeClr val="bg1"/>
                    </a:solidFill>
                  </a:rPr>
                  <a:t>Cold-plate</a:t>
                </a:r>
              </a:p>
            </p:txBody>
          </p:sp>
          <p:sp>
            <p:nvSpPr>
              <p:cNvPr id="1052718" name="Text Box 46"/>
              <p:cNvSpPr txBox="1">
                <a:spLocks noChangeArrowheads="1"/>
              </p:cNvSpPr>
              <p:nvPr/>
            </p:nvSpPr>
            <p:spPr bwMode="auto">
              <a:xfrm>
                <a:off x="3710" y="1585"/>
                <a:ext cx="937" cy="179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i="1">
                    <a:solidFill>
                      <a:schemeClr val="tx1"/>
                    </a:solidFill>
                  </a:rPr>
                  <a:t>Base</a:t>
                </a:r>
              </a:p>
            </p:txBody>
          </p:sp>
          <p:sp>
            <p:nvSpPr>
              <p:cNvPr id="1052719" name="Text Box 47"/>
              <p:cNvSpPr txBox="1">
                <a:spLocks noChangeArrowheads="1"/>
              </p:cNvSpPr>
              <p:nvPr/>
            </p:nvSpPr>
            <p:spPr bwMode="auto">
              <a:xfrm>
                <a:off x="3869" y="1414"/>
                <a:ext cx="937" cy="179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i="1">
                    <a:solidFill>
                      <a:schemeClr val="tx1"/>
                    </a:solidFill>
                  </a:rPr>
                  <a:t>Chip</a:t>
                </a:r>
              </a:p>
            </p:txBody>
          </p:sp>
          <p:grpSp>
            <p:nvGrpSpPr>
              <p:cNvPr id="1052720" name="Group 48"/>
              <p:cNvGrpSpPr>
                <a:grpSpLocks/>
              </p:cNvGrpSpPr>
              <p:nvPr/>
            </p:nvGrpSpPr>
            <p:grpSpPr bwMode="auto">
              <a:xfrm>
                <a:off x="5413" y="1155"/>
                <a:ext cx="754" cy="406"/>
                <a:chOff x="2365" y="1155"/>
                <a:chExt cx="754" cy="406"/>
              </a:xfrm>
            </p:grpSpPr>
            <p:sp>
              <p:nvSpPr>
                <p:cNvPr id="105272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365" y="1155"/>
                  <a:ext cx="754" cy="179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400" b="1" i="1">
                      <a:solidFill>
                        <a:schemeClr val="tx1"/>
                      </a:solidFill>
                    </a:rPr>
                    <a:t>Die attach</a:t>
                  </a:r>
                </a:p>
              </p:txBody>
            </p:sp>
            <p:sp>
              <p:nvSpPr>
                <p:cNvPr id="1052722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2365" y="1324"/>
                  <a:ext cx="122" cy="237"/>
                </a:xfrm>
                <a:prstGeom prst="line">
                  <a:avLst/>
                </a:prstGeom>
                <a:noFill/>
                <a:ln w="25400">
                  <a:solidFill>
                    <a:srgbClr val="0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</p:grpSp>
          <p:grpSp>
            <p:nvGrpSpPr>
              <p:cNvPr id="1052723" name="Group 51"/>
              <p:cNvGrpSpPr>
                <a:grpSpLocks/>
              </p:cNvGrpSpPr>
              <p:nvPr/>
            </p:nvGrpSpPr>
            <p:grpSpPr bwMode="auto">
              <a:xfrm>
                <a:off x="4306" y="1071"/>
                <a:ext cx="655" cy="335"/>
                <a:chOff x="1687" y="921"/>
                <a:chExt cx="794" cy="335"/>
              </a:xfrm>
            </p:grpSpPr>
            <p:sp>
              <p:nvSpPr>
                <p:cNvPr id="1052724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1687" y="921"/>
                  <a:ext cx="794" cy="179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400" b="1" i="1">
                      <a:solidFill>
                        <a:srgbClr val="D5262B"/>
                      </a:solidFill>
                    </a:rPr>
                    <a:t>Junction</a:t>
                  </a:r>
                </a:p>
              </p:txBody>
            </p:sp>
            <p:sp>
              <p:nvSpPr>
                <p:cNvPr id="1052725" name="Line 53"/>
                <p:cNvSpPr>
                  <a:spLocks noChangeShapeType="1"/>
                </p:cNvSpPr>
                <p:nvPr/>
              </p:nvSpPr>
              <p:spPr bwMode="auto">
                <a:xfrm>
                  <a:off x="2087" y="1093"/>
                  <a:ext cx="0" cy="163"/>
                </a:xfrm>
                <a:prstGeom prst="line">
                  <a:avLst/>
                </a:prstGeom>
                <a:noFill/>
                <a:ln w="25400">
                  <a:solidFill>
                    <a:srgbClr val="D5262B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</p:grpSp>
          <p:sp>
            <p:nvSpPr>
              <p:cNvPr id="1052726" name="Rectangle 54"/>
              <p:cNvSpPr>
                <a:spLocks noChangeArrowheads="1"/>
              </p:cNvSpPr>
              <p:nvPr/>
            </p:nvSpPr>
            <p:spPr bwMode="auto">
              <a:xfrm>
                <a:off x="3563" y="1758"/>
                <a:ext cx="2162" cy="27"/>
              </a:xfrm>
              <a:prstGeom prst="rect">
                <a:avLst/>
              </a:prstGeom>
              <a:solidFill>
                <a:srgbClr val="808000"/>
              </a:solidFill>
              <a:ln w="9525" algn="ctr">
                <a:solidFill>
                  <a:srgbClr val="99CC00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hu-HU"/>
              </a:p>
            </p:txBody>
          </p:sp>
          <p:grpSp>
            <p:nvGrpSpPr>
              <p:cNvPr id="1052727" name="Group 55"/>
              <p:cNvGrpSpPr>
                <a:grpSpLocks/>
              </p:cNvGrpSpPr>
              <p:nvPr/>
            </p:nvGrpSpPr>
            <p:grpSpPr bwMode="auto">
              <a:xfrm>
                <a:off x="3360" y="1161"/>
                <a:ext cx="623" cy="583"/>
                <a:chOff x="540" y="1011"/>
                <a:chExt cx="755" cy="583"/>
              </a:xfrm>
            </p:grpSpPr>
            <p:sp>
              <p:nvSpPr>
                <p:cNvPr id="105272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540" y="1011"/>
                  <a:ext cx="755" cy="179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400" b="1" i="1">
                      <a:solidFill>
                        <a:schemeClr val="tx1"/>
                      </a:solidFill>
                    </a:rPr>
                    <a:t>Grease</a:t>
                  </a:r>
                </a:p>
              </p:txBody>
            </p:sp>
            <p:sp>
              <p:nvSpPr>
                <p:cNvPr id="1052729" name="Line 57"/>
                <p:cNvSpPr>
                  <a:spLocks noChangeShapeType="1"/>
                </p:cNvSpPr>
                <p:nvPr/>
              </p:nvSpPr>
              <p:spPr bwMode="auto">
                <a:xfrm>
                  <a:off x="706" y="1171"/>
                  <a:ext cx="95" cy="423"/>
                </a:xfrm>
                <a:prstGeom prst="line">
                  <a:avLst/>
                </a:prstGeom>
                <a:noFill/>
                <a:ln w="25400">
                  <a:solidFill>
                    <a:srgbClr val="808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spAutoFit/>
                </a:bodyPr>
                <a:lstStyle/>
                <a:p>
                  <a:endParaRPr lang="hu-HU"/>
                </a:p>
              </p:txBody>
            </p:sp>
          </p:grpSp>
          <p:grpSp>
            <p:nvGrpSpPr>
              <p:cNvPr id="1052730" name="Group 58"/>
              <p:cNvGrpSpPr>
                <a:grpSpLocks/>
              </p:cNvGrpSpPr>
              <p:nvPr/>
            </p:nvGrpSpPr>
            <p:grpSpPr bwMode="auto">
              <a:xfrm>
                <a:off x="3878" y="1573"/>
                <a:ext cx="1519" cy="37"/>
                <a:chOff x="3878" y="1573"/>
                <a:chExt cx="1519" cy="37"/>
              </a:xfrm>
            </p:grpSpPr>
            <p:sp>
              <p:nvSpPr>
                <p:cNvPr id="1052731" name="Rectangle 59"/>
                <p:cNvSpPr>
                  <a:spLocks noChangeArrowheads="1"/>
                </p:cNvSpPr>
                <p:nvPr/>
              </p:nvSpPr>
              <p:spPr bwMode="auto">
                <a:xfrm>
                  <a:off x="4166" y="1575"/>
                  <a:ext cx="247" cy="35"/>
                </a:xfrm>
                <a:prstGeom prst="rect">
                  <a:avLst/>
                </a:prstGeom>
                <a:solidFill>
                  <a:srgbClr val="339966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052732" name="Rectangle 60"/>
                <p:cNvSpPr>
                  <a:spLocks noChangeArrowheads="1"/>
                </p:cNvSpPr>
                <p:nvPr/>
              </p:nvSpPr>
              <p:spPr bwMode="auto">
                <a:xfrm>
                  <a:off x="4595" y="1574"/>
                  <a:ext cx="247" cy="35"/>
                </a:xfrm>
                <a:prstGeom prst="rect">
                  <a:avLst/>
                </a:prstGeom>
                <a:solidFill>
                  <a:srgbClr val="339966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052733" name="Rectangle 61"/>
                <p:cNvSpPr>
                  <a:spLocks noChangeArrowheads="1"/>
                </p:cNvSpPr>
                <p:nvPr/>
              </p:nvSpPr>
              <p:spPr bwMode="auto">
                <a:xfrm>
                  <a:off x="4878" y="1573"/>
                  <a:ext cx="519" cy="35"/>
                </a:xfrm>
                <a:prstGeom prst="rect">
                  <a:avLst/>
                </a:prstGeom>
                <a:solidFill>
                  <a:srgbClr val="339966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  <p:sp>
              <p:nvSpPr>
                <p:cNvPr id="1052734" name="Rectangle 62"/>
                <p:cNvSpPr>
                  <a:spLocks noChangeArrowheads="1"/>
                </p:cNvSpPr>
                <p:nvPr/>
              </p:nvSpPr>
              <p:spPr bwMode="auto">
                <a:xfrm>
                  <a:off x="3878" y="1574"/>
                  <a:ext cx="247" cy="35"/>
                </a:xfrm>
                <a:prstGeom prst="rect">
                  <a:avLst/>
                </a:prstGeom>
                <a:solidFill>
                  <a:srgbClr val="339966"/>
                </a:solidFill>
                <a:ln w="9525" algn="ctr">
                  <a:solidFill>
                    <a:srgbClr val="00FF00"/>
                  </a:solidFill>
                  <a:miter lim="800000"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endParaRPr lang="hu-HU"/>
                </a:p>
              </p:txBody>
            </p:sp>
          </p:grpSp>
        </p:grpSp>
        <p:sp>
          <p:nvSpPr>
            <p:cNvPr id="1052735" name="Text Box 63"/>
            <p:cNvSpPr txBox="1">
              <a:spLocks noChangeArrowheads="1"/>
            </p:cNvSpPr>
            <p:nvPr/>
          </p:nvSpPr>
          <p:spPr bwMode="auto">
            <a:xfrm>
              <a:off x="3095" y="1344"/>
              <a:ext cx="2533" cy="197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600" i="1">
                  <a:solidFill>
                    <a:schemeClr val="tx1"/>
                  </a:solidFill>
                </a:rPr>
                <a:t>Unknown device with suspected  DA voids</a:t>
              </a:r>
            </a:p>
          </p:txBody>
        </p:sp>
      </p:grpSp>
      <p:grpSp>
        <p:nvGrpSpPr>
          <p:cNvPr id="1052736" name="Group 64"/>
          <p:cNvGrpSpPr>
            <a:grpSpLocks noChangeAspect="1"/>
          </p:cNvGrpSpPr>
          <p:nvPr/>
        </p:nvGrpSpPr>
        <p:grpSpPr bwMode="auto">
          <a:xfrm>
            <a:off x="5248275" y="3838575"/>
            <a:ext cx="2357438" cy="2046288"/>
            <a:chOff x="3762" y="2319"/>
            <a:chExt cx="2010" cy="1802"/>
          </a:xfrm>
        </p:grpSpPr>
        <p:sp>
          <p:nvSpPr>
            <p:cNvPr id="1052737" name="Line 65"/>
            <p:cNvSpPr>
              <a:spLocks noChangeAspect="1" noChangeShapeType="1"/>
            </p:cNvSpPr>
            <p:nvPr/>
          </p:nvSpPr>
          <p:spPr bwMode="auto">
            <a:xfrm flipV="1">
              <a:off x="4805" y="3036"/>
              <a:ext cx="116" cy="375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738" name="Line 66"/>
            <p:cNvSpPr>
              <a:spLocks noChangeAspect="1" noChangeShapeType="1"/>
            </p:cNvSpPr>
            <p:nvPr/>
          </p:nvSpPr>
          <p:spPr bwMode="auto">
            <a:xfrm flipV="1">
              <a:off x="4911" y="2982"/>
              <a:ext cx="598" cy="65"/>
            </a:xfrm>
            <a:prstGeom prst="line">
              <a:avLst/>
            </a:prstGeom>
            <a:noFill/>
            <a:ln w="25400">
              <a:solidFill>
                <a:srgbClr val="8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739" name="Line 67"/>
            <p:cNvSpPr>
              <a:spLocks noChangeAspect="1" noChangeShapeType="1"/>
            </p:cNvSpPr>
            <p:nvPr/>
          </p:nvSpPr>
          <p:spPr bwMode="auto">
            <a:xfrm flipV="1">
              <a:off x="5514" y="2441"/>
              <a:ext cx="0" cy="54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740" name="Line 68"/>
            <p:cNvSpPr>
              <a:spLocks noChangeAspect="1" noChangeShapeType="1"/>
            </p:cNvSpPr>
            <p:nvPr/>
          </p:nvSpPr>
          <p:spPr bwMode="auto">
            <a:xfrm flipV="1">
              <a:off x="3936" y="3406"/>
              <a:ext cx="881" cy="71"/>
            </a:xfrm>
            <a:prstGeom prst="line">
              <a:avLst/>
            </a:prstGeom>
            <a:noFill/>
            <a:ln w="25400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741" name="Line 69"/>
            <p:cNvSpPr>
              <a:spLocks noChangeAspect="1" noChangeShapeType="1"/>
            </p:cNvSpPr>
            <p:nvPr/>
          </p:nvSpPr>
          <p:spPr bwMode="auto">
            <a:xfrm>
              <a:off x="3762" y="4006"/>
              <a:ext cx="198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graphicFrame>
          <p:nvGraphicFramePr>
            <p:cNvPr id="1052742" name="Object 70"/>
            <p:cNvGraphicFramePr>
              <a:graphicFrameLocks noChangeAspect="1"/>
            </p:cNvGraphicFramePr>
            <p:nvPr/>
          </p:nvGraphicFramePr>
          <p:xfrm>
            <a:off x="5565" y="3784"/>
            <a:ext cx="207" cy="2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746" name="Equation" r:id="rId9" imgW="203040" imgH="215640" progId="Equation.3">
                    <p:embed/>
                  </p:oleObj>
                </mc:Choice>
                <mc:Fallback>
                  <p:oleObj name="Equation" r:id="rId9" imgW="203040" imgH="215640" progId="Equation.3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5" y="3784"/>
                          <a:ext cx="207" cy="20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52743" name="Object 71"/>
            <p:cNvGraphicFramePr>
              <a:graphicFrameLocks noChangeAspect="1"/>
            </p:cNvGraphicFramePr>
            <p:nvPr/>
          </p:nvGraphicFramePr>
          <p:xfrm>
            <a:off x="3918" y="2319"/>
            <a:ext cx="213" cy="2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747" name="Equation" r:id="rId10" imgW="203040" imgH="215640" progId="Equation.3">
                    <p:embed/>
                  </p:oleObj>
                </mc:Choice>
                <mc:Fallback>
                  <p:oleObj name="Equation" r:id="rId10" imgW="203040" imgH="215640" progId="Equation.3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8" y="2319"/>
                          <a:ext cx="213" cy="2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2744" name="Line 72"/>
            <p:cNvSpPr>
              <a:spLocks noChangeAspect="1" noChangeShapeType="1"/>
            </p:cNvSpPr>
            <p:nvPr/>
          </p:nvSpPr>
          <p:spPr bwMode="auto">
            <a:xfrm flipV="1">
              <a:off x="3864" y="2321"/>
              <a:ext cx="0" cy="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  <p:sp>
          <p:nvSpPr>
            <p:cNvPr id="1052745" name="Line 73"/>
            <p:cNvSpPr>
              <a:spLocks noChangeAspect="1" noChangeShapeType="1"/>
            </p:cNvSpPr>
            <p:nvPr/>
          </p:nvSpPr>
          <p:spPr bwMode="auto">
            <a:xfrm flipV="1">
              <a:off x="3864" y="3466"/>
              <a:ext cx="72" cy="533"/>
            </a:xfrm>
            <a:prstGeom prst="line">
              <a:avLst/>
            </a:prstGeom>
            <a:noFill/>
            <a:ln w="25400">
              <a:solidFill>
                <a:srgbClr val="CC99FF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hu-HU"/>
            </a:p>
          </p:txBody>
        </p:sp>
      </p:grpSp>
      <p:grpSp>
        <p:nvGrpSpPr>
          <p:cNvPr id="1052746" name="Group 74"/>
          <p:cNvGrpSpPr>
            <a:grpSpLocks/>
          </p:cNvGrpSpPr>
          <p:nvPr/>
        </p:nvGrpSpPr>
        <p:grpSpPr bwMode="auto">
          <a:xfrm>
            <a:off x="3179763" y="3960813"/>
            <a:ext cx="3697287" cy="1766887"/>
            <a:chOff x="2171" y="2429"/>
            <a:chExt cx="2329" cy="1245"/>
          </a:xfrm>
        </p:grpSpPr>
        <p:grpSp>
          <p:nvGrpSpPr>
            <p:cNvPr id="1052747" name="Group 75"/>
            <p:cNvGrpSpPr>
              <a:grpSpLocks noChangeAspect="1"/>
            </p:cNvGrpSpPr>
            <p:nvPr/>
          </p:nvGrpSpPr>
          <p:grpSpPr bwMode="auto">
            <a:xfrm>
              <a:off x="3548" y="2429"/>
              <a:ext cx="952" cy="1245"/>
              <a:chOff x="2730" y="2249"/>
              <a:chExt cx="1285" cy="1552"/>
            </a:xfrm>
          </p:grpSpPr>
          <p:sp>
            <p:nvSpPr>
              <p:cNvPr id="1052748" name="Line 76"/>
              <p:cNvSpPr>
                <a:spLocks noChangeAspect="1" noChangeShapeType="1"/>
              </p:cNvSpPr>
              <p:nvPr/>
            </p:nvSpPr>
            <p:spPr bwMode="auto">
              <a:xfrm flipV="1">
                <a:off x="3365" y="2850"/>
                <a:ext cx="116" cy="375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49" name="Line 77"/>
              <p:cNvSpPr>
                <a:spLocks noChangeAspect="1" noChangeShapeType="1"/>
              </p:cNvSpPr>
              <p:nvPr/>
            </p:nvSpPr>
            <p:spPr bwMode="auto">
              <a:xfrm flipV="1">
                <a:off x="3471" y="2796"/>
                <a:ext cx="544" cy="65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50" name="Line 78"/>
              <p:cNvSpPr>
                <a:spLocks noChangeAspect="1" noChangeShapeType="1"/>
              </p:cNvSpPr>
              <p:nvPr/>
            </p:nvSpPr>
            <p:spPr bwMode="auto">
              <a:xfrm flipV="1">
                <a:off x="4008" y="2249"/>
                <a:ext cx="0" cy="547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51" name="Line 79"/>
              <p:cNvSpPr>
                <a:spLocks noChangeAspect="1" noChangeShapeType="1"/>
              </p:cNvSpPr>
              <p:nvPr/>
            </p:nvSpPr>
            <p:spPr bwMode="auto">
              <a:xfrm flipV="1">
                <a:off x="2802" y="3214"/>
                <a:ext cx="575" cy="65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52" name="Line 80"/>
              <p:cNvSpPr>
                <a:spLocks noChangeAspect="1" noChangeShapeType="1"/>
              </p:cNvSpPr>
              <p:nvPr/>
            </p:nvSpPr>
            <p:spPr bwMode="auto">
              <a:xfrm flipV="1">
                <a:off x="2730" y="3268"/>
                <a:ext cx="72" cy="533"/>
              </a:xfrm>
              <a:prstGeom prst="line">
                <a:avLst/>
              </a:prstGeom>
              <a:noFill/>
              <a:ln w="19050">
                <a:solidFill>
                  <a:srgbClr val="4D4D4D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grpSp>
          <p:nvGrpSpPr>
            <p:cNvPr id="1052753" name="Group 81"/>
            <p:cNvGrpSpPr>
              <a:grpSpLocks/>
            </p:cNvGrpSpPr>
            <p:nvPr/>
          </p:nvGrpSpPr>
          <p:grpSpPr bwMode="auto">
            <a:xfrm>
              <a:off x="2171" y="2700"/>
              <a:ext cx="1075" cy="606"/>
              <a:chOff x="2537" y="2862"/>
              <a:chExt cx="1164" cy="606"/>
            </a:xfrm>
          </p:grpSpPr>
          <p:sp>
            <p:nvSpPr>
              <p:cNvPr id="1052754" name="Text Box 82"/>
              <p:cNvSpPr txBox="1">
                <a:spLocks noChangeArrowheads="1"/>
              </p:cNvSpPr>
              <p:nvPr/>
            </p:nvSpPr>
            <p:spPr bwMode="auto">
              <a:xfrm>
                <a:off x="2537" y="2862"/>
                <a:ext cx="1164" cy="406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i="1"/>
                  <a:t>Copy the reference structure function into this plot</a:t>
                </a:r>
              </a:p>
            </p:txBody>
          </p:sp>
          <p:sp>
            <p:nvSpPr>
              <p:cNvPr id="1052755" name="AutoShape 83"/>
              <p:cNvSpPr>
                <a:spLocks noChangeArrowheads="1"/>
              </p:cNvSpPr>
              <p:nvPr/>
            </p:nvSpPr>
            <p:spPr bwMode="auto">
              <a:xfrm>
                <a:off x="2954" y="3300"/>
                <a:ext cx="330" cy="168"/>
              </a:xfrm>
              <a:prstGeom prst="rightArrow">
                <a:avLst>
                  <a:gd name="adj1" fmla="val 50000"/>
                  <a:gd name="adj2" fmla="val 49107"/>
                </a:avLst>
              </a:prstGeom>
              <a:solidFill>
                <a:srgbClr val="4D2885"/>
              </a:solidFill>
              <a:ln w="25400" algn="ctr">
                <a:solidFill>
                  <a:srgbClr val="4D2885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hu-HU"/>
              </a:p>
            </p:txBody>
          </p:sp>
        </p:grpSp>
      </p:grpSp>
      <p:grpSp>
        <p:nvGrpSpPr>
          <p:cNvPr id="1052756" name="Group 84"/>
          <p:cNvGrpSpPr>
            <a:grpSpLocks noChangeAspect="1"/>
          </p:cNvGrpSpPr>
          <p:nvPr/>
        </p:nvGrpSpPr>
        <p:grpSpPr bwMode="auto">
          <a:xfrm>
            <a:off x="6018213" y="4624388"/>
            <a:ext cx="1517650" cy="1144587"/>
            <a:chOff x="4314" y="3270"/>
            <a:chExt cx="1290" cy="1008"/>
          </a:xfrm>
        </p:grpSpPr>
        <p:grpSp>
          <p:nvGrpSpPr>
            <p:cNvPr id="1052757" name="Group 85"/>
            <p:cNvGrpSpPr>
              <a:grpSpLocks noChangeAspect="1"/>
            </p:cNvGrpSpPr>
            <p:nvPr/>
          </p:nvGrpSpPr>
          <p:grpSpPr bwMode="auto">
            <a:xfrm>
              <a:off x="4314" y="3270"/>
              <a:ext cx="684" cy="450"/>
              <a:chOff x="4314" y="3342"/>
              <a:chExt cx="684" cy="450"/>
            </a:xfrm>
          </p:grpSpPr>
          <p:sp>
            <p:nvSpPr>
              <p:cNvPr id="1052758" name="Line 86"/>
              <p:cNvSpPr>
                <a:spLocks noChangeAspect="1" noChangeShapeType="1"/>
              </p:cNvSpPr>
              <p:nvPr/>
            </p:nvSpPr>
            <p:spPr bwMode="auto">
              <a:xfrm>
                <a:off x="4494" y="3342"/>
                <a:ext cx="0" cy="450"/>
              </a:xfrm>
              <a:prstGeom prst="line">
                <a:avLst/>
              </a:prstGeom>
              <a:noFill/>
              <a:ln w="12700">
                <a:solidFill>
                  <a:srgbClr val="4D2885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59" name="Line 87"/>
              <p:cNvSpPr>
                <a:spLocks noChangeAspect="1" noChangeShapeType="1"/>
              </p:cNvSpPr>
              <p:nvPr/>
            </p:nvSpPr>
            <p:spPr bwMode="auto">
              <a:xfrm>
                <a:off x="4812" y="3342"/>
                <a:ext cx="0" cy="450"/>
              </a:xfrm>
              <a:prstGeom prst="line">
                <a:avLst/>
              </a:prstGeom>
              <a:noFill/>
              <a:ln w="12700">
                <a:solidFill>
                  <a:srgbClr val="4D2885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60" name="Line 88"/>
              <p:cNvSpPr>
                <a:spLocks noChangeAspect="1" noChangeShapeType="1"/>
              </p:cNvSpPr>
              <p:nvPr/>
            </p:nvSpPr>
            <p:spPr bwMode="auto">
              <a:xfrm>
                <a:off x="4314" y="3660"/>
                <a:ext cx="180" cy="0"/>
              </a:xfrm>
              <a:prstGeom prst="line">
                <a:avLst/>
              </a:prstGeom>
              <a:noFill/>
              <a:ln w="25400">
                <a:solidFill>
                  <a:srgbClr val="4D2885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  <p:sp>
            <p:nvSpPr>
              <p:cNvPr id="1052761" name="Line 89"/>
              <p:cNvSpPr>
                <a:spLocks noChangeAspect="1" noChangeShapeType="1"/>
              </p:cNvSpPr>
              <p:nvPr/>
            </p:nvSpPr>
            <p:spPr bwMode="auto">
              <a:xfrm flipH="1">
                <a:off x="4818" y="3672"/>
                <a:ext cx="180" cy="0"/>
              </a:xfrm>
              <a:prstGeom prst="line">
                <a:avLst/>
              </a:prstGeom>
              <a:noFill/>
              <a:ln w="25400">
                <a:solidFill>
                  <a:srgbClr val="4D2885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hu-HU"/>
              </a:p>
            </p:txBody>
          </p:sp>
        </p:grpSp>
        <p:sp>
          <p:nvSpPr>
            <p:cNvPr id="1052762" name="Text Box 90"/>
            <p:cNvSpPr txBox="1">
              <a:spLocks noChangeAspect="1" noChangeArrowheads="1"/>
            </p:cNvSpPr>
            <p:nvPr/>
          </p:nvSpPr>
          <p:spPr bwMode="auto">
            <a:xfrm>
              <a:off x="4386" y="3719"/>
              <a:ext cx="1218" cy="559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en-US" sz="1400" i="1"/>
                <a:t>This increase suggests DA voids</a:t>
              </a:r>
            </a:p>
          </p:txBody>
        </p:sp>
      </p:grpSp>
      <p:sp>
        <p:nvSpPr>
          <p:cNvPr id="1052763" name="Oval 91"/>
          <p:cNvSpPr>
            <a:spLocks noChangeAspect="1" noChangeArrowheads="1"/>
          </p:cNvSpPr>
          <p:nvPr/>
        </p:nvSpPr>
        <p:spPr bwMode="auto">
          <a:xfrm>
            <a:off x="5634038" y="2514600"/>
            <a:ext cx="1477962" cy="182563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hu-HU"/>
          </a:p>
        </p:txBody>
      </p:sp>
      <p:sp>
        <p:nvSpPr>
          <p:cNvPr id="1052764" name="Text Box 92"/>
          <p:cNvSpPr txBox="1">
            <a:spLocks noChangeArrowheads="1"/>
          </p:cNvSpPr>
          <p:nvPr/>
        </p:nvSpPr>
        <p:spPr bwMode="auto">
          <a:xfrm>
            <a:off x="914400" y="3554413"/>
            <a:ext cx="2568575" cy="28416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D5262B"/>
                </a:solidFill>
              </a:rPr>
              <a:t>Identify its structure function:</a:t>
            </a:r>
          </a:p>
        </p:txBody>
      </p:sp>
      <p:sp>
        <p:nvSpPr>
          <p:cNvPr id="1052765" name="Text Box 93"/>
          <p:cNvSpPr txBox="1">
            <a:spLocks noChangeArrowheads="1"/>
          </p:cNvSpPr>
          <p:nvPr/>
        </p:nvSpPr>
        <p:spPr bwMode="auto">
          <a:xfrm>
            <a:off x="5408613" y="3556000"/>
            <a:ext cx="2568575" cy="28416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D5262B"/>
                </a:solidFill>
              </a:rPr>
              <a:t>Identify its structure function:</a:t>
            </a:r>
          </a:p>
        </p:txBody>
      </p:sp>
      <p:sp>
        <p:nvSpPr>
          <p:cNvPr id="1052766" name="Rectangle 9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Chip rögzítés minősítése</a:t>
            </a:r>
            <a:endParaRPr lang="en-US"/>
          </a:p>
        </p:txBody>
      </p:sp>
    </p:spTree>
    <p:custDataLst>
      <p:tags r:id="rId2"/>
    </p:custDataLst>
  </p:cSld>
  <p:clrMapOvr>
    <a:masterClrMapping/>
  </p:clrMapOvr>
  <p:transition advTm="14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763" grpId="0" animBg="1"/>
      <p:bldP spid="1052764" grpId="0"/>
      <p:bldP spid="10527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3215C-983F-475C-B801-FDF5C67E38D5}" type="slidenum">
              <a:rPr lang="en-US"/>
              <a:pPr/>
              <a:t>7</a:t>
            </a:fld>
            <a:endParaRPr lang="en-US"/>
          </a:p>
        </p:txBody>
      </p:sp>
      <p:sp>
        <p:nvSpPr>
          <p:cNvPr id="1054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Példa: tranzisztor modul</a:t>
            </a:r>
            <a:endParaRPr lang="en-US"/>
          </a:p>
        </p:txBody>
      </p:sp>
      <p:sp>
        <p:nvSpPr>
          <p:cNvPr id="1054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0988" y="1293813"/>
            <a:ext cx="4938712" cy="688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/>
              <a:t>	Thermal transient testing of IC packages</a:t>
            </a:r>
          </a:p>
        </p:txBody>
      </p:sp>
      <p:sp>
        <p:nvSpPr>
          <p:cNvPr id="1054724" name="Text Box 4"/>
          <p:cNvSpPr txBox="1">
            <a:spLocks noChangeArrowheads="1"/>
          </p:cNvSpPr>
          <p:nvPr/>
        </p:nvSpPr>
        <p:spPr bwMode="auto">
          <a:xfrm>
            <a:off x="5087938" y="2303463"/>
            <a:ext cx="3636962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1"/>
              <a:t>Identification of properties of the chip-to-ambient heat-conduction path based on thermal transient measurements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1054725" name="Text Box 5"/>
          <p:cNvSpPr txBox="1">
            <a:spLocks noChangeArrowheads="1"/>
          </p:cNvSpPr>
          <p:nvPr/>
        </p:nvSpPr>
        <p:spPr bwMode="auto">
          <a:xfrm>
            <a:off x="1298575" y="5678488"/>
            <a:ext cx="327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1"/>
              <a:t>The so called structure functions provide the required information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054726" name="Group 6"/>
          <p:cNvGrpSpPr>
            <a:grpSpLocks/>
          </p:cNvGrpSpPr>
          <p:nvPr/>
        </p:nvGrpSpPr>
        <p:grpSpPr bwMode="auto">
          <a:xfrm>
            <a:off x="822325" y="2074863"/>
            <a:ext cx="4146550" cy="2822575"/>
            <a:chOff x="795" y="960"/>
            <a:chExt cx="2830" cy="1778"/>
          </a:xfrm>
        </p:grpSpPr>
        <p:sp>
          <p:nvSpPr>
            <p:cNvPr id="1054727" name="AutoShape 7"/>
            <p:cNvSpPr>
              <a:spLocks noChangeAspect="1" noChangeArrowheads="1" noTextEdit="1"/>
            </p:cNvSpPr>
            <p:nvPr/>
          </p:nvSpPr>
          <p:spPr bwMode="auto">
            <a:xfrm>
              <a:off x="795" y="960"/>
              <a:ext cx="2830" cy="177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28" name="Line 8"/>
            <p:cNvSpPr>
              <a:spLocks noChangeShapeType="1"/>
            </p:cNvSpPr>
            <p:nvPr/>
          </p:nvSpPr>
          <p:spPr bwMode="auto">
            <a:xfrm>
              <a:off x="1068" y="2578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29" name="Line 9"/>
            <p:cNvSpPr>
              <a:spLocks noChangeShapeType="1"/>
            </p:cNvSpPr>
            <p:nvPr/>
          </p:nvSpPr>
          <p:spPr bwMode="auto">
            <a:xfrm>
              <a:off x="1068" y="2578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30" name="Line 10"/>
            <p:cNvSpPr>
              <a:spLocks noChangeShapeType="1"/>
            </p:cNvSpPr>
            <p:nvPr/>
          </p:nvSpPr>
          <p:spPr bwMode="auto">
            <a:xfrm>
              <a:off x="1068" y="2578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31" name="Line 11"/>
            <p:cNvSpPr>
              <a:spLocks noChangeShapeType="1"/>
            </p:cNvSpPr>
            <p:nvPr/>
          </p:nvSpPr>
          <p:spPr bwMode="auto">
            <a:xfrm flipH="1">
              <a:off x="3538" y="2578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32" name="Rectangle 12"/>
            <p:cNvSpPr>
              <a:spLocks noChangeArrowheads="1"/>
            </p:cNvSpPr>
            <p:nvPr/>
          </p:nvSpPr>
          <p:spPr bwMode="auto">
            <a:xfrm>
              <a:off x="986" y="2546"/>
              <a:ext cx="2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33" name="Line 13"/>
            <p:cNvSpPr>
              <a:spLocks noChangeShapeType="1"/>
            </p:cNvSpPr>
            <p:nvPr/>
          </p:nvSpPr>
          <p:spPr bwMode="auto">
            <a:xfrm>
              <a:off x="1068" y="2375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34" name="Line 14"/>
            <p:cNvSpPr>
              <a:spLocks noChangeShapeType="1"/>
            </p:cNvSpPr>
            <p:nvPr/>
          </p:nvSpPr>
          <p:spPr bwMode="auto">
            <a:xfrm>
              <a:off x="1068" y="2375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35" name="Line 15"/>
            <p:cNvSpPr>
              <a:spLocks noChangeShapeType="1"/>
            </p:cNvSpPr>
            <p:nvPr/>
          </p:nvSpPr>
          <p:spPr bwMode="auto">
            <a:xfrm flipH="1">
              <a:off x="3538" y="2375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36" name="Rectangle 16"/>
            <p:cNvSpPr>
              <a:spLocks noChangeArrowheads="1"/>
            </p:cNvSpPr>
            <p:nvPr/>
          </p:nvSpPr>
          <p:spPr bwMode="auto">
            <a:xfrm>
              <a:off x="986" y="2343"/>
              <a:ext cx="2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37" name="Line 17"/>
            <p:cNvSpPr>
              <a:spLocks noChangeShapeType="1"/>
            </p:cNvSpPr>
            <p:nvPr/>
          </p:nvSpPr>
          <p:spPr bwMode="auto">
            <a:xfrm>
              <a:off x="1068" y="2167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38" name="Line 18"/>
            <p:cNvSpPr>
              <a:spLocks noChangeShapeType="1"/>
            </p:cNvSpPr>
            <p:nvPr/>
          </p:nvSpPr>
          <p:spPr bwMode="auto">
            <a:xfrm>
              <a:off x="1068" y="2167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39" name="Line 19"/>
            <p:cNvSpPr>
              <a:spLocks noChangeShapeType="1"/>
            </p:cNvSpPr>
            <p:nvPr/>
          </p:nvSpPr>
          <p:spPr bwMode="auto">
            <a:xfrm flipH="1">
              <a:off x="3538" y="2167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40" name="Rectangle 20"/>
            <p:cNvSpPr>
              <a:spLocks noChangeArrowheads="1"/>
            </p:cNvSpPr>
            <p:nvPr/>
          </p:nvSpPr>
          <p:spPr bwMode="auto">
            <a:xfrm>
              <a:off x="955" y="2136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10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41" name="Line 21"/>
            <p:cNvSpPr>
              <a:spLocks noChangeShapeType="1"/>
            </p:cNvSpPr>
            <p:nvPr/>
          </p:nvSpPr>
          <p:spPr bwMode="auto">
            <a:xfrm>
              <a:off x="1068" y="1964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42" name="Line 22"/>
            <p:cNvSpPr>
              <a:spLocks noChangeShapeType="1"/>
            </p:cNvSpPr>
            <p:nvPr/>
          </p:nvSpPr>
          <p:spPr bwMode="auto">
            <a:xfrm>
              <a:off x="1068" y="1964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43" name="Line 23"/>
            <p:cNvSpPr>
              <a:spLocks noChangeShapeType="1"/>
            </p:cNvSpPr>
            <p:nvPr/>
          </p:nvSpPr>
          <p:spPr bwMode="auto">
            <a:xfrm flipH="1">
              <a:off x="3538" y="1964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44" name="Rectangle 24"/>
            <p:cNvSpPr>
              <a:spLocks noChangeArrowheads="1"/>
            </p:cNvSpPr>
            <p:nvPr/>
          </p:nvSpPr>
          <p:spPr bwMode="auto">
            <a:xfrm>
              <a:off x="955" y="1933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15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45" name="Line 25"/>
            <p:cNvSpPr>
              <a:spLocks noChangeShapeType="1"/>
            </p:cNvSpPr>
            <p:nvPr/>
          </p:nvSpPr>
          <p:spPr bwMode="auto">
            <a:xfrm>
              <a:off x="1068" y="1757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46" name="Line 26"/>
            <p:cNvSpPr>
              <a:spLocks noChangeShapeType="1"/>
            </p:cNvSpPr>
            <p:nvPr/>
          </p:nvSpPr>
          <p:spPr bwMode="auto">
            <a:xfrm>
              <a:off x="1068" y="1757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47" name="Line 27"/>
            <p:cNvSpPr>
              <a:spLocks noChangeShapeType="1"/>
            </p:cNvSpPr>
            <p:nvPr/>
          </p:nvSpPr>
          <p:spPr bwMode="auto">
            <a:xfrm flipH="1">
              <a:off x="3538" y="1757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48" name="Rectangle 28"/>
            <p:cNvSpPr>
              <a:spLocks noChangeArrowheads="1"/>
            </p:cNvSpPr>
            <p:nvPr/>
          </p:nvSpPr>
          <p:spPr bwMode="auto">
            <a:xfrm>
              <a:off x="955" y="1725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20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49" name="Line 29"/>
            <p:cNvSpPr>
              <a:spLocks noChangeShapeType="1"/>
            </p:cNvSpPr>
            <p:nvPr/>
          </p:nvSpPr>
          <p:spPr bwMode="auto">
            <a:xfrm>
              <a:off x="1068" y="1554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50" name="Line 30"/>
            <p:cNvSpPr>
              <a:spLocks noChangeShapeType="1"/>
            </p:cNvSpPr>
            <p:nvPr/>
          </p:nvSpPr>
          <p:spPr bwMode="auto">
            <a:xfrm>
              <a:off x="1068" y="1554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51" name="Line 31"/>
            <p:cNvSpPr>
              <a:spLocks noChangeShapeType="1"/>
            </p:cNvSpPr>
            <p:nvPr/>
          </p:nvSpPr>
          <p:spPr bwMode="auto">
            <a:xfrm flipH="1">
              <a:off x="3538" y="1554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52" name="Rectangle 32"/>
            <p:cNvSpPr>
              <a:spLocks noChangeArrowheads="1"/>
            </p:cNvSpPr>
            <p:nvPr/>
          </p:nvSpPr>
          <p:spPr bwMode="auto">
            <a:xfrm>
              <a:off x="955" y="1522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25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53" name="Line 33"/>
            <p:cNvSpPr>
              <a:spLocks noChangeShapeType="1"/>
            </p:cNvSpPr>
            <p:nvPr/>
          </p:nvSpPr>
          <p:spPr bwMode="auto">
            <a:xfrm>
              <a:off x="1068" y="1347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54" name="Line 34"/>
            <p:cNvSpPr>
              <a:spLocks noChangeShapeType="1"/>
            </p:cNvSpPr>
            <p:nvPr/>
          </p:nvSpPr>
          <p:spPr bwMode="auto">
            <a:xfrm>
              <a:off x="1068" y="1347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55" name="Line 35"/>
            <p:cNvSpPr>
              <a:spLocks noChangeShapeType="1"/>
            </p:cNvSpPr>
            <p:nvPr/>
          </p:nvSpPr>
          <p:spPr bwMode="auto">
            <a:xfrm flipH="1">
              <a:off x="3538" y="1347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56" name="Rectangle 36"/>
            <p:cNvSpPr>
              <a:spLocks noChangeArrowheads="1"/>
            </p:cNvSpPr>
            <p:nvPr/>
          </p:nvSpPr>
          <p:spPr bwMode="auto">
            <a:xfrm>
              <a:off x="955" y="1315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30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57" name="Line 37"/>
            <p:cNvSpPr>
              <a:spLocks noChangeShapeType="1"/>
            </p:cNvSpPr>
            <p:nvPr/>
          </p:nvSpPr>
          <p:spPr bwMode="auto">
            <a:xfrm>
              <a:off x="1068" y="1144"/>
              <a:ext cx="2490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58" name="Line 38"/>
            <p:cNvSpPr>
              <a:spLocks noChangeShapeType="1"/>
            </p:cNvSpPr>
            <p:nvPr/>
          </p:nvSpPr>
          <p:spPr bwMode="auto">
            <a:xfrm>
              <a:off x="1068" y="1144"/>
              <a:ext cx="16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59" name="Line 39"/>
            <p:cNvSpPr>
              <a:spLocks noChangeShapeType="1"/>
            </p:cNvSpPr>
            <p:nvPr/>
          </p:nvSpPr>
          <p:spPr bwMode="auto">
            <a:xfrm flipH="1">
              <a:off x="3538" y="1144"/>
              <a:ext cx="2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60" name="Rectangle 40"/>
            <p:cNvSpPr>
              <a:spLocks noChangeArrowheads="1"/>
            </p:cNvSpPr>
            <p:nvPr/>
          </p:nvSpPr>
          <p:spPr bwMode="auto">
            <a:xfrm>
              <a:off x="955" y="1112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35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61" name="Line 41"/>
            <p:cNvSpPr>
              <a:spLocks noChangeShapeType="1"/>
            </p:cNvSpPr>
            <p:nvPr/>
          </p:nvSpPr>
          <p:spPr bwMode="auto">
            <a:xfrm flipV="1">
              <a:off x="1068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62" name="Line 42"/>
            <p:cNvSpPr>
              <a:spLocks noChangeShapeType="1"/>
            </p:cNvSpPr>
            <p:nvPr/>
          </p:nvSpPr>
          <p:spPr bwMode="auto">
            <a:xfrm flipV="1">
              <a:off x="1068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63" name="Line 43"/>
            <p:cNvSpPr>
              <a:spLocks noChangeShapeType="1"/>
            </p:cNvSpPr>
            <p:nvPr/>
          </p:nvSpPr>
          <p:spPr bwMode="auto">
            <a:xfrm>
              <a:off x="1068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64" name="Rectangle 44"/>
            <p:cNvSpPr>
              <a:spLocks noChangeArrowheads="1"/>
            </p:cNvSpPr>
            <p:nvPr/>
          </p:nvSpPr>
          <p:spPr bwMode="auto">
            <a:xfrm>
              <a:off x="984" y="2609"/>
              <a:ext cx="13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1e-06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65" name="Line 45"/>
            <p:cNvSpPr>
              <a:spLocks noChangeShapeType="1"/>
            </p:cNvSpPr>
            <p:nvPr/>
          </p:nvSpPr>
          <p:spPr bwMode="auto">
            <a:xfrm flipV="1">
              <a:off x="1154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66" name="Line 46"/>
            <p:cNvSpPr>
              <a:spLocks noChangeShapeType="1"/>
            </p:cNvSpPr>
            <p:nvPr/>
          </p:nvSpPr>
          <p:spPr bwMode="auto">
            <a:xfrm flipV="1">
              <a:off x="1154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67" name="Line 47"/>
            <p:cNvSpPr>
              <a:spLocks noChangeShapeType="1"/>
            </p:cNvSpPr>
            <p:nvPr/>
          </p:nvSpPr>
          <p:spPr bwMode="auto">
            <a:xfrm>
              <a:off x="1154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68" name="Line 48"/>
            <p:cNvSpPr>
              <a:spLocks noChangeShapeType="1"/>
            </p:cNvSpPr>
            <p:nvPr/>
          </p:nvSpPr>
          <p:spPr bwMode="auto">
            <a:xfrm flipV="1">
              <a:off x="1271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69" name="Line 49"/>
            <p:cNvSpPr>
              <a:spLocks noChangeShapeType="1"/>
            </p:cNvSpPr>
            <p:nvPr/>
          </p:nvSpPr>
          <p:spPr bwMode="auto">
            <a:xfrm flipV="1">
              <a:off x="1271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0" name="Line 50"/>
            <p:cNvSpPr>
              <a:spLocks noChangeShapeType="1"/>
            </p:cNvSpPr>
            <p:nvPr/>
          </p:nvSpPr>
          <p:spPr bwMode="auto">
            <a:xfrm>
              <a:off x="1271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1" name="Line 51"/>
            <p:cNvSpPr>
              <a:spLocks noChangeShapeType="1"/>
            </p:cNvSpPr>
            <p:nvPr/>
          </p:nvSpPr>
          <p:spPr bwMode="auto">
            <a:xfrm flipV="1">
              <a:off x="1334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2" name="Line 52"/>
            <p:cNvSpPr>
              <a:spLocks noChangeShapeType="1"/>
            </p:cNvSpPr>
            <p:nvPr/>
          </p:nvSpPr>
          <p:spPr bwMode="auto">
            <a:xfrm flipV="1">
              <a:off x="1334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3" name="Line 53"/>
            <p:cNvSpPr>
              <a:spLocks noChangeShapeType="1"/>
            </p:cNvSpPr>
            <p:nvPr/>
          </p:nvSpPr>
          <p:spPr bwMode="auto">
            <a:xfrm>
              <a:off x="1334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4" name="Line 54"/>
            <p:cNvSpPr>
              <a:spLocks noChangeShapeType="1"/>
            </p:cNvSpPr>
            <p:nvPr/>
          </p:nvSpPr>
          <p:spPr bwMode="auto">
            <a:xfrm flipV="1">
              <a:off x="1361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5" name="Line 55"/>
            <p:cNvSpPr>
              <a:spLocks noChangeShapeType="1"/>
            </p:cNvSpPr>
            <p:nvPr/>
          </p:nvSpPr>
          <p:spPr bwMode="auto">
            <a:xfrm flipV="1">
              <a:off x="1361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6" name="Line 56"/>
            <p:cNvSpPr>
              <a:spLocks noChangeShapeType="1"/>
            </p:cNvSpPr>
            <p:nvPr/>
          </p:nvSpPr>
          <p:spPr bwMode="auto">
            <a:xfrm>
              <a:off x="1361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7" name="Rectangle 57"/>
            <p:cNvSpPr>
              <a:spLocks noChangeArrowheads="1"/>
            </p:cNvSpPr>
            <p:nvPr/>
          </p:nvSpPr>
          <p:spPr bwMode="auto">
            <a:xfrm>
              <a:off x="1277" y="2609"/>
              <a:ext cx="13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1e-05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78" name="Line 58"/>
            <p:cNvSpPr>
              <a:spLocks noChangeShapeType="1"/>
            </p:cNvSpPr>
            <p:nvPr/>
          </p:nvSpPr>
          <p:spPr bwMode="auto">
            <a:xfrm flipV="1">
              <a:off x="1451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79" name="Line 59"/>
            <p:cNvSpPr>
              <a:spLocks noChangeShapeType="1"/>
            </p:cNvSpPr>
            <p:nvPr/>
          </p:nvSpPr>
          <p:spPr bwMode="auto">
            <a:xfrm flipV="1">
              <a:off x="1451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0" name="Line 60"/>
            <p:cNvSpPr>
              <a:spLocks noChangeShapeType="1"/>
            </p:cNvSpPr>
            <p:nvPr/>
          </p:nvSpPr>
          <p:spPr bwMode="auto">
            <a:xfrm>
              <a:off x="1451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1" name="Line 61"/>
            <p:cNvSpPr>
              <a:spLocks noChangeShapeType="1"/>
            </p:cNvSpPr>
            <p:nvPr/>
          </p:nvSpPr>
          <p:spPr bwMode="auto">
            <a:xfrm flipV="1">
              <a:off x="1568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2" name="Line 62"/>
            <p:cNvSpPr>
              <a:spLocks noChangeShapeType="1"/>
            </p:cNvSpPr>
            <p:nvPr/>
          </p:nvSpPr>
          <p:spPr bwMode="auto">
            <a:xfrm flipV="1">
              <a:off x="1568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3" name="Line 63"/>
            <p:cNvSpPr>
              <a:spLocks noChangeShapeType="1"/>
            </p:cNvSpPr>
            <p:nvPr/>
          </p:nvSpPr>
          <p:spPr bwMode="auto">
            <a:xfrm>
              <a:off x="1568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4" name="Line 64"/>
            <p:cNvSpPr>
              <a:spLocks noChangeShapeType="1"/>
            </p:cNvSpPr>
            <p:nvPr/>
          </p:nvSpPr>
          <p:spPr bwMode="auto">
            <a:xfrm flipV="1">
              <a:off x="1626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5" name="Line 65"/>
            <p:cNvSpPr>
              <a:spLocks noChangeShapeType="1"/>
            </p:cNvSpPr>
            <p:nvPr/>
          </p:nvSpPr>
          <p:spPr bwMode="auto">
            <a:xfrm flipV="1">
              <a:off x="1626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6" name="Line 66"/>
            <p:cNvSpPr>
              <a:spLocks noChangeShapeType="1"/>
            </p:cNvSpPr>
            <p:nvPr/>
          </p:nvSpPr>
          <p:spPr bwMode="auto">
            <a:xfrm>
              <a:off x="1626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7" name="Line 67"/>
            <p:cNvSpPr>
              <a:spLocks noChangeShapeType="1"/>
            </p:cNvSpPr>
            <p:nvPr/>
          </p:nvSpPr>
          <p:spPr bwMode="auto">
            <a:xfrm flipV="1">
              <a:off x="1654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8" name="Line 68"/>
            <p:cNvSpPr>
              <a:spLocks noChangeShapeType="1"/>
            </p:cNvSpPr>
            <p:nvPr/>
          </p:nvSpPr>
          <p:spPr bwMode="auto">
            <a:xfrm flipV="1">
              <a:off x="1654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89" name="Line 69"/>
            <p:cNvSpPr>
              <a:spLocks noChangeShapeType="1"/>
            </p:cNvSpPr>
            <p:nvPr/>
          </p:nvSpPr>
          <p:spPr bwMode="auto">
            <a:xfrm>
              <a:off x="1654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0" name="Rectangle 70"/>
            <p:cNvSpPr>
              <a:spLocks noChangeArrowheads="1"/>
            </p:cNvSpPr>
            <p:nvPr/>
          </p:nvSpPr>
          <p:spPr bwMode="auto">
            <a:xfrm>
              <a:off x="1557" y="2609"/>
              <a:ext cx="16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0.0001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791" name="Line 71"/>
            <p:cNvSpPr>
              <a:spLocks noChangeShapeType="1"/>
            </p:cNvSpPr>
            <p:nvPr/>
          </p:nvSpPr>
          <p:spPr bwMode="auto">
            <a:xfrm flipV="1">
              <a:off x="1743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2" name="Line 72"/>
            <p:cNvSpPr>
              <a:spLocks noChangeShapeType="1"/>
            </p:cNvSpPr>
            <p:nvPr/>
          </p:nvSpPr>
          <p:spPr bwMode="auto">
            <a:xfrm flipV="1">
              <a:off x="1743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3" name="Line 73"/>
            <p:cNvSpPr>
              <a:spLocks noChangeShapeType="1"/>
            </p:cNvSpPr>
            <p:nvPr/>
          </p:nvSpPr>
          <p:spPr bwMode="auto">
            <a:xfrm>
              <a:off x="1743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4" name="Line 74"/>
            <p:cNvSpPr>
              <a:spLocks noChangeShapeType="1"/>
            </p:cNvSpPr>
            <p:nvPr/>
          </p:nvSpPr>
          <p:spPr bwMode="auto">
            <a:xfrm flipV="1">
              <a:off x="1860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5" name="Line 75"/>
            <p:cNvSpPr>
              <a:spLocks noChangeShapeType="1"/>
            </p:cNvSpPr>
            <p:nvPr/>
          </p:nvSpPr>
          <p:spPr bwMode="auto">
            <a:xfrm flipV="1">
              <a:off x="1860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6" name="Line 76"/>
            <p:cNvSpPr>
              <a:spLocks noChangeShapeType="1"/>
            </p:cNvSpPr>
            <p:nvPr/>
          </p:nvSpPr>
          <p:spPr bwMode="auto">
            <a:xfrm>
              <a:off x="1860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7" name="Line 77"/>
            <p:cNvSpPr>
              <a:spLocks noChangeShapeType="1"/>
            </p:cNvSpPr>
            <p:nvPr/>
          </p:nvSpPr>
          <p:spPr bwMode="auto">
            <a:xfrm flipV="1">
              <a:off x="1919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8" name="Line 78"/>
            <p:cNvSpPr>
              <a:spLocks noChangeShapeType="1"/>
            </p:cNvSpPr>
            <p:nvPr/>
          </p:nvSpPr>
          <p:spPr bwMode="auto">
            <a:xfrm flipV="1">
              <a:off x="1919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799" name="Line 79"/>
            <p:cNvSpPr>
              <a:spLocks noChangeShapeType="1"/>
            </p:cNvSpPr>
            <p:nvPr/>
          </p:nvSpPr>
          <p:spPr bwMode="auto">
            <a:xfrm>
              <a:off x="1919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0" name="Line 80"/>
            <p:cNvSpPr>
              <a:spLocks noChangeShapeType="1"/>
            </p:cNvSpPr>
            <p:nvPr/>
          </p:nvSpPr>
          <p:spPr bwMode="auto">
            <a:xfrm flipV="1">
              <a:off x="1946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1" name="Line 81"/>
            <p:cNvSpPr>
              <a:spLocks noChangeShapeType="1"/>
            </p:cNvSpPr>
            <p:nvPr/>
          </p:nvSpPr>
          <p:spPr bwMode="auto">
            <a:xfrm flipV="1">
              <a:off x="1946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2" name="Line 82"/>
            <p:cNvSpPr>
              <a:spLocks noChangeShapeType="1"/>
            </p:cNvSpPr>
            <p:nvPr/>
          </p:nvSpPr>
          <p:spPr bwMode="auto">
            <a:xfrm>
              <a:off x="1946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3" name="Rectangle 83"/>
            <p:cNvSpPr>
              <a:spLocks noChangeArrowheads="1"/>
            </p:cNvSpPr>
            <p:nvPr/>
          </p:nvSpPr>
          <p:spPr bwMode="auto">
            <a:xfrm>
              <a:off x="1864" y="2609"/>
              <a:ext cx="131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0.001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04" name="Line 84"/>
            <p:cNvSpPr>
              <a:spLocks noChangeShapeType="1"/>
            </p:cNvSpPr>
            <p:nvPr/>
          </p:nvSpPr>
          <p:spPr bwMode="auto">
            <a:xfrm flipV="1">
              <a:off x="2036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5" name="Line 85"/>
            <p:cNvSpPr>
              <a:spLocks noChangeShapeType="1"/>
            </p:cNvSpPr>
            <p:nvPr/>
          </p:nvSpPr>
          <p:spPr bwMode="auto">
            <a:xfrm flipV="1">
              <a:off x="2036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6" name="Line 86"/>
            <p:cNvSpPr>
              <a:spLocks noChangeShapeType="1"/>
            </p:cNvSpPr>
            <p:nvPr/>
          </p:nvSpPr>
          <p:spPr bwMode="auto">
            <a:xfrm>
              <a:off x="2036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7" name="Line 87"/>
            <p:cNvSpPr>
              <a:spLocks noChangeShapeType="1"/>
            </p:cNvSpPr>
            <p:nvPr/>
          </p:nvSpPr>
          <p:spPr bwMode="auto">
            <a:xfrm flipV="1">
              <a:off x="2153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8" name="Line 88"/>
            <p:cNvSpPr>
              <a:spLocks noChangeShapeType="1"/>
            </p:cNvSpPr>
            <p:nvPr/>
          </p:nvSpPr>
          <p:spPr bwMode="auto">
            <a:xfrm flipV="1">
              <a:off x="2153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09" name="Line 89"/>
            <p:cNvSpPr>
              <a:spLocks noChangeShapeType="1"/>
            </p:cNvSpPr>
            <p:nvPr/>
          </p:nvSpPr>
          <p:spPr bwMode="auto">
            <a:xfrm>
              <a:off x="2153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0" name="Line 90"/>
            <p:cNvSpPr>
              <a:spLocks noChangeShapeType="1"/>
            </p:cNvSpPr>
            <p:nvPr/>
          </p:nvSpPr>
          <p:spPr bwMode="auto">
            <a:xfrm flipV="1">
              <a:off x="2212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1" name="Line 91"/>
            <p:cNvSpPr>
              <a:spLocks noChangeShapeType="1"/>
            </p:cNvSpPr>
            <p:nvPr/>
          </p:nvSpPr>
          <p:spPr bwMode="auto">
            <a:xfrm flipV="1">
              <a:off x="2212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2" name="Line 92"/>
            <p:cNvSpPr>
              <a:spLocks noChangeShapeType="1"/>
            </p:cNvSpPr>
            <p:nvPr/>
          </p:nvSpPr>
          <p:spPr bwMode="auto">
            <a:xfrm>
              <a:off x="2212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3" name="Line 93"/>
            <p:cNvSpPr>
              <a:spLocks noChangeShapeType="1"/>
            </p:cNvSpPr>
            <p:nvPr/>
          </p:nvSpPr>
          <p:spPr bwMode="auto">
            <a:xfrm flipV="1">
              <a:off x="2243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4" name="Line 94"/>
            <p:cNvSpPr>
              <a:spLocks noChangeShapeType="1"/>
            </p:cNvSpPr>
            <p:nvPr/>
          </p:nvSpPr>
          <p:spPr bwMode="auto">
            <a:xfrm flipV="1">
              <a:off x="2243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5" name="Line 95"/>
            <p:cNvSpPr>
              <a:spLocks noChangeShapeType="1"/>
            </p:cNvSpPr>
            <p:nvPr/>
          </p:nvSpPr>
          <p:spPr bwMode="auto">
            <a:xfrm>
              <a:off x="2243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6" name="Rectangle 96"/>
            <p:cNvSpPr>
              <a:spLocks noChangeArrowheads="1"/>
            </p:cNvSpPr>
            <p:nvPr/>
          </p:nvSpPr>
          <p:spPr bwMode="auto">
            <a:xfrm>
              <a:off x="2177" y="2609"/>
              <a:ext cx="102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0.01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17" name="Line 97"/>
            <p:cNvSpPr>
              <a:spLocks noChangeShapeType="1"/>
            </p:cNvSpPr>
            <p:nvPr/>
          </p:nvSpPr>
          <p:spPr bwMode="auto">
            <a:xfrm flipV="1">
              <a:off x="2329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8" name="Line 98"/>
            <p:cNvSpPr>
              <a:spLocks noChangeShapeType="1"/>
            </p:cNvSpPr>
            <p:nvPr/>
          </p:nvSpPr>
          <p:spPr bwMode="auto">
            <a:xfrm flipV="1">
              <a:off x="2329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19" name="Line 99"/>
            <p:cNvSpPr>
              <a:spLocks noChangeShapeType="1"/>
            </p:cNvSpPr>
            <p:nvPr/>
          </p:nvSpPr>
          <p:spPr bwMode="auto">
            <a:xfrm>
              <a:off x="2329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0" name="Line 100"/>
            <p:cNvSpPr>
              <a:spLocks noChangeShapeType="1"/>
            </p:cNvSpPr>
            <p:nvPr/>
          </p:nvSpPr>
          <p:spPr bwMode="auto">
            <a:xfrm flipV="1">
              <a:off x="2446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1" name="Line 101"/>
            <p:cNvSpPr>
              <a:spLocks noChangeShapeType="1"/>
            </p:cNvSpPr>
            <p:nvPr/>
          </p:nvSpPr>
          <p:spPr bwMode="auto">
            <a:xfrm flipV="1">
              <a:off x="2446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2" name="Line 102"/>
            <p:cNvSpPr>
              <a:spLocks noChangeShapeType="1"/>
            </p:cNvSpPr>
            <p:nvPr/>
          </p:nvSpPr>
          <p:spPr bwMode="auto">
            <a:xfrm>
              <a:off x="2446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3" name="Line 103"/>
            <p:cNvSpPr>
              <a:spLocks noChangeShapeType="1"/>
            </p:cNvSpPr>
            <p:nvPr/>
          </p:nvSpPr>
          <p:spPr bwMode="auto">
            <a:xfrm flipV="1">
              <a:off x="2508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4" name="Line 104"/>
            <p:cNvSpPr>
              <a:spLocks noChangeShapeType="1"/>
            </p:cNvSpPr>
            <p:nvPr/>
          </p:nvSpPr>
          <p:spPr bwMode="auto">
            <a:xfrm flipV="1">
              <a:off x="2508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5" name="Line 105"/>
            <p:cNvSpPr>
              <a:spLocks noChangeShapeType="1"/>
            </p:cNvSpPr>
            <p:nvPr/>
          </p:nvSpPr>
          <p:spPr bwMode="auto">
            <a:xfrm>
              <a:off x="2508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6" name="Line 106"/>
            <p:cNvSpPr>
              <a:spLocks noChangeShapeType="1"/>
            </p:cNvSpPr>
            <p:nvPr/>
          </p:nvSpPr>
          <p:spPr bwMode="auto">
            <a:xfrm flipV="1">
              <a:off x="2535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7" name="Line 107"/>
            <p:cNvSpPr>
              <a:spLocks noChangeShapeType="1"/>
            </p:cNvSpPr>
            <p:nvPr/>
          </p:nvSpPr>
          <p:spPr bwMode="auto">
            <a:xfrm flipV="1">
              <a:off x="2535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8" name="Line 108"/>
            <p:cNvSpPr>
              <a:spLocks noChangeShapeType="1"/>
            </p:cNvSpPr>
            <p:nvPr/>
          </p:nvSpPr>
          <p:spPr bwMode="auto">
            <a:xfrm>
              <a:off x="2535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29" name="Rectangle 109"/>
            <p:cNvSpPr>
              <a:spLocks noChangeArrowheads="1"/>
            </p:cNvSpPr>
            <p:nvPr/>
          </p:nvSpPr>
          <p:spPr bwMode="auto">
            <a:xfrm>
              <a:off x="2485" y="2609"/>
              <a:ext cx="7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0.1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30" name="Line 110"/>
            <p:cNvSpPr>
              <a:spLocks noChangeShapeType="1"/>
            </p:cNvSpPr>
            <p:nvPr/>
          </p:nvSpPr>
          <p:spPr bwMode="auto">
            <a:xfrm flipV="1">
              <a:off x="2625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1" name="Line 111"/>
            <p:cNvSpPr>
              <a:spLocks noChangeShapeType="1"/>
            </p:cNvSpPr>
            <p:nvPr/>
          </p:nvSpPr>
          <p:spPr bwMode="auto">
            <a:xfrm flipV="1">
              <a:off x="2625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2" name="Line 112"/>
            <p:cNvSpPr>
              <a:spLocks noChangeShapeType="1"/>
            </p:cNvSpPr>
            <p:nvPr/>
          </p:nvSpPr>
          <p:spPr bwMode="auto">
            <a:xfrm>
              <a:off x="2625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3" name="Line 113"/>
            <p:cNvSpPr>
              <a:spLocks noChangeShapeType="1"/>
            </p:cNvSpPr>
            <p:nvPr/>
          </p:nvSpPr>
          <p:spPr bwMode="auto">
            <a:xfrm flipV="1">
              <a:off x="2742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4" name="Line 114"/>
            <p:cNvSpPr>
              <a:spLocks noChangeShapeType="1"/>
            </p:cNvSpPr>
            <p:nvPr/>
          </p:nvSpPr>
          <p:spPr bwMode="auto">
            <a:xfrm flipV="1">
              <a:off x="2742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5" name="Line 115"/>
            <p:cNvSpPr>
              <a:spLocks noChangeShapeType="1"/>
            </p:cNvSpPr>
            <p:nvPr/>
          </p:nvSpPr>
          <p:spPr bwMode="auto">
            <a:xfrm>
              <a:off x="2742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6" name="Line 116"/>
            <p:cNvSpPr>
              <a:spLocks noChangeShapeType="1"/>
            </p:cNvSpPr>
            <p:nvPr/>
          </p:nvSpPr>
          <p:spPr bwMode="auto">
            <a:xfrm flipV="1">
              <a:off x="2801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7" name="Line 117"/>
            <p:cNvSpPr>
              <a:spLocks noChangeShapeType="1"/>
            </p:cNvSpPr>
            <p:nvPr/>
          </p:nvSpPr>
          <p:spPr bwMode="auto">
            <a:xfrm flipV="1">
              <a:off x="2801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8" name="Line 118"/>
            <p:cNvSpPr>
              <a:spLocks noChangeShapeType="1"/>
            </p:cNvSpPr>
            <p:nvPr/>
          </p:nvSpPr>
          <p:spPr bwMode="auto">
            <a:xfrm>
              <a:off x="2801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39" name="Line 119"/>
            <p:cNvSpPr>
              <a:spLocks noChangeShapeType="1"/>
            </p:cNvSpPr>
            <p:nvPr/>
          </p:nvSpPr>
          <p:spPr bwMode="auto">
            <a:xfrm flipV="1">
              <a:off x="2828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0" name="Line 120"/>
            <p:cNvSpPr>
              <a:spLocks noChangeShapeType="1"/>
            </p:cNvSpPr>
            <p:nvPr/>
          </p:nvSpPr>
          <p:spPr bwMode="auto">
            <a:xfrm flipV="1">
              <a:off x="2828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1" name="Line 121"/>
            <p:cNvSpPr>
              <a:spLocks noChangeShapeType="1"/>
            </p:cNvSpPr>
            <p:nvPr/>
          </p:nvSpPr>
          <p:spPr bwMode="auto">
            <a:xfrm>
              <a:off x="2828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2" name="Rectangle 122"/>
            <p:cNvSpPr>
              <a:spLocks noChangeArrowheads="1"/>
            </p:cNvSpPr>
            <p:nvPr/>
          </p:nvSpPr>
          <p:spPr bwMode="auto">
            <a:xfrm>
              <a:off x="2800" y="2609"/>
              <a:ext cx="30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43" name="Line 123"/>
            <p:cNvSpPr>
              <a:spLocks noChangeShapeType="1"/>
            </p:cNvSpPr>
            <p:nvPr/>
          </p:nvSpPr>
          <p:spPr bwMode="auto">
            <a:xfrm flipV="1">
              <a:off x="2918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4" name="Line 124"/>
            <p:cNvSpPr>
              <a:spLocks noChangeShapeType="1"/>
            </p:cNvSpPr>
            <p:nvPr/>
          </p:nvSpPr>
          <p:spPr bwMode="auto">
            <a:xfrm flipV="1">
              <a:off x="2918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5" name="Line 125"/>
            <p:cNvSpPr>
              <a:spLocks noChangeShapeType="1"/>
            </p:cNvSpPr>
            <p:nvPr/>
          </p:nvSpPr>
          <p:spPr bwMode="auto">
            <a:xfrm>
              <a:off x="2918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6" name="Line 126"/>
            <p:cNvSpPr>
              <a:spLocks noChangeShapeType="1"/>
            </p:cNvSpPr>
            <p:nvPr/>
          </p:nvSpPr>
          <p:spPr bwMode="auto">
            <a:xfrm flipV="1">
              <a:off x="3035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7" name="Line 127"/>
            <p:cNvSpPr>
              <a:spLocks noChangeShapeType="1"/>
            </p:cNvSpPr>
            <p:nvPr/>
          </p:nvSpPr>
          <p:spPr bwMode="auto">
            <a:xfrm flipV="1">
              <a:off x="3035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8" name="Line 128"/>
            <p:cNvSpPr>
              <a:spLocks noChangeShapeType="1"/>
            </p:cNvSpPr>
            <p:nvPr/>
          </p:nvSpPr>
          <p:spPr bwMode="auto">
            <a:xfrm>
              <a:off x="3035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49" name="Line 129"/>
            <p:cNvSpPr>
              <a:spLocks noChangeShapeType="1"/>
            </p:cNvSpPr>
            <p:nvPr/>
          </p:nvSpPr>
          <p:spPr bwMode="auto">
            <a:xfrm flipV="1">
              <a:off x="3093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0" name="Line 130"/>
            <p:cNvSpPr>
              <a:spLocks noChangeShapeType="1"/>
            </p:cNvSpPr>
            <p:nvPr/>
          </p:nvSpPr>
          <p:spPr bwMode="auto">
            <a:xfrm flipV="1">
              <a:off x="3093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1" name="Line 131"/>
            <p:cNvSpPr>
              <a:spLocks noChangeShapeType="1"/>
            </p:cNvSpPr>
            <p:nvPr/>
          </p:nvSpPr>
          <p:spPr bwMode="auto">
            <a:xfrm>
              <a:off x="3093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2" name="Line 132"/>
            <p:cNvSpPr>
              <a:spLocks noChangeShapeType="1"/>
            </p:cNvSpPr>
            <p:nvPr/>
          </p:nvSpPr>
          <p:spPr bwMode="auto">
            <a:xfrm flipV="1">
              <a:off x="3125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3" name="Line 133"/>
            <p:cNvSpPr>
              <a:spLocks noChangeShapeType="1"/>
            </p:cNvSpPr>
            <p:nvPr/>
          </p:nvSpPr>
          <p:spPr bwMode="auto">
            <a:xfrm flipV="1">
              <a:off x="3125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4" name="Line 134"/>
            <p:cNvSpPr>
              <a:spLocks noChangeShapeType="1"/>
            </p:cNvSpPr>
            <p:nvPr/>
          </p:nvSpPr>
          <p:spPr bwMode="auto">
            <a:xfrm>
              <a:off x="3125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5" name="Rectangle 135"/>
            <p:cNvSpPr>
              <a:spLocks noChangeArrowheads="1"/>
            </p:cNvSpPr>
            <p:nvPr/>
          </p:nvSpPr>
          <p:spPr bwMode="auto">
            <a:xfrm>
              <a:off x="3082" y="2609"/>
              <a:ext cx="5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10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56" name="Line 136"/>
            <p:cNvSpPr>
              <a:spLocks noChangeShapeType="1"/>
            </p:cNvSpPr>
            <p:nvPr/>
          </p:nvSpPr>
          <p:spPr bwMode="auto">
            <a:xfrm flipV="1">
              <a:off x="3211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7" name="Line 137"/>
            <p:cNvSpPr>
              <a:spLocks noChangeShapeType="1"/>
            </p:cNvSpPr>
            <p:nvPr/>
          </p:nvSpPr>
          <p:spPr bwMode="auto">
            <a:xfrm flipV="1">
              <a:off x="3211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8" name="Line 138"/>
            <p:cNvSpPr>
              <a:spLocks noChangeShapeType="1"/>
            </p:cNvSpPr>
            <p:nvPr/>
          </p:nvSpPr>
          <p:spPr bwMode="auto">
            <a:xfrm>
              <a:off x="3211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59" name="Line 139"/>
            <p:cNvSpPr>
              <a:spLocks noChangeShapeType="1"/>
            </p:cNvSpPr>
            <p:nvPr/>
          </p:nvSpPr>
          <p:spPr bwMode="auto">
            <a:xfrm flipV="1">
              <a:off x="3328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0" name="Line 140"/>
            <p:cNvSpPr>
              <a:spLocks noChangeShapeType="1"/>
            </p:cNvSpPr>
            <p:nvPr/>
          </p:nvSpPr>
          <p:spPr bwMode="auto">
            <a:xfrm flipV="1">
              <a:off x="3328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1" name="Line 141"/>
            <p:cNvSpPr>
              <a:spLocks noChangeShapeType="1"/>
            </p:cNvSpPr>
            <p:nvPr/>
          </p:nvSpPr>
          <p:spPr bwMode="auto">
            <a:xfrm>
              <a:off x="3328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2" name="Line 142"/>
            <p:cNvSpPr>
              <a:spLocks noChangeShapeType="1"/>
            </p:cNvSpPr>
            <p:nvPr/>
          </p:nvSpPr>
          <p:spPr bwMode="auto">
            <a:xfrm flipV="1">
              <a:off x="3386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3" name="Line 143"/>
            <p:cNvSpPr>
              <a:spLocks noChangeShapeType="1"/>
            </p:cNvSpPr>
            <p:nvPr/>
          </p:nvSpPr>
          <p:spPr bwMode="auto">
            <a:xfrm flipV="1">
              <a:off x="3386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4" name="Line 144"/>
            <p:cNvSpPr>
              <a:spLocks noChangeShapeType="1"/>
            </p:cNvSpPr>
            <p:nvPr/>
          </p:nvSpPr>
          <p:spPr bwMode="auto">
            <a:xfrm>
              <a:off x="3386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5" name="Line 145"/>
            <p:cNvSpPr>
              <a:spLocks noChangeShapeType="1"/>
            </p:cNvSpPr>
            <p:nvPr/>
          </p:nvSpPr>
          <p:spPr bwMode="auto">
            <a:xfrm flipV="1">
              <a:off x="3417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6" name="Line 146"/>
            <p:cNvSpPr>
              <a:spLocks noChangeShapeType="1"/>
            </p:cNvSpPr>
            <p:nvPr/>
          </p:nvSpPr>
          <p:spPr bwMode="auto">
            <a:xfrm flipV="1">
              <a:off x="3417" y="2562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7" name="Line 147"/>
            <p:cNvSpPr>
              <a:spLocks noChangeShapeType="1"/>
            </p:cNvSpPr>
            <p:nvPr/>
          </p:nvSpPr>
          <p:spPr bwMode="auto">
            <a:xfrm>
              <a:off x="3417" y="1144"/>
              <a:ext cx="1" cy="1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68" name="Rectangle 148"/>
            <p:cNvSpPr>
              <a:spLocks noChangeArrowheads="1"/>
            </p:cNvSpPr>
            <p:nvPr/>
          </p:nvSpPr>
          <p:spPr bwMode="auto">
            <a:xfrm>
              <a:off x="3358" y="2609"/>
              <a:ext cx="8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100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69" name="Line 149"/>
            <p:cNvSpPr>
              <a:spLocks noChangeShapeType="1"/>
            </p:cNvSpPr>
            <p:nvPr/>
          </p:nvSpPr>
          <p:spPr bwMode="auto">
            <a:xfrm flipV="1">
              <a:off x="3503" y="1144"/>
              <a:ext cx="1" cy="1434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70" name="Line 150"/>
            <p:cNvSpPr>
              <a:spLocks noChangeShapeType="1"/>
            </p:cNvSpPr>
            <p:nvPr/>
          </p:nvSpPr>
          <p:spPr bwMode="auto">
            <a:xfrm flipV="1">
              <a:off x="3503" y="2570"/>
              <a:ext cx="1" cy="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71" name="Line 151"/>
            <p:cNvSpPr>
              <a:spLocks noChangeShapeType="1"/>
            </p:cNvSpPr>
            <p:nvPr/>
          </p:nvSpPr>
          <p:spPr bwMode="auto">
            <a:xfrm>
              <a:off x="3503" y="1144"/>
              <a:ext cx="1" cy="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72" name="Rectangle 152"/>
            <p:cNvSpPr>
              <a:spLocks noChangeArrowheads="1"/>
            </p:cNvSpPr>
            <p:nvPr/>
          </p:nvSpPr>
          <p:spPr bwMode="auto">
            <a:xfrm>
              <a:off x="1068" y="1144"/>
              <a:ext cx="2490" cy="143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73" name="Rectangle 153"/>
            <p:cNvSpPr>
              <a:spLocks noChangeArrowheads="1"/>
            </p:cNvSpPr>
            <p:nvPr/>
          </p:nvSpPr>
          <p:spPr bwMode="auto">
            <a:xfrm rot="16200000">
              <a:off x="639" y="1914"/>
              <a:ext cx="516" cy="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Temperature rise  [Cels]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74" name="Rectangle 154"/>
            <p:cNvSpPr>
              <a:spLocks noChangeArrowheads="1"/>
            </p:cNvSpPr>
            <p:nvPr/>
          </p:nvSpPr>
          <p:spPr bwMode="auto">
            <a:xfrm>
              <a:off x="2192" y="2671"/>
              <a:ext cx="198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Time  [s]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75" name="Rectangle 155"/>
            <p:cNvSpPr>
              <a:spLocks noChangeArrowheads="1"/>
            </p:cNvSpPr>
            <p:nvPr/>
          </p:nvSpPr>
          <p:spPr bwMode="auto">
            <a:xfrm>
              <a:off x="2017" y="1049"/>
              <a:ext cx="54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T3Ster: RECORD=B1D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76" name="Rectangle 156"/>
            <p:cNvSpPr>
              <a:spLocks noChangeArrowheads="1"/>
            </p:cNvSpPr>
            <p:nvPr/>
          </p:nvSpPr>
          <p:spPr bwMode="auto">
            <a:xfrm>
              <a:off x="3082" y="1190"/>
              <a:ext cx="284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"B01d.MR1"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77" name="Line 157"/>
            <p:cNvSpPr>
              <a:spLocks noChangeShapeType="1"/>
            </p:cNvSpPr>
            <p:nvPr/>
          </p:nvSpPr>
          <p:spPr bwMode="auto">
            <a:xfrm>
              <a:off x="3429" y="1222"/>
              <a:ext cx="82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78" name="Freeform 158"/>
            <p:cNvSpPr>
              <a:spLocks/>
            </p:cNvSpPr>
            <p:nvPr/>
          </p:nvSpPr>
          <p:spPr bwMode="auto">
            <a:xfrm>
              <a:off x="1080" y="1554"/>
              <a:ext cx="2439" cy="1024"/>
            </a:xfrm>
            <a:custGeom>
              <a:avLst/>
              <a:gdLst/>
              <a:ahLst/>
              <a:cxnLst>
                <a:cxn ang="0">
                  <a:pos x="15" y="1024"/>
                </a:cxn>
                <a:cxn ang="0">
                  <a:pos x="58" y="1024"/>
                </a:cxn>
                <a:cxn ang="0">
                  <a:pos x="105" y="1024"/>
                </a:cxn>
                <a:cxn ang="0">
                  <a:pos x="148" y="1024"/>
                </a:cxn>
                <a:cxn ang="0">
                  <a:pos x="191" y="1020"/>
                </a:cxn>
                <a:cxn ang="0">
                  <a:pos x="234" y="1020"/>
                </a:cxn>
                <a:cxn ang="0">
                  <a:pos x="281" y="1020"/>
                </a:cxn>
                <a:cxn ang="0">
                  <a:pos x="324" y="1016"/>
                </a:cxn>
                <a:cxn ang="0">
                  <a:pos x="367" y="1016"/>
                </a:cxn>
                <a:cxn ang="0">
                  <a:pos x="414" y="1016"/>
                </a:cxn>
                <a:cxn ang="0">
                  <a:pos x="456" y="1016"/>
                </a:cxn>
                <a:cxn ang="0">
                  <a:pos x="499" y="1012"/>
                </a:cxn>
                <a:cxn ang="0">
                  <a:pos x="546" y="1012"/>
                </a:cxn>
                <a:cxn ang="0">
                  <a:pos x="589" y="1008"/>
                </a:cxn>
                <a:cxn ang="0">
                  <a:pos x="632" y="1008"/>
                </a:cxn>
                <a:cxn ang="0">
                  <a:pos x="679" y="1004"/>
                </a:cxn>
                <a:cxn ang="0">
                  <a:pos x="722" y="1000"/>
                </a:cxn>
                <a:cxn ang="0">
                  <a:pos x="765" y="996"/>
                </a:cxn>
                <a:cxn ang="0">
                  <a:pos x="808" y="993"/>
                </a:cxn>
                <a:cxn ang="0">
                  <a:pos x="854" y="985"/>
                </a:cxn>
                <a:cxn ang="0">
                  <a:pos x="897" y="981"/>
                </a:cxn>
                <a:cxn ang="0">
                  <a:pos x="940" y="973"/>
                </a:cxn>
                <a:cxn ang="0">
                  <a:pos x="983" y="965"/>
                </a:cxn>
                <a:cxn ang="0">
                  <a:pos x="1030" y="953"/>
                </a:cxn>
                <a:cxn ang="0">
                  <a:pos x="1073" y="946"/>
                </a:cxn>
                <a:cxn ang="0">
                  <a:pos x="1116" y="938"/>
                </a:cxn>
                <a:cxn ang="0">
                  <a:pos x="1163" y="930"/>
                </a:cxn>
                <a:cxn ang="0">
                  <a:pos x="1206" y="922"/>
                </a:cxn>
                <a:cxn ang="0">
                  <a:pos x="1249" y="910"/>
                </a:cxn>
                <a:cxn ang="0">
                  <a:pos x="1292" y="899"/>
                </a:cxn>
                <a:cxn ang="0">
                  <a:pos x="1338" y="887"/>
                </a:cxn>
                <a:cxn ang="0">
                  <a:pos x="1381" y="867"/>
                </a:cxn>
                <a:cxn ang="0">
                  <a:pos x="1424" y="848"/>
                </a:cxn>
                <a:cxn ang="0">
                  <a:pos x="1471" y="821"/>
                </a:cxn>
                <a:cxn ang="0">
                  <a:pos x="1514" y="789"/>
                </a:cxn>
                <a:cxn ang="0">
                  <a:pos x="1557" y="754"/>
                </a:cxn>
                <a:cxn ang="0">
                  <a:pos x="1600" y="711"/>
                </a:cxn>
                <a:cxn ang="0">
                  <a:pos x="1647" y="668"/>
                </a:cxn>
                <a:cxn ang="0">
                  <a:pos x="1690" y="617"/>
                </a:cxn>
                <a:cxn ang="0">
                  <a:pos x="1733" y="563"/>
                </a:cxn>
                <a:cxn ang="0">
                  <a:pos x="1779" y="504"/>
                </a:cxn>
                <a:cxn ang="0">
                  <a:pos x="1822" y="445"/>
                </a:cxn>
                <a:cxn ang="0">
                  <a:pos x="1865" y="383"/>
                </a:cxn>
                <a:cxn ang="0">
                  <a:pos x="1912" y="328"/>
                </a:cxn>
                <a:cxn ang="0">
                  <a:pos x="1955" y="274"/>
                </a:cxn>
                <a:cxn ang="0">
                  <a:pos x="1998" y="219"/>
                </a:cxn>
                <a:cxn ang="0">
                  <a:pos x="2045" y="164"/>
                </a:cxn>
                <a:cxn ang="0">
                  <a:pos x="2088" y="117"/>
                </a:cxn>
                <a:cxn ang="0">
                  <a:pos x="2131" y="74"/>
                </a:cxn>
                <a:cxn ang="0">
                  <a:pos x="2173" y="43"/>
                </a:cxn>
                <a:cxn ang="0">
                  <a:pos x="2220" y="20"/>
                </a:cxn>
                <a:cxn ang="0">
                  <a:pos x="2263" y="8"/>
                </a:cxn>
                <a:cxn ang="0">
                  <a:pos x="2306" y="4"/>
                </a:cxn>
                <a:cxn ang="0">
                  <a:pos x="2349" y="0"/>
                </a:cxn>
                <a:cxn ang="0">
                  <a:pos x="2396" y="0"/>
                </a:cxn>
                <a:cxn ang="0">
                  <a:pos x="2439" y="0"/>
                </a:cxn>
              </a:cxnLst>
              <a:rect l="0" t="0" r="r" b="b"/>
              <a:pathLst>
                <a:path w="2439" h="1024">
                  <a:moveTo>
                    <a:pt x="0" y="1024"/>
                  </a:moveTo>
                  <a:lnTo>
                    <a:pt x="0" y="1024"/>
                  </a:lnTo>
                  <a:lnTo>
                    <a:pt x="15" y="1024"/>
                  </a:lnTo>
                  <a:lnTo>
                    <a:pt x="31" y="1024"/>
                  </a:lnTo>
                  <a:lnTo>
                    <a:pt x="47" y="1024"/>
                  </a:lnTo>
                  <a:lnTo>
                    <a:pt x="58" y="1024"/>
                  </a:lnTo>
                  <a:lnTo>
                    <a:pt x="74" y="1024"/>
                  </a:lnTo>
                  <a:lnTo>
                    <a:pt x="90" y="1024"/>
                  </a:lnTo>
                  <a:lnTo>
                    <a:pt x="105" y="1024"/>
                  </a:lnTo>
                  <a:lnTo>
                    <a:pt x="117" y="1024"/>
                  </a:lnTo>
                  <a:lnTo>
                    <a:pt x="133" y="1024"/>
                  </a:lnTo>
                  <a:lnTo>
                    <a:pt x="148" y="1024"/>
                  </a:lnTo>
                  <a:lnTo>
                    <a:pt x="164" y="1024"/>
                  </a:lnTo>
                  <a:lnTo>
                    <a:pt x="179" y="1024"/>
                  </a:lnTo>
                  <a:lnTo>
                    <a:pt x="191" y="1020"/>
                  </a:lnTo>
                  <a:lnTo>
                    <a:pt x="207" y="1020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50" y="1020"/>
                  </a:lnTo>
                  <a:lnTo>
                    <a:pt x="265" y="1020"/>
                  </a:lnTo>
                  <a:lnTo>
                    <a:pt x="281" y="1020"/>
                  </a:lnTo>
                  <a:lnTo>
                    <a:pt x="296" y="1020"/>
                  </a:lnTo>
                  <a:lnTo>
                    <a:pt x="308" y="1020"/>
                  </a:lnTo>
                  <a:lnTo>
                    <a:pt x="324" y="1016"/>
                  </a:lnTo>
                  <a:lnTo>
                    <a:pt x="339" y="1016"/>
                  </a:lnTo>
                  <a:lnTo>
                    <a:pt x="355" y="1016"/>
                  </a:lnTo>
                  <a:lnTo>
                    <a:pt x="367" y="1016"/>
                  </a:lnTo>
                  <a:lnTo>
                    <a:pt x="382" y="1016"/>
                  </a:lnTo>
                  <a:lnTo>
                    <a:pt x="398" y="1016"/>
                  </a:lnTo>
                  <a:lnTo>
                    <a:pt x="414" y="1016"/>
                  </a:lnTo>
                  <a:lnTo>
                    <a:pt x="425" y="1016"/>
                  </a:lnTo>
                  <a:lnTo>
                    <a:pt x="441" y="1016"/>
                  </a:lnTo>
                  <a:lnTo>
                    <a:pt x="456" y="1016"/>
                  </a:lnTo>
                  <a:lnTo>
                    <a:pt x="472" y="1012"/>
                  </a:lnTo>
                  <a:lnTo>
                    <a:pt x="488" y="1012"/>
                  </a:lnTo>
                  <a:lnTo>
                    <a:pt x="499" y="1012"/>
                  </a:lnTo>
                  <a:lnTo>
                    <a:pt x="515" y="1012"/>
                  </a:lnTo>
                  <a:lnTo>
                    <a:pt x="531" y="1012"/>
                  </a:lnTo>
                  <a:lnTo>
                    <a:pt x="546" y="1012"/>
                  </a:lnTo>
                  <a:lnTo>
                    <a:pt x="558" y="1012"/>
                  </a:lnTo>
                  <a:lnTo>
                    <a:pt x="574" y="1008"/>
                  </a:lnTo>
                  <a:lnTo>
                    <a:pt x="589" y="1008"/>
                  </a:lnTo>
                  <a:lnTo>
                    <a:pt x="601" y="1008"/>
                  </a:lnTo>
                  <a:lnTo>
                    <a:pt x="616" y="1008"/>
                  </a:lnTo>
                  <a:lnTo>
                    <a:pt x="632" y="1008"/>
                  </a:lnTo>
                  <a:lnTo>
                    <a:pt x="648" y="1004"/>
                  </a:lnTo>
                  <a:lnTo>
                    <a:pt x="663" y="1004"/>
                  </a:lnTo>
                  <a:lnTo>
                    <a:pt x="679" y="1004"/>
                  </a:lnTo>
                  <a:lnTo>
                    <a:pt x="691" y="1000"/>
                  </a:lnTo>
                  <a:lnTo>
                    <a:pt x="706" y="1000"/>
                  </a:lnTo>
                  <a:lnTo>
                    <a:pt x="722" y="1000"/>
                  </a:lnTo>
                  <a:lnTo>
                    <a:pt x="734" y="1000"/>
                  </a:lnTo>
                  <a:lnTo>
                    <a:pt x="749" y="996"/>
                  </a:lnTo>
                  <a:lnTo>
                    <a:pt x="765" y="996"/>
                  </a:lnTo>
                  <a:lnTo>
                    <a:pt x="780" y="993"/>
                  </a:lnTo>
                  <a:lnTo>
                    <a:pt x="792" y="993"/>
                  </a:lnTo>
                  <a:lnTo>
                    <a:pt x="808" y="993"/>
                  </a:lnTo>
                  <a:lnTo>
                    <a:pt x="823" y="989"/>
                  </a:lnTo>
                  <a:lnTo>
                    <a:pt x="839" y="989"/>
                  </a:lnTo>
                  <a:lnTo>
                    <a:pt x="854" y="985"/>
                  </a:lnTo>
                  <a:lnTo>
                    <a:pt x="866" y="985"/>
                  </a:lnTo>
                  <a:lnTo>
                    <a:pt x="882" y="981"/>
                  </a:lnTo>
                  <a:lnTo>
                    <a:pt x="897" y="981"/>
                  </a:lnTo>
                  <a:lnTo>
                    <a:pt x="913" y="977"/>
                  </a:lnTo>
                  <a:lnTo>
                    <a:pt x="925" y="973"/>
                  </a:lnTo>
                  <a:lnTo>
                    <a:pt x="940" y="973"/>
                  </a:lnTo>
                  <a:lnTo>
                    <a:pt x="956" y="969"/>
                  </a:lnTo>
                  <a:lnTo>
                    <a:pt x="972" y="969"/>
                  </a:lnTo>
                  <a:lnTo>
                    <a:pt x="983" y="965"/>
                  </a:lnTo>
                  <a:lnTo>
                    <a:pt x="999" y="961"/>
                  </a:lnTo>
                  <a:lnTo>
                    <a:pt x="1014" y="957"/>
                  </a:lnTo>
                  <a:lnTo>
                    <a:pt x="1030" y="953"/>
                  </a:lnTo>
                  <a:lnTo>
                    <a:pt x="1046" y="953"/>
                  </a:lnTo>
                  <a:lnTo>
                    <a:pt x="1057" y="950"/>
                  </a:lnTo>
                  <a:lnTo>
                    <a:pt x="1073" y="946"/>
                  </a:lnTo>
                  <a:lnTo>
                    <a:pt x="1089" y="946"/>
                  </a:lnTo>
                  <a:lnTo>
                    <a:pt x="1100" y="942"/>
                  </a:lnTo>
                  <a:lnTo>
                    <a:pt x="1116" y="938"/>
                  </a:lnTo>
                  <a:lnTo>
                    <a:pt x="1132" y="934"/>
                  </a:lnTo>
                  <a:lnTo>
                    <a:pt x="1147" y="934"/>
                  </a:lnTo>
                  <a:lnTo>
                    <a:pt x="1163" y="930"/>
                  </a:lnTo>
                  <a:lnTo>
                    <a:pt x="1174" y="926"/>
                  </a:lnTo>
                  <a:lnTo>
                    <a:pt x="1190" y="926"/>
                  </a:lnTo>
                  <a:lnTo>
                    <a:pt x="1206" y="922"/>
                  </a:lnTo>
                  <a:lnTo>
                    <a:pt x="1221" y="918"/>
                  </a:lnTo>
                  <a:lnTo>
                    <a:pt x="1233" y="914"/>
                  </a:lnTo>
                  <a:lnTo>
                    <a:pt x="1249" y="910"/>
                  </a:lnTo>
                  <a:lnTo>
                    <a:pt x="1264" y="907"/>
                  </a:lnTo>
                  <a:lnTo>
                    <a:pt x="1280" y="903"/>
                  </a:lnTo>
                  <a:lnTo>
                    <a:pt x="1292" y="899"/>
                  </a:lnTo>
                  <a:lnTo>
                    <a:pt x="1307" y="895"/>
                  </a:lnTo>
                  <a:lnTo>
                    <a:pt x="1323" y="891"/>
                  </a:lnTo>
                  <a:lnTo>
                    <a:pt x="1338" y="887"/>
                  </a:lnTo>
                  <a:lnTo>
                    <a:pt x="1354" y="879"/>
                  </a:lnTo>
                  <a:lnTo>
                    <a:pt x="1366" y="875"/>
                  </a:lnTo>
                  <a:lnTo>
                    <a:pt x="1381" y="867"/>
                  </a:lnTo>
                  <a:lnTo>
                    <a:pt x="1397" y="864"/>
                  </a:lnTo>
                  <a:lnTo>
                    <a:pt x="1413" y="856"/>
                  </a:lnTo>
                  <a:lnTo>
                    <a:pt x="1424" y="848"/>
                  </a:lnTo>
                  <a:lnTo>
                    <a:pt x="1440" y="840"/>
                  </a:lnTo>
                  <a:lnTo>
                    <a:pt x="1455" y="828"/>
                  </a:lnTo>
                  <a:lnTo>
                    <a:pt x="1471" y="821"/>
                  </a:lnTo>
                  <a:lnTo>
                    <a:pt x="1483" y="813"/>
                  </a:lnTo>
                  <a:lnTo>
                    <a:pt x="1498" y="801"/>
                  </a:lnTo>
                  <a:lnTo>
                    <a:pt x="1514" y="789"/>
                  </a:lnTo>
                  <a:lnTo>
                    <a:pt x="1530" y="778"/>
                  </a:lnTo>
                  <a:lnTo>
                    <a:pt x="1545" y="766"/>
                  </a:lnTo>
                  <a:lnTo>
                    <a:pt x="1557" y="754"/>
                  </a:lnTo>
                  <a:lnTo>
                    <a:pt x="1573" y="742"/>
                  </a:lnTo>
                  <a:lnTo>
                    <a:pt x="1588" y="727"/>
                  </a:lnTo>
                  <a:lnTo>
                    <a:pt x="1600" y="711"/>
                  </a:lnTo>
                  <a:lnTo>
                    <a:pt x="1615" y="699"/>
                  </a:lnTo>
                  <a:lnTo>
                    <a:pt x="1631" y="684"/>
                  </a:lnTo>
                  <a:lnTo>
                    <a:pt x="1647" y="668"/>
                  </a:lnTo>
                  <a:lnTo>
                    <a:pt x="1662" y="653"/>
                  </a:lnTo>
                  <a:lnTo>
                    <a:pt x="1674" y="633"/>
                  </a:lnTo>
                  <a:lnTo>
                    <a:pt x="1690" y="617"/>
                  </a:lnTo>
                  <a:lnTo>
                    <a:pt x="1705" y="598"/>
                  </a:lnTo>
                  <a:lnTo>
                    <a:pt x="1721" y="578"/>
                  </a:lnTo>
                  <a:lnTo>
                    <a:pt x="1733" y="563"/>
                  </a:lnTo>
                  <a:lnTo>
                    <a:pt x="1748" y="543"/>
                  </a:lnTo>
                  <a:lnTo>
                    <a:pt x="1764" y="524"/>
                  </a:lnTo>
                  <a:lnTo>
                    <a:pt x="1779" y="504"/>
                  </a:lnTo>
                  <a:lnTo>
                    <a:pt x="1791" y="485"/>
                  </a:lnTo>
                  <a:lnTo>
                    <a:pt x="1807" y="465"/>
                  </a:lnTo>
                  <a:lnTo>
                    <a:pt x="1822" y="445"/>
                  </a:lnTo>
                  <a:lnTo>
                    <a:pt x="1838" y="426"/>
                  </a:lnTo>
                  <a:lnTo>
                    <a:pt x="1853" y="406"/>
                  </a:lnTo>
                  <a:lnTo>
                    <a:pt x="1865" y="383"/>
                  </a:lnTo>
                  <a:lnTo>
                    <a:pt x="1881" y="363"/>
                  </a:lnTo>
                  <a:lnTo>
                    <a:pt x="1896" y="348"/>
                  </a:lnTo>
                  <a:lnTo>
                    <a:pt x="1912" y="328"/>
                  </a:lnTo>
                  <a:lnTo>
                    <a:pt x="1924" y="309"/>
                  </a:lnTo>
                  <a:lnTo>
                    <a:pt x="1939" y="289"/>
                  </a:lnTo>
                  <a:lnTo>
                    <a:pt x="1955" y="274"/>
                  </a:lnTo>
                  <a:lnTo>
                    <a:pt x="1967" y="254"/>
                  </a:lnTo>
                  <a:lnTo>
                    <a:pt x="1982" y="234"/>
                  </a:lnTo>
                  <a:lnTo>
                    <a:pt x="1998" y="219"/>
                  </a:lnTo>
                  <a:lnTo>
                    <a:pt x="2013" y="199"/>
                  </a:lnTo>
                  <a:lnTo>
                    <a:pt x="2029" y="184"/>
                  </a:lnTo>
                  <a:lnTo>
                    <a:pt x="2045" y="164"/>
                  </a:lnTo>
                  <a:lnTo>
                    <a:pt x="2056" y="148"/>
                  </a:lnTo>
                  <a:lnTo>
                    <a:pt x="2072" y="133"/>
                  </a:lnTo>
                  <a:lnTo>
                    <a:pt x="2088" y="117"/>
                  </a:lnTo>
                  <a:lnTo>
                    <a:pt x="2099" y="102"/>
                  </a:lnTo>
                  <a:lnTo>
                    <a:pt x="2115" y="90"/>
                  </a:lnTo>
                  <a:lnTo>
                    <a:pt x="2131" y="74"/>
                  </a:lnTo>
                  <a:lnTo>
                    <a:pt x="2146" y="62"/>
                  </a:lnTo>
                  <a:lnTo>
                    <a:pt x="2158" y="51"/>
                  </a:lnTo>
                  <a:lnTo>
                    <a:pt x="2173" y="43"/>
                  </a:lnTo>
                  <a:lnTo>
                    <a:pt x="2189" y="35"/>
                  </a:lnTo>
                  <a:lnTo>
                    <a:pt x="2205" y="27"/>
                  </a:lnTo>
                  <a:lnTo>
                    <a:pt x="2220" y="20"/>
                  </a:lnTo>
                  <a:lnTo>
                    <a:pt x="2232" y="16"/>
                  </a:lnTo>
                  <a:lnTo>
                    <a:pt x="2248" y="12"/>
                  </a:lnTo>
                  <a:lnTo>
                    <a:pt x="2263" y="8"/>
                  </a:lnTo>
                  <a:lnTo>
                    <a:pt x="2279" y="4"/>
                  </a:lnTo>
                  <a:lnTo>
                    <a:pt x="2291" y="4"/>
                  </a:lnTo>
                  <a:lnTo>
                    <a:pt x="2306" y="4"/>
                  </a:lnTo>
                  <a:lnTo>
                    <a:pt x="2322" y="0"/>
                  </a:lnTo>
                  <a:lnTo>
                    <a:pt x="2337" y="0"/>
                  </a:lnTo>
                  <a:lnTo>
                    <a:pt x="2349" y="0"/>
                  </a:lnTo>
                  <a:lnTo>
                    <a:pt x="2365" y="0"/>
                  </a:lnTo>
                  <a:lnTo>
                    <a:pt x="2380" y="0"/>
                  </a:lnTo>
                  <a:lnTo>
                    <a:pt x="2396" y="0"/>
                  </a:lnTo>
                  <a:lnTo>
                    <a:pt x="2408" y="0"/>
                  </a:lnTo>
                  <a:lnTo>
                    <a:pt x="2423" y="0"/>
                  </a:lnTo>
                  <a:lnTo>
                    <a:pt x="2439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79" name="Rectangle 159"/>
            <p:cNvSpPr>
              <a:spLocks noChangeArrowheads="1"/>
            </p:cNvSpPr>
            <p:nvPr/>
          </p:nvSpPr>
          <p:spPr bwMode="auto">
            <a:xfrm>
              <a:off x="3102" y="1249"/>
              <a:ext cx="2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"B02d.mr1"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80" name="Line 160"/>
            <p:cNvSpPr>
              <a:spLocks noChangeShapeType="1"/>
            </p:cNvSpPr>
            <p:nvPr/>
          </p:nvSpPr>
          <p:spPr bwMode="auto">
            <a:xfrm>
              <a:off x="3429" y="1280"/>
              <a:ext cx="82" cy="1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81" name="Freeform 161"/>
            <p:cNvSpPr>
              <a:spLocks/>
            </p:cNvSpPr>
            <p:nvPr/>
          </p:nvSpPr>
          <p:spPr bwMode="auto">
            <a:xfrm>
              <a:off x="1080" y="2578"/>
              <a:ext cx="2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1" y="0"/>
                </a:cxn>
                <a:cxn ang="0">
                  <a:pos x="47" y="0"/>
                </a:cxn>
                <a:cxn ang="0">
                  <a:pos x="58" y="0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5" y="0"/>
                </a:cxn>
                <a:cxn ang="0">
                  <a:pos x="117" y="0"/>
                </a:cxn>
                <a:cxn ang="0">
                  <a:pos x="133" y="0"/>
                </a:cxn>
                <a:cxn ang="0">
                  <a:pos x="148" y="0"/>
                </a:cxn>
                <a:cxn ang="0">
                  <a:pos x="164" y="0"/>
                </a:cxn>
                <a:cxn ang="0">
                  <a:pos x="179" y="0"/>
                </a:cxn>
                <a:cxn ang="0">
                  <a:pos x="191" y="0"/>
                </a:cxn>
                <a:cxn ang="0">
                  <a:pos x="207" y="0"/>
                </a:cxn>
                <a:cxn ang="0">
                  <a:pos x="207" y="0"/>
                </a:cxn>
              </a:cxnLst>
              <a:rect l="0" t="0" r="r" b="b"/>
              <a:pathLst>
                <a:path w="207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33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9" y="0"/>
                  </a:lnTo>
                  <a:lnTo>
                    <a:pt x="191" y="0"/>
                  </a:lnTo>
                  <a:lnTo>
                    <a:pt x="207" y="0"/>
                  </a:lnTo>
                  <a:lnTo>
                    <a:pt x="207" y="0"/>
                  </a:lnTo>
                </a:path>
              </a:pathLst>
            </a:cu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82" name="Freeform 162"/>
            <p:cNvSpPr>
              <a:spLocks/>
            </p:cNvSpPr>
            <p:nvPr/>
          </p:nvSpPr>
          <p:spPr bwMode="auto">
            <a:xfrm>
              <a:off x="1326" y="1441"/>
              <a:ext cx="2193" cy="1137"/>
            </a:xfrm>
            <a:custGeom>
              <a:avLst/>
              <a:gdLst/>
              <a:ahLst/>
              <a:cxnLst>
                <a:cxn ang="0">
                  <a:pos x="19" y="1137"/>
                </a:cxn>
                <a:cxn ang="0">
                  <a:pos x="62" y="1137"/>
                </a:cxn>
                <a:cxn ang="0">
                  <a:pos x="109" y="1133"/>
                </a:cxn>
                <a:cxn ang="0">
                  <a:pos x="152" y="1133"/>
                </a:cxn>
                <a:cxn ang="0">
                  <a:pos x="195" y="1133"/>
                </a:cxn>
                <a:cxn ang="0">
                  <a:pos x="242" y="1129"/>
                </a:cxn>
                <a:cxn ang="0">
                  <a:pos x="285" y="1129"/>
                </a:cxn>
                <a:cxn ang="0">
                  <a:pos x="328" y="1125"/>
                </a:cxn>
                <a:cxn ang="0">
                  <a:pos x="370" y="1125"/>
                </a:cxn>
                <a:cxn ang="0">
                  <a:pos x="417" y="1121"/>
                </a:cxn>
                <a:cxn ang="0">
                  <a:pos x="460" y="1117"/>
                </a:cxn>
                <a:cxn ang="0">
                  <a:pos x="503" y="1113"/>
                </a:cxn>
                <a:cxn ang="0">
                  <a:pos x="546" y="1109"/>
                </a:cxn>
                <a:cxn ang="0">
                  <a:pos x="593" y="1106"/>
                </a:cxn>
                <a:cxn ang="0">
                  <a:pos x="636" y="1098"/>
                </a:cxn>
                <a:cxn ang="0">
                  <a:pos x="679" y="1090"/>
                </a:cxn>
                <a:cxn ang="0">
                  <a:pos x="726" y="1082"/>
                </a:cxn>
                <a:cxn ang="0">
                  <a:pos x="768" y="1074"/>
                </a:cxn>
                <a:cxn ang="0">
                  <a:pos x="811" y="1063"/>
                </a:cxn>
                <a:cxn ang="0">
                  <a:pos x="854" y="1055"/>
                </a:cxn>
                <a:cxn ang="0">
                  <a:pos x="901" y="1047"/>
                </a:cxn>
                <a:cxn ang="0">
                  <a:pos x="944" y="1035"/>
                </a:cxn>
                <a:cxn ang="0">
                  <a:pos x="987" y="1027"/>
                </a:cxn>
                <a:cxn ang="0">
                  <a:pos x="1034" y="1016"/>
                </a:cxn>
                <a:cxn ang="0">
                  <a:pos x="1077" y="1000"/>
                </a:cxn>
                <a:cxn ang="0">
                  <a:pos x="1120" y="980"/>
                </a:cxn>
                <a:cxn ang="0">
                  <a:pos x="1167" y="961"/>
                </a:cxn>
                <a:cxn ang="0">
                  <a:pos x="1209" y="934"/>
                </a:cxn>
                <a:cxn ang="0">
                  <a:pos x="1252" y="902"/>
                </a:cxn>
                <a:cxn ang="0">
                  <a:pos x="1299" y="867"/>
                </a:cxn>
                <a:cxn ang="0">
                  <a:pos x="1342" y="824"/>
                </a:cxn>
                <a:cxn ang="0">
                  <a:pos x="1385" y="777"/>
                </a:cxn>
                <a:cxn ang="0">
                  <a:pos x="1428" y="723"/>
                </a:cxn>
                <a:cxn ang="0">
                  <a:pos x="1475" y="664"/>
                </a:cxn>
                <a:cxn ang="0">
                  <a:pos x="1518" y="598"/>
                </a:cxn>
                <a:cxn ang="0">
                  <a:pos x="1561" y="531"/>
                </a:cxn>
                <a:cxn ang="0">
                  <a:pos x="1607" y="461"/>
                </a:cxn>
                <a:cxn ang="0">
                  <a:pos x="1650" y="394"/>
                </a:cxn>
                <a:cxn ang="0">
                  <a:pos x="1693" y="328"/>
                </a:cxn>
                <a:cxn ang="0">
                  <a:pos x="1736" y="265"/>
                </a:cxn>
                <a:cxn ang="0">
                  <a:pos x="1783" y="207"/>
                </a:cxn>
                <a:cxn ang="0">
                  <a:pos x="1826" y="152"/>
                </a:cxn>
                <a:cxn ang="0">
                  <a:pos x="1869" y="101"/>
                </a:cxn>
                <a:cxn ang="0">
                  <a:pos x="1912" y="62"/>
                </a:cxn>
                <a:cxn ang="0">
                  <a:pos x="1959" y="31"/>
                </a:cxn>
                <a:cxn ang="0">
                  <a:pos x="2002" y="15"/>
                </a:cxn>
                <a:cxn ang="0">
                  <a:pos x="2045" y="4"/>
                </a:cxn>
                <a:cxn ang="0">
                  <a:pos x="2091" y="0"/>
                </a:cxn>
                <a:cxn ang="0">
                  <a:pos x="2134" y="0"/>
                </a:cxn>
                <a:cxn ang="0">
                  <a:pos x="2177" y="0"/>
                </a:cxn>
              </a:cxnLst>
              <a:rect l="0" t="0" r="r" b="b"/>
              <a:pathLst>
                <a:path w="2193" h="1137">
                  <a:moveTo>
                    <a:pt x="0" y="1137"/>
                  </a:moveTo>
                  <a:lnTo>
                    <a:pt x="4" y="1137"/>
                  </a:lnTo>
                  <a:lnTo>
                    <a:pt x="19" y="1137"/>
                  </a:lnTo>
                  <a:lnTo>
                    <a:pt x="35" y="1137"/>
                  </a:lnTo>
                  <a:lnTo>
                    <a:pt x="50" y="1137"/>
                  </a:lnTo>
                  <a:lnTo>
                    <a:pt x="62" y="1137"/>
                  </a:lnTo>
                  <a:lnTo>
                    <a:pt x="78" y="1137"/>
                  </a:lnTo>
                  <a:lnTo>
                    <a:pt x="93" y="1137"/>
                  </a:lnTo>
                  <a:lnTo>
                    <a:pt x="109" y="1133"/>
                  </a:lnTo>
                  <a:lnTo>
                    <a:pt x="121" y="1133"/>
                  </a:lnTo>
                  <a:lnTo>
                    <a:pt x="136" y="1133"/>
                  </a:lnTo>
                  <a:lnTo>
                    <a:pt x="152" y="1133"/>
                  </a:lnTo>
                  <a:lnTo>
                    <a:pt x="168" y="1133"/>
                  </a:lnTo>
                  <a:lnTo>
                    <a:pt x="179" y="1133"/>
                  </a:lnTo>
                  <a:lnTo>
                    <a:pt x="195" y="1133"/>
                  </a:lnTo>
                  <a:lnTo>
                    <a:pt x="210" y="1133"/>
                  </a:lnTo>
                  <a:lnTo>
                    <a:pt x="226" y="1133"/>
                  </a:lnTo>
                  <a:lnTo>
                    <a:pt x="242" y="1129"/>
                  </a:lnTo>
                  <a:lnTo>
                    <a:pt x="253" y="1129"/>
                  </a:lnTo>
                  <a:lnTo>
                    <a:pt x="269" y="1129"/>
                  </a:lnTo>
                  <a:lnTo>
                    <a:pt x="285" y="1129"/>
                  </a:lnTo>
                  <a:lnTo>
                    <a:pt x="300" y="1129"/>
                  </a:lnTo>
                  <a:lnTo>
                    <a:pt x="312" y="1129"/>
                  </a:lnTo>
                  <a:lnTo>
                    <a:pt x="328" y="1125"/>
                  </a:lnTo>
                  <a:lnTo>
                    <a:pt x="343" y="1125"/>
                  </a:lnTo>
                  <a:lnTo>
                    <a:pt x="355" y="1125"/>
                  </a:lnTo>
                  <a:lnTo>
                    <a:pt x="370" y="1125"/>
                  </a:lnTo>
                  <a:lnTo>
                    <a:pt x="386" y="1125"/>
                  </a:lnTo>
                  <a:lnTo>
                    <a:pt x="402" y="1121"/>
                  </a:lnTo>
                  <a:lnTo>
                    <a:pt x="417" y="1121"/>
                  </a:lnTo>
                  <a:lnTo>
                    <a:pt x="433" y="1121"/>
                  </a:lnTo>
                  <a:lnTo>
                    <a:pt x="445" y="1117"/>
                  </a:lnTo>
                  <a:lnTo>
                    <a:pt x="460" y="1117"/>
                  </a:lnTo>
                  <a:lnTo>
                    <a:pt x="476" y="1117"/>
                  </a:lnTo>
                  <a:lnTo>
                    <a:pt x="488" y="1117"/>
                  </a:lnTo>
                  <a:lnTo>
                    <a:pt x="503" y="1113"/>
                  </a:lnTo>
                  <a:lnTo>
                    <a:pt x="519" y="1113"/>
                  </a:lnTo>
                  <a:lnTo>
                    <a:pt x="534" y="1109"/>
                  </a:lnTo>
                  <a:lnTo>
                    <a:pt x="546" y="1109"/>
                  </a:lnTo>
                  <a:lnTo>
                    <a:pt x="562" y="1106"/>
                  </a:lnTo>
                  <a:lnTo>
                    <a:pt x="577" y="1106"/>
                  </a:lnTo>
                  <a:lnTo>
                    <a:pt x="593" y="1106"/>
                  </a:lnTo>
                  <a:lnTo>
                    <a:pt x="608" y="1102"/>
                  </a:lnTo>
                  <a:lnTo>
                    <a:pt x="620" y="1098"/>
                  </a:lnTo>
                  <a:lnTo>
                    <a:pt x="636" y="1098"/>
                  </a:lnTo>
                  <a:lnTo>
                    <a:pt x="651" y="1094"/>
                  </a:lnTo>
                  <a:lnTo>
                    <a:pt x="667" y="1094"/>
                  </a:lnTo>
                  <a:lnTo>
                    <a:pt x="679" y="1090"/>
                  </a:lnTo>
                  <a:lnTo>
                    <a:pt x="694" y="1086"/>
                  </a:lnTo>
                  <a:lnTo>
                    <a:pt x="710" y="1086"/>
                  </a:lnTo>
                  <a:lnTo>
                    <a:pt x="726" y="1082"/>
                  </a:lnTo>
                  <a:lnTo>
                    <a:pt x="737" y="1078"/>
                  </a:lnTo>
                  <a:lnTo>
                    <a:pt x="753" y="1074"/>
                  </a:lnTo>
                  <a:lnTo>
                    <a:pt x="768" y="1074"/>
                  </a:lnTo>
                  <a:lnTo>
                    <a:pt x="784" y="1070"/>
                  </a:lnTo>
                  <a:lnTo>
                    <a:pt x="800" y="1066"/>
                  </a:lnTo>
                  <a:lnTo>
                    <a:pt x="811" y="1063"/>
                  </a:lnTo>
                  <a:lnTo>
                    <a:pt x="827" y="1059"/>
                  </a:lnTo>
                  <a:lnTo>
                    <a:pt x="843" y="1059"/>
                  </a:lnTo>
                  <a:lnTo>
                    <a:pt x="854" y="1055"/>
                  </a:lnTo>
                  <a:lnTo>
                    <a:pt x="870" y="1051"/>
                  </a:lnTo>
                  <a:lnTo>
                    <a:pt x="886" y="1047"/>
                  </a:lnTo>
                  <a:lnTo>
                    <a:pt x="901" y="1047"/>
                  </a:lnTo>
                  <a:lnTo>
                    <a:pt x="917" y="1043"/>
                  </a:lnTo>
                  <a:lnTo>
                    <a:pt x="928" y="1039"/>
                  </a:lnTo>
                  <a:lnTo>
                    <a:pt x="944" y="1035"/>
                  </a:lnTo>
                  <a:lnTo>
                    <a:pt x="960" y="1031"/>
                  </a:lnTo>
                  <a:lnTo>
                    <a:pt x="975" y="1031"/>
                  </a:lnTo>
                  <a:lnTo>
                    <a:pt x="987" y="1027"/>
                  </a:lnTo>
                  <a:lnTo>
                    <a:pt x="1003" y="1023"/>
                  </a:lnTo>
                  <a:lnTo>
                    <a:pt x="1018" y="1020"/>
                  </a:lnTo>
                  <a:lnTo>
                    <a:pt x="1034" y="1016"/>
                  </a:lnTo>
                  <a:lnTo>
                    <a:pt x="1046" y="1008"/>
                  </a:lnTo>
                  <a:lnTo>
                    <a:pt x="1061" y="1004"/>
                  </a:lnTo>
                  <a:lnTo>
                    <a:pt x="1077" y="1000"/>
                  </a:lnTo>
                  <a:lnTo>
                    <a:pt x="1092" y="996"/>
                  </a:lnTo>
                  <a:lnTo>
                    <a:pt x="1108" y="988"/>
                  </a:lnTo>
                  <a:lnTo>
                    <a:pt x="1120" y="980"/>
                  </a:lnTo>
                  <a:lnTo>
                    <a:pt x="1135" y="977"/>
                  </a:lnTo>
                  <a:lnTo>
                    <a:pt x="1151" y="969"/>
                  </a:lnTo>
                  <a:lnTo>
                    <a:pt x="1167" y="961"/>
                  </a:lnTo>
                  <a:lnTo>
                    <a:pt x="1178" y="953"/>
                  </a:lnTo>
                  <a:lnTo>
                    <a:pt x="1194" y="941"/>
                  </a:lnTo>
                  <a:lnTo>
                    <a:pt x="1209" y="934"/>
                  </a:lnTo>
                  <a:lnTo>
                    <a:pt x="1225" y="926"/>
                  </a:lnTo>
                  <a:lnTo>
                    <a:pt x="1237" y="914"/>
                  </a:lnTo>
                  <a:lnTo>
                    <a:pt x="1252" y="902"/>
                  </a:lnTo>
                  <a:lnTo>
                    <a:pt x="1268" y="891"/>
                  </a:lnTo>
                  <a:lnTo>
                    <a:pt x="1284" y="879"/>
                  </a:lnTo>
                  <a:lnTo>
                    <a:pt x="1299" y="867"/>
                  </a:lnTo>
                  <a:lnTo>
                    <a:pt x="1311" y="852"/>
                  </a:lnTo>
                  <a:lnTo>
                    <a:pt x="1327" y="836"/>
                  </a:lnTo>
                  <a:lnTo>
                    <a:pt x="1342" y="824"/>
                  </a:lnTo>
                  <a:lnTo>
                    <a:pt x="1354" y="809"/>
                  </a:lnTo>
                  <a:lnTo>
                    <a:pt x="1369" y="793"/>
                  </a:lnTo>
                  <a:lnTo>
                    <a:pt x="1385" y="777"/>
                  </a:lnTo>
                  <a:lnTo>
                    <a:pt x="1401" y="758"/>
                  </a:lnTo>
                  <a:lnTo>
                    <a:pt x="1416" y="742"/>
                  </a:lnTo>
                  <a:lnTo>
                    <a:pt x="1428" y="723"/>
                  </a:lnTo>
                  <a:lnTo>
                    <a:pt x="1444" y="703"/>
                  </a:lnTo>
                  <a:lnTo>
                    <a:pt x="1459" y="683"/>
                  </a:lnTo>
                  <a:lnTo>
                    <a:pt x="1475" y="664"/>
                  </a:lnTo>
                  <a:lnTo>
                    <a:pt x="1487" y="644"/>
                  </a:lnTo>
                  <a:lnTo>
                    <a:pt x="1502" y="621"/>
                  </a:lnTo>
                  <a:lnTo>
                    <a:pt x="1518" y="598"/>
                  </a:lnTo>
                  <a:lnTo>
                    <a:pt x="1533" y="578"/>
                  </a:lnTo>
                  <a:lnTo>
                    <a:pt x="1545" y="555"/>
                  </a:lnTo>
                  <a:lnTo>
                    <a:pt x="1561" y="531"/>
                  </a:lnTo>
                  <a:lnTo>
                    <a:pt x="1576" y="508"/>
                  </a:lnTo>
                  <a:lnTo>
                    <a:pt x="1592" y="484"/>
                  </a:lnTo>
                  <a:lnTo>
                    <a:pt x="1607" y="461"/>
                  </a:lnTo>
                  <a:lnTo>
                    <a:pt x="1619" y="437"/>
                  </a:lnTo>
                  <a:lnTo>
                    <a:pt x="1635" y="418"/>
                  </a:lnTo>
                  <a:lnTo>
                    <a:pt x="1650" y="394"/>
                  </a:lnTo>
                  <a:lnTo>
                    <a:pt x="1666" y="371"/>
                  </a:lnTo>
                  <a:lnTo>
                    <a:pt x="1678" y="347"/>
                  </a:lnTo>
                  <a:lnTo>
                    <a:pt x="1693" y="328"/>
                  </a:lnTo>
                  <a:lnTo>
                    <a:pt x="1709" y="304"/>
                  </a:lnTo>
                  <a:lnTo>
                    <a:pt x="1721" y="285"/>
                  </a:lnTo>
                  <a:lnTo>
                    <a:pt x="1736" y="265"/>
                  </a:lnTo>
                  <a:lnTo>
                    <a:pt x="1752" y="242"/>
                  </a:lnTo>
                  <a:lnTo>
                    <a:pt x="1767" y="222"/>
                  </a:lnTo>
                  <a:lnTo>
                    <a:pt x="1783" y="207"/>
                  </a:lnTo>
                  <a:lnTo>
                    <a:pt x="1799" y="187"/>
                  </a:lnTo>
                  <a:lnTo>
                    <a:pt x="1810" y="168"/>
                  </a:lnTo>
                  <a:lnTo>
                    <a:pt x="1826" y="152"/>
                  </a:lnTo>
                  <a:lnTo>
                    <a:pt x="1842" y="133"/>
                  </a:lnTo>
                  <a:lnTo>
                    <a:pt x="1853" y="117"/>
                  </a:lnTo>
                  <a:lnTo>
                    <a:pt x="1869" y="101"/>
                  </a:lnTo>
                  <a:lnTo>
                    <a:pt x="1885" y="90"/>
                  </a:lnTo>
                  <a:lnTo>
                    <a:pt x="1900" y="74"/>
                  </a:lnTo>
                  <a:lnTo>
                    <a:pt x="1912" y="62"/>
                  </a:lnTo>
                  <a:lnTo>
                    <a:pt x="1927" y="50"/>
                  </a:lnTo>
                  <a:lnTo>
                    <a:pt x="1943" y="39"/>
                  </a:lnTo>
                  <a:lnTo>
                    <a:pt x="1959" y="31"/>
                  </a:lnTo>
                  <a:lnTo>
                    <a:pt x="1974" y="23"/>
                  </a:lnTo>
                  <a:lnTo>
                    <a:pt x="1986" y="19"/>
                  </a:lnTo>
                  <a:lnTo>
                    <a:pt x="2002" y="15"/>
                  </a:lnTo>
                  <a:lnTo>
                    <a:pt x="2017" y="11"/>
                  </a:lnTo>
                  <a:lnTo>
                    <a:pt x="2033" y="7"/>
                  </a:lnTo>
                  <a:lnTo>
                    <a:pt x="2045" y="4"/>
                  </a:lnTo>
                  <a:lnTo>
                    <a:pt x="2060" y="0"/>
                  </a:lnTo>
                  <a:lnTo>
                    <a:pt x="2076" y="0"/>
                  </a:lnTo>
                  <a:lnTo>
                    <a:pt x="2091" y="0"/>
                  </a:lnTo>
                  <a:lnTo>
                    <a:pt x="2103" y="0"/>
                  </a:lnTo>
                  <a:lnTo>
                    <a:pt x="2119" y="0"/>
                  </a:lnTo>
                  <a:lnTo>
                    <a:pt x="2134" y="0"/>
                  </a:lnTo>
                  <a:lnTo>
                    <a:pt x="2150" y="0"/>
                  </a:lnTo>
                  <a:lnTo>
                    <a:pt x="2162" y="0"/>
                  </a:lnTo>
                  <a:lnTo>
                    <a:pt x="2177" y="0"/>
                  </a:lnTo>
                  <a:lnTo>
                    <a:pt x="2193" y="0"/>
                  </a:lnTo>
                </a:path>
              </a:pathLst>
            </a:cu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83" name="Rectangle 163"/>
            <p:cNvSpPr>
              <a:spLocks noChangeArrowheads="1"/>
            </p:cNvSpPr>
            <p:nvPr/>
          </p:nvSpPr>
          <p:spPr bwMode="auto">
            <a:xfrm>
              <a:off x="3102" y="1311"/>
              <a:ext cx="2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"B03d.mr1"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84" name="Line 164"/>
            <p:cNvSpPr>
              <a:spLocks noChangeShapeType="1"/>
            </p:cNvSpPr>
            <p:nvPr/>
          </p:nvSpPr>
          <p:spPr bwMode="auto">
            <a:xfrm>
              <a:off x="3429" y="1343"/>
              <a:ext cx="82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85" name="Freeform 165"/>
            <p:cNvSpPr>
              <a:spLocks/>
            </p:cNvSpPr>
            <p:nvPr/>
          </p:nvSpPr>
          <p:spPr bwMode="auto">
            <a:xfrm>
              <a:off x="1080" y="1605"/>
              <a:ext cx="2439" cy="973"/>
            </a:xfrm>
            <a:custGeom>
              <a:avLst/>
              <a:gdLst/>
              <a:ahLst/>
              <a:cxnLst>
                <a:cxn ang="0">
                  <a:pos x="15" y="973"/>
                </a:cxn>
                <a:cxn ang="0">
                  <a:pos x="58" y="973"/>
                </a:cxn>
                <a:cxn ang="0">
                  <a:pos x="105" y="973"/>
                </a:cxn>
                <a:cxn ang="0">
                  <a:pos x="148" y="973"/>
                </a:cxn>
                <a:cxn ang="0">
                  <a:pos x="191" y="969"/>
                </a:cxn>
                <a:cxn ang="0">
                  <a:pos x="234" y="969"/>
                </a:cxn>
                <a:cxn ang="0">
                  <a:pos x="281" y="969"/>
                </a:cxn>
                <a:cxn ang="0">
                  <a:pos x="324" y="969"/>
                </a:cxn>
                <a:cxn ang="0">
                  <a:pos x="367" y="969"/>
                </a:cxn>
                <a:cxn ang="0">
                  <a:pos x="414" y="965"/>
                </a:cxn>
                <a:cxn ang="0">
                  <a:pos x="456" y="965"/>
                </a:cxn>
                <a:cxn ang="0">
                  <a:pos x="499" y="961"/>
                </a:cxn>
                <a:cxn ang="0">
                  <a:pos x="546" y="961"/>
                </a:cxn>
                <a:cxn ang="0">
                  <a:pos x="589" y="957"/>
                </a:cxn>
                <a:cxn ang="0">
                  <a:pos x="632" y="957"/>
                </a:cxn>
                <a:cxn ang="0">
                  <a:pos x="679" y="953"/>
                </a:cxn>
                <a:cxn ang="0">
                  <a:pos x="722" y="949"/>
                </a:cxn>
                <a:cxn ang="0">
                  <a:pos x="765" y="945"/>
                </a:cxn>
                <a:cxn ang="0">
                  <a:pos x="808" y="938"/>
                </a:cxn>
                <a:cxn ang="0">
                  <a:pos x="854" y="934"/>
                </a:cxn>
                <a:cxn ang="0">
                  <a:pos x="897" y="926"/>
                </a:cxn>
                <a:cxn ang="0">
                  <a:pos x="940" y="918"/>
                </a:cxn>
                <a:cxn ang="0">
                  <a:pos x="983" y="910"/>
                </a:cxn>
                <a:cxn ang="0">
                  <a:pos x="1030" y="899"/>
                </a:cxn>
                <a:cxn ang="0">
                  <a:pos x="1073" y="891"/>
                </a:cxn>
                <a:cxn ang="0">
                  <a:pos x="1116" y="883"/>
                </a:cxn>
                <a:cxn ang="0">
                  <a:pos x="1163" y="871"/>
                </a:cxn>
                <a:cxn ang="0">
                  <a:pos x="1206" y="863"/>
                </a:cxn>
                <a:cxn ang="0">
                  <a:pos x="1249" y="852"/>
                </a:cxn>
                <a:cxn ang="0">
                  <a:pos x="1292" y="840"/>
                </a:cxn>
                <a:cxn ang="0">
                  <a:pos x="1338" y="824"/>
                </a:cxn>
                <a:cxn ang="0">
                  <a:pos x="1381" y="805"/>
                </a:cxn>
                <a:cxn ang="0">
                  <a:pos x="1424" y="781"/>
                </a:cxn>
                <a:cxn ang="0">
                  <a:pos x="1471" y="754"/>
                </a:cxn>
                <a:cxn ang="0">
                  <a:pos x="1514" y="723"/>
                </a:cxn>
                <a:cxn ang="0">
                  <a:pos x="1557" y="684"/>
                </a:cxn>
                <a:cxn ang="0">
                  <a:pos x="1600" y="637"/>
                </a:cxn>
                <a:cxn ang="0">
                  <a:pos x="1647" y="590"/>
                </a:cxn>
                <a:cxn ang="0">
                  <a:pos x="1690" y="539"/>
                </a:cxn>
                <a:cxn ang="0">
                  <a:pos x="1733" y="480"/>
                </a:cxn>
                <a:cxn ang="0">
                  <a:pos x="1779" y="422"/>
                </a:cxn>
                <a:cxn ang="0">
                  <a:pos x="1822" y="367"/>
                </a:cxn>
                <a:cxn ang="0">
                  <a:pos x="1865" y="312"/>
                </a:cxn>
                <a:cxn ang="0">
                  <a:pos x="1912" y="265"/>
                </a:cxn>
                <a:cxn ang="0">
                  <a:pos x="1955" y="219"/>
                </a:cxn>
                <a:cxn ang="0">
                  <a:pos x="1998" y="176"/>
                </a:cxn>
                <a:cxn ang="0">
                  <a:pos x="2045" y="137"/>
                </a:cxn>
                <a:cxn ang="0">
                  <a:pos x="2088" y="97"/>
                </a:cxn>
                <a:cxn ang="0">
                  <a:pos x="2131" y="66"/>
                </a:cxn>
                <a:cxn ang="0">
                  <a:pos x="2173" y="39"/>
                </a:cxn>
                <a:cxn ang="0">
                  <a:pos x="2220" y="19"/>
                </a:cxn>
                <a:cxn ang="0">
                  <a:pos x="2263" y="8"/>
                </a:cxn>
                <a:cxn ang="0">
                  <a:pos x="2306" y="0"/>
                </a:cxn>
                <a:cxn ang="0">
                  <a:pos x="2349" y="0"/>
                </a:cxn>
                <a:cxn ang="0">
                  <a:pos x="2396" y="0"/>
                </a:cxn>
                <a:cxn ang="0">
                  <a:pos x="2439" y="0"/>
                </a:cxn>
              </a:cxnLst>
              <a:rect l="0" t="0" r="r" b="b"/>
              <a:pathLst>
                <a:path w="2439" h="973">
                  <a:moveTo>
                    <a:pt x="0" y="973"/>
                  </a:moveTo>
                  <a:lnTo>
                    <a:pt x="0" y="973"/>
                  </a:lnTo>
                  <a:lnTo>
                    <a:pt x="15" y="973"/>
                  </a:lnTo>
                  <a:lnTo>
                    <a:pt x="31" y="973"/>
                  </a:lnTo>
                  <a:lnTo>
                    <a:pt x="47" y="973"/>
                  </a:lnTo>
                  <a:lnTo>
                    <a:pt x="58" y="973"/>
                  </a:lnTo>
                  <a:lnTo>
                    <a:pt x="74" y="973"/>
                  </a:lnTo>
                  <a:lnTo>
                    <a:pt x="90" y="973"/>
                  </a:lnTo>
                  <a:lnTo>
                    <a:pt x="105" y="973"/>
                  </a:lnTo>
                  <a:lnTo>
                    <a:pt x="117" y="973"/>
                  </a:lnTo>
                  <a:lnTo>
                    <a:pt x="133" y="973"/>
                  </a:lnTo>
                  <a:lnTo>
                    <a:pt x="148" y="973"/>
                  </a:lnTo>
                  <a:lnTo>
                    <a:pt x="164" y="973"/>
                  </a:lnTo>
                  <a:lnTo>
                    <a:pt x="179" y="973"/>
                  </a:lnTo>
                  <a:lnTo>
                    <a:pt x="191" y="969"/>
                  </a:lnTo>
                  <a:lnTo>
                    <a:pt x="207" y="973"/>
                  </a:lnTo>
                  <a:lnTo>
                    <a:pt x="222" y="973"/>
                  </a:lnTo>
                  <a:lnTo>
                    <a:pt x="234" y="969"/>
                  </a:lnTo>
                  <a:lnTo>
                    <a:pt x="250" y="969"/>
                  </a:lnTo>
                  <a:lnTo>
                    <a:pt x="265" y="969"/>
                  </a:lnTo>
                  <a:lnTo>
                    <a:pt x="281" y="969"/>
                  </a:lnTo>
                  <a:lnTo>
                    <a:pt x="296" y="969"/>
                  </a:lnTo>
                  <a:lnTo>
                    <a:pt x="308" y="969"/>
                  </a:lnTo>
                  <a:lnTo>
                    <a:pt x="324" y="969"/>
                  </a:lnTo>
                  <a:lnTo>
                    <a:pt x="339" y="969"/>
                  </a:lnTo>
                  <a:lnTo>
                    <a:pt x="355" y="969"/>
                  </a:lnTo>
                  <a:lnTo>
                    <a:pt x="367" y="969"/>
                  </a:lnTo>
                  <a:lnTo>
                    <a:pt x="382" y="965"/>
                  </a:lnTo>
                  <a:lnTo>
                    <a:pt x="398" y="965"/>
                  </a:lnTo>
                  <a:lnTo>
                    <a:pt x="414" y="965"/>
                  </a:lnTo>
                  <a:lnTo>
                    <a:pt x="425" y="965"/>
                  </a:lnTo>
                  <a:lnTo>
                    <a:pt x="441" y="965"/>
                  </a:lnTo>
                  <a:lnTo>
                    <a:pt x="456" y="965"/>
                  </a:lnTo>
                  <a:lnTo>
                    <a:pt x="472" y="965"/>
                  </a:lnTo>
                  <a:lnTo>
                    <a:pt x="488" y="965"/>
                  </a:lnTo>
                  <a:lnTo>
                    <a:pt x="499" y="961"/>
                  </a:lnTo>
                  <a:lnTo>
                    <a:pt x="515" y="961"/>
                  </a:lnTo>
                  <a:lnTo>
                    <a:pt x="531" y="961"/>
                  </a:lnTo>
                  <a:lnTo>
                    <a:pt x="546" y="961"/>
                  </a:lnTo>
                  <a:lnTo>
                    <a:pt x="558" y="961"/>
                  </a:lnTo>
                  <a:lnTo>
                    <a:pt x="574" y="961"/>
                  </a:lnTo>
                  <a:lnTo>
                    <a:pt x="589" y="957"/>
                  </a:lnTo>
                  <a:lnTo>
                    <a:pt x="601" y="957"/>
                  </a:lnTo>
                  <a:lnTo>
                    <a:pt x="616" y="957"/>
                  </a:lnTo>
                  <a:lnTo>
                    <a:pt x="632" y="957"/>
                  </a:lnTo>
                  <a:lnTo>
                    <a:pt x="648" y="953"/>
                  </a:lnTo>
                  <a:lnTo>
                    <a:pt x="663" y="953"/>
                  </a:lnTo>
                  <a:lnTo>
                    <a:pt x="679" y="953"/>
                  </a:lnTo>
                  <a:lnTo>
                    <a:pt x="691" y="953"/>
                  </a:lnTo>
                  <a:lnTo>
                    <a:pt x="706" y="949"/>
                  </a:lnTo>
                  <a:lnTo>
                    <a:pt x="722" y="949"/>
                  </a:lnTo>
                  <a:lnTo>
                    <a:pt x="734" y="949"/>
                  </a:lnTo>
                  <a:lnTo>
                    <a:pt x="749" y="945"/>
                  </a:lnTo>
                  <a:lnTo>
                    <a:pt x="765" y="945"/>
                  </a:lnTo>
                  <a:lnTo>
                    <a:pt x="780" y="942"/>
                  </a:lnTo>
                  <a:lnTo>
                    <a:pt x="792" y="942"/>
                  </a:lnTo>
                  <a:lnTo>
                    <a:pt x="808" y="938"/>
                  </a:lnTo>
                  <a:lnTo>
                    <a:pt x="823" y="938"/>
                  </a:lnTo>
                  <a:lnTo>
                    <a:pt x="839" y="938"/>
                  </a:lnTo>
                  <a:lnTo>
                    <a:pt x="854" y="934"/>
                  </a:lnTo>
                  <a:lnTo>
                    <a:pt x="866" y="930"/>
                  </a:lnTo>
                  <a:lnTo>
                    <a:pt x="882" y="930"/>
                  </a:lnTo>
                  <a:lnTo>
                    <a:pt x="897" y="926"/>
                  </a:lnTo>
                  <a:lnTo>
                    <a:pt x="913" y="926"/>
                  </a:lnTo>
                  <a:lnTo>
                    <a:pt x="925" y="922"/>
                  </a:lnTo>
                  <a:lnTo>
                    <a:pt x="940" y="918"/>
                  </a:lnTo>
                  <a:lnTo>
                    <a:pt x="956" y="914"/>
                  </a:lnTo>
                  <a:lnTo>
                    <a:pt x="972" y="914"/>
                  </a:lnTo>
                  <a:lnTo>
                    <a:pt x="983" y="910"/>
                  </a:lnTo>
                  <a:lnTo>
                    <a:pt x="999" y="906"/>
                  </a:lnTo>
                  <a:lnTo>
                    <a:pt x="1014" y="902"/>
                  </a:lnTo>
                  <a:lnTo>
                    <a:pt x="1030" y="899"/>
                  </a:lnTo>
                  <a:lnTo>
                    <a:pt x="1046" y="899"/>
                  </a:lnTo>
                  <a:lnTo>
                    <a:pt x="1057" y="895"/>
                  </a:lnTo>
                  <a:lnTo>
                    <a:pt x="1073" y="891"/>
                  </a:lnTo>
                  <a:lnTo>
                    <a:pt x="1089" y="887"/>
                  </a:lnTo>
                  <a:lnTo>
                    <a:pt x="1100" y="887"/>
                  </a:lnTo>
                  <a:lnTo>
                    <a:pt x="1116" y="883"/>
                  </a:lnTo>
                  <a:lnTo>
                    <a:pt x="1132" y="879"/>
                  </a:lnTo>
                  <a:lnTo>
                    <a:pt x="1147" y="875"/>
                  </a:lnTo>
                  <a:lnTo>
                    <a:pt x="1163" y="871"/>
                  </a:lnTo>
                  <a:lnTo>
                    <a:pt x="1174" y="871"/>
                  </a:lnTo>
                  <a:lnTo>
                    <a:pt x="1190" y="867"/>
                  </a:lnTo>
                  <a:lnTo>
                    <a:pt x="1206" y="863"/>
                  </a:lnTo>
                  <a:lnTo>
                    <a:pt x="1221" y="859"/>
                  </a:lnTo>
                  <a:lnTo>
                    <a:pt x="1233" y="856"/>
                  </a:lnTo>
                  <a:lnTo>
                    <a:pt x="1249" y="852"/>
                  </a:lnTo>
                  <a:lnTo>
                    <a:pt x="1264" y="848"/>
                  </a:lnTo>
                  <a:lnTo>
                    <a:pt x="1280" y="844"/>
                  </a:lnTo>
                  <a:lnTo>
                    <a:pt x="1292" y="840"/>
                  </a:lnTo>
                  <a:lnTo>
                    <a:pt x="1307" y="836"/>
                  </a:lnTo>
                  <a:lnTo>
                    <a:pt x="1323" y="828"/>
                  </a:lnTo>
                  <a:lnTo>
                    <a:pt x="1338" y="824"/>
                  </a:lnTo>
                  <a:lnTo>
                    <a:pt x="1354" y="820"/>
                  </a:lnTo>
                  <a:lnTo>
                    <a:pt x="1366" y="813"/>
                  </a:lnTo>
                  <a:lnTo>
                    <a:pt x="1381" y="805"/>
                  </a:lnTo>
                  <a:lnTo>
                    <a:pt x="1397" y="797"/>
                  </a:lnTo>
                  <a:lnTo>
                    <a:pt x="1413" y="789"/>
                  </a:lnTo>
                  <a:lnTo>
                    <a:pt x="1424" y="781"/>
                  </a:lnTo>
                  <a:lnTo>
                    <a:pt x="1440" y="773"/>
                  </a:lnTo>
                  <a:lnTo>
                    <a:pt x="1455" y="766"/>
                  </a:lnTo>
                  <a:lnTo>
                    <a:pt x="1471" y="754"/>
                  </a:lnTo>
                  <a:lnTo>
                    <a:pt x="1483" y="742"/>
                  </a:lnTo>
                  <a:lnTo>
                    <a:pt x="1498" y="734"/>
                  </a:lnTo>
                  <a:lnTo>
                    <a:pt x="1514" y="723"/>
                  </a:lnTo>
                  <a:lnTo>
                    <a:pt x="1530" y="707"/>
                  </a:lnTo>
                  <a:lnTo>
                    <a:pt x="1545" y="695"/>
                  </a:lnTo>
                  <a:lnTo>
                    <a:pt x="1557" y="684"/>
                  </a:lnTo>
                  <a:lnTo>
                    <a:pt x="1573" y="668"/>
                  </a:lnTo>
                  <a:lnTo>
                    <a:pt x="1588" y="652"/>
                  </a:lnTo>
                  <a:lnTo>
                    <a:pt x="1600" y="637"/>
                  </a:lnTo>
                  <a:lnTo>
                    <a:pt x="1615" y="625"/>
                  </a:lnTo>
                  <a:lnTo>
                    <a:pt x="1631" y="605"/>
                  </a:lnTo>
                  <a:lnTo>
                    <a:pt x="1647" y="590"/>
                  </a:lnTo>
                  <a:lnTo>
                    <a:pt x="1662" y="574"/>
                  </a:lnTo>
                  <a:lnTo>
                    <a:pt x="1674" y="555"/>
                  </a:lnTo>
                  <a:lnTo>
                    <a:pt x="1690" y="539"/>
                  </a:lnTo>
                  <a:lnTo>
                    <a:pt x="1705" y="519"/>
                  </a:lnTo>
                  <a:lnTo>
                    <a:pt x="1721" y="500"/>
                  </a:lnTo>
                  <a:lnTo>
                    <a:pt x="1733" y="480"/>
                  </a:lnTo>
                  <a:lnTo>
                    <a:pt x="1748" y="461"/>
                  </a:lnTo>
                  <a:lnTo>
                    <a:pt x="1764" y="441"/>
                  </a:lnTo>
                  <a:lnTo>
                    <a:pt x="1779" y="422"/>
                  </a:lnTo>
                  <a:lnTo>
                    <a:pt x="1791" y="406"/>
                  </a:lnTo>
                  <a:lnTo>
                    <a:pt x="1807" y="387"/>
                  </a:lnTo>
                  <a:lnTo>
                    <a:pt x="1822" y="367"/>
                  </a:lnTo>
                  <a:lnTo>
                    <a:pt x="1838" y="348"/>
                  </a:lnTo>
                  <a:lnTo>
                    <a:pt x="1853" y="332"/>
                  </a:lnTo>
                  <a:lnTo>
                    <a:pt x="1865" y="312"/>
                  </a:lnTo>
                  <a:lnTo>
                    <a:pt x="1881" y="297"/>
                  </a:lnTo>
                  <a:lnTo>
                    <a:pt x="1896" y="281"/>
                  </a:lnTo>
                  <a:lnTo>
                    <a:pt x="1912" y="265"/>
                  </a:lnTo>
                  <a:lnTo>
                    <a:pt x="1924" y="250"/>
                  </a:lnTo>
                  <a:lnTo>
                    <a:pt x="1939" y="234"/>
                  </a:lnTo>
                  <a:lnTo>
                    <a:pt x="1955" y="219"/>
                  </a:lnTo>
                  <a:lnTo>
                    <a:pt x="1967" y="203"/>
                  </a:lnTo>
                  <a:lnTo>
                    <a:pt x="1982" y="187"/>
                  </a:lnTo>
                  <a:lnTo>
                    <a:pt x="1998" y="176"/>
                  </a:lnTo>
                  <a:lnTo>
                    <a:pt x="2013" y="160"/>
                  </a:lnTo>
                  <a:lnTo>
                    <a:pt x="2029" y="148"/>
                  </a:lnTo>
                  <a:lnTo>
                    <a:pt x="2045" y="137"/>
                  </a:lnTo>
                  <a:lnTo>
                    <a:pt x="2056" y="121"/>
                  </a:lnTo>
                  <a:lnTo>
                    <a:pt x="2072" y="109"/>
                  </a:lnTo>
                  <a:lnTo>
                    <a:pt x="2088" y="97"/>
                  </a:lnTo>
                  <a:lnTo>
                    <a:pt x="2099" y="86"/>
                  </a:lnTo>
                  <a:lnTo>
                    <a:pt x="2115" y="74"/>
                  </a:lnTo>
                  <a:lnTo>
                    <a:pt x="2131" y="66"/>
                  </a:lnTo>
                  <a:lnTo>
                    <a:pt x="2146" y="54"/>
                  </a:lnTo>
                  <a:lnTo>
                    <a:pt x="2158" y="47"/>
                  </a:lnTo>
                  <a:lnTo>
                    <a:pt x="2173" y="39"/>
                  </a:lnTo>
                  <a:lnTo>
                    <a:pt x="2189" y="31"/>
                  </a:lnTo>
                  <a:lnTo>
                    <a:pt x="2205" y="23"/>
                  </a:lnTo>
                  <a:lnTo>
                    <a:pt x="2220" y="19"/>
                  </a:lnTo>
                  <a:lnTo>
                    <a:pt x="2232" y="11"/>
                  </a:lnTo>
                  <a:lnTo>
                    <a:pt x="2248" y="8"/>
                  </a:lnTo>
                  <a:lnTo>
                    <a:pt x="2263" y="8"/>
                  </a:lnTo>
                  <a:lnTo>
                    <a:pt x="2279" y="4"/>
                  </a:lnTo>
                  <a:lnTo>
                    <a:pt x="2291" y="4"/>
                  </a:lnTo>
                  <a:lnTo>
                    <a:pt x="2306" y="0"/>
                  </a:lnTo>
                  <a:lnTo>
                    <a:pt x="2322" y="0"/>
                  </a:lnTo>
                  <a:lnTo>
                    <a:pt x="2337" y="0"/>
                  </a:lnTo>
                  <a:lnTo>
                    <a:pt x="2349" y="0"/>
                  </a:lnTo>
                  <a:lnTo>
                    <a:pt x="2365" y="0"/>
                  </a:lnTo>
                  <a:lnTo>
                    <a:pt x="2380" y="0"/>
                  </a:lnTo>
                  <a:lnTo>
                    <a:pt x="2396" y="0"/>
                  </a:lnTo>
                  <a:lnTo>
                    <a:pt x="2408" y="0"/>
                  </a:lnTo>
                  <a:lnTo>
                    <a:pt x="2423" y="0"/>
                  </a:lnTo>
                  <a:lnTo>
                    <a:pt x="2439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86" name="Rectangle 166"/>
            <p:cNvSpPr>
              <a:spLocks noChangeArrowheads="1"/>
            </p:cNvSpPr>
            <p:nvPr/>
          </p:nvSpPr>
          <p:spPr bwMode="auto">
            <a:xfrm>
              <a:off x="3102" y="1374"/>
              <a:ext cx="2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"B04d.mr1"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87" name="Line 167"/>
            <p:cNvSpPr>
              <a:spLocks noChangeShapeType="1"/>
            </p:cNvSpPr>
            <p:nvPr/>
          </p:nvSpPr>
          <p:spPr bwMode="auto">
            <a:xfrm>
              <a:off x="3429" y="1405"/>
              <a:ext cx="82" cy="1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88" name="Freeform 168"/>
            <p:cNvSpPr>
              <a:spLocks/>
            </p:cNvSpPr>
            <p:nvPr/>
          </p:nvSpPr>
          <p:spPr bwMode="auto">
            <a:xfrm>
              <a:off x="1080" y="1699"/>
              <a:ext cx="2439" cy="879"/>
            </a:xfrm>
            <a:custGeom>
              <a:avLst/>
              <a:gdLst/>
              <a:ahLst/>
              <a:cxnLst>
                <a:cxn ang="0">
                  <a:pos x="15" y="879"/>
                </a:cxn>
                <a:cxn ang="0">
                  <a:pos x="58" y="879"/>
                </a:cxn>
                <a:cxn ang="0">
                  <a:pos x="105" y="879"/>
                </a:cxn>
                <a:cxn ang="0">
                  <a:pos x="148" y="879"/>
                </a:cxn>
                <a:cxn ang="0">
                  <a:pos x="191" y="879"/>
                </a:cxn>
                <a:cxn ang="0">
                  <a:pos x="234" y="879"/>
                </a:cxn>
                <a:cxn ang="0">
                  <a:pos x="281" y="879"/>
                </a:cxn>
                <a:cxn ang="0">
                  <a:pos x="324" y="879"/>
                </a:cxn>
                <a:cxn ang="0">
                  <a:pos x="367" y="879"/>
                </a:cxn>
                <a:cxn ang="0">
                  <a:pos x="414" y="879"/>
                </a:cxn>
                <a:cxn ang="0">
                  <a:pos x="456" y="875"/>
                </a:cxn>
                <a:cxn ang="0">
                  <a:pos x="499" y="875"/>
                </a:cxn>
                <a:cxn ang="0">
                  <a:pos x="546" y="875"/>
                </a:cxn>
                <a:cxn ang="0">
                  <a:pos x="589" y="871"/>
                </a:cxn>
                <a:cxn ang="0">
                  <a:pos x="632" y="867"/>
                </a:cxn>
                <a:cxn ang="0">
                  <a:pos x="679" y="867"/>
                </a:cxn>
                <a:cxn ang="0">
                  <a:pos x="722" y="863"/>
                </a:cxn>
                <a:cxn ang="0">
                  <a:pos x="765" y="859"/>
                </a:cxn>
                <a:cxn ang="0">
                  <a:pos x="808" y="855"/>
                </a:cxn>
                <a:cxn ang="0">
                  <a:pos x="854" y="851"/>
                </a:cxn>
                <a:cxn ang="0">
                  <a:pos x="897" y="844"/>
                </a:cxn>
                <a:cxn ang="0">
                  <a:pos x="940" y="840"/>
                </a:cxn>
                <a:cxn ang="0">
                  <a:pos x="983" y="832"/>
                </a:cxn>
                <a:cxn ang="0">
                  <a:pos x="1030" y="824"/>
                </a:cxn>
                <a:cxn ang="0">
                  <a:pos x="1073" y="816"/>
                </a:cxn>
                <a:cxn ang="0">
                  <a:pos x="1116" y="808"/>
                </a:cxn>
                <a:cxn ang="0">
                  <a:pos x="1163" y="801"/>
                </a:cxn>
                <a:cxn ang="0">
                  <a:pos x="1206" y="793"/>
                </a:cxn>
                <a:cxn ang="0">
                  <a:pos x="1249" y="785"/>
                </a:cxn>
                <a:cxn ang="0">
                  <a:pos x="1292" y="773"/>
                </a:cxn>
                <a:cxn ang="0">
                  <a:pos x="1338" y="758"/>
                </a:cxn>
                <a:cxn ang="0">
                  <a:pos x="1381" y="742"/>
                </a:cxn>
                <a:cxn ang="0">
                  <a:pos x="1424" y="722"/>
                </a:cxn>
                <a:cxn ang="0">
                  <a:pos x="1471" y="699"/>
                </a:cxn>
                <a:cxn ang="0">
                  <a:pos x="1514" y="672"/>
                </a:cxn>
                <a:cxn ang="0">
                  <a:pos x="1557" y="637"/>
                </a:cxn>
                <a:cxn ang="0">
                  <a:pos x="1600" y="601"/>
                </a:cxn>
                <a:cxn ang="0">
                  <a:pos x="1647" y="558"/>
                </a:cxn>
                <a:cxn ang="0">
                  <a:pos x="1690" y="511"/>
                </a:cxn>
                <a:cxn ang="0">
                  <a:pos x="1733" y="461"/>
                </a:cxn>
                <a:cxn ang="0">
                  <a:pos x="1779" y="410"/>
                </a:cxn>
                <a:cxn ang="0">
                  <a:pos x="1822" y="355"/>
                </a:cxn>
                <a:cxn ang="0">
                  <a:pos x="1865" y="308"/>
                </a:cxn>
                <a:cxn ang="0">
                  <a:pos x="1912" y="261"/>
                </a:cxn>
                <a:cxn ang="0">
                  <a:pos x="1955" y="214"/>
                </a:cxn>
                <a:cxn ang="0">
                  <a:pos x="1998" y="175"/>
                </a:cxn>
                <a:cxn ang="0">
                  <a:pos x="2045" y="136"/>
                </a:cxn>
                <a:cxn ang="0">
                  <a:pos x="2088" y="97"/>
                </a:cxn>
                <a:cxn ang="0">
                  <a:pos x="2131" y="66"/>
                </a:cxn>
                <a:cxn ang="0">
                  <a:pos x="2173" y="39"/>
                </a:cxn>
                <a:cxn ang="0">
                  <a:pos x="2220" y="19"/>
                </a:cxn>
                <a:cxn ang="0">
                  <a:pos x="2263" y="7"/>
                </a:cxn>
                <a:cxn ang="0">
                  <a:pos x="2306" y="0"/>
                </a:cxn>
                <a:cxn ang="0">
                  <a:pos x="2349" y="0"/>
                </a:cxn>
                <a:cxn ang="0">
                  <a:pos x="2396" y="0"/>
                </a:cxn>
                <a:cxn ang="0">
                  <a:pos x="2439" y="0"/>
                </a:cxn>
              </a:cxnLst>
              <a:rect l="0" t="0" r="r" b="b"/>
              <a:pathLst>
                <a:path w="2439" h="879">
                  <a:moveTo>
                    <a:pt x="0" y="879"/>
                  </a:moveTo>
                  <a:lnTo>
                    <a:pt x="0" y="879"/>
                  </a:lnTo>
                  <a:lnTo>
                    <a:pt x="15" y="879"/>
                  </a:lnTo>
                  <a:lnTo>
                    <a:pt x="31" y="879"/>
                  </a:lnTo>
                  <a:lnTo>
                    <a:pt x="47" y="879"/>
                  </a:lnTo>
                  <a:lnTo>
                    <a:pt x="58" y="879"/>
                  </a:lnTo>
                  <a:lnTo>
                    <a:pt x="74" y="879"/>
                  </a:lnTo>
                  <a:lnTo>
                    <a:pt x="90" y="879"/>
                  </a:lnTo>
                  <a:lnTo>
                    <a:pt x="105" y="879"/>
                  </a:lnTo>
                  <a:lnTo>
                    <a:pt x="117" y="879"/>
                  </a:lnTo>
                  <a:lnTo>
                    <a:pt x="133" y="879"/>
                  </a:lnTo>
                  <a:lnTo>
                    <a:pt x="148" y="879"/>
                  </a:lnTo>
                  <a:lnTo>
                    <a:pt x="164" y="879"/>
                  </a:lnTo>
                  <a:lnTo>
                    <a:pt x="179" y="879"/>
                  </a:lnTo>
                  <a:lnTo>
                    <a:pt x="191" y="879"/>
                  </a:lnTo>
                  <a:lnTo>
                    <a:pt x="207" y="879"/>
                  </a:lnTo>
                  <a:lnTo>
                    <a:pt x="222" y="879"/>
                  </a:lnTo>
                  <a:lnTo>
                    <a:pt x="234" y="879"/>
                  </a:lnTo>
                  <a:lnTo>
                    <a:pt x="250" y="879"/>
                  </a:lnTo>
                  <a:lnTo>
                    <a:pt x="265" y="879"/>
                  </a:lnTo>
                  <a:lnTo>
                    <a:pt x="281" y="879"/>
                  </a:lnTo>
                  <a:lnTo>
                    <a:pt x="296" y="879"/>
                  </a:lnTo>
                  <a:lnTo>
                    <a:pt x="308" y="879"/>
                  </a:lnTo>
                  <a:lnTo>
                    <a:pt x="324" y="879"/>
                  </a:lnTo>
                  <a:lnTo>
                    <a:pt x="339" y="879"/>
                  </a:lnTo>
                  <a:lnTo>
                    <a:pt x="355" y="879"/>
                  </a:lnTo>
                  <a:lnTo>
                    <a:pt x="367" y="879"/>
                  </a:lnTo>
                  <a:lnTo>
                    <a:pt x="382" y="879"/>
                  </a:lnTo>
                  <a:lnTo>
                    <a:pt x="398" y="879"/>
                  </a:lnTo>
                  <a:lnTo>
                    <a:pt x="414" y="879"/>
                  </a:lnTo>
                  <a:lnTo>
                    <a:pt x="425" y="879"/>
                  </a:lnTo>
                  <a:lnTo>
                    <a:pt x="441" y="875"/>
                  </a:lnTo>
                  <a:lnTo>
                    <a:pt x="456" y="875"/>
                  </a:lnTo>
                  <a:lnTo>
                    <a:pt x="472" y="875"/>
                  </a:lnTo>
                  <a:lnTo>
                    <a:pt x="488" y="875"/>
                  </a:lnTo>
                  <a:lnTo>
                    <a:pt x="499" y="875"/>
                  </a:lnTo>
                  <a:lnTo>
                    <a:pt x="515" y="875"/>
                  </a:lnTo>
                  <a:lnTo>
                    <a:pt x="531" y="875"/>
                  </a:lnTo>
                  <a:lnTo>
                    <a:pt x="546" y="875"/>
                  </a:lnTo>
                  <a:lnTo>
                    <a:pt x="558" y="871"/>
                  </a:lnTo>
                  <a:lnTo>
                    <a:pt x="574" y="871"/>
                  </a:lnTo>
                  <a:lnTo>
                    <a:pt x="589" y="871"/>
                  </a:lnTo>
                  <a:lnTo>
                    <a:pt x="601" y="871"/>
                  </a:lnTo>
                  <a:lnTo>
                    <a:pt x="616" y="871"/>
                  </a:lnTo>
                  <a:lnTo>
                    <a:pt x="632" y="867"/>
                  </a:lnTo>
                  <a:lnTo>
                    <a:pt x="648" y="867"/>
                  </a:lnTo>
                  <a:lnTo>
                    <a:pt x="663" y="867"/>
                  </a:lnTo>
                  <a:lnTo>
                    <a:pt x="679" y="867"/>
                  </a:lnTo>
                  <a:lnTo>
                    <a:pt x="691" y="867"/>
                  </a:lnTo>
                  <a:lnTo>
                    <a:pt x="706" y="863"/>
                  </a:lnTo>
                  <a:lnTo>
                    <a:pt x="722" y="863"/>
                  </a:lnTo>
                  <a:lnTo>
                    <a:pt x="734" y="863"/>
                  </a:lnTo>
                  <a:lnTo>
                    <a:pt x="749" y="859"/>
                  </a:lnTo>
                  <a:lnTo>
                    <a:pt x="765" y="859"/>
                  </a:lnTo>
                  <a:lnTo>
                    <a:pt x="780" y="859"/>
                  </a:lnTo>
                  <a:lnTo>
                    <a:pt x="792" y="855"/>
                  </a:lnTo>
                  <a:lnTo>
                    <a:pt x="808" y="855"/>
                  </a:lnTo>
                  <a:lnTo>
                    <a:pt x="823" y="855"/>
                  </a:lnTo>
                  <a:lnTo>
                    <a:pt x="839" y="851"/>
                  </a:lnTo>
                  <a:lnTo>
                    <a:pt x="854" y="851"/>
                  </a:lnTo>
                  <a:lnTo>
                    <a:pt x="866" y="848"/>
                  </a:lnTo>
                  <a:lnTo>
                    <a:pt x="882" y="848"/>
                  </a:lnTo>
                  <a:lnTo>
                    <a:pt x="897" y="844"/>
                  </a:lnTo>
                  <a:lnTo>
                    <a:pt x="913" y="844"/>
                  </a:lnTo>
                  <a:lnTo>
                    <a:pt x="925" y="840"/>
                  </a:lnTo>
                  <a:lnTo>
                    <a:pt x="940" y="840"/>
                  </a:lnTo>
                  <a:lnTo>
                    <a:pt x="956" y="836"/>
                  </a:lnTo>
                  <a:lnTo>
                    <a:pt x="972" y="832"/>
                  </a:lnTo>
                  <a:lnTo>
                    <a:pt x="983" y="832"/>
                  </a:lnTo>
                  <a:lnTo>
                    <a:pt x="999" y="828"/>
                  </a:lnTo>
                  <a:lnTo>
                    <a:pt x="1014" y="828"/>
                  </a:lnTo>
                  <a:lnTo>
                    <a:pt x="1030" y="824"/>
                  </a:lnTo>
                  <a:lnTo>
                    <a:pt x="1046" y="820"/>
                  </a:lnTo>
                  <a:lnTo>
                    <a:pt x="1057" y="820"/>
                  </a:lnTo>
                  <a:lnTo>
                    <a:pt x="1073" y="816"/>
                  </a:lnTo>
                  <a:lnTo>
                    <a:pt x="1089" y="812"/>
                  </a:lnTo>
                  <a:lnTo>
                    <a:pt x="1100" y="808"/>
                  </a:lnTo>
                  <a:lnTo>
                    <a:pt x="1116" y="808"/>
                  </a:lnTo>
                  <a:lnTo>
                    <a:pt x="1132" y="805"/>
                  </a:lnTo>
                  <a:lnTo>
                    <a:pt x="1147" y="805"/>
                  </a:lnTo>
                  <a:lnTo>
                    <a:pt x="1163" y="801"/>
                  </a:lnTo>
                  <a:lnTo>
                    <a:pt x="1174" y="797"/>
                  </a:lnTo>
                  <a:lnTo>
                    <a:pt x="1190" y="797"/>
                  </a:lnTo>
                  <a:lnTo>
                    <a:pt x="1206" y="793"/>
                  </a:lnTo>
                  <a:lnTo>
                    <a:pt x="1221" y="789"/>
                  </a:lnTo>
                  <a:lnTo>
                    <a:pt x="1233" y="785"/>
                  </a:lnTo>
                  <a:lnTo>
                    <a:pt x="1249" y="785"/>
                  </a:lnTo>
                  <a:lnTo>
                    <a:pt x="1264" y="781"/>
                  </a:lnTo>
                  <a:lnTo>
                    <a:pt x="1280" y="777"/>
                  </a:lnTo>
                  <a:lnTo>
                    <a:pt x="1292" y="773"/>
                  </a:lnTo>
                  <a:lnTo>
                    <a:pt x="1307" y="769"/>
                  </a:lnTo>
                  <a:lnTo>
                    <a:pt x="1323" y="765"/>
                  </a:lnTo>
                  <a:lnTo>
                    <a:pt x="1338" y="758"/>
                  </a:lnTo>
                  <a:lnTo>
                    <a:pt x="1354" y="754"/>
                  </a:lnTo>
                  <a:lnTo>
                    <a:pt x="1366" y="750"/>
                  </a:lnTo>
                  <a:lnTo>
                    <a:pt x="1381" y="742"/>
                  </a:lnTo>
                  <a:lnTo>
                    <a:pt x="1397" y="738"/>
                  </a:lnTo>
                  <a:lnTo>
                    <a:pt x="1413" y="730"/>
                  </a:lnTo>
                  <a:lnTo>
                    <a:pt x="1424" y="722"/>
                  </a:lnTo>
                  <a:lnTo>
                    <a:pt x="1440" y="715"/>
                  </a:lnTo>
                  <a:lnTo>
                    <a:pt x="1455" y="707"/>
                  </a:lnTo>
                  <a:lnTo>
                    <a:pt x="1471" y="699"/>
                  </a:lnTo>
                  <a:lnTo>
                    <a:pt x="1483" y="691"/>
                  </a:lnTo>
                  <a:lnTo>
                    <a:pt x="1498" y="679"/>
                  </a:lnTo>
                  <a:lnTo>
                    <a:pt x="1514" y="672"/>
                  </a:lnTo>
                  <a:lnTo>
                    <a:pt x="1530" y="660"/>
                  </a:lnTo>
                  <a:lnTo>
                    <a:pt x="1545" y="648"/>
                  </a:lnTo>
                  <a:lnTo>
                    <a:pt x="1557" y="637"/>
                  </a:lnTo>
                  <a:lnTo>
                    <a:pt x="1573" y="625"/>
                  </a:lnTo>
                  <a:lnTo>
                    <a:pt x="1588" y="613"/>
                  </a:lnTo>
                  <a:lnTo>
                    <a:pt x="1600" y="601"/>
                  </a:lnTo>
                  <a:lnTo>
                    <a:pt x="1615" y="586"/>
                  </a:lnTo>
                  <a:lnTo>
                    <a:pt x="1631" y="574"/>
                  </a:lnTo>
                  <a:lnTo>
                    <a:pt x="1647" y="558"/>
                  </a:lnTo>
                  <a:lnTo>
                    <a:pt x="1662" y="543"/>
                  </a:lnTo>
                  <a:lnTo>
                    <a:pt x="1674" y="527"/>
                  </a:lnTo>
                  <a:lnTo>
                    <a:pt x="1690" y="511"/>
                  </a:lnTo>
                  <a:lnTo>
                    <a:pt x="1705" y="496"/>
                  </a:lnTo>
                  <a:lnTo>
                    <a:pt x="1721" y="480"/>
                  </a:lnTo>
                  <a:lnTo>
                    <a:pt x="1733" y="461"/>
                  </a:lnTo>
                  <a:lnTo>
                    <a:pt x="1748" y="445"/>
                  </a:lnTo>
                  <a:lnTo>
                    <a:pt x="1764" y="425"/>
                  </a:lnTo>
                  <a:lnTo>
                    <a:pt x="1779" y="410"/>
                  </a:lnTo>
                  <a:lnTo>
                    <a:pt x="1791" y="394"/>
                  </a:lnTo>
                  <a:lnTo>
                    <a:pt x="1807" y="375"/>
                  </a:lnTo>
                  <a:lnTo>
                    <a:pt x="1822" y="355"/>
                  </a:lnTo>
                  <a:lnTo>
                    <a:pt x="1838" y="340"/>
                  </a:lnTo>
                  <a:lnTo>
                    <a:pt x="1853" y="324"/>
                  </a:lnTo>
                  <a:lnTo>
                    <a:pt x="1865" y="308"/>
                  </a:lnTo>
                  <a:lnTo>
                    <a:pt x="1881" y="289"/>
                  </a:lnTo>
                  <a:lnTo>
                    <a:pt x="1896" y="273"/>
                  </a:lnTo>
                  <a:lnTo>
                    <a:pt x="1912" y="261"/>
                  </a:lnTo>
                  <a:lnTo>
                    <a:pt x="1924" y="242"/>
                  </a:lnTo>
                  <a:lnTo>
                    <a:pt x="1939" y="230"/>
                  </a:lnTo>
                  <a:lnTo>
                    <a:pt x="1955" y="214"/>
                  </a:lnTo>
                  <a:lnTo>
                    <a:pt x="1967" y="203"/>
                  </a:lnTo>
                  <a:lnTo>
                    <a:pt x="1982" y="187"/>
                  </a:lnTo>
                  <a:lnTo>
                    <a:pt x="1998" y="175"/>
                  </a:lnTo>
                  <a:lnTo>
                    <a:pt x="2013" y="160"/>
                  </a:lnTo>
                  <a:lnTo>
                    <a:pt x="2029" y="148"/>
                  </a:lnTo>
                  <a:lnTo>
                    <a:pt x="2045" y="136"/>
                  </a:lnTo>
                  <a:lnTo>
                    <a:pt x="2056" y="121"/>
                  </a:lnTo>
                  <a:lnTo>
                    <a:pt x="2072" y="109"/>
                  </a:lnTo>
                  <a:lnTo>
                    <a:pt x="2088" y="97"/>
                  </a:lnTo>
                  <a:lnTo>
                    <a:pt x="2099" y="86"/>
                  </a:lnTo>
                  <a:lnTo>
                    <a:pt x="2115" y="78"/>
                  </a:lnTo>
                  <a:lnTo>
                    <a:pt x="2131" y="66"/>
                  </a:lnTo>
                  <a:lnTo>
                    <a:pt x="2146" y="58"/>
                  </a:lnTo>
                  <a:lnTo>
                    <a:pt x="2158" y="46"/>
                  </a:lnTo>
                  <a:lnTo>
                    <a:pt x="2173" y="39"/>
                  </a:lnTo>
                  <a:lnTo>
                    <a:pt x="2189" y="31"/>
                  </a:lnTo>
                  <a:lnTo>
                    <a:pt x="2205" y="23"/>
                  </a:lnTo>
                  <a:lnTo>
                    <a:pt x="2220" y="19"/>
                  </a:lnTo>
                  <a:lnTo>
                    <a:pt x="2232" y="15"/>
                  </a:lnTo>
                  <a:lnTo>
                    <a:pt x="2248" y="11"/>
                  </a:lnTo>
                  <a:lnTo>
                    <a:pt x="2263" y="7"/>
                  </a:lnTo>
                  <a:lnTo>
                    <a:pt x="2279" y="3"/>
                  </a:lnTo>
                  <a:lnTo>
                    <a:pt x="2291" y="3"/>
                  </a:lnTo>
                  <a:lnTo>
                    <a:pt x="2306" y="0"/>
                  </a:lnTo>
                  <a:lnTo>
                    <a:pt x="2322" y="0"/>
                  </a:lnTo>
                  <a:lnTo>
                    <a:pt x="2337" y="0"/>
                  </a:lnTo>
                  <a:lnTo>
                    <a:pt x="2349" y="0"/>
                  </a:lnTo>
                  <a:lnTo>
                    <a:pt x="2365" y="0"/>
                  </a:lnTo>
                  <a:lnTo>
                    <a:pt x="2380" y="0"/>
                  </a:lnTo>
                  <a:lnTo>
                    <a:pt x="2396" y="0"/>
                  </a:lnTo>
                  <a:lnTo>
                    <a:pt x="2408" y="0"/>
                  </a:lnTo>
                  <a:lnTo>
                    <a:pt x="2423" y="0"/>
                  </a:lnTo>
                  <a:lnTo>
                    <a:pt x="2439" y="0"/>
                  </a:lnTo>
                </a:path>
              </a:pathLst>
            </a:cu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89" name="Rectangle 169"/>
            <p:cNvSpPr>
              <a:spLocks noChangeArrowheads="1"/>
            </p:cNvSpPr>
            <p:nvPr/>
          </p:nvSpPr>
          <p:spPr bwMode="auto">
            <a:xfrm>
              <a:off x="3102" y="1436"/>
              <a:ext cx="2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"B05d.mr1"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90" name="Line 170"/>
            <p:cNvSpPr>
              <a:spLocks noChangeShapeType="1"/>
            </p:cNvSpPr>
            <p:nvPr/>
          </p:nvSpPr>
          <p:spPr bwMode="auto">
            <a:xfrm>
              <a:off x="3429" y="1468"/>
              <a:ext cx="82" cy="1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91" name="Freeform 171"/>
            <p:cNvSpPr>
              <a:spLocks/>
            </p:cNvSpPr>
            <p:nvPr/>
          </p:nvSpPr>
          <p:spPr bwMode="auto">
            <a:xfrm>
              <a:off x="1080" y="2578"/>
              <a:ext cx="226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1" y="0"/>
                </a:cxn>
                <a:cxn ang="0">
                  <a:pos x="47" y="0"/>
                </a:cxn>
                <a:cxn ang="0">
                  <a:pos x="58" y="0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5" y="0"/>
                </a:cxn>
                <a:cxn ang="0">
                  <a:pos x="117" y="0"/>
                </a:cxn>
                <a:cxn ang="0">
                  <a:pos x="133" y="0"/>
                </a:cxn>
                <a:cxn ang="0">
                  <a:pos x="148" y="0"/>
                </a:cxn>
                <a:cxn ang="0">
                  <a:pos x="164" y="0"/>
                </a:cxn>
                <a:cxn ang="0">
                  <a:pos x="179" y="0"/>
                </a:cxn>
                <a:cxn ang="0">
                  <a:pos x="191" y="0"/>
                </a:cxn>
                <a:cxn ang="0">
                  <a:pos x="207" y="0"/>
                </a:cxn>
                <a:cxn ang="0">
                  <a:pos x="222" y="0"/>
                </a:cxn>
                <a:cxn ang="0">
                  <a:pos x="226" y="0"/>
                </a:cxn>
              </a:cxnLst>
              <a:rect l="0" t="0" r="r" b="b"/>
              <a:pathLst>
                <a:path w="226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33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9" y="0"/>
                  </a:lnTo>
                  <a:lnTo>
                    <a:pt x="191" y="0"/>
                  </a:lnTo>
                  <a:lnTo>
                    <a:pt x="207" y="0"/>
                  </a:lnTo>
                  <a:lnTo>
                    <a:pt x="222" y="0"/>
                  </a:lnTo>
                  <a:lnTo>
                    <a:pt x="226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92" name="Freeform 172"/>
            <p:cNvSpPr>
              <a:spLocks/>
            </p:cNvSpPr>
            <p:nvPr/>
          </p:nvSpPr>
          <p:spPr bwMode="auto">
            <a:xfrm>
              <a:off x="1318" y="1284"/>
              <a:ext cx="2201" cy="1294"/>
            </a:xfrm>
            <a:custGeom>
              <a:avLst/>
              <a:gdLst/>
              <a:ahLst/>
              <a:cxnLst>
                <a:cxn ang="0">
                  <a:pos x="27" y="1294"/>
                </a:cxn>
                <a:cxn ang="0">
                  <a:pos x="70" y="1294"/>
                </a:cxn>
                <a:cxn ang="0">
                  <a:pos x="117" y="1290"/>
                </a:cxn>
                <a:cxn ang="0">
                  <a:pos x="160" y="1290"/>
                </a:cxn>
                <a:cxn ang="0">
                  <a:pos x="203" y="1290"/>
                </a:cxn>
                <a:cxn ang="0">
                  <a:pos x="250" y="1286"/>
                </a:cxn>
                <a:cxn ang="0">
                  <a:pos x="293" y="1286"/>
                </a:cxn>
                <a:cxn ang="0">
                  <a:pos x="336" y="1282"/>
                </a:cxn>
                <a:cxn ang="0">
                  <a:pos x="378" y="1282"/>
                </a:cxn>
                <a:cxn ang="0">
                  <a:pos x="425" y="1278"/>
                </a:cxn>
                <a:cxn ang="0">
                  <a:pos x="468" y="1274"/>
                </a:cxn>
                <a:cxn ang="0">
                  <a:pos x="511" y="1270"/>
                </a:cxn>
                <a:cxn ang="0">
                  <a:pos x="554" y="1263"/>
                </a:cxn>
                <a:cxn ang="0">
                  <a:pos x="601" y="1259"/>
                </a:cxn>
                <a:cxn ang="0">
                  <a:pos x="644" y="1251"/>
                </a:cxn>
                <a:cxn ang="0">
                  <a:pos x="687" y="1243"/>
                </a:cxn>
                <a:cxn ang="0">
                  <a:pos x="734" y="1235"/>
                </a:cxn>
                <a:cxn ang="0">
                  <a:pos x="776" y="1223"/>
                </a:cxn>
                <a:cxn ang="0">
                  <a:pos x="819" y="1216"/>
                </a:cxn>
                <a:cxn ang="0">
                  <a:pos x="862" y="1208"/>
                </a:cxn>
                <a:cxn ang="0">
                  <a:pos x="909" y="1196"/>
                </a:cxn>
                <a:cxn ang="0">
                  <a:pos x="952" y="1188"/>
                </a:cxn>
                <a:cxn ang="0">
                  <a:pos x="995" y="1177"/>
                </a:cxn>
                <a:cxn ang="0">
                  <a:pos x="1042" y="1165"/>
                </a:cxn>
                <a:cxn ang="0">
                  <a:pos x="1085" y="1149"/>
                </a:cxn>
                <a:cxn ang="0">
                  <a:pos x="1128" y="1134"/>
                </a:cxn>
                <a:cxn ang="0">
                  <a:pos x="1175" y="1110"/>
                </a:cxn>
                <a:cxn ang="0">
                  <a:pos x="1217" y="1083"/>
                </a:cxn>
                <a:cxn ang="0">
                  <a:pos x="1260" y="1052"/>
                </a:cxn>
                <a:cxn ang="0">
                  <a:pos x="1307" y="1012"/>
                </a:cxn>
                <a:cxn ang="0">
                  <a:pos x="1350" y="969"/>
                </a:cxn>
                <a:cxn ang="0">
                  <a:pos x="1393" y="923"/>
                </a:cxn>
                <a:cxn ang="0">
                  <a:pos x="1436" y="868"/>
                </a:cxn>
                <a:cxn ang="0">
                  <a:pos x="1483" y="805"/>
                </a:cxn>
                <a:cxn ang="0">
                  <a:pos x="1526" y="739"/>
                </a:cxn>
                <a:cxn ang="0">
                  <a:pos x="1569" y="669"/>
                </a:cxn>
                <a:cxn ang="0">
                  <a:pos x="1615" y="594"/>
                </a:cxn>
                <a:cxn ang="0">
                  <a:pos x="1658" y="512"/>
                </a:cxn>
                <a:cxn ang="0">
                  <a:pos x="1701" y="434"/>
                </a:cxn>
                <a:cxn ang="0">
                  <a:pos x="1744" y="356"/>
                </a:cxn>
                <a:cxn ang="0">
                  <a:pos x="1791" y="278"/>
                </a:cxn>
                <a:cxn ang="0">
                  <a:pos x="1834" y="207"/>
                </a:cxn>
                <a:cxn ang="0">
                  <a:pos x="1877" y="141"/>
                </a:cxn>
                <a:cxn ang="0">
                  <a:pos x="1920" y="86"/>
                </a:cxn>
                <a:cxn ang="0">
                  <a:pos x="1967" y="47"/>
                </a:cxn>
                <a:cxn ang="0">
                  <a:pos x="2010" y="20"/>
                </a:cxn>
                <a:cxn ang="0">
                  <a:pos x="2053" y="8"/>
                </a:cxn>
                <a:cxn ang="0">
                  <a:pos x="2099" y="0"/>
                </a:cxn>
                <a:cxn ang="0">
                  <a:pos x="2142" y="0"/>
                </a:cxn>
                <a:cxn ang="0">
                  <a:pos x="2185" y="0"/>
                </a:cxn>
              </a:cxnLst>
              <a:rect l="0" t="0" r="r" b="b"/>
              <a:pathLst>
                <a:path w="2201" h="1294">
                  <a:moveTo>
                    <a:pt x="0" y="1294"/>
                  </a:moveTo>
                  <a:lnTo>
                    <a:pt x="12" y="1294"/>
                  </a:lnTo>
                  <a:lnTo>
                    <a:pt x="27" y="1294"/>
                  </a:lnTo>
                  <a:lnTo>
                    <a:pt x="43" y="1294"/>
                  </a:lnTo>
                  <a:lnTo>
                    <a:pt x="58" y="1294"/>
                  </a:lnTo>
                  <a:lnTo>
                    <a:pt x="70" y="1294"/>
                  </a:lnTo>
                  <a:lnTo>
                    <a:pt x="86" y="1290"/>
                  </a:lnTo>
                  <a:lnTo>
                    <a:pt x="101" y="1290"/>
                  </a:lnTo>
                  <a:lnTo>
                    <a:pt x="117" y="1290"/>
                  </a:lnTo>
                  <a:lnTo>
                    <a:pt x="129" y="1290"/>
                  </a:lnTo>
                  <a:lnTo>
                    <a:pt x="144" y="1290"/>
                  </a:lnTo>
                  <a:lnTo>
                    <a:pt x="160" y="1290"/>
                  </a:lnTo>
                  <a:lnTo>
                    <a:pt x="176" y="1290"/>
                  </a:lnTo>
                  <a:lnTo>
                    <a:pt x="187" y="1290"/>
                  </a:lnTo>
                  <a:lnTo>
                    <a:pt x="203" y="1290"/>
                  </a:lnTo>
                  <a:lnTo>
                    <a:pt x="218" y="1290"/>
                  </a:lnTo>
                  <a:lnTo>
                    <a:pt x="234" y="1286"/>
                  </a:lnTo>
                  <a:lnTo>
                    <a:pt x="250" y="1286"/>
                  </a:lnTo>
                  <a:lnTo>
                    <a:pt x="261" y="1286"/>
                  </a:lnTo>
                  <a:lnTo>
                    <a:pt x="277" y="1286"/>
                  </a:lnTo>
                  <a:lnTo>
                    <a:pt x="293" y="1286"/>
                  </a:lnTo>
                  <a:lnTo>
                    <a:pt x="308" y="1286"/>
                  </a:lnTo>
                  <a:lnTo>
                    <a:pt x="320" y="1282"/>
                  </a:lnTo>
                  <a:lnTo>
                    <a:pt x="336" y="1282"/>
                  </a:lnTo>
                  <a:lnTo>
                    <a:pt x="351" y="1282"/>
                  </a:lnTo>
                  <a:lnTo>
                    <a:pt x="363" y="1282"/>
                  </a:lnTo>
                  <a:lnTo>
                    <a:pt x="378" y="1282"/>
                  </a:lnTo>
                  <a:lnTo>
                    <a:pt x="394" y="1278"/>
                  </a:lnTo>
                  <a:lnTo>
                    <a:pt x="410" y="1278"/>
                  </a:lnTo>
                  <a:lnTo>
                    <a:pt x="425" y="1278"/>
                  </a:lnTo>
                  <a:lnTo>
                    <a:pt x="441" y="1274"/>
                  </a:lnTo>
                  <a:lnTo>
                    <a:pt x="453" y="1274"/>
                  </a:lnTo>
                  <a:lnTo>
                    <a:pt x="468" y="1274"/>
                  </a:lnTo>
                  <a:lnTo>
                    <a:pt x="484" y="1270"/>
                  </a:lnTo>
                  <a:lnTo>
                    <a:pt x="496" y="1270"/>
                  </a:lnTo>
                  <a:lnTo>
                    <a:pt x="511" y="1270"/>
                  </a:lnTo>
                  <a:lnTo>
                    <a:pt x="527" y="1266"/>
                  </a:lnTo>
                  <a:lnTo>
                    <a:pt x="542" y="1266"/>
                  </a:lnTo>
                  <a:lnTo>
                    <a:pt x="554" y="1263"/>
                  </a:lnTo>
                  <a:lnTo>
                    <a:pt x="570" y="1263"/>
                  </a:lnTo>
                  <a:lnTo>
                    <a:pt x="585" y="1259"/>
                  </a:lnTo>
                  <a:lnTo>
                    <a:pt x="601" y="1259"/>
                  </a:lnTo>
                  <a:lnTo>
                    <a:pt x="616" y="1255"/>
                  </a:lnTo>
                  <a:lnTo>
                    <a:pt x="628" y="1255"/>
                  </a:lnTo>
                  <a:lnTo>
                    <a:pt x="644" y="1251"/>
                  </a:lnTo>
                  <a:lnTo>
                    <a:pt x="659" y="1251"/>
                  </a:lnTo>
                  <a:lnTo>
                    <a:pt x="675" y="1247"/>
                  </a:lnTo>
                  <a:lnTo>
                    <a:pt x="687" y="1243"/>
                  </a:lnTo>
                  <a:lnTo>
                    <a:pt x="702" y="1239"/>
                  </a:lnTo>
                  <a:lnTo>
                    <a:pt x="718" y="1239"/>
                  </a:lnTo>
                  <a:lnTo>
                    <a:pt x="734" y="1235"/>
                  </a:lnTo>
                  <a:lnTo>
                    <a:pt x="745" y="1231"/>
                  </a:lnTo>
                  <a:lnTo>
                    <a:pt x="761" y="1227"/>
                  </a:lnTo>
                  <a:lnTo>
                    <a:pt x="776" y="1223"/>
                  </a:lnTo>
                  <a:lnTo>
                    <a:pt x="792" y="1223"/>
                  </a:lnTo>
                  <a:lnTo>
                    <a:pt x="808" y="1220"/>
                  </a:lnTo>
                  <a:lnTo>
                    <a:pt x="819" y="1216"/>
                  </a:lnTo>
                  <a:lnTo>
                    <a:pt x="835" y="1212"/>
                  </a:lnTo>
                  <a:lnTo>
                    <a:pt x="851" y="1208"/>
                  </a:lnTo>
                  <a:lnTo>
                    <a:pt x="862" y="1208"/>
                  </a:lnTo>
                  <a:lnTo>
                    <a:pt x="878" y="1204"/>
                  </a:lnTo>
                  <a:lnTo>
                    <a:pt x="894" y="1200"/>
                  </a:lnTo>
                  <a:lnTo>
                    <a:pt x="909" y="1196"/>
                  </a:lnTo>
                  <a:lnTo>
                    <a:pt x="925" y="1196"/>
                  </a:lnTo>
                  <a:lnTo>
                    <a:pt x="936" y="1192"/>
                  </a:lnTo>
                  <a:lnTo>
                    <a:pt x="952" y="1188"/>
                  </a:lnTo>
                  <a:lnTo>
                    <a:pt x="968" y="1184"/>
                  </a:lnTo>
                  <a:lnTo>
                    <a:pt x="983" y="1180"/>
                  </a:lnTo>
                  <a:lnTo>
                    <a:pt x="995" y="1177"/>
                  </a:lnTo>
                  <a:lnTo>
                    <a:pt x="1011" y="1173"/>
                  </a:lnTo>
                  <a:lnTo>
                    <a:pt x="1026" y="1169"/>
                  </a:lnTo>
                  <a:lnTo>
                    <a:pt x="1042" y="1165"/>
                  </a:lnTo>
                  <a:lnTo>
                    <a:pt x="1054" y="1161"/>
                  </a:lnTo>
                  <a:lnTo>
                    <a:pt x="1069" y="1157"/>
                  </a:lnTo>
                  <a:lnTo>
                    <a:pt x="1085" y="1149"/>
                  </a:lnTo>
                  <a:lnTo>
                    <a:pt x="1100" y="1145"/>
                  </a:lnTo>
                  <a:lnTo>
                    <a:pt x="1116" y="1137"/>
                  </a:lnTo>
                  <a:lnTo>
                    <a:pt x="1128" y="1134"/>
                  </a:lnTo>
                  <a:lnTo>
                    <a:pt x="1143" y="1126"/>
                  </a:lnTo>
                  <a:lnTo>
                    <a:pt x="1159" y="1118"/>
                  </a:lnTo>
                  <a:lnTo>
                    <a:pt x="1175" y="1110"/>
                  </a:lnTo>
                  <a:lnTo>
                    <a:pt x="1186" y="1102"/>
                  </a:lnTo>
                  <a:lnTo>
                    <a:pt x="1202" y="1091"/>
                  </a:lnTo>
                  <a:lnTo>
                    <a:pt x="1217" y="1083"/>
                  </a:lnTo>
                  <a:lnTo>
                    <a:pt x="1233" y="1071"/>
                  </a:lnTo>
                  <a:lnTo>
                    <a:pt x="1245" y="1063"/>
                  </a:lnTo>
                  <a:lnTo>
                    <a:pt x="1260" y="1052"/>
                  </a:lnTo>
                  <a:lnTo>
                    <a:pt x="1276" y="1040"/>
                  </a:lnTo>
                  <a:lnTo>
                    <a:pt x="1292" y="1028"/>
                  </a:lnTo>
                  <a:lnTo>
                    <a:pt x="1307" y="1012"/>
                  </a:lnTo>
                  <a:lnTo>
                    <a:pt x="1319" y="1001"/>
                  </a:lnTo>
                  <a:lnTo>
                    <a:pt x="1335" y="985"/>
                  </a:lnTo>
                  <a:lnTo>
                    <a:pt x="1350" y="969"/>
                  </a:lnTo>
                  <a:lnTo>
                    <a:pt x="1362" y="954"/>
                  </a:lnTo>
                  <a:lnTo>
                    <a:pt x="1377" y="938"/>
                  </a:lnTo>
                  <a:lnTo>
                    <a:pt x="1393" y="923"/>
                  </a:lnTo>
                  <a:lnTo>
                    <a:pt x="1409" y="903"/>
                  </a:lnTo>
                  <a:lnTo>
                    <a:pt x="1424" y="883"/>
                  </a:lnTo>
                  <a:lnTo>
                    <a:pt x="1436" y="868"/>
                  </a:lnTo>
                  <a:lnTo>
                    <a:pt x="1452" y="848"/>
                  </a:lnTo>
                  <a:lnTo>
                    <a:pt x="1467" y="829"/>
                  </a:lnTo>
                  <a:lnTo>
                    <a:pt x="1483" y="805"/>
                  </a:lnTo>
                  <a:lnTo>
                    <a:pt x="1495" y="786"/>
                  </a:lnTo>
                  <a:lnTo>
                    <a:pt x="1510" y="762"/>
                  </a:lnTo>
                  <a:lnTo>
                    <a:pt x="1526" y="739"/>
                  </a:lnTo>
                  <a:lnTo>
                    <a:pt x="1541" y="715"/>
                  </a:lnTo>
                  <a:lnTo>
                    <a:pt x="1553" y="692"/>
                  </a:lnTo>
                  <a:lnTo>
                    <a:pt x="1569" y="669"/>
                  </a:lnTo>
                  <a:lnTo>
                    <a:pt x="1584" y="641"/>
                  </a:lnTo>
                  <a:lnTo>
                    <a:pt x="1600" y="618"/>
                  </a:lnTo>
                  <a:lnTo>
                    <a:pt x="1615" y="594"/>
                  </a:lnTo>
                  <a:lnTo>
                    <a:pt x="1627" y="567"/>
                  </a:lnTo>
                  <a:lnTo>
                    <a:pt x="1643" y="540"/>
                  </a:lnTo>
                  <a:lnTo>
                    <a:pt x="1658" y="512"/>
                  </a:lnTo>
                  <a:lnTo>
                    <a:pt x="1674" y="489"/>
                  </a:lnTo>
                  <a:lnTo>
                    <a:pt x="1686" y="461"/>
                  </a:lnTo>
                  <a:lnTo>
                    <a:pt x="1701" y="434"/>
                  </a:lnTo>
                  <a:lnTo>
                    <a:pt x="1717" y="407"/>
                  </a:lnTo>
                  <a:lnTo>
                    <a:pt x="1729" y="383"/>
                  </a:lnTo>
                  <a:lnTo>
                    <a:pt x="1744" y="356"/>
                  </a:lnTo>
                  <a:lnTo>
                    <a:pt x="1760" y="329"/>
                  </a:lnTo>
                  <a:lnTo>
                    <a:pt x="1775" y="305"/>
                  </a:lnTo>
                  <a:lnTo>
                    <a:pt x="1791" y="278"/>
                  </a:lnTo>
                  <a:lnTo>
                    <a:pt x="1807" y="254"/>
                  </a:lnTo>
                  <a:lnTo>
                    <a:pt x="1818" y="231"/>
                  </a:lnTo>
                  <a:lnTo>
                    <a:pt x="1834" y="207"/>
                  </a:lnTo>
                  <a:lnTo>
                    <a:pt x="1850" y="184"/>
                  </a:lnTo>
                  <a:lnTo>
                    <a:pt x="1861" y="164"/>
                  </a:lnTo>
                  <a:lnTo>
                    <a:pt x="1877" y="141"/>
                  </a:lnTo>
                  <a:lnTo>
                    <a:pt x="1893" y="121"/>
                  </a:lnTo>
                  <a:lnTo>
                    <a:pt x="1908" y="106"/>
                  </a:lnTo>
                  <a:lnTo>
                    <a:pt x="1920" y="86"/>
                  </a:lnTo>
                  <a:lnTo>
                    <a:pt x="1935" y="71"/>
                  </a:lnTo>
                  <a:lnTo>
                    <a:pt x="1951" y="59"/>
                  </a:lnTo>
                  <a:lnTo>
                    <a:pt x="1967" y="47"/>
                  </a:lnTo>
                  <a:lnTo>
                    <a:pt x="1982" y="39"/>
                  </a:lnTo>
                  <a:lnTo>
                    <a:pt x="1994" y="28"/>
                  </a:lnTo>
                  <a:lnTo>
                    <a:pt x="2010" y="20"/>
                  </a:lnTo>
                  <a:lnTo>
                    <a:pt x="2025" y="16"/>
                  </a:lnTo>
                  <a:lnTo>
                    <a:pt x="2041" y="12"/>
                  </a:lnTo>
                  <a:lnTo>
                    <a:pt x="2053" y="8"/>
                  </a:lnTo>
                  <a:lnTo>
                    <a:pt x="2068" y="4"/>
                  </a:lnTo>
                  <a:lnTo>
                    <a:pt x="2084" y="4"/>
                  </a:lnTo>
                  <a:lnTo>
                    <a:pt x="2099" y="0"/>
                  </a:lnTo>
                  <a:lnTo>
                    <a:pt x="2111" y="0"/>
                  </a:lnTo>
                  <a:lnTo>
                    <a:pt x="2127" y="0"/>
                  </a:lnTo>
                  <a:lnTo>
                    <a:pt x="2142" y="0"/>
                  </a:lnTo>
                  <a:lnTo>
                    <a:pt x="2158" y="0"/>
                  </a:lnTo>
                  <a:lnTo>
                    <a:pt x="2170" y="0"/>
                  </a:lnTo>
                  <a:lnTo>
                    <a:pt x="2185" y="0"/>
                  </a:lnTo>
                  <a:lnTo>
                    <a:pt x="2201" y="0"/>
                  </a:lnTo>
                </a:path>
              </a:pathLst>
            </a:cu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93" name="Rectangle 173"/>
            <p:cNvSpPr>
              <a:spLocks noChangeArrowheads="1"/>
            </p:cNvSpPr>
            <p:nvPr/>
          </p:nvSpPr>
          <p:spPr bwMode="auto">
            <a:xfrm>
              <a:off x="3102" y="1499"/>
              <a:ext cx="263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600">
                  <a:solidFill>
                    <a:srgbClr val="000000"/>
                  </a:solidFill>
                </a:rPr>
                <a:t>"B06d.mr1"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894" name="Line 174"/>
            <p:cNvSpPr>
              <a:spLocks noChangeShapeType="1"/>
            </p:cNvSpPr>
            <p:nvPr/>
          </p:nvSpPr>
          <p:spPr bwMode="auto">
            <a:xfrm>
              <a:off x="3429" y="1531"/>
              <a:ext cx="82" cy="1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95" name="Freeform 175"/>
            <p:cNvSpPr>
              <a:spLocks/>
            </p:cNvSpPr>
            <p:nvPr/>
          </p:nvSpPr>
          <p:spPr bwMode="auto">
            <a:xfrm>
              <a:off x="1080" y="2578"/>
              <a:ext cx="20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31" y="0"/>
                </a:cxn>
                <a:cxn ang="0">
                  <a:pos x="47" y="0"/>
                </a:cxn>
                <a:cxn ang="0">
                  <a:pos x="58" y="0"/>
                </a:cxn>
                <a:cxn ang="0">
                  <a:pos x="74" y="0"/>
                </a:cxn>
                <a:cxn ang="0">
                  <a:pos x="90" y="0"/>
                </a:cxn>
                <a:cxn ang="0">
                  <a:pos x="105" y="0"/>
                </a:cxn>
                <a:cxn ang="0">
                  <a:pos x="117" y="0"/>
                </a:cxn>
                <a:cxn ang="0">
                  <a:pos x="133" y="0"/>
                </a:cxn>
                <a:cxn ang="0">
                  <a:pos x="148" y="0"/>
                </a:cxn>
                <a:cxn ang="0">
                  <a:pos x="164" y="0"/>
                </a:cxn>
                <a:cxn ang="0">
                  <a:pos x="179" y="0"/>
                </a:cxn>
                <a:cxn ang="0">
                  <a:pos x="191" y="0"/>
                </a:cxn>
                <a:cxn ang="0">
                  <a:pos x="207" y="0"/>
                </a:cxn>
                <a:cxn ang="0">
                  <a:pos x="207" y="0"/>
                </a:cxn>
              </a:cxnLst>
              <a:rect l="0" t="0" r="r" b="b"/>
              <a:pathLst>
                <a:path w="207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74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17" y="0"/>
                  </a:lnTo>
                  <a:lnTo>
                    <a:pt x="133" y="0"/>
                  </a:lnTo>
                  <a:lnTo>
                    <a:pt x="148" y="0"/>
                  </a:lnTo>
                  <a:lnTo>
                    <a:pt x="164" y="0"/>
                  </a:lnTo>
                  <a:lnTo>
                    <a:pt x="179" y="0"/>
                  </a:lnTo>
                  <a:lnTo>
                    <a:pt x="191" y="0"/>
                  </a:lnTo>
                  <a:lnTo>
                    <a:pt x="207" y="0"/>
                  </a:lnTo>
                  <a:lnTo>
                    <a:pt x="207" y="0"/>
                  </a:lnTo>
                </a:path>
              </a:pathLst>
            </a:cu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96" name="Freeform 176"/>
            <p:cNvSpPr>
              <a:spLocks/>
            </p:cNvSpPr>
            <p:nvPr/>
          </p:nvSpPr>
          <p:spPr bwMode="auto">
            <a:xfrm>
              <a:off x="1322" y="1148"/>
              <a:ext cx="2197" cy="1430"/>
            </a:xfrm>
            <a:custGeom>
              <a:avLst/>
              <a:gdLst/>
              <a:ahLst/>
              <a:cxnLst>
                <a:cxn ang="0">
                  <a:pos x="23" y="1430"/>
                </a:cxn>
                <a:cxn ang="0">
                  <a:pos x="66" y="1430"/>
                </a:cxn>
                <a:cxn ang="0">
                  <a:pos x="113" y="1426"/>
                </a:cxn>
                <a:cxn ang="0">
                  <a:pos x="156" y="1426"/>
                </a:cxn>
                <a:cxn ang="0">
                  <a:pos x="199" y="1426"/>
                </a:cxn>
                <a:cxn ang="0">
                  <a:pos x="246" y="1422"/>
                </a:cxn>
                <a:cxn ang="0">
                  <a:pos x="289" y="1422"/>
                </a:cxn>
                <a:cxn ang="0">
                  <a:pos x="332" y="1418"/>
                </a:cxn>
                <a:cxn ang="0">
                  <a:pos x="374" y="1418"/>
                </a:cxn>
                <a:cxn ang="0">
                  <a:pos x="421" y="1414"/>
                </a:cxn>
                <a:cxn ang="0">
                  <a:pos x="464" y="1410"/>
                </a:cxn>
                <a:cxn ang="0">
                  <a:pos x="507" y="1406"/>
                </a:cxn>
                <a:cxn ang="0">
                  <a:pos x="550" y="1399"/>
                </a:cxn>
                <a:cxn ang="0">
                  <a:pos x="597" y="1395"/>
                </a:cxn>
                <a:cxn ang="0">
                  <a:pos x="640" y="1387"/>
                </a:cxn>
                <a:cxn ang="0">
                  <a:pos x="683" y="1379"/>
                </a:cxn>
                <a:cxn ang="0">
                  <a:pos x="730" y="1371"/>
                </a:cxn>
                <a:cxn ang="0">
                  <a:pos x="772" y="1359"/>
                </a:cxn>
                <a:cxn ang="0">
                  <a:pos x="815" y="1348"/>
                </a:cxn>
                <a:cxn ang="0">
                  <a:pos x="858" y="1340"/>
                </a:cxn>
                <a:cxn ang="0">
                  <a:pos x="905" y="1328"/>
                </a:cxn>
                <a:cxn ang="0">
                  <a:pos x="948" y="1320"/>
                </a:cxn>
                <a:cxn ang="0">
                  <a:pos x="991" y="1309"/>
                </a:cxn>
                <a:cxn ang="0">
                  <a:pos x="1038" y="1297"/>
                </a:cxn>
                <a:cxn ang="0">
                  <a:pos x="1081" y="1281"/>
                </a:cxn>
                <a:cxn ang="0">
                  <a:pos x="1124" y="1262"/>
                </a:cxn>
                <a:cxn ang="0">
                  <a:pos x="1171" y="1238"/>
                </a:cxn>
                <a:cxn ang="0">
                  <a:pos x="1213" y="1211"/>
                </a:cxn>
                <a:cxn ang="0">
                  <a:pos x="1256" y="1176"/>
                </a:cxn>
                <a:cxn ang="0">
                  <a:pos x="1303" y="1137"/>
                </a:cxn>
                <a:cxn ang="0">
                  <a:pos x="1346" y="1090"/>
                </a:cxn>
                <a:cxn ang="0">
                  <a:pos x="1389" y="1039"/>
                </a:cxn>
                <a:cxn ang="0">
                  <a:pos x="1432" y="980"/>
                </a:cxn>
                <a:cxn ang="0">
                  <a:pos x="1479" y="914"/>
                </a:cxn>
                <a:cxn ang="0">
                  <a:pos x="1522" y="840"/>
                </a:cxn>
                <a:cxn ang="0">
                  <a:pos x="1565" y="762"/>
                </a:cxn>
                <a:cxn ang="0">
                  <a:pos x="1611" y="672"/>
                </a:cxn>
                <a:cxn ang="0">
                  <a:pos x="1654" y="582"/>
                </a:cxn>
                <a:cxn ang="0">
                  <a:pos x="1697" y="492"/>
                </a:cxn>
                <a:cxn ang="0">
                  <a:pos x="1740" y="398"/>
                </a:cxn>
                <a:cxn ang="0">
                  <a:pos x="1787" y="312"/>
                </a:cxn>
                <a:cxn ang="0">
                  <a:pos x="1830" y="226"/>
                </a:cxn>
                <a:cxn ang="0">
                  <a:pos x="1873" y="156"/>
                </a:cxn>
                <a:cxn ang="0">
                  <a:pos x="1916" y="93"/>
                </a:cxn>
                <a:cxn ang="0">
                  <a:pos x="1963" y="50"/>
                </a:cxn>
                <a:cxn ang="0">
                  <a:pos x="2006" y="23"/>
                </a:cxn>
                <a:cxn ang="0">
                  <a:pos x="2049" y="7"/>
                </a:cxn>
                <a:cxn ang="0">
                  <a:pos x="2095" y="3"/>
                </a:cxn>
                <a:cxn ang="0">
                  <a:pos x="2138" y="3"/>
                </a:cxn>
                <a:cxn ang="0">
                  <a:pos x="2181" y="3"/>
                </a:cxn>
              </a:cxnLst>
              <a:rect l="0" t="0" r="r" b="b"/>
              <a:pathLst>
                <a:path w="2197" h="1430">
                  <a:moveTo>
                    <a:pt x="0" y="1430"/>
                  </a:moveTo>
                  <a:lnTo>
                    <a:pt x="8" y="1430"/>
                  </a:lnTo>
                  <a:lnTo>
                    <a:pt x="23" y="1430"/>
                  </a:lnTo>
                  <a:lnTo>
                    <a:pt x="39" y="1430"/>
                  </a:lnTo>
                  <a:lnTo>
                    <a:pt x="54" y="1430"/>
                  </a:lnTo>
                  <a:lnTo>
                    <a:pt x="66" y="1430"/>
                  </a:lnTo>
                  <a:lnTo>
                    <a:pt x="82" y="1430"/>
                  </a:lnTo>
                  <a:lnTo>
                    <a:pt x="97" y="1430"/>
                  </a:lnTo>
                  <a:lnTo>
                    <a:pt x="113" y="1426"/>
                  </a:lnTo>
                  <a:lnTo>
                    <a:pt x="125" y="1426"/>
                  </a:lnTo>
                  <a:lnTo>
                    <a:pt x="140" y="1426"/>
                  </a:lnTo>
                  <a:lnTo>
                    <a:pt x="156" y="1426"/>
                  </a:lnTo>
                  <a:lnTo>
                    <a:pt x="172" y="1426"/>
                  </a:lnTo>
                  <a:lnTo>
                    <a:pt x="183" y="1426"/>
                  </a:lnTo>
                  <a:lnTo>
                    <a:pt x="199" y="1426"/>
                  </a:lnTo>
                  <a:lnTo>
                    <a:pt x="214" y="1426"/>
                  </a:lnTo>
                  <a:lnTo>
                    <a:pt x="230" y="1426"/>
                  </a:lnTo>
                  <a:lnTo>
                    <a:pt x="246" y="1422"/>
                  </a:lnTo>
                  <a:lnTo>
                    <a:pt x="257" y="1422"/>
                  </a:lnTo>
                  <a:lnTo>
                    <a:pt x="273" y="1422"/>
                  </a:lnTo>
                  <a:lnTo>
                    <a:pt x="289" y="1422"/>
                  </a:lnTo>
                  <a:lnTo>
                    <a:pt x="304" y="1422"/>
                  </a:lnTo>
                  <a:lnTo>
                    <a:pt x="316" y="1418"/>
                  </a:lnTo>
                  <a:lnTo>
                    <a:pt x="332" y="1418"/>
                  </a:lnTo>
                  <a:lnTo>
                    <a:pt x="347" y="1418"/>
                  </a:lnTo>
                  <a:lnTo>
                    <a:pt x="359" y="1418"/>
                  </a:lnTo>
                  <a:lnTo>
                    <a:pt x="374" y="1418"/>
                  </a:lnTo>
                  <a:lnTo>
                    <a:pt x="390" y="1414"/>
                  </a:lnTo>
                  <a:lnTo>
                    <a:pt x="406" y="1414"/>
                  </a:lnTo>
                  <a:lnTo>
                    <a:pt x="421" y="1414"/>
                  </a:lnTo>
                  <a:lnTo>
                    <a:pt x="437" y="1410"/>
                  </a:lnTo>
                  <a:lnTo>
                    <a:pt x="449" y="1410"/>
                  </a:lnTo>
                  <a:lnTo>
                    <a:pt x="464" y="1410"/>
                  </a:lnTo>
                  <a:lnTo>
                    <a:pt x="480" y="1406"/>
                  </a:lnTo>
                  <a:lnTo>
                    <a:pt x="492" y="1406"/>
                  </a:lnTo>
                  <a:lnTo>
                    <a:pt x="507" y="1406"/>
                  </a:lnTo>
                  <a:lnTo>
                    <a:pt x="523" y="1402"/>
                  </a:lnTo>
                  <a:lnTo>
                    <a:pt x="538" y="1402"/>
                  </a:lnTo>
                  <a:lnTo>
                    <a:pt x="550" y="1399"/>
                  </a:lnTo>
                  <a:lnTo>
                    <a:pt x="566" y="1399"/>
                  </a:lnTo>
                  <a:lnTo>
                    <a:pt x="581" y="1395"/>
                  </a:lnTo>
                  <a:lnTo>
                    <a:pt x="597" y="1395"/>
                  </a:lnTo>
                  <a:lnTo>
                    <a:pt x="612" y="1391"/>
                  </a:lnTo>
                  <a:lnTo>
                    <a:pt x="624" y="1391"/>
                  </a:lnTo>
                  <a:lnTo>
                    <a:pt x="640" y="1387"/>
                  </a:lnTo>
                  <a:lnTo>
                    <a:pt x="655" y="1383"/>
                  </a:lnTo>
                  <a:lnTo>
                    <a:pt x="671" y="1383"/>
                  </a:lnTo>
                  <a:lnTo>
                    <a:pt x="683" y="1379"/>
                  </a:lnTo>
                  <a:lnTo>
                    <a:pt x="698" y="1375"/>
                  </a:lnTo>
                  <a:lnTo>
                    <a:pt x="714" y="1371"/>
                  </a:lnTo>
                  <a:lnTo>
                    <a:pt x="730" y="1371"/>
                  </a:lnTo>
                  <a:lnTo>
                    <a:pt x="741" y="1367"/>
                  </a:lnTo>
                  <a:lnTo>
                    <a:pt x="757" y="1363"/>
                  </a:lnTo>
                  <a:lnTo>
                    <a:pt x="772" y="1359"/>
                  </a:lnTo>
                  <a:lnTo>
                    <a:pt x="788" y="1356"/>
                  </a:lnTo>
                  <a:lnTo>
                    <a:pt x="804" y="1352"/>
                  </a:lnTo>
                  <a:lnTo>
                    <a:pt x="815" y="1348"/>
                  </a:lnTo>
                  <a:lnTo>
                    <a:pt x="831" y="1348"/>
                  </a:lnTo>
                  <a:lnTo>
                    <a:pt x="847" y="1344"/>
                  </a:lnTo>
                  <a:lnTo>
                    <a:pt x="858" y="1340"/>
                  </a:lnTo>
                  <a:lnTo>
                    <a:pt x="874" y="1336"/>
                  </a:lnTo>
                  <a:lnTo>
                    <a:pt x="890" y="1332"/>
                  </a:lnTo>
                  <a:lnTo>
                    <a:pt x="905" y="1328"/>
                  </a:lnTo>
                  <a:lnTo>
                    <a:pt x="921" y="1328"/>
                  </a:lnTo>
                  <a:lnTo>
                    <a:pt x="932" y="1324"/>
                  </a:lnTo>
                  <a:lnTo>
                    <a:pt x="948" y="1320"/>
                  </a:lnTo>
                  <a:lnTo>
                    <a:pt x="964" y="1316"/>
                  </a:lnTo>
                  <a:lnTo>
                    <a:pt x="979" y="1313"/>
                  </a:lnTo>
                  <a:lnTo>
                    <a:pt x="991" y="1309"/>
                  </a:lnTo>
                  <a:lnTo>
                    <a:pt x="1007" y="1305"/>
                  </a:lnTo>
                  <a:lnTo>
                    <a:pt x="1022" y="1301"/>
                  </a:lnTo>
                  <a:lnTo>
                    <a:pt x="1038" y="1297"/>
                  </a:lnTo>
                  <a:lnTo>
                    <a:pt x="1050" y="1293"/>
                  </a:lnTo>
                  <a:lnTo>
                    <a:pt x="1065" y="1285"/>
                  </a:lnTo>
                  <a:lnTo>
                    <a:pt x="1081" y="1281"/>
                  </a:lnTo>
                  <a:lnTo>
                    <a:pt x="1096" y="1273"/>
                  </a:lnTo>
                  <a:lnTo>
                    <a:pt x="1112" y="1270"/>
                  </a:lnTo>
                  <a:lnTo>
                    <a:pt x="1124" y="1262"/>
                  </a:lnTo>
                  <a:lnTo>
                    <a:pt x="1139" y="1254"/>
                  </a:lnTo>
                  <a:lnTo>
                    <a:pt x="1155" y="1246"/>
                  </a:lnTo>
                  <a:lnTo>
                    <a:pt x="1171" y="1238"/>
                  </a:lnTo>
                  <a:lnTo>
                    <a:pt x="1182" y="1230"/>
                  </a:lnTo>
                  <a:lnTo>
                    <a:pt x="1198" y="1219"/>
                  </a:lnTo>
                  <a:lnTo>
                    <a:pt x="1213" y="1211"/>
                  </a:lnTo>
                  <a:lnTo>
                    <a:pt x="1229" y="1199"/>
                  </a:lnTo>
                  <a:lnTo>
                    <a:pt x="1241" y="1188"/>
                  </a:lnTo>
                  <a:lnTo>
                    <a:pt x="1256" y="1176"/>
                  </a:lnTo>
                  <a:lnTo>
                    <a:pt x="1272" y="1164"/>
                  </a:lnTo>
                  <a:lnTo>
                    <a:pt x="1288" y="1148"/>
                  </a:lnTo>
                  <a:lnTo>
                    <a:pt x="1303" y="1137"/>
                  </a:lnTo>
                  <a:lnTo>
                    <a:pt x="1315" y="1121"/>
                  </a:lnTo>
                  <a:lnTo>
                    <a:pt x="1331" y="1105"/>
                  </a:lnTo>
                  <a:lnTo>
                    <a:pt x="1346" y="1090"/>
                  </a:lnTo>
                  <a:lnTo>
                    <a:pt x="1358" y="1074"/>
                  </a:lnTo>
                  <a:lnTo>
                    <a:pt x="1373" y="1055"/>
                  </a:lnTo>
                  <a:lnTo>
                    <a:pt x="1389" y="1039"/>
                  </a:lnTo>
                  <a:lnTo>
                    <a:pt x="1405" y="1019"/>
                  </a:lnTo>
                  <a:lnTo>
                    <a:pt x="1420" y="1000"/>
                  </a:lnTo>
                  <a:lnTo>
                    <a:pt x="1432" y="980"/>
                  </a:lnTo>
                  <a:lnTo>
                    <a:pt x="1448" y="957"/>
                  </a:lnTo>
                  <a:lnTo>
                    <a:pt x="1463" y="937"/>
                  </a:lnTo>
                  <a:lnTo>
                    <a:pt x="1479" y="914"/>
                  </a:lnTo>
                  <a:lnTo>
                    <a:pt x="1491" y="891"/>
                  </a:lnTo>
                  <a:lnTo>
                    <a:pt x="1506" y="867"/>
                  </a:lnTo>
                  <a:lnTo>
                    <a:pt x="1522" y="840"/>
                  </a:lnTo>
                  <a:lnTo>
                    <a:pt x="1537" y="816"/>
                  </a:lnTo>
                  <a:lnTo>
                    <a:pt x="1549" y="789"/>
                  </a:lnTo>
                  <a:lnTo>
                    <a:pt x="1565" y="762"/>
                  </a:lnTo>
                  <a:lnTo>
                    <a:pt x="1580" y="730"/>
                  </a:lnTo>
                  <a:lnTo>
                    <a:pt x="1596" y="703"/>
                  </a:lnTo>
                  <a:lnTo>
                    <a:pt x="1611" y="672"/>
                  </a:lnTo>
                  <a:lnTo>
                    <a:pt x="1623" y="644"/>
                  </a:lnTo>
                  <a:lnTo>
                    <a:pt x="1639" y="613"/>
                  </a:lnTo>
                  <a:lnTo>
                    <a:pt x="1654" y="582"/>
                  </a:lnTo>
                  <a:lnTo>
                    <a:pt x="1670" y="551"/>
                  </a:lnTo>
                  <a:lnTo>
                    <a:pt x="1682" y="519"/>
                  </a:lnTo>
                  <a:lnTo>
                    <a:pt x="1697" y="492"/>
                  </a:lnTo>
                  <a:lnTo>
                    <a:pt x="1713" y="461"/>
                  </a:lnTo>
                  <a:lnTo>
                    <a:pt x="1725" y="429"/>
                  </a:lnTo>
                  <a:lnTo>
                    <a:pt x="1740" y="398"/>
                  </a:lnTo>
                  <a:lnTo>
                    <a:pt x="1756" y="371"/>
                  </a:lnTo>
                  <a:lnTo>
                    <a:pt x="1771" y="340"/>
                  </a:lnTo>
                  <a:lnTo>
                    <a:pt x="1787" y="312"/>
                  </a:lnTo>
                  <a:lnTo>
                    <a:pt x="1803" y="281"/>
                  </a:lnTo>
                  <a:lnTo>
                    <a:pt x="1814" y="254"/>
                  </a:lnTo>
                  <a:lnTo>
                    <a:pt x="1830" y="226"/>
                  </a:lnTo>
                  <a:lnTo>
                    <a:pt x="1846" y="203"/>
                  </a:lnTo>
                  <a:lnTo>
                    <a:pt x="1857" y="179"/>
                  </a:lnTo>
                  <a:lnTo>
                    <a:pt x="1873" y="156"/>
                  </a:lnTo>
                  <a:lnTo>
                    <a:pt x="1889" y="132"/>
                  </a:lnTo>
                  <a:lnTo>
                    <a:pt x="1904" y="113"/>
                  </a:lnTo>
                  <a:lnTo>
                    <a:pt x="1916" y="93"/>
                  </a:lnTo>
                  <a:lnTo>
                    <a:pt x="1931" y="78"/>
                  </a:lnTo>
                  <a:lnTo>
                    <a:pt x="1947" y="62"/>
                  </a:lnTo>
                  <a:lnTo>
                    <a:pt x="1963" y="50"/>
                  </a:lnTo>
                  <a:lnTo>
                    <a:pt x="1978" y="39"/>
                  </a:lnTo>
                  <a:lnTo>
                    <a:pt x="1990" y="31"/>
                  </a:lnTo>
                  <a:lnTo>
                    <a:pt x="2006" y="23"/>
                  </a:lnTo>
                  <a:lnTo>
                    <a:pt x="2021" y="15"/>
                  </a:lnTo>
                  <a:lnTo>
                    <a:pt x="2037" y="11"/>
                  </a:lnTo>
                  <a:lnTo>
                    <a:pt x="2049" y="7"/>
                  </a:lnTo>
                  <a:lnTo>
                    <a:pt x="2064" y="7"/>
                  </a:lnTo>
                  <a:lnTo>
                    <a:pt x="2080" y="7"/>
                  </a:lnTo>
                  <a:lnTo>
                    <a:pt x="2095" y="3"/>
                  </a:lnTo>
                  <a:lnTo>
                    <a:pt x="2107" y="3"/>
                  </a:lnTo>
                  <a:lnTo>
                    <a:pt x="2123" y="3"/>
                  </a:lnTo>
                  <a:lnTo>
                    <a:pt x="2138" y="3"/>
                  </a:lnTo>
                  <a:lnTo>
                    <a:pt x="2154" y="3"/>
                  </a:lnTo>
                  <a:lnTo>
                    <a:pt x="2166" y="3"/>
                  </a:lnTo>
                  <a:lnTo>
                    <a:pt x="2181" y="3"/>
                  </a:lnTo>
                  <a:lnTo>
                    <a:pt x="2197" y="0"/>
                  </a:lnTo>
                </a:path>
              </a:pathLst>
            </a:cu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054897" name="Group 177"/>
          <p:cNvGrpSpPr>
            <a:grpSpLocks/>
          </p:cNvGrpSpPr>
          <p:nvPr/>
        </p:nvGrpSpPr>
        <p:grpSpPr bwMode="auto">
          <a:xfrm>
            <a:off x="4662488" y="3505200"/>
            <a:ext cx="4021137" cy="2987675"/>
            <a:chOff x="3182" y="2208"/>
            <a:chExt cx="2744" cy="1882"/>
          </a:xfrm>
        </p:grpSpPr>
        <p:sp>
          <p:nvSpPr>
            <p:cNvPr id="1054898" name="AutoShape 178"/>
            <p:cNvSpPr>
              <a:spLocks noChangeAspect="1" noChangeArrowheads="1" noTextEdit="1"/>
            </p:cNvSpPr>
            <p:nvPr/>
          </p:nvSpPr>
          <p:spPr bwMode="auto">
            <a:xfrm>
              <a:off x="3182" y="2208"/>
              <a:ext cx="2744" cy="18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899" name="Line 179"/>
            <p:cNvSpPr>
              <a:spLocks noChangeShapeType="1"/>
            </p:cNvSpPr>
            <p:nvPr/>
          </p:nvSpPr>
          <p:spPr bwMode="auto">
            <a:xfrm flipV="1">
              <a:off x="3489" y="2409"/>
              <a:ext cx="1" cy="1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0" name="Line 180"/>
            <p:cNvSpPr>
              <a:spLocks noChangeShapeType="1"/>
            </p:cNvSpPr>
            <p:nvPr/>
          </p:nvSpPr>
          <p:spPr bwMode="auto">
            <a:xfrm>
              <a:off x="3489" y="3836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1" name="Line 181"/>
            <p:cNvSpPr>
              <a:spLocks noChangeShapeType="1"/>
            </p:cNvSpPr>
            <p:nvPr/>
          </p:nvSpPr>
          <p:spPr bwMode="auto">
            <a:xfrm>
              <a:off x="3489" y="3836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2" name="Line 182"/>
            <p:cNvSpPr>
              <a:spLocks noChangeShapeType="1"/>
            </p:cNvSpPr>
            <p:nvPr/>
          </p:nvSpPr>
          <p:spPr bwMode="auto">
            <a:xfrm flipH="1">
              <a:off x="5840" y="3836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3" name="Line 183"/>
            <p:cNvSpPr>
              <a:spLocks noChangeShapeType="1"/>
            </p:cNvSpPr>
            <p:nvPr/>
          </p:nvSpPr>
          <p:spPr bwMode="auto">
            <a:xfrm>
              <a:off x="3489" y="3787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4" name="Line 184"/>
            <p:cNvSpPr>
              <a:spLocks noChangeShapeType="1"/>
            </p:cNvSpPr>
            <p:nvPr/>
          </p:nvSpPr>
          <p:spPr bwMode="auto">
            <a:xfrm>
              <a:off x="3489" y="3787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5" name="Line 185"/>
            <p:cNvSpPr>
              <a:spLocks noChangeShapeType="1"/>
            </p:cNvSpPr>
            <p:nvPr/>
          </p:nvSpPr>
          <p:spPr bwMode="auto">
            <a:xfrm flipH="1">
              <a:off x="5840" y="3787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6" name="Line 186"/>
            <p:cNvSpPr>
              <a:spLocks noChangeShapeType="1"/>
            </p:cNvSpPr>
            <p:nvPr/>
          </p:nvSpPr>
          <p:spPr bwMode="auto">
            <a:xfrm>
              <a:off x="3489" y="3764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7" name="Line 187"/>
            <p:cNvSpPr>
              <a:spLocks noChangeShapeType="1"/>
            </p:cNvSpPr>
            <p:nvPr/>
          </p:nvSpPr>
          <p:spPr bwMode="auto">
            <a:xfrm>
              <a:off x="3489" y="3764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8" name="Line 188"/>
            <p:cNvSpPr>
              <a:spLocks noChangeShapeType="1"/>
            </p:cNvSpPr>
            <p:nvPr/>
          </p:nvSpPr>
          <p:spPr bwMode="auto">
            <a:xfrm flipH="1">
              <a:off x="5831" y="3764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09" name="Rectangle 189"/>
            <p:cNvSpPr>
              <a:spLocks noChangeArrowheads="1"/>
            </p:cNvSpPr>
            <p:nvPr/>
          </p:nvSpPr>
          <p:spPr bwMode="auto">
            <a:xfrm>
              <a:off x="3307" y="3729"/>
              <a:ext cx="109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0.01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10" name="Line 190"/>
            <p:cNvSpPr>
              <a:spLocks noChangeShapeType="1"/>
            </p:cNvSpPr>
            <p:nvPr/>
          </p:nvSpPr>
          <p:spPr bwMode="auto">
            <a:xfrm>
              <a:off x="3489" y="3693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1" name="Line 191"/>
            <p:cNvSpPr>
              <a:spLocks noChangeShapeType="1"/>
            </p:cNvSpPr>
            <p:nvPr/>
          </p:nvSpPr>
          <p:spPr bwMode="auto">
            <a:xfrm>
              <a:off x="3489" y="3693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2" name="Line 192"/>
            <p:cNvSpPr>
              <a:spLocks noChangeShapeType="1"/>
            </p:cNvSpPr>
            <p:nvPr/>
          </p:nvSpPr>
          <p:spPr bwMode="auto">
            <a:xfrm flipH="1">
              <a:off x="5840" y="3693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3" name="Line 193"/>
            <p:cNvSpPr>
              <a:spLocks noChangeShapeType="1"/>
            </p:cNvSpPr>
            <p:nvPr/>
          </p:nvSpPr>
          <p:spPr bwMode="auto">
            <a:xfrm>
              <a:off x="3489" y="3599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4" name="Line 194"/>
            <p:cNvSpPr>
              <a:spLocks noChangeShapeType="1"/>
            </p:cNvSpPr>
            <p:nvPr/>
          </p:nvSpPr>
          <p:spPr bwMode="auto">
            <a:xfrm>
              <a:off x="3489" y="3599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5" name="Line 195"/>
            <p:cNvSpPr>
              <a:spLocks noChangeShapeType="1"/>
            </p:cNvSpPr>
            <p:nvPr/>
          </p:nvSpPr>
          <p:spPr bwMode="auto">
            <a:xfrm flipH="1">
              <a:off x="5840" y="3599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6" name="Line 196"/>
            <p:cNvSpPr>
              <a:spLocks noChangeShapeType="1"/>
            </p:cNvSpPr>
            <p:nvPr/>
          </p:nvSpPr>
          <p:spPr bwMode="auto">
            <a:xfrm>
              <a:off x="3489" y="3550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7" name="Line 197"/>
            <p:cNvSpPr>
              <a:spLocks noChangeShapeType="1"/>
            </p:cNvSpPr>
            <p:nvPr/>
          </p:nvSpPr>
          <p:spPr bwMode="auto">
            <a:xfrm>
              <a:off x="3489" y="3550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8" name="Line 198"/>
            <p:cNvSpPr>
              <a:spLocks noChangeShapeType="1"/>
            </p:cNvSpPr>
            <p:nvPr/>
          </p:nvSpPr>
          <p:spPr bwMode="auto">
            <a:xfrm flipH="1">
              <a:off x="5840" y="3550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19" name="Line 199"/>
            <p:cNvSpPr>
              <a:spLocks noChangeShapeType="1"/>
            </p:cNvSpPr>
            <p:nvPr/>
          </p:nvSpPr>
          <p:spPr bwMode="auto">
            <a:xfrm>
              <a:off x="3489" y="3528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0" name="Line 200"/>
            <p:cNvSpPr>
              <a:spLocks noChangeShapeType="1"/>
            </p:cNvSpPr>
            <p:nvPr/>
          </p:nvSpPr>
          <p:spPr bwMode="auto">
            <a:xfrm>
              <a:off x="3489" y="3528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1" name="Line 201"/>
            <p:cNvSpPr>
              <a:spLocks noChangeShapeType="1"/>
            </p:cNvSpPr>
            <p:nvPr/>
          </p:nvSpPr>
          <p:spPr bwMode="auto">
            <a:xfrm flipH="1">
              <a:off x="5831" y="3528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2" name="Rectangle 202"/>
            <p:cNvSpPr>
              <a:spLocks noChangeArrowheads="1"/>
            </p:cNvSpPr>
            <p:nvPr/>
          </p:nvSpPr>
          <p:spPr bwMode="auto">
            <a:xfrm>
              <a:off x="3342" y="3493"/>
              <a:ext cx="7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0.1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23" name="Line 203"/>
            <p:cNvSpPr>
              <a:spLocks noChangeShapeType="1"/>
            </p:cNvSpPr>
            <p:nvPr/>
          </p:nvSpPr>
          <p:spPr bwMode="auto">
            <a:xfrm>
              <a:off x="3489" y="3457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4" name="Line 204"/>
            <p:cNvSpPr>
              <a:spLocks noChangeShapeType="1"/>
            </p:cNvSpPr>
            <p:nvPr/>
          </p:nvSpPr>
          <p:spPr bwMode="auto">
            <a:xfrm>
              <a:off x="3489" y="3457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5" name="Line 205"/>
            <p:cNvSpPr>
              <a:spLocks noChangeShapeType="1"/>
            </p:cNvSpPr>
            <p:nvPr/>
          </p:nvSpPr>
          <p:spPr bwMode="auto">
            <a:xfrm flipH="1">
              <a:off x="5840" y="3457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6" name="Line 206"/>
            <p:cNvSpPr>
              <a:spLocks noChangeShapeType="1"/>
            </p:cNvSpPr>
            <p:nvPr/>
          </p:nvSpPr>
          <p:spPr bwMode="auto">
            <a:xfrm>
              <a:off x="3489" y="3363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7" name="Line 207"/>
            <p:cNvSpPr>
              <a:spLocks noChangeShapeType="1"/>
            </p:cNvSpPr>
            <p:nvPr/>
          </p:nvSpPr>
          <p:spPr bwMode="auto">
            <a:xfrm>
              <a:off x="3489" y="3363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8" name="Line 208"/>
            <p:cNvSpPr>
              <a:spLocks noChangeShapeType="1"/>
            </p:cNvSpPr>
            <p:nvPr/>
          </p:nvSpPr>
          <p:spPr bwMode="auto">
            <a:xfrm flipH="1">
              <a:off x="5840" y="3363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29" name="Line 209"/>
            <p:cNvSpPr>
              <a:spLocks noChangeShapeType="1"/>
            </p:cNvSpPr>
            <p:nvPr/>
          </p:nvSpPr>
          <p:spPr bwMode="auto">
            <a:xfrm>
              <a:off x="3489" y="3314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0" name="Line 210"/>
            <p:cNvSpPr>
              <a:spLocks noChangeShapeType="1"/>
            </p:cNvSpPr>
            <p:nvPr/>
          </p:nvSpPr>
          <p:spPr bwMode="auto">
            <a:xfrm>
              <a:off x="3489" y="3314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1" name="Line 211"/>
            <p:cNvSpPr>
              <a:spLocks noChangeShapeType="1"/>
            </p:cNvSpPr>
            <p:nvPr/>
          </p:nvSpPr>
          <p:spPr bwMode="auto">
            <a:xfrm flipH="1">
              <a:off x="5840" y="3314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2" name="Line 212"/>
            <p:cNvSpPr>
              <a:spLocks noChangeShapeType="1"/>
            </p:cNvSpPr>
            <p:nvPr/>
          </p:nvSpPr>
          <p:spPr bwMode="auto">
            <a:xfrm>
              <a:off x="3489" y="3292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3" name="Line 213"/>
            <p:cNvSpPr>
              <a:spLocks noChangeShapeType="1"/>
            </p:cNvSpPr>
            <p:nvPr/>
          </p:nvSpPr>
          <p:spPr bwMode="auto">
            <a:xfrm>
              <a:off x="3489" y="3292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4" name="Line 214"/>
            <p:cNvSpPr>
              <a:spLocks noChangeShapeType="1"/>
            </p:cNvSpPr>
            <p:nvPr/>
          </p:nvSpPr>
          <p:spPr bwMode="auto">
            <a:xfrm flipH="1">
              <a:off x="5831" y="3292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5" name="Rectangle 215"/>
            <p:cNvSpPr>
              <a:spLocks noChangeArrowheads="1"/>
            </p:cNvSpPr>
            <p:nvPr/>
          </p:nvSpPr>
          <p:spPr bwMode="auto">
            <a:xfrm>
              <a:off x="3396" y="3256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36" name="Line 216"/>
            <p:cNvSpPr>
              <a:spLocks noChangeShapeType="1"/>
            </p:cNvSpPr>
            <p:nvPr/>
          </p:nvSpPr>
          <p:spPr bwMode="auto">
            <a:xfrm>
              <a:off x="3489" y="3220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7" name="Line 217"/>
            <p:cNvSpPr>
              <a:spLocks noChangeShapeType="1"/>
            </p:cNvSpPr>
            <p:nvPr/>
          </p:nvSpPr>
          <p:spPr bwMode="auto">
            <a:xfrm>
              <a:off x="3489" y="3220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8" name="Line 218"/>
            <p:cNvSpPr>
              <a:spLocks noChangeShapeType="1"/>
            </p:cNvSpPr>
            <p:nvPr/>
          </p:nvSpPr>
          <p:spPr bwMode="auto">
            <a:xfrm flipH="1">
              <a:off x="5840" y="3220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39" name="Line 219"/>
            <p:cNvSpPr>
              <a:spLocks noChangeShapeType="1"/>
            </p:cNvSpPr>
            <p:nvPr/>
          </p:nvSpPr>
          <p:spPr bwMode="auto">
            <a:xfrm>
              <a:off x="3489" y="3127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0" name="Line 220"/>
            <p:cNvSpPr>
              <a:spLocks noChangeShapeType="1"/>
            </p:cNvSpPr>
            <p:nvPr/>
          </p:nvSpPr>
          <p:spPr bwMode="auto">
            <a:xfrm>
              <a:off x="3489" y="3127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1" name="Line 221"/>
            <p:cNvSpPr>
              <a:spLocks noChangeShapeType="1"/>
            </p:cNvSpPr>
            <p:nvPr/>
          </p:nvSpPr>
          <p:spPr bwMode="auto">
            <a:xfrm flipH="1">
              <a:off x="5840" y="3127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2" name="Line 222"/>
            <p:cNvSpPr>
              <a:spLocks noChangeShapeType="1"/>
            </p:cNvSpPr>
            <p:nvPr/>
          </p:nvSpPr>
          <p:spPr bwMode="auto">
            <a:xfrm>
              <a:off x="3489" y="3078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3" name="Line 223"/>
            <p:cNvSpPr>
              <a:spLocks noChangeShapeType="1"/>
            </p:cNvSpPr>
            <p:nvPr/>
          </p:nvSpPr>
          <p:spPr bwMode="auto">
            <a:xfrm>
              <a:off x="3489" y="3078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4" name="Line 224"/>
            <p:cNvSpPr>
              <a:spLocks noChangeShapeType="1"/>
            </p:cNvSpPr>
            <p:nvPr/>
          </p:nvSpPr>
          <p:spPr bwMode="auto">
            <a:xfrm flipH="1">
              <a:off x="5840" y="3078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5" name="Line 225"/>
            <p:cNvSpPr>
              <a:spLocks noChangeShapeType="1"/>
            </p:cNvSpPr>
            <p:nvPr/>
          </p:nvSpPr>
          <p:spPr bwMode="auto">
            <a:xfrm>
              <a:off x="3489" y="3055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6" name="Line 226"/>
            <p:cNvSpPr>
              <a:spLocks noChangeShapeType="1"/>
            </p:cNvSpPr>
            <p:nvPr/>
          </p:nvSpPr>
          <p:spPr bwMode="auto">
            <a:xfrm>
              <a:off x="3489" y="3055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7" name="Line 227"/>
            <p:cNvSpPr>
              <a:spLocks noChangeShapeType="1"/>
            </p:cNvSpPr>
            <p:nvPr/>
          </p:nvSpPr>
          <p:spPr bwMode="auto">
            <a:xfrm flipH="1">
              <a:off x="5831" y="3055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48" name="Rectangle 228"/>
            <p:cNvSpPr>
              <a:spLocks noChangeArrowheads="1"/>
            </p:cNvSpPr>
            <p:nvPr/>
          </p:nvSpPr>
          <p:spPr bwMode="auto">
            <a:xfrm>
              <a:off x="3360" y="3020"/>
              <a:ext cx="62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10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49" name="Line 229"/>
            <p:cNvSpPr>
              <a:spLocks noChangeShapeType="1"/>
            </p:cNvSpPr>
            <p:nvPr/>
          </p:nvSpPr>
          <p:spPr bwMode="auto">
            <a:xfrm>
              <a:off x="3489" y="2984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0" name="Line 230"/>
            <p:cNvSpPr>
              <a:spLocks noChangeShapeType="1"/>
            </p:cNvSpPr>
            <p:nvPr/>
          </p:nvSpPr>
          <p:spPr bwMode="auto">
            <a:xfrm>
              <a:off x="3489" y="2984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1" name="Line 231"/>
            <p:cNvSpPr>
              <a:spLocks noChangeShapeType="1"/>
            </p:cNvSpPr>
            <p:nvPr/>
          </p:nvSpPr>
          <p:spPr bwMode="auto">
            <a:xfrm flipH="1">
              <a:off x="5840" y="2984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2" name="Line 232"/>
            <p:cNvSpPr>
              <a:spLocks noChangeShapeType="1"/>
            </p:cNvSpPr>
            <p:nvPr/>
          </p:nvSpPr>
          <p:spPr bwMode="auto">
            <a:xfrm>
              <a:off x="3489" y="2886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3" name="Line 233"/>
            <p:cNvSpPr>
              <a:spLocks noChangeShapeType="1"/>
            </p:cNvSpPr>
            <p:nvPr/>
          </p:nvSpPr>
          <p:spPr bwMode="auto">
            <a:xfrm>
              <a:off x="3489" y="2886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4" name="Line 234"/>
            <p:cNvSpPr>
              <a:spLocks noChangeShapeType="1"/>
            </p:cNvSpPr>
            <p:nvPr/>
          </p:nvSpPr>
          <p:spPr bwMode="auto">
            <a:xfrm flipH="1">
              <a:off x="5840" y="2886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5" name="Line 235"/>
            <p:cNvSpPr>
              <a:spLocks noChangeShapeType="1"/>
            </p:cNvSpPr>
            <p:nvPr/>
          </p:nvSpPr>
          <p:spPr bwMode="auto">
            <a:xfrm>
              <a:off x="3489" y="2841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6" name="Line 236"/>
            <p:cNvSpPr>
              <a:spLocks noChangeShapeType="1"/>
            </p:cNvSpPr>
            <p:nvPr/>
          </p:nvSpPr>
          <p:spPr bwMode="auto">
            <a:xfrm>
              <a:off x="3489" y="2841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7" name="Line 237"/>
            <p:cNvSpPr>
              <a:spLocks noChangeShapeType="1"/>
            </p:cNvSpPr>
            <p:nvPr/>
          </p:nvSpPr>
          <p:spPr bwMode="auto">
            <a:xfrm flipH="1">
              <a:off x="5840" y="2841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8" name="Line 238"/>
            <p:cNvSpPr>
              <a:spLocks noChangeShapeType="1"/>
            </p:cNvSpPr>
            <p:nvPr/>
          </p:nvSpPr>
          <p:spPr bwMode="auto">
            <a:xfrm>
              <a:off x="3489" y="2819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59" name="Line 239"/>
            <p:cNvSpPr>
              <a:spLocks noChangeShapeType="1"/>
            </p:cNvSpPr>
            <p:nvPr/>
          </p:nvSpPr>
          <p:spPr bwMode="auto">
            <a:xfrm>
              <a:off x="3489" y="2819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0" name="Line 240"/>
            <p:cNvSpPr>
              <a:spLocks noChangeShapeType="1"/>
            </p:cNvSpPr>
            <p:nvPr/>
          </p:nvSpPr>
          <p:spPr bwMode="auto">
            <a:xfrm flipH="1">
              <a:off x="5831" y="2819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1" name="Rectangle 241"/>
            <p:cNvSpPr>
              <a:spLocks noChangeArrowheads="1"/>
            </p:cNvSpPr>
            <p:nvPr/>
          </p:nvSpPr>
          <p:spPr bwMode="auto">
            <a:xfrm>
              <a:off x="3324" y="2784"/>
              <a:ext cx="93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100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62" name="Line 242"/>
            <p:cNvSpPr>
              <a:spLocks noChangeShapeType="1"/>
            </p:cNvSpPr>
            <p:nvPr/>
          </p:nvSpPr>
          <p:spPr bwMode="auto">
            <a:xfrm>
              <a:off x="3489" y="2743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3" name="Line 243"/>
            <p:cNvSpPr>
              <a:spLocks noChangeShapeType="1"/>
            </p:cNvSpPr>
            <p:nvPr/>
          </p:nvSpPr>
          <p:spPr bwMode="auto">
            <a:xfrm>
              <a:off x="3489" y="2743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4" name="Line 244"/>
            <p:cNvSpPr>
              <a:spLocks noChangeShapeType="1"/>
            </p:cNvSpPr>
            <p:nvPr/>
          </p:nvSpPr>
          <p:spPr bwMode="auto">
            <a:xfrm flipH="1">
              <a:off x="5840" y="2743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5" name="Line 245"/>
            <p:cNvSpPr>
              <a:spLocks noChangeShapeType="1"/>
            </p:cNvSpPr>
            <p:nvPr/>
          </p:nvSpPr>
          <p:spPr bwMode="auto">
            <a:xfrm>
              <a:off x="3489" y="2650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6" name="Line 246"/>
            <p:cNvSpPr>
              <a:spLocks noChangeShapeType="1"/>
            </p:cNvSpPr>
            <p:nvPr/>
          </p:nvSpPr>
          <p:spPr bwMode="auto">
            <a:xfrm>
              <a:off x="3489" y="2650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7" name="Line 247"/>
            <p:cNvSpPr>
              <a:spLocks noChangeShapeType="1"/>
            </p:cNvSpPr>
            <p:nvPr/>
          </p:nvSpPr>
          <p:spPr bwMode="auto">
            <a:xfrm flipH="1">
              <a:off x="5840" y="2650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8" name="Line 248"/>
            <p:cNvSpPr>
              <a:spLocks noChangeShapeType="1"/>
            </p:cNvSpPr>
            <p:nvPr/>
          </p:nvSpPr>
          <p:spPr bwMode="auto">
            <a:xfrm>
              <a:off x="3489" y="2600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69" name="Line 249"/>
            <p:cNvSpPr>
              <a:spLocks noChangeShapeType="1"/>
            </p:cNvSpPr>
            <p:nvPr/>
          </p:nvSpPr>
          <p:spPr bwMode="auto">
            <a:xfrm>
              <a:off x="3489" y="2600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0" name="Line 250"/>
            <p:cNvSpPr>
              <a:spLocks noChangeShapeType="1"/>
            </p:cNvSpPr>
            <p:nvPr/>
          </p:nvSpPr>
          <p:spPr bwMode="auto">
            <a:xfrm flipH="1">
              <a:off x="5840" y="2600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1" name="Line 251"/>
            <p:cNvSpPr>
              <a:spLocks noChangeShapeType="1"/>
            </p:cNvSpPr>
            <p:nvPr/>
          </p:nvSpPr>
          <p:spPr bwMode="auto">
            <a:xfrm>
              <a:off x="3489" y="2578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2" name="Line 252"/>
            <p:cNvSpPr>
              <a:spLocks noChangeShapeType="1"/>
            </p:cNvSpPr>
            <p:nvPr/>
          </p:nvSpPr>
          <p:spPr bwMode="auto">
            <a:xfrm>
              <a:off x="3489" y="2578"/>
              <a:ext cx="1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3" name="Line 253"/>
            <p:cNvSpPr>
              <a:spLocks noChangeShapeType="1"/>
            </p:cNvSpPr>
            <p:nvPr/>
          </p:nvSpPr>
          <p:spPr bwMode="auto">
            <a:xfrm flipH="1">
              <a:off x="5831" y="2578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4" name="Rectangle 254"/>
            <p:cNvSpPr>
              <a:spLocks noChangeArrowheads="1"/>
            </p:cNvSpPr>
            <p:nvPr/>
          </p:nvSpPr>
          <p:spPr bwMode="auto">
            <a:xfrm>
              <a:off x="3289" y="2543"/>
              <a:ext cx="124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1000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75" name="Line 255"/>
            <p:cNvSpPr>
              <a:spLocks noChangeShapeType="1"/>
            </p:cNvSpPr>
            <p:nvPr/>
          </p:nvSpPr>
          <p:spPr bwMode="auto">
            <a:xfrm>
              <a:off x="3489" y="2507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6" name="Line 256"/>
            <p:cNvSpPr>
              <a:spLocks noChangeShapeType="1"/>
            </p:cNvSpPr>
            <p:nvPr/>
          </p:nvSpPr>
          <p:spPr bwMode="auto">
            <a:xfrm>
              <a:off x="3489" y="2507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7" name="Line 257"/>
            <p:cNvSpPr>
              <a:spLocks noChangeShapeType="1"/>
            </p:cNvSpPr>
            <p:nvPr/>
          </p:nvSpPr>
          <p:spPr bwMode="auto">
            <a:xfrm flipH="1">
              <a:off x="5840" y="2507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8" name="Line 258"/>
            <p:cNvSpPr>
              <a:spLocks noChangeShapeType="1"/>
            </p:cNvSpPr>
            <p:nvPr/>
          </p:nvSpPr>
          <p:spPr bwMode="auto">
            <a:xfrm>
              <a:off x="3489" y="2413"/>
              <a:ext cx="2359" cy="1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79" name="Line 259"/>
            <p:cNvSpPr>
              <a:spLocks noChangeShapeType="1"/>
            </p:cNvSpPr>
            <p:nvPr/>
          </p:nvSpPr>
          <p:spPr bwMode="auto">
            <a:xfrm>
              <a:off x="3489" y="2413"/>
              <a:ext cx="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0" name="Line 260"/>
            <p:cNvSpPr>
              <a:spLocks noChangeShapeType="1"/>
            </p:cNvSpPr>
            <p:nvPr/>
          </p:nvSpPr>
          <p:spPr bwMode="auto">
            <a:xfrm flipH="1">
              <a:off x="5840" y="2413"/>
              <a:ext cx="8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1" name="Line 261"/>
            <p:cNvSpPr>
              <a:spLocks noChangeShapeType="1"/>
            </p:cNvSpPr>
            <p:nvPr/>
          </p:nvSpPr>
          <p:spPr bwMode="auto">
            <a:xfrm flipV="1">
              <a:off x="3489" y="2409"/>
              <a:ext cx="1" cy="1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2" name="Line 262"/>
            <p:cNvSpPr>
              <a:spLocks noChangeShapeType="1"/>
            </p:cNvSpPr>
            <p:nvPr/>
          </p:nvSpPr>
          <p:spPr bwMode="auto">
            <a:xfrm flipV="1">
              <a:off x="3489" y="388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3" name="Line 263"/>
            <p:cNvSpPr>
              <a:spLocks noChangeShapeType="1"/>
            </p:cNvSpPr>
            <p:nvPr/>
          </p:nvSpPr>
          <p:spPr bwMode="auto">
            <a:xfrm>
              <a:off x="3489" y="240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4" name="Rectangle 264"/>
            <p:cNvSpPr>
              <a:spLocks noChangeArrowheads="1"/>
            </p:cNvSpPr>
            <p:nvPr/>
          </p:nvSpPr>
          <p:spPr bwMode="auto">
            <a:xfrm>
              <a:off x="3458" y="394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0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85" name="Line 265"/>
            <p:cNvSpPr>
              <a:spLocks noChangeShapeType="1"/>
            </p:cNvSpPr>
            <p:nvPr/>
          </p:nvSpPr>
          <p:spPr bwMode="auto">
            <a:xfrm flipV="1">
              <a:off x="3961" y="2409"/>
              <a:ext cx="1" cy="1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6" name="Line 266"/>
            <p:cNvSpPr>
              <a:spLocks noChangeShapeType="1"/>
            </p:cNvSpPr>
            <p:nvPr/>
          </p:nvSpPr>
          <p:spPr bwMode="auto">
            <a:xfrm flipV="1">
              <a:off x="3961" y="388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7" name="Line 267"/>
            <p:cNvSpPr>
              <a:spLocks noChangeShapeType="1"/>
            </p:cNvSpPr>
            <p:nvPr/>
          </p:nvSpPr>
          <p:spPr bwMode="auto">
            <a:xfrm>
              <a:off x="3961" y="240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88" name="Rectangle 268"/>
            <p:cNvSpPr>
              <a:spLocks noChangeArrowheads="1"/>
            </p:cNvSpPr>
            <p:nvPr/>
          </p:nvSpPr>
          <p:spPr bwMode="auto">
            <a:xfrm>
              <a:off x="3930" y="394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1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89" name="Line 269"/>
            <p:cNvSpPr>
              <a:spLocks noChangeShapeType="1"/>
            </p:cNvSpPr>
            <p:nvPr/>
          </p:nvSpPr>
          <p:spPr bwMode="auto">
            <a:xfrm flipV="1">
              <a:off x="4433" y="2409"/>
              <a:ext cx="1" cy="1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0" name="Line 270"/>
            <p:cNvSpPr>
              <a:spLocks noChangeShapeType="1"/>
            </p:cNvSpPr>
            <p:nvPr/>
          </p:nvSpPr>
          <p:spPr bwMode="auto">
            <a:xfrm flipV="1">
              <a:off x="4433" y="388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1" name="Line 271"/>
            <p:cNvSpPr>
              <a:spLocks noChangeShapeType="1"/>
            </p:cNvSpPr>
            <p:nvPr/>
          </p:nvSpPr>
          <p:spPr bwMode="auto">
            <a:xfrm>
              <a:off x="4433" y="240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2" name="Rectangle 272"/>
            <p:cNvSpPr>
              <a:spLocks noChangeArrowheads="1"/>
            </p:cNvSpPr>
            <p:nvPr/>
          </p:nvSpPr>
          <p:spPr bwMode="auto">
            <a:xfrm>
              <a:off x="4402" y="394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2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93" name="Line 273"/>
            <p:cNvSpPr>
              <a:spLocks noChangeShapeType="1"/>
            </p:cNvSpPr>
            <p:nvPr/>
          </p:nvSpPr>
          <p:spPr bwMode="auto">
            <a:xfrm flipV="1">
              <a:off x="4905" y="2409"/>
              <a:ext cx="1" cy="1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4" name="Line 274"/>
            <p:cNvSpPr>
              <a:spLocks noChangeShapeType="1"/>
            </p:cNvSpPr>
            <p:nvPr/>
          </p:nvSpPr>
          <p:spPr bwMode="auto">
            <a:xfrm flipV="1">
              <a:off x="4905" y="388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5" name="Line 275"/>
            <p:cNvSpPr>
              <a:spLocks noChangeShapeType="1"/>
            </p:cNvSpPr>
            <p:nvPr/>
          </p:nvSpPr>
          <p:spPr bwMode="auto">
            <a:xfrm>
              <a:off x="4905" y="240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6" name="Rectangle 276"/>
            <p:cNvSpPr>
              <a:spLocks noChangeArrowheads="1"/>
            </p:cNvSpPr>
            <p:nvPr/>
          </p:nvSpPr>
          <p:spPr bwMode="auto">
            <a:xfrm>
              <a:off x="4874" y="394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3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4997" name="Line 277"/>
            <p:cNvSpPr>
              <a:spLocks noChangeShapeType="1"/>
            </p:cNvSpPr>
            <p:nvPr/>
          </p:nvSpPr>
          <p:spPr bwMode="auto">
            <a:xfrm flipV="1">
              <a:off x="5377" y="2409"/>
              <a:ext cx="1" cy="1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8" name="Line 278"/>
            <p:cNvSpPr>
              <a:spLocks noChangeShapeType="1"/>
            </p:cNvSpPr>
            <p:nvPr/>
          </p:nvSpPr>
          <p:spPr bwMode="auto">
            <a:xfrm flipV="1">
              <a:off x="5377" y="388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4999" name="Line 279"/>
            <p:cNvSpPr>
              <a:spLocks noChangeShapeType="1"/>
            </p:cNvSpPr>
            <p:nvPr/>
          </p:nvSpPr>
          <p:spPr bwMode="auto">
            <a:xfrm>
              <a:off x="5377" y="240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00" name="Rectangle 280"/>
            <p:cNvSpPr>
              <a:spLocks noChangeArrowheads="1"/>
            </p:cNvSpPr>
            <p:nvPr/>
          </p:nvSpPr>
          <p:spPr bwMode="auto">
            <a:xfrm>
              <a:off x="5346" y="394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4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01" name="Line 281"/>
            <p:cNvSpPr>
              <a:spLocks noChangeShapeType="1"/>
            </p:cNvSpPr>
            <p:nvPr/>
          </p:nvSpPr>
          <p:spPr bwMode="auto">
            <a:xfrm flipV="1">
              <a:off x="5848" y="2409"/>
              <a:ext cx="1" cy="1498"/>
            </a:xfrm>
            <a:prstGeom prst="line">
              <a:avLst/>
            </a:prstGeom>
            <a:noFill/>
            <a:ln w="635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02" name="Line 282"/>
            <p:cNvSpPr>
              <a:spLocks noChangeShapeType="1"/>
            </p:cNvSpPr>
            <p:nvPr/>
          </p:nvSpPr>
          <p:spPr bwMode="auto">
            <a:xfrm flipV="1">
              <a:off x="5848" y="388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03" name="Line 283"/>
            <p:cNvSpPr>
              <a:spLocks noChangeShapeType="1"/>
            </p:cNvSpPr>
            <p:nvPr/>
          </p:nvSpPr>
          <p:spPr bwMode="auto">
            <a:xfrm>
              <a:off x="5848" y="2409"/>
              <a:ext cx="1" cy="1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04" name="Rectangle 284"/>
            <p:cNvSpPr>
              <a:spLocks noChangeArrowheads="1"/>
            </p:cNvSpPr>
            <p:nvPr/>
          </p:nvSpPr>
          <p:spPr bwMode="auto">
            <a:xfrm>
              <a:off x="5817" y="3943"/>
              <a:ext cx="31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5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05" name="Rectangle 285"/>
            <p:cNvSpPr>
              <a:spLocks noChangeArrowheads="1"/>
            </p:cNvSpPr>
            <p:nvPr/>
          </p:nvSpPr>
          <p:spPr bwMode="auto">
            <a:xfrm>
              <a:off x="3489" y="2409"/>
              <a:ext cx="2359" cy="149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06" name="Rectangle 286"/>
            <p:cNvSpPr>
              <a:spLocks noChangeArrowheads="1"/>
            </p:cNvSpPr>
            <p:nvPr/>
          </p:nvSpPr>
          <p:spPr bwMode="auto">
            <a:xfrm rot="16200000">
              <a:off x="3139" y="3188"/>
              <a:ext cx="29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K  [W2s/K2]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07" name="Rectangle 287"/>
            <p:cNvSpPr>
              <a:spLocks noChangeArrowheads="1"/>
            </p:cNvSpPr>
            <p:nvPr/>
          </p:nvSpPr>
          <p:spPr bwMode="auto">
            <a:xfrm>
              <a:off x="4513" y="4015"/>
              <a:ext cx="257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Rth  [K/W]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08" name="Rectangle 288"/>
            <p:cNvSpPr>
              <a:spLocks noChangeArrowheads="1"/>
            </p:cNvSpPr>
            <p:nvPr/>
          </p:nvSpPr>
          <p:spPr bwMode="auto">
            <a:xfrm>
              <a:off x="4146" y="2302"/>
              <a:ext cx="905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T3Ster: differential structure function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09" name="Rectangle 289"/>
            <p:cNvSpPr>
              <a:spLocks noChangeArrowheads="1"/>
            </p:cNvSpPr>
            <p:nvPr/>
          </p:nvSpPr>
          <p:spPr bwMode="auto">
            <a:xfrm>
              <a:off x="5061" y="3493"/>
              <a:ext cx="25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"C08D.stf"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10" name="Line 290"/>
            <p:cNvSpPr>
              <a:spLocks noChangeShapeType="1"/>
            </p:cNvSpPr>
            <p:nvPr/>
          </p:nvSpPr>
          <p:spPr bwMode="auto">
            <a:xfrm>
              <a:off x="5408" y="3528"/>
              <a:ext cx="93" cy="1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11" name="Freeform 291"/>
            <p:cNvSpPr>
              <a:spLocks/>
            </p:cNvSpPr>
            <p:nvPr/>
          </p:nvSpPr>
          <p:spPr bwMode="auto">
            <a:xfrm>
              <a:off x="3494" y="2409"/>
              <a:ext cx="1504" cy="1226"/>
            </a:xfrm>
            <a:custGeom>
              <a:avLst/>
              <a:gdLst/>
              <a:ahLst/>
              <a:cxnLst>
                <a:cxn ang="0">
                  <a:pos x="0" y="1226"/>
                </a:cxn>
                <a:cxn ang="0">
                  <a:pos x="9" y="1204"/>
                </a:cxn>
                <a:cxn ang="0">
                  <a:pos x="17" y="1083"/>
                </a:cxn>
                <a:cxn ang="0">
                  <a:pos x="22" y="1070"/>
                </a:cxn>
                <a:cxn ang="0">
                  <a:pos x="31" y="1195"/>
                </a:cxn>
                <a:cxn ang="0">
                  <a:pos x="40" y="1150"/>
                </a:cxn>
                <a:cxn ang="0">
                  <a:pos x="44" y="1043"/>
                </a:cxn>
                <a:cxn ang="0">
                  <a:pos x="53" y="1061"/>
                </a:cxn>
                <a:cxn ang="0">
                  <a:pos x="62" y="1110"/>
                </a:cxn>
                <a:cxn ang="0">
                  <a:pos x="75" y="1150"/>
                </a:cxn>
                <a:cxn ang="0">
                  <a:pos x="84" y="1097"/>
                </a:cxn>
                <a:cxn ang="0">
                  <a:pos x="93" y="1030"/>
                </a:cxn>
                <a:cxn ang="0">
                  <a:pos x="98" y="963"/>
                </a:cxn>
                <a:cxn ang="0">
                  <a:pos x="106" y="923"/>
                </a:cxn>
                <a:cxn ang="0">
                  <a:pos x="111" y="923"/>
                </a:cxn>
                <a:cxn ang="0">
                  <a:pos x="120" y="923"/>
                </a:cxn>
                <a:cxn ang="0">
                  <a:pos x="124" y="941"/>
                </a:cxn>
                <a:cxn ang="0">
                  <a:pos x="138" y="963"/>
                </a:cxn>
                <a:cxn ang="0">
                  <a:pos x="151" y="967"/>
                </a:cxn>
                <a:cxn ang="0">
                  <a:pos x="164" y="999"/>
                </a:cxn>
                <a:cxn ang="0">
                  <a:pos x="187" y="1017"/>
                </a:cxn>
                <a:cxn ang="0">
                  <a:pos x="209" y="1043"/>
                </a:cxn>
                <a:cxn ang="0">
                  <a:pos x="240" y="1043"/>
                </a:cxn>
                <a:cxn ang="0">
                  <a:pos x="267" y="1034"/>
                </a:cxn>
                <a:cxn ang="0">
                  <a:pos x="298" y="1012"/>
                </a:cxn>
                <a:cxn ang="0">
                  <a:pos x="325" y="981"/>
                </a:cxn>
                <a:cxn ang="0">
                  <a:pos x="356" y="954"/>
                </a:cxn>
                <a:cxn ang="0">
                  <a:pos x="382" y="941"/>
                </a:cxn>
                <a:cxn ang="0">
                  <a:pos x="418" y="932"/>
                </a:cxn>
                <a:cxn ang="0">
                  <a:pos x="454" y="923"/>
                </a:cxn>
                <a:cxn ang="0">
                  <a:pos x="489" y="918"/>
                </a:cxn>
                <a:cxn ang="0">
                  <a:pos x="529" y="909"/>
                </a:cxn>
                <a:cxn ang="0">
                  <a:pos x="574" y="896"/>
                </a:cxn>
                <a:cxn ang="0">
                  <a:pos x="618" y="874"/>
                </a:cxn>
                <a:cxn ang="0">
                  <a:pos x="663" y="851"/>
                </a:cxn>
                <a:cxn ang="0">
                  <a:pos x="703" y="820"/>
                </a:cxn>
                <a:cxn ang="0">
                  <a:pos x="743" y="780"/>
                </a:cxn>
                <a:cxn ang="0">
                  <a:pos x="779" y="740"/>
                </a:cxn>
                <a:cxn ang="0">
                  <a:pos x="810" y="695"/>
                </a:cxn>
                <a:cxn ang="0">
                  <a:pos x="845" y="660"/>
                </a:cxn>
                <a:cxn ang="0">
                  <a:pos x="872" y="624"/>
                </a:cxn>
                <a:cxn ang="0">
                  <a:pos x="903" y="606"/>
                </a:cxn>
                <a:cxn ang="0">
                  <a:pos x="934" y="588"/>
                </a:cxn>
                <a:cxn ang="0">
                  <a:pos x="966" y="575"/>
                </a:cxn>
                <a:cxn ang="0">
                  <a:pos x="1001" y="575"/>
                </a:cxn>
                <a:cxn ang="0">
                  <a:pos x="1041" y="575"/>
                </a:cxn>
                <a:cxn ang="0">
                  <a:pos x="1086" y="575"/>
                </a:cxn>
                <a:cxn ang="0">
                  <a:pos x="1135" y="566"/>
                </a:cxn>
                <a:cxn ang="0">
                  <a:pos x="1188" y="548"/>
                </a:cxn>
                <a:cxn ang="0">
                  <a:pos x="1237" y="521"/>
                </a:cxn>
                <a:cxn ang="0">
                  <a:pos x="1282" y="481"/>
                </a:cxn>
                <a:cxn ang="0">
                  <a:pos x="1322" y="437"/>
                </a:cxn>
                <a:cxn ang="0">
                  <a:pos x="1362" y="397"/>
                </a:cxn>
                <a:cxn ang="0">
                  <a:pos x="1397" y="352"/>
                </a:cxn>
                <a:cxn ang="0">
                  <a:pos x="1429" y="307"/>
                </a:cxn>
                <a:cxn ang="0">
                  <a:pos x="1455" y="249"/>
                </a:cxn>
                <a:cxn ang="0">
                  <a:pos x="1477" y="174"/>
                </a:cxn>
                <a:cxn ang="0">
                  <a:pos x="1495" y="84"/>
                </a:cxn>
                <a:cxn ang="0">
                  <a:pos x="1504" y="0"/>
                </a:cxn>
              </a:cxnLst>
              <a:rect l="0" t="0" r="r" b="b"/>
              <a:pathLst>
                <a:path w="1504" h="1226">
                  <a:moveTo>
                    <a:pt x="0" y="1226"/>
                  </a:moveTo>
                  <a:lnTo>
                    <a:pt x="0" y="1226"/>
                  </a:lnTo>
                  <a:lnTo>
                    <a:pt x="4" y="1190"/>
                  </a:lnTo>
                  <a:lnTo>
                    <a:pt x="9" y="1204"/>
                  </a:lnTo>
                  <a:lnTo>
                    <a:pt x="13" y="1159"/>
                  </a:lnTo>
                  <a:lnTo>
                    <a:pt x="17" y="1083"/>
                  </a:lnTo>
                  <a:lnTo>
                    <a:pt x="17" y="1043"/>
                  </a:lnTo>
                  <a:lnTo>
                    <a:pt x="22" y="1070"/>
                  </a:lnTo>
                  <a:lnTo>
                    <a:pt x="26" y="1141"/>
                  </a:lnTo>
                  <a:lnTo>
                    <a:pt x="31" y="1195"/>
                  </a:lnTo>
                  <a:lnTo>
                    <a:pt x="35" y="1199"/>
                  </a:lnTo>
                  <a:lnTo>
                    <a:pt x="40" y="1150"/>
                  </a:lnTo>
                  <a:lnTo>
                    <a:pt x="44" y="1083"/>
                  </a:lnTo>
                  <a:lnTo>
                    <a:pt x="44" y="1043"/>
                  </a:lnTo>
                  <a:lnTo>
                    <a:pt x="49" y="1043"/>
                  </a:lnTo>
                  <a:lnTo>
                    <a:pt x="53" y="1061"/>
                  </a:lnTo>
                  <a:lnTo>
                    <a:pt x="57" y="1083"/>
                  </a:lnTo>
                  <a:lnTo>
                    <a:pt x="62" y="1110"/>
                  </a:lnTo>
                  <a:lnTo>
                    <a:pt x="66" y="1141"/>
                  </a:lnTo>
                  <a:lnTo>
                    <a:pt x="75" y="1150"/>
                  </a:lnTo>
                  <a:lnTo>
                    <a:pt x="80" y="1128"/>
                  </a:lnTo>
                  <a:lnTo>
                    <a:pt x="84" y="1097"/>
                  </a:lnTo>
                  <a:lnTo>
                    <a:pt x="89" y="1070"/>
                  </a:lnTo>
                  <a:lnTo>
                    <a:pt x="93" y="1030"/>
                  </a:lnTo>
                  <a:lnTo>
                    <a:pt x="98" y="985"/>
                  </a:lnTo>
                  <a:lnTo>
                    <a:pt x="98" y="963"/>
                  </a:lnTo>
                  <a:lnTo>
                    <a:pt x="102" y="941"/>
                  </a:lnTo>
                  <a:lnTo>
                    <a:pt x="106" y="923"/>
                  </a:lnTo>
                  <a:lnTo>
                    <a:pt x="106" y="927"/>
                  </a:lnTo>
                  <a:lnTo>
                    <a:pt x="111" y="923"/>
                  </a:lnTo>
                  <a:lnTo>
                    <a:pt x="115" y="923"/>
                  </a:lnTo>
                  <a:lnTo>
                    <a:pt x="120" y="923"/>
                  </a:lnTo>
                  <a:lnTo>
                    <a:pt x="120" y="941"/>
                  </a:lnTo>
                  <a:lnTo>
                    <a:pt x="124" y="941"/>
                  </a:lnTo>
                  <a:lnTo>
                    <a:pt x="133" y="963"/>
                  </a:lnTo>
                  <a:lnTo>
                    <a:pt x="138" y="963"/>
                  </a:lnTo>
                  <a:lnTo>
                    <a:pt x="142" y="963"/>
                  </a:lnTo>
                  <a:lnTo>
                    <a:pt x="151" y="967"/>
                  </a:lnTo>
                  <a:lnTo>
                    <a:pt x="155" y="985"/>
                  </a:lnTo>
                  <a:lnTo>
                    <a:pt x="164" y="999"/>
                  </a:lnTo>
                  <a:lnTo>
                    <a:pt x="173" y="1008"/>
                  </a:lnTo>
                  <a:lnTo>
                    <a:pt x="187" y="1017"/>
                  </a:lnTo>
                  <a:lnTo>
                    <a:pt x="195" y="1030"/>
                  </a:lnTo>
                  <a:lnTo>
                    <a:pt x="209" y="1043"/>
                  </a:lnTo>
                  <a:lnTo>
                    <a:pt x="222" y="1043"/>
                  </a:lnTo>
                  <a:lnTo>
                    <a:pt x="240" y="1043"/>
                  </a:lnTo>
                  <a:lnTo>
                    <a:pt x="253" y="1034"/>
                  </a:lnTo>
                  <a:lnTo>
                    <a:pt x="267" y="1034"/>
                  </a:lnTo>
                  <a:lnTo>
                    <a:pt x="280" y="1021"/>
                  </a:lnTo>
                  <a:lnTo>
                    <a:pt x="298" y="1012"/>
                  </a:lnTo>
                  <a:lnTo>
                    <a:pt x="311" y="999"/>
                  </a:lnTo>
                  <a:lnTo>
                    <a:pt x="325" y="981"/>
                  </a:lnTo>
                  <a:lnTo>
                    <a:pt x="342" y="972"/>
                  </a:lnTo>
                  <a:lnTo>
                    <a:pt x="356" y="954"/>
                  </a:lnTo>
                  <a:lnTo>
                    <a:pt x="369" y="945"/>
                  </a:lnTo>
                  <a:lnTo>
                    <a:pt x="382" y="941"/>
                  </a:lnTo>
                  <a:lnTo>
                    <a:pt x="400" y="936"/>
                  </a:lnTo>
                  <a:lnTo>
                    <a:pt x="418" y="932"/>
                  </a:lnTo>
                  <a:lnTo>
                    <a:pt x="436" y="927"/>
                  </a:lnTo>
                  <a:lnTo>
                    <a:pt x="454" y="923"/>
                  </a:lnTo>
                  <a:lnTo>
                    <a:pt x="471" y="923"/>
                  </a:lnTo>
                  <a:lnTo>
                    <a:pt x="489" y="918"/>
                  </a:lnTo>
                  <a:lnTo>
                    <a:pt x="512" y="914"/>
                  </a:lnTo>
                  <a:lnTo>
                    <a:pt x="529" y="909"/>
                  </a:lnTo>
                  <a:lnTo>
                    <a:pt x="552" y="905"/>
                  </a:lnTo>
                  <a:lnTo>
                    <a:pt x="574" y="896"/>
                  </a:lnTo>
                  <a:lnTo>
                    <a:pt x="596" y="883"/>
                  </a:lnTo>
                  <a:lnTo>
                    <a:pt x="618" y="874"/>
                  </a:lnTo>
                  <a:lnTo>
                    <a:pt x="641" y="865"/>
                  </a:lnTo>
                  <a:lnTo>
                    <a:pt x="663" y="851"/>
                  </a:lnTo>
                  <a:lnTo>
                    <a:pt x="681" y="838"/>
                  </a:lnTo>
                  <a:lnTo>
                    <a:pt x="703" y="820"/>
                  </a:lnTo>
                  <a:lnTo>
                    <a:pt x="721" y="802"/>
                  </a:lnTo>
                  <a:lnTo>
                    <a:pt x="743" y="780"/>
                  </a:lnTo>
                  <a:lnTo>
                    <a:pt x="761" y="762"/>
                  </a:lnTo>
                  <a:lnTo>
                    <a:pt x="779" y="740"/>
                  </a:lnTo>
                  <a:lnTo>
                    <a:pt x="796" y="718"/>
                  </a:lnTo>
                  <a:lnTo>
                    <a:pt x="810" y="695"/>
                  </a:lnTo>
                  <a:lnTo>
                    <a:pt x="828" y="678"/>
                  </a:lnTo>
                  <a:lnTo>
                    <a:pt x="845" y="660"/>
                  </a:lnTo>
                  <a:lnTo>
                    <a:pt x="859" y="642"/>
                  </a:lnTo>
                  <a:lnTo>
                    <a:pt x="872" y="624"/>
                  </a:lnTo>
                  <a:lnTo>
                    <a:pt x="890" y="615"/>
                  </a:lnTo>
                  <a:lnTo>
                    <a:pt x="903" y="606"/>
                  </a:lnTo>
                  <a:lnTo>
                    <a:pt x="921" y="597"/>
                  </a:lnTo>
                  <a:lnTo>
                    <a:pt x="934" y="588"/>
                  </a:lnTo>
                  <a:lnTo>
                    <a:pt x="952" y="579"/>
                  </a:lnTo>
                  <a:lnTo>
                    <a:pt x="966" y="575"/>
                  </a:lnTo>
                  <a:lnTo>
                    <a:pt x="983" y="575"/>
                  </a:lnTo>
                  <a:lnTo>
                    <a:pt x="1001" y="575"/>
                  </a:lnTo>
                  <a:lnTo>
                    <a:pt x="1023" y="575"/>
                  </a:lnTo>
                  <a:lnTo>
                    <a:pt x="1041" y="575"/>
                  </a:lnTo>
                  <a:lnTo>
                    <a:pt x="1064" y="575"/>
                  </a:lnTo>
                  <a:lnTo>
                    <a:pt x="1086" y="575"/>
                  </a:lnTo>
                  <a:lnTo>
                    <a:pt x="1112" y="571"/>
                  </a:lnTo>
                  <a:lnTo>
                    <a:pt x="1135" y="566"/>
                  </a:lnTo>
                  <a:lnTo>
                    <a:pt x="1161" y="562"/>
                  </a:lnTo>
                  <a:lnTo>
                    <a:pt x="1188" y="548"/>
                  </a:lnTo>
                  <a:lnTo>
                    <a:pt x="1210" y="535"/>
                  </a:lnTo>
                  <a:lnTo>
                    <a:pt x="1237" y="521"/>
                  </a:lnTo>
                  <a:lnTo>
                    <a:pt x="1259" y="504"/>
                  </a:lnTo>
                  <a:lnTo>
                    <a:pt x="1282" y="481"/>
                  </a:lnTo>
                  <a:lnTo>
                    <a:pt x="1304" y="459"/>
                  </a:lnTo>
                  <a:lnTo>
                    <a:pt x="1322" y="437"/>
                  </a:lnTo>
                  <a:lnTo>
                    <a:pt x="1344" y="414"/>
                  </a:lnTo>
                  <a:lnTo>
                    <a:pt x="1362" y="397"/>
                  </a:lnTo>
                  <a:lnTo>
                    <a:pt x="1380" y="374"/>
                  </a:lnTo>
                  <a:lnTo>
                    <a:pt x="1397" y="352"/>
                  </a:lnTo>
                  <a:lnTo>
                    <a:pt x="1415" y="330"/>
                  </a:lnTo>
                  <a:lnTo>
                    <a:pt x="1429" y="307"/>
                  </a:lnTo>
                  <a:lnTo>
                    <a:pt x="1442" y="281"/>
                  </a:lnTo>
                  <a:lnTo>
                    <a:pt x="1455" y="249"/>
                  </a:lnTo>
                  <a:lnTo>
                    <a:pt x="1469" y="214"/>
                  </a:lnTo>
                  <a:lnTo>
                    <a:pt x="1477" y="174"/>
                  </a:lnTo>
                  <a:lnTo>
                    <a:pt x="1486" y="133"/>
                  </a:lnTo>
                  <a:lnTo>
                    <a:pt x="1495" y="84"/>
                  </a:lnTo>
                  <a:lnTo>
                    <a:pt x="1500" y="35"/>
                  </a:lnTo>
                  <a:lnTo>
                    <a:pt x="1504" y="0"/>
                  </a:lnTo>
                </a:path>
              </a:pathLst>
            </a:custGeom>
            <a:noFill/>
            <a:ln w="635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12" name="Rectangle 292"/>
            <p:cNvSpPr>
              <a:spLocks noChangeArrowheads="1"/>
            </p:cNvSpPr>
            <p:nvPr/>
          </p:nvSpPr>
          <p:spPr bwMode="auto">
            <a:xfrm>
              <a:off x="5061" y="3564"/>
              <a:ext cx="25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"C02D.stf"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13" name="Line 293"/>
            <p:cNvSpPr>
              <a:spLocks noChangeShapeType="1"/>
            </p:cNvSpPr>
            <p:nvPr/>
          </p:nvSpPr>
          <p:spPr bwMode="auto">
            <a:xfrm>
              <a:off x="5408" y="3599"/>
              <a:ext cx="93" cy="1"/>
            </a:xfrm>
            <a:prstGeom prst="line">
              <a:avLst/>
            </a:prstGeom>
            <a:noFill/>
            <a:ln w="63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14" name="Freeform 294"/>
            <p:cNvSpPr>
              <a:spLocks/>
            </p:cNvSpPr>
            <p:nvPr/>
          </p:nvSpPr>
          <p:spPr bwMode="auto">
            <a:xfrm>
              <a:off x="3498" y="2409"/>
              <a:ext cx="2239" cy="1289"/>
            </a:xfrm>
            <a:custGeom>
              <a:avLst/>
              <a:gdLst/>
              <a:ahLst/>
              <a:cxnLst>
                <a:cxn ang="0">
                  <a:pos x="0" y="1289"/>
                </a:cxn>
                <a:cxn ang="0">
                  <a:pos x="9" y="1231"/>
                </a:cxn>
                <a:cxn ang="0">
                  <a:pos x="18" y="1124"/>
                </a:cxn>
                <a:cxn ang="0">
                  <a:pos x="22" y="1025"/>
                </a:cxn>
                <a:cxn ang="0">
                  <a:pos x="27" y="1119"/>
                </a:cxn>
                <a:cxn ang="0">
                  <a:pos x="40" y="1195"/>
                </a:cxn>
                <a:cxn ang="0">
                  <a:pos x="45" y="1110"/>
                </a:cxn>
                <a:cxn ang="0">
                  <a:pos x="53" y="1066"/>
                </a:cxn>
                <a:cxn ang="0">
                  <a:pos x="62" y="1097"/>
                </a:cxn>
                <a:cxn ang="0">
                  <a:pos x="71" y="1124"/>
                </a:cxn>
                <a:cxn ang="0">
                  <a:pos x="80" y="1110"/>
                </a:cxn>
                <a:cxn ang="0">
                  <a:pos x="94" y="1061"/>
                </a:cxn>
                <a:cxn ang="0">
                  <a:pos x="98" y="1003"/>
                </a:cxn>
                <a:cxn ang="0">
                  <a:pos x="107" y="972"/>
                </a:cxn>
                <a:cxn ang="0">
                  <a:pos x="116" y="941"/>
                </a:cxn>
                <a:cxn ang="0">
                  <a:pos x="120" y="932"/>
                </a:cxn>
                <a:cxn ang="0">
                  <a:pos x="129" y="941"/>
                </a:cxn>
                <a:cxn ang="0">
                  <a:pos x="143" y="954"/>
                </a:cxn>
                <a:cxn ang="0">
                  <a:pos x="151" y="985"/>
                </a:cxn>
                <a:cxn ang="0">
                  <a:pos x="169" y="1003"/>
                </a:cxn>
                <a:cxn ang="0">
                  <a:pos x="191" y="1034"/>
                </a:cxn>
                <a:cxn ang="0">
                  <a:pos x="218" y="1061"/>
                </a:cxn>
                <a:cxn ang="0">
                  <a:pos x="254" y="1070"/>
                </a:cxn>
                <a:cxn ang="0">
                  <a:pos x="285" y="1066"/>
                </a:cxn>
                <a:cxn ang="0">
                  <a:pos x="321" y="1048"/>
                </a:cxn>
                <a:cxn ang="0">
                  <a:pos x="356" y="1021"/>
                </a:cxn>
                <a:cxn ang="0">
                  <a:pos x="396" y="1012"/>
                </a:cxn>
                <a:cxn ang="0">
                  <a:pos x="436" y="1012"/>
                </a:cxn>
                <a:cxn ang="0">
                  <a:pos x="485" y="1030"/>
                </a:cxn>
                <a:cxn ang="0">
                  <a:pos x="548" y="1034"/>
                </a:cxn>
                <a:cxn ang="0">
                  <a:pos x="614" y="1034"/>
                </a:cxn>
                <a:cxn ang="0">
                  <a:pos x="686" y="1030"/>
                </a:cxn>
                <a:cxn ang="0">
                  <a:pos x="766" y="1025"/>
                </a:cxn>
                <a:cxn ang="0">
                  <a:pos x="850" y="1012"/>
                </a:cxn>
                <a:cxn ang="0">
                  <a:pos x="939" y="994"/>
                </a:cxn>
                <a:cxn ang="0">
                  <a:pos x="1024" y="963"/>
                </a:cxn>
                <a:cxn ang="0">
                  <a:pos x="1104" y="927"/>
                </a:cxn>
                <a:cxn ang="0">
                  <a:pos x="1175" y="887"/>
                </a:cxn>
                <a:cxn ang="0">
                  <a:pos x="1242" y="843"/>
                </a:cxn>
                <a:cxn ang="0">
                  <a:pos x="1309" y="802"/>
                </a:cxn>
                <a:cxn ang="0">
                  <a:pos x="1367" y="758"/>
                </a:cxn>
                <a:cxn ang="0">
                  <a:pos x="1420" y="722"/>
                </a:cxn>
                <a:cxn ang="0">
                  <a:pos x="1473" y="695"/>
                </a:cxn>
                <a:cxn ang="0">
                  <a:pos x="1522" y="673"/>
                </a:cxn>
                <a:cxn ang="0">
                  <a:pos x="1576" y="646"/>
                </a:cxn>
                <a:cxn ang="0">
                  <a:pos x="1629" y="633"/>
                </a:cxn>
                <a:cxn ang="0">
                  <a:pos x="1687" y="620"/>
                </a:cxn>
                <a:cxn ang="0">
                  <a:pos x="1745" y="611"/>
                </a:cxn>
                <a:cxn ang="0">
                  <a:pos x="1812" y="602"/>
                </a:cxn>
                <a:cxn ang="0">
                  <a:pos x="1874" y="584"/>
                </a:cxn>
                <a:cxn ang="0">
                  <a:pos x="1941" y="553"/>
                </a:cxn>
                <a:cxn ang="0">
                  <a:pos x="1999" y="508"/>
                </a:cxn>
                <a:cxn ang="0">
                  <a:pos x="2052" y="455"/>
                </a:cxn>
                <a:cxn ang="0">
                  <a:pos x="2097" y="397"/>
                </a:cxn>
                <a:cxn ang="0">
                  <a:pos x="2132" y="343"/>
                </a:cxn>
                <a:cxn ang="0">
                  <a:pos x="2168" y="290"/>
                </a:cxn>
                <a:cxn ang="0">
                  <a:pos x="2195" y="232"/>
                </a:cxn>
                <a:cxn ang="0">
                  <a:pos x="2217" y="156"/>
                </a:cxn>
                <a:cxn ang="0">
                  <a:pos x="2235" y="67"/>
                </a:cxn>
                <a:cxn ang="0">
                  <a:pos x="2239" y="0"/>
                </a:cxn>
              </a:cxnLst>
              <a:rect l="0" t="0" r="r" b="b"/>
              <a:pathLst>
                <a:path w="2239" h="1289">
                  <a:moveTo>
                    <a:pt x="0" y="1289"/>
                  </a:moveTo>
                  <a:lnTo>
                    <a:pt x="0" y="1289"/>
                  </a:lnTo>
                  <a:lnTo>
                    <a:pt x="5" y="1222"/>
                  </a:lnTo>
                  <a:lnTo>
                    <a:pt x="9" y="1231"/>
                  </a:lnTo>
                  <a:lnTo>
                    <a:pt x="13" y="1199"/>
                  </a:lnTo>
                  <a:lnTo>
                    <a:pt x="18" y="1124"/>
                  </a:lnTo>
                  <a:lnTo>
                    <a:pt x="18" y="1052"/>
                  </a:lnTo>
                  <a:lnTo>
                    <a:pt x="22" y="1025"/>
                  </a:lnTo>
                  <a:lnTo>
                    <a:pt x="22" y="1057"/>
                  </a:lnTo>
                  <a:lnTo>
                    <a:pt x="27" y="1119"/>
                  </a:lnTo>
                  <a:lnTo>
                    <a:pt x="31" y="1177"/>
                  </a:lnTo>
                  <a:lnTo>
                    <a:pt x="40" y="1195"/>
                  </a:lnTo>
                  <a:lnTo>
                    <a:pt x="45" y="1164"/>
                  </a:lnTo>
                  <a:lnTo>
                    <a:pt x="45" y="1110"/>
                  </a:lnTo>
                  <a:lnTo>
                    <a:pt x="49" y="1074"/>
                  </a:lnTo>
                  <a:lnTo>
                    <a:pt x="53" y="1066"/>
                  </a:lnTo>
                  <a:lnTo>
                    <a:pt x="58" y="1079"/>
                  </a:lnTo>
                  <a:lnTo>
                    <a:pt x="62" y="1097"/>
                  </a:lnTo>
                  <a:lnTo>
                    <a:pt x="67" y="1110"/>
                  </a:lnTo>
                  <a:lnTo>
                    <a:pt x="71" y="1124"/>
                  </a:lnTo>
                  <a:lnTo>
                    <a:pt x="76" y="1128"/>
                  </a:lnTo>
                  <a:lnTo>
                    <a:pt x="80" y="1110"/>
                  </a:lnTo>
                  <a:lnTo>
                    <a:pt x="89" y="1088"/>
                  </a:lnTo>
                  <a:lnTo>
                    <a:pt x="94" y="1061"/>
                  </a:lnTo>
                  <a:lnTo>
                    <a:pt x="98" y="1034"/>
                  </a:lnTo>
                  <a:lnTo>
                    <a:pt x="98" y="1003"/>
                  </a:lnTo>
                  <a:lnTo>
                    <a:pt x="102" y="985"/>
                  </a:lnTo>
                  <a:lnTo>
                    <a:pt x="107" y="972"/>
                  </a:lnTo>
                  <a:lnTo>
                    <a:pt x="111" y="954"/>
                  </a:lnTo>
                  <a:lnTo>
                    <a:pt x="116" y="941"/>
                  </a:lnTo>
                  <a:lnTo>
                    <a:pt x="116" y="932"/>
                  </a:lnTo>
                  <a:lnTo>
                    <a:pt x="120" y="932"/>
                  </a:lnTo>
                  <a:lnTo>
                    <a:pt x="125" y="927"/>
                  </a:lnTo>
                  <a:lnTo>
                    <a:pt x="129" y="941"/>
                  </a:lnTo>
                  <a:lnTo>
                    <a:pt x="134" y="950"/>
                  </a:lnTo>
                  <a:lnTo>
                    <a:pt x="143" y="954"/>
                  </a:lnTo>
                  <a:lnTo>
                    <a:pt x="147" y="972"/>
                  </a:lnTo>
                  <a:lnTo>
                    <a:pt x="151" y="985"/>
                  </a:lnTo>
                  <a:lnTo>
                    <a:pt x="160" y="999"/>
                  </a:lnTo>
                  <a:lnTo>
                    <a:pt x="169" y="1003"/>
                  </a:lnTo>
                  <a:lnTo>
                    <a:pt x="178" y="1021"/>
                  </a:lnTo>
                  <a:lnTo>
                    <a:pt x="191" y="1034"/>
                  </a:lnTo>
                  <a:lnTo>
                    <a:pt x="205" y="1052"/>
                  </a:lnTo>
                  <a:lnTo>
                    <a:pt x="218" y="1061"/>
                  </a:lnTo>
                  <a:lnTo>
                    <a:pt x="236" y="1070"/>
                  </a:lnTo>
                  <a:lnTo>
                    <a:pt x="254" y="1070"/>
                  </a:lnTo>
                  <a:lnTo>
                    <a:pt x="267" y="1066"/>
                  </a:lnTo>
                  <a:lnTo>
                    <a:pt x="285" y="1066"/>
                  </a:lnTo>
                  <a:lnTo>
                    <a:pt x="303" y="1057"/>
                  </a:lnTo>
                  <a:lnTo>
                    <a:pt x="321" y="1048"/>
                  </a:lnTo>
                  <a:lnTo>
                    <a:pt x="338" y="1030"/>
                  </a:lnTo>
                  <a:lnTo>
                    <a:pt x="356" y="1021"/>
                  </a:lnTo>
                  <a:lnTo>
                    <a:pt x="374" y="1017"/>
                  </a:lnTo>
                  <a:lnTo>
                    <a:pt x="396" y="1012"/>
                  </a:lnTo>
                  <a:lnTo>
                    <a:pt x="414" y="1012"/>
                  </a:lnTo>
                  <a:lnTo>
                    <a:pt x="436" y="1012"/>
                  </a:lnTo>
                  <a:lnTo>
                    <a:pt x="463" y="1021"/>
                  </a:lnTo>
                  <a:lnTo>
                    <a:pt x="485" y="1030"/>
                  </a:lnTo>
                  <a:lnTo>
                    <a:pt x="516" y="1034"/>
                  </a:lnTo>
                  <a:lnTo>
                    <a:pt x="548" y="1034"/>
                  </a:lnTo>
                  <a:lnTo>
                    <a:pt x="579" y="1034"/>
                  </a:lnTo>
                  <a:lnTo>
                    <a:pt x="614" y="1034"/>
                  </a:lnTo>
                  <a:lnTo>
                    <a:pt x="650" y="1030"/>
                  </a:lnTo>
                  <a:lnTo>
                    <a:pt x="686" y="1030"/>
                  </a:lnTo>
                  <a:lnTo>
                    <a:pt x="726" y="1025"/>
                  </a:lnTo>
                  <a:lnTo>
                    <a:pt x="766" y="1025"/>
                  </a:lnTo>
                  <a:lnTo>
                    <a:pt x="810" y="1017"/>
                  </a:lnTo>
                  <a:lnTo>
                    <a:pt x="850" y="1012"/>
                  </a:lnTo>
                  <a:lnTo>
                    <a:pt x="895" y="1003"/>
                  </a:lnTo>
                  <a:lnTo>
                    <a:pt x="939" y="994"/>
                  </a:lnTo>
                  <a:lnTo>
                    <a:pt x="979" y="981"/>
                  </a:lnTo>
                  <a:lnTo>
                    <a:pt x="1024" y="963"/>
                  </a:lnTo>
                  <a:lnTo>
                    <a:pt x="1064" y="950"/>
                  </a:lnTo>
                  <a:lnTo>
                    <a:pt x="1104" y="927"/>
                  </a:lnTo>
                  <a:lnTo>
                    <a:pt x="1140" y="909"/>
                  </a:lnTo>
                  <a:lnTo>
                    <a:pt x="1175" y="887"/>
                  </a:lnTo>
                  <a:lnTo>
                    <a:pt x="1211" y="865"/>
                  </a:lnTo>
                  <a:lnTo>
                    <a:pt x="1242" y="843"/>
                  </a:lnTo>
                  <a:lnTo>
                    <a:pt x="1278" y="820"/>
                  </a:lnTo>
                  <a:lnTo>
                    <a:pt x="1309" y="802"/>
                  </a:lnTo>
                  <a:lnTo>
                    <a:pt x="1335" y="780"/>
                  </a:lnTo>
                  <a:lnTo>
                    <a:pt x="1367" y="758"/>
                  </a:lnTo>
                  <a:lnTo>
                    <a:pt x="1393" y="740"/>
                  </a:lnTo>
                  <a:lnTo>
                    <a:pt x="1420" y="722"/>
                  </a:lnTo>
                  <a:lnTo>
                    <a:pt x="1447" y="709"/>
                  </a:lnTo>
                  <a:lnTo>
                    <a:pt x="1473" y="695"/>
                  </a:lnTo>
                  <a:lnTo>
                    <a:pt x="1500" y="682"/>
                  </a:lnTo>
                  <a:lnTo>
                    <a:pt x="1522" y="673"/>
                  </a:lnTo>
                  <a:lnTo>
                    <a:pt x="1549" y="660"/>
                  </a:lnTo>
                  <a:lnTo>
                    <a:pt x="1576" y="646"/>
                  </a:lnTo>
                  <a:lnTo>
                    <a:pt x="1603" y="642"/>
                  </a:lnTo>
                  <a:lnTo>
                    <a:pt x="1629" y="633"/>
                  </a:lnTo>
                  <a:lnTo>
                    <a:pt x="1656" y="629"/>
                  </a:lnTo>
                  <a:lnTo>
                    <a:pt x="1687" y="620"/>
                  </a:lnTo>
                  <a:lnTo>
                    <a:pt x="1714" y="615"/>
                  </a:lnTo>
                  <a:lnTo>
                    <a:pt x="1745" y="611"/>
                  </a:lnTo>
                  <a:lnTo>
                    <a:pt x="1776" y="606"/>
                  </a:lnTo>
                  <a:lnTo>
                    <a:pt x="1812" y="602"/>
                  </a:lnTo>
                  <a:lnTo>
                    <a:pt x="1843" y="593"/>
                  </a:lnTo>
                  <a:lnTo>
                    <a:pt x="1874" y="584"/>
                  </a:lnTo>
                  <a:lnTo>
                    <a:pt x="1910" y="571"/>
                  </a:lnTo>
                  <a:lnTo>
                    <a:pt x="1941" y="553"/>
                  </a:lnTo>
                  <a:lnTo>
                    <a:pt x="1972" y="530"/>
                  </a:lnTo>
                  <a:lnTo>
                    <a:pt x="1999" y="508"/>
                  </a:lnTo>
                  <a:lnTo>
                    <a:pt x="2025" y="481"/>
                  </a:lnTo>
                  <a:lnTo>
                    <a:pt x="2052" y="455"/>
                  </a:lnTo>
                  <a:lnTo>
                    <a:pt x="2074" y="428"/>
                  </a:lnTo>
                  <a:lnTo>
                    <a:pt x="2097" y="397"/>
                  </a:lnTo>
                  <a:lnTo>
                    <a:pt x="2114" y="370"/>
                  </a:lnTo>
                  <a:lnTo>
                    <a:pt x="2132" y="343"/>
                  </a:lnTo>
                  <a:lnTo>
                    <a:pt x="2150" y="316"/>
                  </a:lnTo>
                  <a:lnTo>
                    <a:pt x="2168" y="290"/>
                  </a:lnTo>
                  <a:lnTo>
                    <a:pt x="2181" y="263"/>
                  </a:lnTo>
                  <a:lnTo>
                    <a:pt x="2195" y="232"/>
                  </a:lnTo>
                  <a:lnTo>
                    <a:pt x="2208" y="196"/>
                  </a:lnTo>
                  <a:lnTo>
                    <a:pt x="2217" y="156"/>
                  </a:lnTo>
                  <a:lnTo>
                    <a:pt x="2226" y="111"/>
                  </a:lnTo>
                  <a:lnTo>
                    <a:pt x="2235" y="67"/>
                  </a:lnTo>
                  <a:lnTo>
                    <a:pt x="2239" y="18"/>
                  </a:lnTo>
                  <a:lnTo>
                    <a:pt x="2239" y="0"/>
                  </a:lnTo>
                </a:path>
              </a:pathLst>
            </a:custGeom>
            <a:noFill/>
            <a:ln w="635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15" name="Rectangle 295"/>
            <p:cNvSpPr>
              <a:spLocks noChangeArrowheads="1"/>
            </p:cNvSpPr>
            <p:nvPr/>
          </p:nvSpPr>
          <p:spPr bwMode="auto">
            <a:xfrm>
              <a:off x="5061" y="3635"/>
              <a:ext cx="25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"C05D.stf"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16" name="Line 296"/>
            <p:cNvSpPr>
              <a:spLocks noChangeShapeType="1"/>
            </p:cNvSpPr>
            <p:nvPr/>
          </p:nvSpPr>
          <p:spPr bwMode="auto">
            <a:xfrm>
              <a:off x="5408" y="3671"/>
              <a:ext cx="93" cy="1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17" name="Freeform 297"/>
            <p:cNvSpPr>
              <a:spLocks/>
            </p:cNvSpPr>
            <p:nvPr/>
          </p:nvSpPr>
          <p:spPr bwMode="auto">
            <a:xfrm>
              <a:off x="3498" y="2409"/>
              <a:ext cx="2021" cy="1293"/>
            </a:xfrm>
            <a:custGeom>
              <a:avLst/>
              <a:gdLst/>
              <a:ahLst/>
              <a:cxnLst>
                <a:cxn ang="0">
                  <a:pos x="0" y="1293"/>
                </a:cxn>
                <a:cxn ang="0">
                  <a:pos x="9" y="1235"/>
                </a:cxn>
                <a:cxn ang="0">
                  <a:pos x="18" y="1061"/>
                </a:cxn>
                <a:cxn ang="0">
                  <a:pos x="22" y="1110"/>
                </a:cxn>
                <a:cxn ang="0">
                  <a:pos x="31" y="1213"/>
                </a:cxn>
                <a:cxn ang="0">
                  <a:pos x="40" y="1124"/>
                </a:cxn>
                <a:cxn ang="0">
                  <a:pos x="45" y="1066"/>
                </a:cxn>
                <a:cxn ang="0">
                  <a:pos x="53" y="1070"/>
                </a:cxn>
                <a:cxn ang="0">
                  <a:pos x="62" y="1146"/>
                </a:cxn>
                <a:cxn ang="0">
                  <a:pos x="76" y="1150"/>
                </a:cxn>
                <a:cxn ang="0">
                  <a:pos x="94" y="1208"/>
                </a:cxn>
                <a:cxn ang="0">
                  <a:pos x="111" y="1186"/>
                </a:cxn>
                <a:cxn ang="0">
                  <a:pos x="129" y="1190"/>
                </a:cxn>
                <a:cxn ang="0">
                  <a:pos x="147" y="1177"/>
                </a:cxn>
                <a:cxn ang="0">
                  <a:pos x="169" y="1159"/>
                </a:cxn>
                <a:cxn ang="0">
                  <a:pos x="191" y="1146"/>
                </a:cxn>
                <a:cxn ang="0">
                  <a:pos x="214" y="1110"/>
                </a:cxn>
                <a:cxn ang="0">
                  <a:pos x="232" y="1110"/>
                </a:cxn>
                <a:cxn ang="0">
                  <a:pos x="258" y="1097"/>
                </a:cxn>
                <a:cxn ang="0">
                  <a:pos x="280" y="1083"/>
                </a:cxn>
                <a:cxn ang="0">
                  <a:pos x="307" y="1066"/>
                </a:cxn>
                <a:cxn ang="0">
                  <a:pos x="334" y="1052"/>
                </a:cxn>
                <a:cxn ang="0">
                  <a:pos x="361" y="1039"/>
                </a:cxn>
                <a:cxn ang="0">
                  <a:pos x="392" y="1030"/>
                </a:cxn>
                <a:cxn ang="0">
                  <a:pos x="423" y="1021"/>
                </a:cxn>
                <a:cxn ang="0">
                  <a:pos x="454" y="1021"/>
                </a:cxn>
                <a:cxn ang="0">
                  <a:pos x="494" y="1017"/>
                </a:cxn>
                <a:cxn ang="0">
                  <a:pos x="534" y="1012"/>
                </a:cxn>
                <a:cxn ang="0">
                  <a:pos x="583" y="1012"/>
                </a:cxn>
                <a:cxn ang="0">
                  <a:pos x="637" y="1008"/>
                </a:cxn>
                <a:cxn ang="0">
                  <a:pos x="694" y="999"/>
                </a:cxn>
                <a:cxn ang="0">
                  <a:pos x="752" y="990"/>
                </a:cxn>
                <a:cxn ang="0">
                  <a:pos x="819" y="972"/>
                </a:cxn>
                <a:cxn ang="0">
                  <a:pos x="881" y="950"/>
                </a:cxn>
                <a:cxn ang="0">
                  <a:pos x="944" y="923"/>
                </a:cxn>
                <a:cxn ang="0">
                  <a:pos x="1002" y="892"/>
                </a:cxn>
                <a:cxn ang="0">
                  <a:pos x="1060" y="851"/>
                </a:cxn>
                <a:cxn ang="0">
                  <a:pos x="1108" y="811"/>
                </a:cxn>
                <a:cxn ang="0">
                  <a:pos x="1157" y="771"/>
                </a:cxn>
                <a:cxn ang="0">
                  <a:pos x="1202" y="727"/>
                </a:cxn>
                <a:cxn ang="0">
                  <a:pos x="1242" y="691"/>
                </a:cxn>
                <a:cxn ang="0">
                  <a:pos x="1278" y="660"/>
                </a:cxn>
                <a:cxn ang="0">
                  <a:pos x="1318" y="637"/>
                </a:cxn>
                <a:cxn ang="0">
                  <a:pos x="1358" y="615"/>
                </a:cxn>
                <a:cxn ang="0">
                  <a:pos x="1398" y="602"/>
                </a:cxn>
                <a:cxn ang="0">
                  <a:pos x="1442" y="597"/>
                </a:cxn>
                <a:cxn ang="0">
                  <a:pos x="1491" y="593"/>
                </a:cxn>
                <a:cxn ang="0">
                  <a:pos x="1549" y="593"/>
                </a:cxn>
                <a:cxn ang="0">
                  <a:pos x="1611" y="588"/>
                </a:cxn>
                <a:cxn ang="0">
                  <a:pos x="1674" y="566"/>
                </a:cxn>
                <a:cxn ang="0">
                  <a:pos x="1736" y="539"/>
                </a:cxn>
                <a:cxn ang="0">
                  <a:pos x="1790" y="495"/>
                </a:cxn>
                <a:cxn ang="0">
                  <a:pos x="1839" y="446"/>
                </a:cxn>
                <a:cxn ang="0">
                  <a:pos x="1883" y="392"/>
                </a:cxn>
                <a:cxn ang="0">
                  <a:pos x="1923" y="339"/>
                </a:cxn>
                <a:cxn ang="0">
                  <a:pos x="1954" y="281"/>
                </a:cxn>
                <a:cxn ang="0">
                  <a:pos x="1977" y="214"/>
                </a:cxn>
                <a:cxn ang="0">
                  <a:pos x="1999" y="142"/>
                </a:cxn>
                <a:cxn ang="0">
                  <a:pos x="2012" y="53"/>
                </a:cxn>
                <a:cxn ang="0">
                  <a:pos x="2021" y="0"/>
                </a:cxn>
              </a:cxnLst>
              <a:rect l="0" t="0" r="r" b="b"/>
              <a:pathLst>
                <a:path w="2021" h="1293">
                  <a:moveTo>
                    <a:pt x="0" y="1293"/>
                  </a:moveTo>
                  <a:lnTo>
                    <a:pt x="0" y="1293"/>
                  </a:lnTo>
                  <a:lnTo>
                    <a:pt x="5" y="1257"/>
                  </a:lnTo>
                  <a:lnTo>
                    <a:pt x="9" y="1235"/>
                  </a:lnTo>
                  <a:lnTo>
                    <a:pt x="13" y="1146"/>
                  </a:lnTo>
                  <a:lnTo>
                    <a:pt x="18" y="1061"/>
                  </a:lnTo>
                  <a:lnTo>
                    <a:pt x="18" y="1052"/>
                  </a:lnTo>
                  <a:lnTo>
                    <a:pt x="22" y="1110"/>
                  </a:lnTo>
                  <a:lnTo>
                    <a:pt x="27" y="1186"/>
                  </a:lnTo>
                  <a:lnTo>
                    <a:pt x="31" y="1213"/>
                  </a:lnTo>
                  <a:lnTo>
                    <a:pt x="36" y="1177"/>
                  </a:lnTo>
                  <a:lnTo>
                    <a:pt x="40" y="1124"/>
                  </a:lnTo>
                  <a:lnTo>
                    <a:pt x="45" y="1088"/>
                  </a:lnTo>
                  <a:lnTo>
                    <a:pt x="45" y="1066"/>
                  </a:lnTo>
                  <a:lnTo>
                    <a:pt x="49" y="1057"/>
                  </a:lnTo>
                  <a:lnTo>
                    <a:pt x="53" y="1070"/>
                  </a:lnTo>
                  <a:lnTo>
                    <a:pt x="58" y="1110"/>
                  </a:lnTo>
                  <a:lnTo>
                    <a:pt x="62" y="1146"/>
                  </a:lnTo>
                  <a:lnTo>
                    <a:pt x="71" y="1150"/>
                  </a:lnTo>
                  <a:lnTo>
                    <a:pt x="76" y="1150"/>
                  </a:lnTo>
                  <a:lnTo>
                    <a:pt x="85" y="1190"/>
                  </a:lnTo>
                  <a:lnTo>
                    <a:pt x="94" y="1208"/>
                  </a:lnTo>
                  <a:lnTo>
                    <a:pt x="102" y="1186"/>
                  </a:lnTo>
                  <a:lnTo>
                    <a:pt x="111" y="1186"/>
                  </a:lnTo>
                  <a:lnTo>
                    <a:pt x="120" y="1190"/>
                  </a:lnTo>
                  <a:lnTo>
                    <a:pt x="129" y="1190"/>
                  </a:lnTo>
                  <a:lnTo>
                    <a:pt x="138" y="1195"/>
                  </a:lnTo>
                  <a:lnTo>
                    <a:pt x="147" y="1177"/>
                  </a:lnTo>
                  <a:lnTo>
                    <a:pt x="160" y="1173"/>
                  </a:lnTo>
                  <a:lnTo>
                    <a:pt x="169" y="1159"/>
                  </a:lnTo>
                  <a:lnTo>
                    <a:pt x="183" y="1159"/>
                  </a:lnTo>
                  <a:lnTo>
                    <a:pt x="191" y="1146"/>
                  </a:lnTo>
                  <a:lnTo>
                    <a:pt x="200" y="1141"/>
                  </a:lnTo>
                  <a:lnTo>
                    <a:pt x="214" y="1110"/>
                  </a:lnTo>
                  <a:lnTo>
                    <a:pt x="223" y="1106"/>
                  </a:lnTo>
                  <a:lnTo>
                    <a:pt x="232" y="1110"/>
                  </a:lnTo>
                  <a:lnTo>
                    <a:pt x="245" y="1110"/>
                  </a:lnTo>
                  <a:lnTo>
                    <a:pt x="258" y="1097"/>
                  </a:lnTo>
                  <a:lnTo>
                    <a:pt x="267" y="1088"/>
                  </a:lnTo>
                  <a:lnTo>
                    <a:pt x="280" y="1083"/>
                  </a:lnTo>
                  <a:lnTo>
                    <a:pt x="294" y="1074"/>
                  </a:lnTo>
                  <a:lnTo>
                    <a:pt x="307" y="1066"/>
                  </a:lnTo>
                  <a:lnTo>
                    <a:pt x="321" y="1057"/>
                  </a:lnTo>
                  <a:lnTo>
                    <a:pt x="334" y="1052"/>
                  </a:lnTo>
                  <a:lnTo>
                    <a:pt x="347" y="1048"/>
                  </a:lnTo>
                  <a:lnTo>
                    <a:pt x="361" y="1039"/>
                  </a:lnTo>
                  <a:lnTo>
                    <a:pt x="374" y="1034"/>
                  </a:lnTo>
                  <a:lnTo>
                    <a:pt x="392" y="1030"/>
                  </a:lnTo>
                  <a:lnTo>
                    <a:pt x="405" y="1030"/>
                  </a:lnTo>
                  <a:lnTo>
                    <a:pt x="423" y="1021"/>
                  </a:lnTo>
                  <a:lnTo>
                    <a:pt x="436" y="1021"/>
                  </a:lnTo>
                  <a:lnTo>
                    <a:pt x="454" y="1021"/>
                  </a:lnTo>
                  <a:lnTo>
                    <a:pt x="476" y="1021"/>
                  </a:lnTo>
                  <a:lnTo>
                    <a:pt x="494" y="1017"/>
                  </a:lnTo>
                  <a:lnTo>
                    <a:pt x="512" y="1012"/>
                  </a:lnTo>
                  <a:lnTo>
                    <a:pt x="534" y="1012"/>
                  </a:lnTo>
                  <a:lnTo>
                    <a:pt x="561" y="1012"/>
                  </a:lnTo>
                  <a:lnTo>
                    <a:pt x="583" y="1012"/>
                  </a:lnTo>
                  <a:lnTo>
                    <a:pt x="610" y="1008"/>
                  </a:lnTo>
                  <a:lnTo>
                    <a:pt x="637" y="1008"/>
                  </a:lnTo>
                  <a:lnTo>
                    <a:pt x="663" y="1003"/>
                  </a:lnTo>
                  <a:lnTo>
                    <a:pt x="694" y="999"/>
                  </a:lnTo>
                  <a:lnTo>
                    <a:pt x="721" y="994"/>
                  </a:lnTo>
                  <a:lnTo>
                    <a:pt x="752" y="990"/>
                  </a:lnTo>
                  <a:lnTo>
                    <a:pt x="788" y="981"/>
                  </a:lnTo>
                  <a:lnTo>
                    <a:pt x="819" y="972"/>
                  </a:lnTo>
                  <a:lnTo>
                    <a:pt x="850" y="963"/>
                  </a:lnTo>
                  <a:lnTo>
                    <a:pt x="881" y="950"/>
                  </a:lnTo>
                  <a:lnTo>
                    <a:pt x="913" y="936"/>
                  </a:lnTo>
                  <a:lnTo>
                    <a:pt x="944" y="923"/>
                  </a:lnTo>
                  <a:lnTo>
                    <a:pt x="975" y="909"/>
                  </a:lnTo>
                  <a:lnTo>
                    <a:pt x="1002" y="892"/>
                  </a:lnTo>
                  <a:lnTo>
                    <a:pt x="1033" y="874"/>
                  </a:lnTo>
                  <a:lnTo>
                    <a:pt x="1060" y="851"/>
                  </a:lnTo>
                  <a:lnTo>
                    <a:pt x="1086" y="834"/>
                  </a:lnTo>
                  <a:lnTo>
                    <a:pt x="1108" y="811"/>
                  </a:lnTo>
                  <a:lnTo>
                    <a:pt x="1135" y="789"/>
                  </a:lnTo>
                  <a:lnTo>
                    <a:pt x="1157" y="771"/>
                  </a:lnTo>
                  <a:lnTo>
                    <a:pt x="1180" y="749"/>
                  </a:lnTo>
                  <a:lnTo>
                    <a:pt x="1202" y="727"/>
                  </a:lnTo>
                  <a:lnTo>
                    <a:pt x="1220" y="709"/>
                  </a:lnTo>
                  <a:lnTo>
                    <a:pt x="1242" y="691"/>
                  </a:lnTo>
                  <a:lnTo>
                    <a:pt x="1260" y="678"/>
                  </a:lnTo>
                  <a:lnTo>
                    <a:pt x="1278" y="660"/>
                  </a:lnTo>
                  <a:lnTo>
                    <a:pt x="1300" y="651"/>
                  </a:lnTo>
                  <a:lnTo>
                    <a:pt x="1318" y="637"/>
                  </a:lnTo>
                  <a:lnTo>
                    <a:pt x="1335" y="624"/>
                  </a:lnTo>
                  <a:lnTo>
                    <a:pt x="1358" y="615"/>
                  </a:lnTo>
                  <a:lnTo>
                    <a:pt x="1376" y="611"/>
                  </a:lnTo>
                  <a:lnTo>
                    <a:pt x="1398" y="602"/>
                  </a:lnTo>
                  <a:lnTo>
                    <a:pt x="1420" y="597"/>
                  </a:lnTo>
                  <a:lnTo>
                    <a:pt x="1442" y="597"/>
                  </a:lnTo>
                  <a:lnTo>
                    <a:pt x="1469" y="597"/>
                  </a:lnTo>
                  <a:lnTo>
                    <a:pt x="1491" y="593"/>
                  </a:lnTo>
                  <a:lnTo>
                    <a:pt x="1522" y="593"/>
                  </a:lnTo>
                  <a:lnTo>
                    <a:pt x="1549" y="593"/>
                  </a:lnTo>
                  <a:lnTo>
                    <a:pt x="1580" y="593"/>
                  </a:lnTo>
                  <a:lnTo>
                    <a:pt x="1611" y="588"/>
                  </a:lnTo>
                  <a:lnTo>
                    <a:pt x="1643" y="579"/>
                  </a:lnTo>
                  <a:lnTo>
                    <a:pt x="1674" y="566"/>
                  </a:lnTo>
                  <a:lnTo>
                    <a:pt x="1705" y="553"/>
                  </a:lnTo>
                  <a:lnTo>
                    <a:pt x="1736" y="539"/>
                  </a:lnTo>
                  <a:lnTo>
                    <a:pt x="1763" y="517"/>
                  </a:lnTo>
                  <a:lnTo>
                    <a:pt x="1790" y="495"/>
                  </a:lnTo>
                  <a:lnTo>
                    <a:pt x="1816" y="472"/>
                  </a:lnTo>
                  <a:lnTo>
                    <a:pt x="1839" y="446"/>
                  </a:lnTo>
                  <a:lnTo>
                    <a:pt x="1861" y="419"/>
                  </a:lnTo>
                  <a:lnTo>
                    <a:pt x="1883" y="392"/>
                  </a:lnTo>
                  <a:lnTo>
                    <a:pt x="1901" y="365"/>
                  </a:lnTo>
                  <a:lnTo>
                    <a:pt x="1923" y="339"/>
                  </a:lnTo>
                  <a:lnTo>
                    <a:pt x="1936" y="312"/>
                  </a:lnTo>
                  <a:lnTo>
                    <a:pt x="1954" y="281"/>
                  </a:lnTo>
                  <a:lnTo>
                    <a:pt x="1968" y="249"/>
                  </a:lnTo>
                  <a:lnTo>
                    <a:pt x="1977" y="214"/>
                  </a:lnTo>
                  <a:lnTo>
                    <a:pt x="1990" y="178"/>
                  </a:lnTo>
                  <a:lnTo>
                    <a:pt x="1999" y="142"/>
                  </a:lnTo>
                  <a:lnTo>
                    <a:pt x="2008" y="98"/>
                  </a:lnTo>
                  <a:lnTo>
                    <a:pt x="2012" y="53"/>
                  </a:lnTo>
                  <a:lnTo>
                    <a:pt x="2021" y="9"/>
                  </a:lnTo>
                  <a:lnTo>
                    <a:pt x="2021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18" name="Rectangle 298"/>
            <p:cNvSpPr>
              <a:spLocks noChangeArrowheads="1"/>
            </p:cNvSpPr>
            <p:nvPr/>
          </p:nvSpPr>
          <p:spPr bwMode="auto">
            <a:xfrm>
              <a:off x="5061" y="3707"/>
              <a:ext cx="258" cy="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sz="700">
                  <a:solidFill>
                    <a:srgbClr val="000000"/>
                  </a:solidFill>
                </a:rPr>
                <a:t>"C17D.stf"</a:t>
              </a: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1055019" name="Line 299"/>
            <p:cNvSpPr>
              <a:spLocks noChangeShapeType="1"/>
            </p:cNvSpPr>
            <p:nvPr/>
          </p:nvSpPr>
          <p:spPr bwMode="auto">
            <a:xfrm>
              <a:off x="5408" y="3742"/>
              <a:ext cx="93" cy="1"/>
            </a:xfrm>
            <a:prstGeom prst="line">
              <a:avLst/>
            </a:prstGeom>
            <a:noFill/>
            <a:ln w="6350">
              <a:solidFill>
                <a:srgbClr val="00804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055020" name="Freeform 300"/>
            <p:cNvSpPr>
              <a:spLocks/>
            </p:cNvSpPr>
            <p:nvPr/>
          </p:nvSpPr>
          <p:spPr bwMode="auto">
            <a:xfrm>
              <a:off x="3494" y="2409"/>
              <a:ext cx="1736" cy="1239"/>
            </a:xfrm>
            <a:custGeom>
              <a:avLst/>
              <a:gdLst/>
              <a:ahLst/>
              <a:cxnLst>
                <a:cxn ang="0">
                  <a:pos x="0" y="1231"/>
                </a:cxn>
                <a:cxn ang="0">
                  <a:pos x="9" y="1186"/>
                </a:cxn>
                <a:cxn ang="0">
                  <a:pos x="17" y="1141"/>
                </a:cxn>
                <a:cxn ang="0">
                  <a:pos x="22" y="1088"/>
                </a:cxn>
                <a:cxn ang="0">
                  <a:pos x="31" y="1159"/>
                </a:cxn>
                <a:cxn ang="0">
                  <a:pos x="40" y="1186"/>
                </a:cxn>
                <a:cxn ang="0">
                  <a:pos x="49" y="1097"/>
                </a:cxn>
                <a:cxn ang="0">
                  <a:pos x="57" y="1074"/>
                </a:cxn>
                <a:cxn ang="0">
                  <a:pos x="66" y="1132"/>
                </a:cxn>
                <a:cxn ang="0">
                  <a:pos x="80" y="1199"/>
                </a:cxn>
                <a:cxn ang="0">
                  <a:pos x="98" y="1226"/>
                </a:cxn>
                <a:cxn ang="0">
                  <a:pos x="120" y="1226"/>
                </a:cxn>
                <a:cxn ang="0">
                  <a:pos x="142" y="1231"/>
                </a:cxn>
                <a:cxn ang="0">
                  <a:pos x="164" y="1190"/>
                </a:cxn>
                <a:cxn ang="0">
                  <a:pos x="182" y="1124"/>
                </a:cxn>
                <a:cxn ang="0">
                  <a:pos x="200" y="1079"/>
                </a:cxn>
                <a:cxn ang="0">
                  <a:pos x="209" y="1021"/>
                </a:cxn>
                <a:cxn ang="0">
                  <a:pos x="227" y="1008"/>
                </a:cxn>
                <a:cxn ang="0">
                  <a:pos x="240" y="1021"/>
                </a:cxn>
                <a:cxn ang="0">
                  <a:pos x="258" y="1021"/>
                </a:cxn>
                <a:cxn ang="0">
                  <a:pos x="276" y="1025"/>
                </a:cxn>
                <a:cxn ang="0">
                  <a:pos x="302" y="1012"/>
                </a:cxn>
                <a:cxn ang="0">
                  <a:pos x="325" y="1008"/>
                </a:cxn>
                <a:cxn ang="0">
                  <a:pos x="351" y="1012"/>
                </a:cxn>
                <a:cxn ang="0">
                  <a:pos x="382" y="1012"/>
                </a:cxn>
                <a:cxn ang="0">
                  <a:pos x="414" y="1012"/>
                </a:cxn>
                <a:cxn ang="0">
                  <a:pos x="449" y="1003"/>
                </a:cxn>
                <a:cxn ang="0">
                  <a:pos x="485" y="990"/>
                </a:cxn>
                <a:cxn ang="0">
                  <a:pos x="525" y="981"/>
                </a:cxn>
                <a:cxn ang="0">
                  <a:pos x="569" y="959"/>
                </a:cxn>
                <a:cxn ang="0">
                  <a:pos x="614" y="941"/>
                </a:cxn>
                <a:cxn ang="0">
                  <a:pos x="658" y="923"/>
                </a:cxn>
                <a:cxn ang="0">
                  <a:pos x="703" y="905"/>
                </a:cxn>
                <a:cxn ang="0">
                  <a:pos x="752" y="883"/>
                </a:cxn>
                <a:cxn ang="0">
                  <a:pos x="796" y="856"/>
                </a:cxn>
                <a:cxn ang="0">
                  <a:pos x="841" y="829"/>
                </a:cxn>
                <a:cxn ang="0">
                  <a:pos x="881" y="798"/>
                </a:cxn>
                <a:cxn ang="0">
                  <a:pos x="921" y="762"/>
                </a:cxn>
                <a:cxn ang="0">
                  <a:pos x="957" y="727"/>
                </a:cxn>
                <a:cxn ang="0">
                  <a:pos x="992" y="686"/>
                </a:cxn>
                <a:cxn ang="0">
                  <a:pos x="1028" y="655"/>
                </a:cxn>
                <a:cxn ang="0">
                  <a:pos x="1059" y="624"/>
                </a:cxn>
                <a:cxn ang="0">
                  <a:pos x="1090" y="606"/>
                </a:cxn>
                <a:cxn ang="0">
                  <a:pos x="1126" y="593"/>
                </a:cxn>
                <a:cxn ang="0">
                  <a:pos x="1166" y="584"/>
                </a:cxn>
                <a:cxn ang="0">
                  <a:pos x="1206" y="579"/>
                </a:cxn>
                <a:cxn ang="0">
                  <a:pos x="1255" y="584"/>
                </a:cxn>
                <a:cxn ang="0">
                  <a:pos x="1308" y="579"/>
                </a:cxn>
                <a:cxn ang="0">
                  <a:pos x="1362" y="571"/>
                </a:cxn>
                <a:cxn ang="0">
                  <a:pos x="1420" y="548"/>
                </a:cxn>
                <a:cxn ang="0">
                  <a:pos x="1477" y="517"/>
                </a:cxn>
                <a:cxn ang="0">
                  <a:pos x="1526" y="477"/>
                </a:cxn>
                <a:cxn ang="0">
                  <a:pos x="1571" y="432"/>
                </a:cxn>
                <a:cxn ang="0">
                  <a:pos x="1615" y="383"/>
                </a:cxn>
                <a:cxn ang="0">
                  <a:pos x="1651" y="334"/>
                </a:cxn>
                <a:cxn ang="0">
                  <a:pos x="1682" y="267"/>
                </a:cxn>
                <a:cxn ang="0">
                  <a:pos x="1705" y="196"/>
                </a:cxn>
                <a:cxn ang="0">
                  <a:pos x="1722" y="107"/>
                </a:cxn>
                <a:cxn ang="0">
                  <a:pos x="1736" y="9"/>
                </a:cxn>
              </a:cxnLst>
              <a:rect l="0" t="0" r="r" b="b"/>
              <a:pathLst>
                <a:path w="1736" h="1239">
                  <a:moveTo>
                    <a:pt x="0" y="1231"/>
                  </a:moveTo>
                  <a:lnTo>
                    <a:pt x="0" y="1231"/>
                  </a:lnTo>
                  <a:lnTo>
                    <a:pt x="4" y="1164"/>
                  </a:lnTo>
                  <a:lnTo>
                    <a:pt x="9" y="1186"/>
                  </a:lnTo>
                  <a:lnTo>
                    <a:pt x="13" y="1177"/>
                  </a:lnTo>
                  <a:lnTo>
                    <a:pt x="17" y="1141"/>
                  </a:lnTo>
                  <a:lnTo>
                    <a:pt x="22" y="1097"/>
                  </a:lnTo>
                  <a:lnTo>
                    <a:pt x="22" y="1088"/>
                  </a:lnTo>
                  <a:lnTo>
                    <a:pt x="26" y="1115"/>
                  </a:lnTo>
                  <a:lnTo>
                    <a:pt x="31" y="1159"/>
                  </a:lnTo>
                  <a:lnTo>
                    <a:pt x="35" y="1190"/>
                  </a:lnTo>
                  <a:lnTo>
                    <a:pt x="40" y="1186"/>
                  </a:lnTo>
                  <a:lnTo>
                    <a:pt x="44" y="1146"/>
                  </a:lnTo>
                  <a:lnTo>
                    <a:pt x="49" y="1097"/>
                  </a:lnTo>
                  <a:lnTo>
                    <a:pt x="53" y="1070"/>
                  </a:lnTo>
                  <a:lnTo>
                    <a:pt x="57" y="1074"/>
                  </a:lnTo>
                  <a:lnTo>
                    <a:pt x="62" y="1101"/>
                  </a:lnTo>
                  <a:lnTo>
                    <a:pt x="66" y="1132"/>
                  </a:lnTo>
                  <a:lnTo>
                    <a:pt x="71" y="1164"/>
                  </a:lnTo>
                  <a:lnTo>
                    <a:pt x="80" y="1199"/>
                  </a:lnTo>
                  <a:lnTo>
                    <a:pt x="89" y="1222"/>
                  </a:lnTo>
                  <a:lnTo>
                    <a:pt x="98" y="1226"/>
                  </a:lnTo>
                  <a:lnTo>
                    <a:pt x="111" y="1222"/>
                  </a:lnTo>
                  <a:lnTo>
                    <a:pt x="120" y="1226"/>
                  </a:lnTo>
                  <a:lnTo>
                    <a:pt x="129" y="1239"/>
                  </a:lnTo>
                  <a:lnTo>
                    <a:pt x="142" y="1231"/>
                  </a:lnTo>
                  <a:lnTo>
                    <a:pt x="155" y="1208"/>
                  </a:lnTo>
                  <a:lnTo>
                    <a:pt x="164" y="1190"/>
                  </a:lnTo>
                  <a:lnTo>
                    <a:pt x="173" y="1159"/>
                  </a:lnTo>
                  <a:lnTo>
                    <a:pt x="182" y="1124"/>
                  </a:lnTo>
                  <a:lnTo>
                    <a:pt x="191" y="1101"/>
                  </a:lnTo>
                  <a:lnTo>
                    <a:pt x="200" y="1079"/>
                  </a:lnTo>
                  <a:lnTo>
                    <a:pt x="204" y="1057"/>
                  </a:lnTo>
                  <a:lnTo>
                    <a:pt x="209" y="1021"/>
                  </a:lnTo>
                  <a:lnTo>
                    <a:pt x="218" y="1012"/>
                  </a:lnTo>
                  <a:lnTo>
                    <a:pt x="227" y="1008"/>
                  </a:lnTo>
                  <a:lnTo>
                    <a:pt x="231" y="1008"/>
                  </a:lnTo>
                  <a:lnTo>
                    <a:pt x="240" y="1021"/>
                  </a:lnTo>
                  <a:lnTo>
                    <a:pt x="249" y="1021"/>
                  </a:lnTo>
                  <a:lnTo>
                    <a:pt x="258" y="1021"/>
                  </a:lnTo>
                  <a:lnTo>
                    <a:pt x="267" y="1030"/>
                  </a:lnTo>
                  <a:lnTo>
                    <a:pt x="276" y="1025"/>
                  </a:lnTo>
                  <a:lnTo>
                    <a:pt x="289" y="1021"/>
                  </a:lnTo>
                  <a:lnTo>
                    <a:pt x="302" y="1012"/>
                  </a:lnTo>
                  <a:lnTo>
                    <a:pt x="311" y="1003"/>
                  </a:lnTo>
                  <a:lnTo>
                    <a:pt x="325" y="1008"/>
                  </a:lnTo>
                  <a:lnTo>
                    <a:pt x="338" y="1012"/>
                  </a:lnTo>
                  <a:lnTo>
                    <a:pt x="351" y="1012"/>
                  </a:lnTo>
                  <a:lnTo>
                    <a:pt x="365" y="1008"/>
                  </a:lnTo>
                  <a:lnTo>
                    <a:pt x="382" y="1012"/>
                  </a:lnTo>
                  <a:lnTo>
                    <a:pt x="396" y="1012"/>
                  </a:lnTo>
                  <a:lnTo>
                    <a:pt x="414" y="1012"/>
                  </a:lnTo>
                  <a:lnTo>
                    <a:pt x="431" y="1008"/>
                  </a:lnTo>
                  <a:lnTo>
                    <a:pt x="449" y="1003"/>
                  </a:lnTo>
                  <a:lnTo>
                    <a:pt x="467" y="999"/>
                  </a:lnTo>
                  <a:lnTo>
                    <a:pt x="485" y="990"/>
                  </a:lnTo>
                  <a:lnTo>
                    <a:pt x="507" y="985"/>
                  </a:lnTo>
                  <a:lnTo>
                    <a:pt x="525" y="981"/>
                  </a:lnTo>
                  <a:lnTo>
                    <a:pt x="547" y="972"/>
                  </a:lnTo>
                  <a:lnTo>
                    <a:pt x="569" y="959"/>
                  </a:lnTo>
                  <a:lnTo>
                    <a:pt x="592" y="950"/>
                  </a:lnTo>
                  <a:lnTo>
                    <a:pt x="614" y="941"/>
                  </a:lnTo>
                  <a:lnTo>
                    <a:pt x="636" y="932"/>
                  </a:lnTo>
                  <a:lnTo>
                    <a:pt x="658" y="923"/>
                  </a:lnTo>
                  <a:lnTo>
                    <a:pt x="681" y="914"/>
                  </a:lnTo>
                  <a:lnTo>
                    <a:pt x="703" y="905"/>
                  </a:lnTo>
                  <a:lnTo>
                    <a:pt x="725" y="896"/>
                  </a:lnTo>
                  <a:lnTo>
                    <a:pt x="752" y="883"/>
                  </a:lnTo>
                  <a:lnTo>
                    <a:pt x="774" y="869"/>
                  </a:lnTo>
                  <a:lnTo>
                    <a:pt x="796" y="856"/>
                  </a:lnTo>
                  <a:lnTo>
                    <a:pt x="819" y="843"/>
                  </a:lnTo>
                  <a:lnTo>
                    <a:pt x="841" y="829"/>
                  </a:lnTo>
                  <a:lnTo>
                    <a:pt x="863" y="816"/>
                  </a:lnTo>
                  <a:lnTo>
                    <a:pt x="881" y="798"/>
                  </a:lnTo>
                  <a:lnTo>
                    <a:pt x="903" y="785"/>
                  </a:lnTo>
                  <a:lnTo>
                    <a:pt x="921" y="762"/>
                  </a:lnTo>
                  <a:lnTo>
                    <a:pt x="939" y="744"/>
                  </a:lnTo>
                  <a:lnTo>
                    <a:pt x="957" y="727"/>
                  </a:lnTo>
                  <a:lnTo>
                    <a:pt x="974" y="704"/>
                  </a:lnTo>
                  <a:lnTo>
                    <a:pt x="992" y="686"/>
                  </a:lnTo>
                  <a:lnTo>
                    <a:pt x="1010" y="669"/>
                  </a:lnTo>
                  <a:lnTo>
                    <a:pt x="1028" y="655"/>
                  </a:lnTo>
                  <a:lnTo>
                    <a:pt x="1041" y="642"/>
                  </a:lnTo>
                  <a:lnTo>
                    <a:pt x="1059" y="624"/>
                  </a:lnTo>
                  <a:lnTo>
                    <a:pt x="1077" y="615"/>
                  </a:lnTo>
                  <a:lnTo>
                    <a:pt x="1090" y="606"/>
                  </a:lnTo>
                  <a:lnTo>
                    <a:pt x="1108" y="597"/>
                  </a:lnTo>
                  <a:lnTo>
                    <a:pt x="1126" y="593"/>
                  </a:lnTo>
                  <a:lnTo>
                    <a:pt x="1148" y="584"/>
                  </a:lnTo>
                  <a:lnTo>
                    <a:pt x="1166" y="584"/>
                  </a:lnTo>
                  <a:lnTo>
                    <a:pt x="1188" y="584"/>
                  </a:lnTo>
                  <a:lnTo>
                    <a:pt x="1206" y="579"/>
                  </a:lnTo>
                  <a:lnTo>
                    <a:pt x="1233" y="579"/>
                  </a:lnTo>
                  <a:lnTo>
                    <a:pt x="1255" y="584"/>
                  </a:lnTo>
                  <a:lnTo>
                    <a:pt x="1282" y="579"/>
                  </a:lnTo>
                  <a:lnTo>
                    <a:pt x="1308" y="579"/>
                  </a:lnTo>
                  <a:lnTo>
                    <a:pt x="1335" y="575"/>
                  </a:lnTo>
                  <a:lnTo>
                    <a:pt x="1362" y="571"/>
                  </a:lnTo>
                  <a:lnTo>
                    <a:pt x="1393" y="562"/>
                  </a:lnTo>
                  <a:lnTo>
                    <a:pt x="1420" y="548"/>
                  </a:lnTo>
                  <a:lnTo>
                    <a:pt x="1451" y="535"/>
                  </a:lnTo>
                  <a:lnTo>
                    <a:pt x="1477" y="517"/>
                  </a:lnTo>
                  <a:lnTo>
                    <a:pt x="1500" y="499"/>
                  </a:lnTo>
                  <a:lnTo>
                    <a:pt x="1526" y="477"/>
                  </a:lnTo>
                  <a:lnTo>
                    <a:pt x="1553" y="455"/>
                  </a:lnTo>
                  <a:lnTo>
                    <a:pt x="1571" y="432"/>
                  </a:lnTo>
                  <a:lnTo>
                    <a:pt x="1593" y="410"/>
                  </a:lnTo>
                  <a:lnTo>
                    <a:pt x="1615" y="383"/>
                  </a:lnTo>
                  <a:lnTo>
                    <a:pt x="1633" y="356"/>
                  </a:lnTo>
                  <a:lnTo>
                    <a:pt x="1651" y="334"/>
                  </a:lnTo>
                  <a:lnTo>
                    <a:pt x="1664" y="303"/>
                  </a:lnTo>
                  <a:lnTo>
                    <a:pt x="1682" y="267"/>
                  </a:lnTo>
                  <a:lnTo>
                    <a:pt x="1691" y="236"/>
                  </a:lnTo>
                  <a:lnTo>
                    <a:pt x="1705" y="196"/>
                  </a:lnTo>
                  <a:lnTo>
                    <a:pt x="1713" y="151"/>
                  </a:lnTo>
                  <a:lnTo>
                    <a:pt x="1722" y="107"/>
                  </a:lnTo>
                  <a:lnTo>
                    <a:pt x="1727" y="58"/>
                  </a:lnTo>
                  <a:lnTo>
                    <a:pt x="1736" y="9"/>
                  </a:lnTo>
                  <a:lnTo>
                    <a:pt x="1736" y="0"/>
                  </a:lnTo>
                </a:path>
              </a:pathLst>
            </a:custGeom>
            <a:noFill/>
            <a:ln w="6350">
              <a:solidFill>
                <a:srgbClr val="00804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1055021" name="Picture 301" descr="bjtszerel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18263" y="582613"/>
            <a:ext cx="2393950" cy="1463675"/>
          </a:xfrm>
          <a:prstGeom prst="rect">
            <a:avLst/>
          </a:prstGeom>
          <a:noFill/>
          <a:ln w="15875">
            <a:solidFill>
              <a:srgbClr val="C0C0C0"/>
            </a:solidFill>
            <a:miter lim="800000"/>
            <a:headEnd/>
            <a:tailEnd/>
          </a:ln>
        </p:spPr>
      </p:pic>
      <p:graphicFrame>
        <p:nvGraphicFramePr>
          <p:cNvPr id="1055022" name="Object 302"/>
          <p:cNvGraphicFramePr>
            <a:graphicFrameLocks noChangeAspect="1"/>
          </p:cNvGraphicFramePr>
          <p:nvPr/>
        </p:nvGraphicFramePr>
        <p:xfrm>
          <a:off x="1303338" y="2549525"/>
          <a:ext cx="24479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23" name="Photo Editor Photo" r:id="rId5" imgW="9326277" imgH="4180952" progId="MSPhotoEd.3">
                  <p:embed/>
                </p:oleObj>
              </mc:Choice>
              <mc:Fallback>
                <p:oleObj name="Photo Editor Photo" r:id="rId5" imgW="9326277" imgH="4180952" progId="MSPhotoEd.3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2549525"/>
                        <a:ext cx="24479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64332-464B-44D9-B29F-9D22743C2AAF}" type="slidenum">
              <a:rPr lang="en-US"/>
              <a:pPr/>
              <a:t>8</a:t>
            </a:fld>
            <a:endParaRPr lang="en-US"/>
          </a:p>
        </p:txBody>
      </p:sp>
      <p:graphicFrame>
        <p:nvGraphicFramePr>
          <p:cNvPr id="1055746" name="Object 2"/>
          <p:cNvGraphicFramePr>
            <a:graphicFrameLocks noChangeAspect="1"/>
          </p:cNvGraphicFramePr>
          <p:nvPr/>
        </p:nvGraphicFramePr>
        <p:xfrm>
          <a:off x="447675" y="2049463"/>
          <a:ext cx="7089775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747" name="Photo Editor Photo" r:id="rId4" imgW="5990476" imgH="3943901" progId="MSPhotoEd.3">
                  <p:embed/>
                </p:oleObj>
              </mc:Choice>
              <mc:Fallback>
                <p:oleObj name="Photo Editor Photo" r:id="rId4" imgW="5990476" imgH="3943901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2049463"/>
                        <a:ext cx="7089775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5875">
                            <a:solidFill>
                              <a:srgbClr val="D5262B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747" name="Text Box 3"/>
          <p:cNvSpPr txBox="1">
            <a:spLocks noChangeArrowheads="1"/>
          </p:cNvSpPr>
          <p:nvPr/>
        </p:nvSpPr>
        <p:spPr bwMode="auto">
          <a:xfrm>
            <a:off x="2274888" y="5618163"/>
            <a:ext cx="472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>
                <a:solidFill>
                  <a:srgbClr val="D5262B"/>
                </a:solidFill>
              </a:rPr>
              <a:t>The "good" structure function</a:t>
            </a:r>
            <a:endParaRPr lang="en-GB" sz="2400" b="1">
              <a:solidFill>
                <a:srgbClr val="D5262B"/>
              </a:solidFill>
              <a:latin typeface="Bookman Old Style" pitchFamily="18" charset="0"/>
            </a:endParaRPr>
          </a:p>
        </p:txBody>
      </p:sp>
      <p:sp>
        <p:nvSpPr>
          <p:cNvPr id="1055748" name="Line 4"/>
          <p:cNvSpPr>
            <a:spLocks noChangeShapeType="1"/>
          </p:cNvSpPr>
          <p:nvPr/>
        </p:nvSpPr>
        <p:spPr bwMode="auto">
          <a:xfrm>
            <a:off x="1201738" y="2239963"/>
            <a:ext cx="38862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lg" len="med"/>
            <a:tailEnd type="triangle" w="lg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749" name="Line 5"/>
          <p:cNvSpPr>
            <a:spLocks noChangeShapeType="1"/>
          </p:cNvSpPr>
          <p:nvPr/>
        </p:nvSpPr>
        <p:spPr bwMode="auto">
          <a:xfrm flipV="1">
            <a:off x="5076825" y="2170113"/>
            <a:ext cx="0" cy="644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055750" name="Text Box 6"/>
          <p:cNvSpPr txBox="1">
            <a:spLocks noChangeArrowheads="1"/>
          </p:cNvSpPr>
          <p:nvPr/>
        </p:nvSpPr>
        <p:spPr bwMode="auto">
          <a:xfrm>
            <a:off x="2239963" y="1844675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hu-HU" b="1">
                <a:solidFill>
                  <a:srgbClr val="000000"/>
                </a:solidFill>
              </a:rPr>
              <a:t>R</a:t>
            </a:r>
            <a:r>
              <a:rPr lang="hu-HU" b="1" baseline="-25000">
                <a:solidFill>
                  <a:srgbClr val="000000"/>
                </a:solidFill>
              </a:rPr>
              <a:t>th</a:t>
            </a:r>
            <a:r>
              <a:rPr lang="hu-HU" b="1">
                <a:solidFill>
                  <a:srgbClr val="000000"/>
                </a:solidFill>
              </a:rPr>
              <a:t>=3.2 K/W</a:t>
            </a: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55751" name="Rectangle 7"/>
          <p:cNvSpPr>
            <a:spLocks noChangeArrowheads="1"/>
          </p:cNvSpPr>
          <p:nvPr/>
        </p:nvSpPr>
        <p:spPr bwMode="auto">
          <a:xfrm>
            <a:off x="136525" y="668338"/>
            <a:ext cx="8456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4000" b="1">
                <a:solidFill>
                  <a:srgbClr val="8C2532"/>
                </a:solidFill>
              </a:rPr>
              <a:t>Measurement of a power BJT mount: </a:t>
            </a:r>
            <a:r>
              <a:rPr lang="en-US" sz="4000" b="1"/>
              <a:t>failure analysis</a:t>
            </a:r>
            <a:endParaRPr lang="en-US" sz="2800" b="1"/>
          </a:p>
        </p:txBody>
      </p:sp>
      <p:pic>
        <p:nvPicPr>
          <p:cNvPr id="1055752" name="Picture 8" descr="bjtszerelv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6350" y="1746250"/>
            <a:ext cx="2393950" cy="1463675"/>
          </a:xfrm>
          <a:prstGeom prst="rect">
            <a:avLst/>
          </a:prstGeom>
          <a:noFill/>
          <a:ln w="1587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06E36-7902-466D-A73C-D071E842CBCF}" type="slidenum">
              <a:rPr lang="en-US"/>
              <a:pPr/>
              <a:t>9</a:t>
            </a:fld>
            <a:endParaRPr lang="en-US"/>
          </a:p>
        </p:txBody>
      </p:sp>
      <p:sp>
        <p:nvSpPr>
          <p:cNvPr id="1057794" name="Rectangle 2"/>
          <p:cNvSpPr>
            <a:spLocks noChangeArrowheads="1"/>
          </p:cNvSpPr>
          <p:nvPr/>
        </p:nvSpPr>
        <p:spPr bwMode="auto">
          <a:xfrm>
            <a:off x="136525" y="668338"/>
            <a:ext cx="84566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sz="4000" b="1">
                <a:solidFill>
                  <a:srgbClr val="8C2532"/>
                </a:solidFill>
              </a:rPr>
              <a:t>Measurement of a power BJT mount: </a:t>
            </a:r>
            <a:r>
              <a:rPr lang="en-US" sz="4000" b="1"/>
              <a:t>failure analysis</a:t>
            </a:r>
            <a:endParaRPr lang="en-US" sz="2800" b="1"/>
          </a:p>
        </p:txBody>
      </p:sp>
      <p:grpSp>
        <p:nvGrpSpPr>
          <p:cNvPr id="1057795" name="Group 3"/>
          <p:cNvGrpSpPr>
            <a:grpSpLocks/>
          </p:cNvGrpSpPr>
          <p:nvPr/>
        </p:nvGrpSpPr>
        <p:grpSpPr bwMode="auto">
          <a:xfrm>
            <a:off x="636588" y="1628775"/>
            <a:ext cx="8153400" cy="2657475"/>
            <a:chOff x="303" y="753"/>
            <a:chExt cx="5136" cy="1674"/>
          </a:xfrm>
        </p:grpSpPr>
        <p:sp>
          <p:nvSpPr>
            <p:cNvPr id="1057796" name="Text Box 4"/>
            <p:cNvSpPr txBox="1">
              <a:spLocks noChangeArrowheads="1"/>
            </p:cNvSpPr>
            <p:nvPr/>
          </p:nvSpPr>
          <p:spPr bwMode="auto">
            <a:xfrm>
              <a:off x="2847" y="1778"/>
              <a:ext cx="25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b="1">
                  <a:solidFill>
                    <a:srgbClr val="D5262B"/>
                  </a:solidFill>
                </a:rPr>
                <a:t>Die attach delamination inside the package</a:t>
              </a:r>
            </a:p>
          </p:txBody>
        </p:sp>
        <p:graphicFrame>
          <p:nvGraphicFramePr>
            <p:cNvPr id="1057797" name="Object 5"/>
            <p:cNvGraphicFramePr>
              <a:graphicFrameLocks noChangeAspect="1"/>
            </p:cNvGraphicFramePr>
            <p:nvPr/>
          </p:nvGraphicFramePr>
          <p:xfrm>
            <a:off x="303" y="753"/>
            <a:ext cx="2634" cy="1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802" name="Photo Editor Photo" r:id="rId4" imgW="6009524" imgH="3820058" progId="MSPhotoEd.3">
                    <p:embed/>
                  </p:oleObj>
                </mc:Choice>
                <mc:Fallback>
                  <p:oleObj name="Photo Editor Photo" r:id="rId4" imgW="6009524" imgH="3820058" progId="MSPhotoEd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" y="753"/>
                          <a:ext cx="2634" cy="16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rgbClr val="D5262B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57798" name="Group 6"/>
          <p:cNvGrpSpPr>
            <a:grpSpLocks/>
          </p:cNvGrpSpPr>
          <p:nvPr/>
        </p:nvGrpSpPr>
        <p:grpSpPr bwMode="auto">
          <a:xfrm>
            <a:off x="636588" y="4130675"/>
            <a:ext cx="8177212" cy="2641600"/>
            <a:chOff x="303" y="2329"/>
            <a:chExt cx="5151" cy="1664"/>
          </a:xfrm>
        </p:grpSpPr>
        <p:graphicFrame>
          <p:nvGraphicFramePr>
            <p:cNvPr id="1057799" name="Object 7"/>
            <p:cNvGraphicFramePr>
              <a:graphicFrameLocks noChangeAspect="1"/>
            </p:cNvGraphicFramePr>
            <p:nvPr/>
          </p:nvGraphicFramePr>
          <p:xfrm>
            <a:off x="303" y="2329"/>
            <a:ext cx="2534" cy="1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803" name="Photo Editor Photo" r:id="rId6" imgW="5819048" imgH="3820058" progId="MSPhotoEd.3">
                    <p:embed/>
                  </p:oleObj>
                </mc:Choice>
                <mc:Fallback>
                  <p:oleObj name="Photo Editor Photo" r:id="rId6" imgW="5819048" imgH="3820058" progId="MSPhotoEd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" y="2329"/>
                          <a:ext cx="2534" cy="16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rgbClr val="D5262B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800" name="Text Box 8"/>
            <p:cNvSpPr txBox="1">
              <a:spLocks noChangeArrowheads="1"/>
            </p:cNvSpPr>
            <p:nvPr/>
          </p:nvSpPr>
          <p:spPr bwMode="auto">
            <a:xfrm>
              <a:off x="2862" y="2432"/>
              <a:ext cx="259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GB" b="1">
                  <a:solidFill>
                    <a:srgbClr val="4F2780"/>
                  </a:solidFill>
                </a:rPr>
                <a:t>Imperfect soldering of the package</a:t>
              </a:r>
              <a:endParaRPr lang="en-GB" b="1">
                <a:solidFill>
                  <a:srgbClr val="4F2780"/>
                </a:solidFill>
                <a:latin typeface="Bookman Old Style" pitchFamily="18" charset="0"/>
              </a:endParaRPr>
            </a:p>
          </p:txBody>
        </p:sp>
        <p:graphicFrame>
          <p:nvGraphicFramePr>
            <p:cNvPr id="1057801" name="Object 9"/>
            <p:cNvGraphicFramePr>
              <a:graphicFrameLocks noChangeAspect="1"/>
            </p:cNvGraphicFramePr>
            <p:nvPr/>
          </p:nvGraphicFramePr>
          <p:xfrm>
            <a:off x="2922" y="3129"/>
            <a:ext cx="1884" cy="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804" name="Photo Editor Photo" r:id="rId8" imgW="2991268" imgH="1171429" progId="MSPhotoEd.3">
                    <p:embed/>
                  </p:oleObj>
                </mc:Choice>
                <mc:Fallback>
                  <p:oleObj name="Photo Editor Photo" r:id="rId8" imgW="2991268" imgH="1171429" progId="MSPhotoEd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3129"/>
                          <a:ext cx="1884" cy="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5875">
                              <a:solidFill>
                                <a:srgbClr val="D5262B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7802" name="Line 10"/>
            <p:cNvSpPr>
              <a:spLocks noChangeShapeType="1"/>
            </p:cNvSpPr>
            <p:nvPr/>
          </p:nvSpPr>
          <p:spPr bwMode="auto">
            <a:xfrm>
              <a:off x="1878" y="3110"/>
              <a:ext cx="1188" cy="264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stealth" w="med" len="lg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pic>
        <p:nvPicPr>
          <p:cNvPr id="1057803" name="Picture 11" descr="bjtszerelv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6350" y="1746250"/>
            <a:ext cx="2393950" cy="1463675"/>
          </a:xfrm>
          <a:prstGeom prst="rect">
            <a:avLst/>
          </a:prstGeom>
          <a:noFill/>
          <a:ln w="15875">
            <a:solidFill>
              <a:srgbClr val="C0C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8"/>
  <p:tag name="MMPROD_UIDATA" val="&lt;database version=&quot;7.0&quot;&gt;&lt;object type=&quot;1&quot; unique_id=&quot;10001&quot;&gt;&lt;object type=&quot;8&quot; unique_id=&quot;12318&quot;&gt;&lt;/object&gt;&lt;object type=&quot;2&quot; unique_id=&quot;12319&quot;&gt;&lt;object type=&quot;3&quot; unique_id=&quot;12320&quot;&gt;&lt;property id=&quot;20148&quot; value=&quot;5&quot;/&gt;&lt;property id=&quot;20300&quot; value=&quot;Slide 1 - &amp;quot;MIKROELEKTRONIKA, VIEEA306&amp;quot;&quot;/&gt;&lt;property id=&quot;20307&quot; value=&quot;371&quot;/&gt;&lt;/object&gt;&lt;object type=&quot;3&quot; unique_id=&quot;12321&quot;&gt;&lt;property id=&quot;20148&quot; value=&quot;5&quot;/&gt;&lt;property id=&quot;20300&quot; value=&quot;Slide 2 - &amp;quot;A fizikai tervezés&amp;quot;&quot;/&gt;&lt;property id=&quot;20307&quot; value=&quot;455&quot;/&gt;&lt;/object&gt;&lt;object type=&quot;3&quot; unique_id=&quot;12322&quot;&gt;&lt;property id=&quot;20148&quot; value=&quot;5&quot;/&gt;&lt;property id=&quot;20300&quot; value=&quot;Slide 3 - &amp;quot;Fizikai tervezés egyéb részei&amp;quot;&quot;/&gt;&lt;property id=&quot;20307&quot; value=&quot;456&quot;/&gt;&lt;/object&gt;&lt;object type=&quot;3&quot; unique_id=&quot;12323&quot;&gt;&lt;property id=&quot;20148&quot; value=&quot;5&quot;/&gt;&lt;property id=&quot;20300&quot; value=&quot;Slide 4 - &amp;quot;Tokfajták&amp;quot;&quot;/&gt;&lt;property id=&quot;20307&quot; value=&quot;525&quot;/&gt;&lt;/object&gt;&lt;object type=&quot;3&quot; unique_id=&quot;12324&quot;&gt;&lt;property id=&quot;20148&quot; value=&quot;5&quot;/&gt;&lt;property id=&quot;20300&quot; value=&quot;Slide 5 - &amp;quot;Tokozás – kivezetések&amp;quot;&quot;/&gt;&lt;property id=&quot;20307&quot; value=&quot;458&quot;/&gt;&lt;/object&gt;&lt;object type=&quot;3&quot; unique_id=&quot;12325&quot;&gt;&lt;property id=&quot;20148&quot; value=&quot;5&quot;/&gt;&lt;property id=&quot;20300&quot; value=&quot;Slide 6 - &amp;quot;Tokozás – kivezetések &amp;quot;&quot;/&gt;&lt;property id=&quot;20307&quot; value=&quot;459&quot;/&gt;&lt;/object&gt;&lt;object type=&quot;3&quot; unique_id=&quot;12326&quot;&gt;&lt;property id=&quot;20148&quot; value=&quot;5&quot;/&gt;&lt;property id=&quot;20300&quot; value=&quot;Slide 7 - &amp;quot;Wire-bond és flip-chip tokok&amp;quot;&quot;/&gt;&lt;property id=&quot;20307&quot; value=&quot;526&quot;/&gt;&lt;/object&gt;&lt;object type=&quot;3&quot; unique_id=&quot;12327&quot;&gt;&lt;property id=&quot;20148&quot; value=&quot;5&quot;/&gt;&lt;property id=&quot;20300&quot; value=&quot;Slide 8 - &amp;quot;Tokozás – szereléstechnológia &amp;quot;&quot;/&gt;&lt;property id=&quot;20307&quot; value=&quot;460&quot;/&gt;&lt;/object&gt;&lt;object type=&quot;3&quot; unique_id=&quot;12328&quot;&gt;&lt;property id=&quot;20148&quot; value=&quot;5&quot;/&gt;&lt;property id=&quot;20300&quot; value=&quot;Slide 9 - &amp;quot;MCM: multi-chip module&amp;quot;&quot;/&gt;&lt;property id=&quot;20307&quot; value=&quot;461&quot;/&gt;&lt;/object&gt;&lt;object type=&quot;3&quot; unique_id=&quot;12329&quot;&gt;&lt;property id=&quot;20148&quot; value=&quot;5&quot;/&gt;&lt;property id=&quot;20300&quot; value=&quot;Slide 10 - &amp;quot;Stacked die package&amp;quot;&quot;/&gt;&lt;property id=&quot;20307&quot; value=&quot;462&quot;/&gt;&lt;/object&gt;&lt;object type=&quot;3&quot; unique_id=&quot;12330&quot;&gt;&lt;property id=&quot;20148&quot; value=&quot;5&quot;/&gt;&lt;property id=&quot;20300&quot; value=&quot;Slide 11 - &amp;quot;Stacked die package-ek&amp;quot;&quot;/&gt;&lt;property id=&quot;20307&quot; value=&quot;527&quot;/&gt;&lt;/object&gt;&lt;object type=&quot;3&quot; unique_id=&quot;12331&quot;&gt;&lt;property id=&quot;20148&quot; value=&quot;5&quot;/&gt;&lt;property id=&quot;20300&quot; value=&quot;Slide 12 - &amp;quot;Egyéb irányzatok – SiP &amp;quot;&quot;/&gt;&lt;property id=&quot;20307&quot; value=&quot;463&quot;/&gt;&lt;/object&gt;&lt;object type=&quot;3&quot; unique_id=&quot;12332&quot;&gt;&lt;property id=&quot;20148&quot; value=&quot;5&quot;/&gt;&lt;property id=&quot;20300&quot; value=&quot;Slide 13 - &amp;quot;Egyéb irányzatok – SiP &amp;quot;&quot;/&gt;&lt;property id=&quot;20307&quot; value=&quot;464&quot;/&gt;&lt;/object&gt;&lt;object type=&quot;3&quot; unique_id=&quot;12333&quot;&gt;&lt;property id=&quot;20148&quot; value=&quot;5&quot;/&gt;&lt;property id=&quot;20300&quot; value=&quot;Slide 14 - &amp;quot;IC tesztelés&amp;quot;&quot;/&gt;&lt;property id=&quot;20307&quot; value=&quot;466&quot;/&gt;&lt;/object&gt;&lt;object type=&quot;3&quot; unique_id=&quot;12334&quot;&gt;&lt;property id=&quot;20148&quot; value=&quot;5&quot;/&gt;&lt;property id=&quot;20300&quot; value=&quot;Slide 15 - &amp;quot;Az IC-k méréstechnikája&amp;quot;&quot;/&gt;&lt;property id=&quot;20307&quot; value=&quot;465&quot;/&gt;&lt;/object&gt;&lt;object type=&quot;3&quot; unique_id=&quot;12335&quot;&gt;&lt;property id=&quot;20148&quot; value=&quot;5&quot;/&gt;&lt;property id=&quot;20300&quot; value=&quot;Slide 16 - &amp;quot;Az IC-k méréstechnikája&amp;quot;&quot;/&gt;&lt;property id=&quot;20307&quot; value=&quot;467&quot;/&gt;&lt;/object&gt;&lt;object type=&quot;3&quot; unique_id=&quot;12336&quot;&gt;&lt;property id=&quot;20148&quot; value=&quot;5&quot;/&gt;&lt;property id=&quot;20300&quot; value=&quot;Slide 17 - &amp;quot;Tesztelés IC teszterrel&amp;quot;&quot;/&gt;&lt;property id=&quot;20307&quot; value=&quot;471&quot;/&gt;&lt;/object&gt;&lt;object type=&quot;3&quot; unique_id=&quot;12337&quot;&gt;&lt;property id=&quot;20148&quot; value=&quot;5&quot;/&gt;&lt;property id=&quot;20300&quot; value=&quot;Slide 18 - &amp;quot;Az IC-k méréstechnikája&amp;quot;&quot;/&gt;&lt;property id=&quot;20307&quot; value=&quot;468&quot;/&gt;&lt;/object&gt;&lt;object type=&quot;3&quot; unique_id=&quot;12338&quot;&gt;&lt;property id=&quot;20148&quot; value=&quot;5&quot;/&gt;&lt;property id=&quot;20300&quot; value=&quot;Slide 19 - &amp;quot;Teszt szekvenciák tervezése&amp;quot;&quot;/&gt;&lt;property id=&quot;20307&quot; value=&quot;469&quot;/&gt;&lt;/object&gt;&lt;object type=&quot;3&quot; unique_id=&quot;12339&quot;&gt;&lt;property id=&quot;20148&quot; value=&quot;5&quot;/&gt;&lt;property id=&quot;20300&quot; value=&quot;Slide 20 - &amp;quot;Teszt szekvenciák tervezése&amp;quot;&quot;/&gt;&lt;property id=&quot;20307&quot; value=&quot;470&quot;/&gt;&lt;/object&gt;&lt;object type=&quot;3&quot; unique_id=&quot;12340&quot;&gt;&lt;property id=&quot;20148&quot; value=&quot;5&quot;/&gt;&lt;property id=&quot;20300&quot; value=&quot;Slide 21 - &amp;quot;Standard cellás design flow 2&amp;quot;&quot;/&gt;&lt;property id=&quot;20307&quot; value=&quot;472&quot;/&gt;&lt;/object&gt;&lt;object type=&quot;3&quot; unique_id=&quot;12341&quot;&gt;&lt;property id=&quot;20148&quot; value=&quot;5&quot;/&gt;&lt;property id=&quot;20300&quot; value=&quot;Slide 22 - &amp;quot;Tesztszekvencia előállítása&amp;quot;&quot;/&gt;&lt;property id=&quot;20307&quot; value=&quot;473&quot;/&gt;&lt;/object&gt;&lt;object type=&quot;3&quot; unique_id=&quot;12342&quot;&gt;&lt;property id=&quot;20148&quot; value=&quot;5&quot;/&gt;&lt;property id=&quot;20300&quot; value=&quot;Slide 23 - &amp;quot;Hibalefedés és szimuláció&amp;quot;&quot;/&gt;&lt;property id=&quot;20307&quot; value=&quot;474&quot;/&gt;&lt;/object&gt;&lt;object type=&quot;3&quot; unique_id=&quot;12343&quot;&gt;&lt;property id=&quot;20148&quot; value=&quot;5&quot;/&gt;&lt;property id=&quot;20300&quot; value=&quot;Slide 24 - &amp;quot;Tesztelehetőség mértéke&amp;quot;&quot;/&gt;&lt;property id=&quot;20307&quot; value=&quot;475&quot;/&gt;&lt;/object&gt;&lt;object type=&quot;3&quot; unique_id=&quot;12344&quot;&gt;&lt;property id=&quot;20148&quot; value=&quot;5&quot;/&gt;&lt;property id=&quot;20300&quot; value=&quot;Slide 25 - &amp;quot;Tesztelhetőre tervezés&amp;quot;&quot;/&gt;&lt;property id=&quot;20307&quot; value=&quot;476&quot;/&gt;&lt;/object&gt;&lt;object type=&quot;3&quot; unique_id=&quot;12345&quot;&gt;&lt;property id=&quot;20148&quot; value=&quot;5&quot;/&gt;&lt;property id=&quot;20300&quot; value=&quot;Slide 26 - &amp;quot;A scan design elve&amp;quot;&quot;/&gt;&lt;property id=&quot;20307&quot; value=&quot;477&quot;/&gt;&lt;/object&gt;&lt;object type=&quot;3&quot; unique_id=&quot;12346&quot;&gt;&lt;property id=&quot;20148&quot; value=&quot;5&quot;/&gt;&lt;property id=&quot;20300&quot; value=&quot;Slide 27 - &amp;quot;A scan design elve&amp;quot;&quot;/&gt;&lt;property id=&quot;20307&quot; value=&quot;478&quot;/&gt;&lt;/object&gt;&lt;object type=&quot;3&quot; unique_id=&quot;12347&quot;&gt;&lt;property id=&quot;20148&quot; value=&quot;5&quot;/&gt;&lt;property id=&quot;20300&quot; value=&quot;Slide 28 - &amp;quot;Tesztelhetőre tervezés fő módszerei&amp;quot;&quot;/&gt;&lt;property id=&quot;20307&quot; value=&quot;479&quot;/&gt;&lt;/object&gt;&lt;object type=&quot;3&quot; unique_id=&quot;12348&quot;&gt;&lt;property id=&quot;20148&quot; value=&quot;5&quot;/&gt;&lt;property id=&quot;20300&quot; value=&quot;Slide 29 - &amp;quot;Scan design – elv u.a. mint BSC-nél&amp;quot;&quot;/&gt;&lt;property id=&quot;20307&quot; value=&quot;480&quot;/&gt;&lt;/object&gt;&lt;object type=&quot;3&quot; unique_id=&quot;12349&quot;&gt;&lt;property id=&quot;20148&quot; value=&quot;5&quot;/&gt;&lt;property id=&quot;20300&quot; value=&quot;Slide 30 - &amp;quot;Beépített önteszt&amp;quot;&quot;/&gt;&lt;property id=&quot;20307&quot; value=&quot;481&quot;/&gt;&lt;/object&gt;&lt;object type=&quot;3&quot; unique_id=&quot;12350&quot;&gt;&lt;property id=&quot;20148&quot; value=&quot;5&quot;/&gt;&lt;property id=&quot;20300&quot; value=&quot;Slide 31 - &amp;quot;Beépített önteszt&amp;quot;&quot;/&gt;&lt;property id=&quot;20307&quot; value=&quot;482&quot;/&gt;&lt;/object&gt;&lt;object type=&quot;3&quot; unique_id=&quot;12351&quot;&gt;&lt;property id=&quot;20148&quot; value=&quot;5&quot;/&gt;&lt;property id=&quot;20300&quot; value=&quot;Slide 32 - &amp;quot;A BIST architektúra alapegysége&amp;quot;&quot;/&gt;&lt;property id=&quot;20307&quot; value=&quot;483&quot;/&gt;&lt;/object&gt;&lt;object type=&quot;3&quot; unique_id=&quot;12352&quot;&gt;&lt;property id=&quot;20148&quot; value=&quot;5&quot;/&gt;&lt;property id=&quot;20300&quot; value=&quot;Slide 33 - &amp;quot;TPG megvalósításának módjai&amp;quot;&quot;/&gt;&lt;property id=&quot;20307&quot; value=&quot;484&quot;/&gt;&lt;/object&gt;&lt;object type=&quot;3&quot; unique_id=&quot;12353&quot;&gt;&lt;property id=&quot;20148&quot; value=&quot;5&quot;/&gt;&lt;property id=&quot;20300&quot; value=&quot;Slide 34 - &amp;quot;Ál-véletlenszám generátor: LFSR&amp;quot;&quot;/&gt;&lt;property id=&quot;20307&quot; value=&quot;485&quot;/&gt;&lt;/object&gt;&lt;object type=&quot;3&quot; unique_id=&quot;12354&quot;&gt;&lt;property id=&quot;20148&quot; value=&quot;5&quot;/&gt;&lt;property id=&quot;20300&quot; value=&quot;Slide 35 - &amp;quot;TPG megvalósítása LFSR-rel&amp;quot;&quot;/&gt;&lt;property id=&quot;20307&quot; value=&quot;486&quot;/&gt;&lt;/object&gt;&lt;object type=&quot;3&quot; unique_id=&quot;12355&quot;&gt;&lt;property id=&quot;20148&quot; value=&quot;5&quot;/&gt;&lt;property id=&quot;20300&quot; value=&quot;Slide 36 - &amp;quot;TRE megvalósításának módjai&amp;quot;&quot;/&gt;&lt;property id=&quot;20307&quot; value=&quot;487&quot;/&gt;&lt;/object&gt;&lt;object type=&quot;3&quot; unique_id=&quot;12356&quot;&gt;&lt;property id=&quot;20148&quot; value=&quot;5&quot;/&gt;&lt;property id=&quot;20300&quot; value=&quot;Slide 37 - &amp;quot;TRE megvalósítása LFSR-rel&amp;quot;&quot;/&gt;&lt;property id=&quot;20307&quot; value=&quot;488&quot;/&gt;&lt;/object&gt;&lt;object type=&quot;3&quot; unique_id=&quot;12357&quot;&gt;&lt;property id=&quot;20148&quot; value=&quot;5&quot;/&gt;&lt;property id=&quot;20300&quot; value=&quot;Slide 38 - &amp;quot;Pipeline áramkörök BIST-je&amp;quot;&quot;/&gt;&lt;property id=&quot;20307&quot; value=&quot;489&quot;/&gt;&lt;/object&gt;&lt;object type=&quot;3&quot; unique_id=&quot;12358&quot;&gt;&lt;property id=&quot;20148&quot; value=&quot;5&quot;/&gt;&lt;property id=&quot;20300&quot; value=&quot;Slide 39 - &amp;quot;Pipeline áramkörök BIST-je&amp;quot;&quot;/&gt;&lt;property id=&quot;20307&quot; value=&quot;490&quot;/&gt;&lt;/object&gt;&lt;object type=&quot;3&quot; unique_id=&quot;12359&quot;&gt;&lt;property id=&quot;20148&quot; value=&quot;5&quot;/&gt;&lt;property id=&quot;20300&quot; value=&quot;Slide 40 - &amp;quot;Pipeline áramkörök BIST-je&amp;quot;&quot;/&gt;&lt;property id=&quot;20307&quot; value=&quot;491&quot;/&gt;&lt;/object&gt;&lt;object type=&quot;3&quot; unique_id=&quot;12360&quot;&gt;&lt;property id=&quot;20148&quot; value=&quot;5&quot;/&gt;&lt;property id=&quot;20300&quot; value=&quot;Slide 41 - &amp;quot;Pipeline áramkörök BIST-je&amp;quot;&quot;/&gt;&lt;property id=&quot;20307&quot; value=&quot;492&quot;/&gt;&lt;/object&gt;&lt;object type=&quot;3&quot; unique_id=&quot;12361&quot;&gt;&lt;property id=&quot;20148&quot; value=&quot;5&quot;/&gt;&lt;property id=&quot;20300&quot; value=&quot;Slide 42 - &amp;quot;Pipeline áramkörök BIST-je: BILBO&amp;quot;&quot;/&gt;&lt;property id=&quot;20307&quot; value=&quot;493&quot;/&gt;&lt;/object&gt;&lt;object type=&quot;3&quot; unique_id=&quot;12362&quot;&gt;&lt;property id=&quot;20148&quot; value=&quot;5&quot;/&gt;&lt;property id=&quot;20300&quot; value=&quot;Slide 43 - &amp;quot;A boundary-scan szabvány&amp;quot;&quot;/&gt;&lt;property id=&quot;20307&quot; value=&quot;522&quot;/&gt;&lt;/object&gt;&lt;object type=&quot;3&quot; unique_id=&quot;12363&quot;&gt;&lt;property id=&quot;20148&quot; value=&quot;5&quot;/&gt;&lt;property id=&quot;20300&quot; value=&quot;Slide 44 - &amp;quot;A boundary-scan szabvány&amp;quot;&quot;/&gt;&lt;property id=&quot;20307&quot; value=&quot;523&quot;/&gt;&lt;/object&gt;&lt;object type=&quot;3&quot; unique_id=&quot;12364&quot;&gt;&lt;property id=&quot;20148&quot; value=&quot;5&quot;/&gt;&lt;property id=&quot;20300&quot; value=&quot;Slide 45 - &amp;quot;Panel BS áramkörös IC-kkel&amp;quot;&quot;/&gt;&lt;property id=&quot;20307&quot; value=&quot;496&quot;/&gt;&lt;/object&gt;&lt;object type=&quot;3&quot; unique_id=&quot;12365&quot;&gt;&lt;property id=&quot;20148&quot; value=&quot;5&quot;/&gt;&lt;property id=&quot;20300&quot; value=&quot;Slide 46 - &amp;quot;A BS áramkörök vezérlése&amp;quot;&quot;/&gt;&lt;property id=&quot;20307&quot; value=&quot;524&quot;/&gt;&lt;/object&gt;&lt;object type=&quot;3&quot; unique_id=&quot;12366&quot;&gt;&lt;property id=&quot;20148&quot; value=&quot;5&quot;/&gt;&lt;property id=&quot;20300&quot; value=&quot;Slide 47 - &amp;quot;A BS áramkörök vezérlése&amp;quot;&quot;/&gt;&lt;property id=&quot;20307&quot; value=&quot;498&quot;/&gt;&lt;/object&gt;&lt;object type=&quot;3&quot; unique_id=&quot;12367&quot;&gt;&lt;property id=&quot;20148&quot; value=&quot;5&quot;/&gt;&lt;property id=&quot;20300&quot; value=&quot;Slide 48 - &amp;quot;BIST külső vezérlése BSC-nel&amp;quot;&quot;/&gt;&lt;property id=&quot;20307&quot; value=&quot;499&quot;/&gt;&lt;/object&gt;&lt;object type=&quot;3&quot; unique_id=&quot;12368&quot;&gt;&lt;property id=&quot;20148&quot; value=&quot;5&quot;/&gt;&lt;property id=&quot;20300&quot; value=&quot;Slide 49 - &amp;quot;Termikus tesztelés, minősítés&amp;quot;&quot;/&gt;&lt;property id=&quot;20307&quot; value=&quot;500&quot;/&gt;&lt;/object&gt;&lt;object type=&quot;3&quot; unique_id=&quot;12369&quot;&gt;&lt;property id=&quot;20148&quot; value=&quot;5&quot;/&gt;&lt;property id=&quot;20300&quot; value=&quot;Slide 50 - &amp;quot;Termikus teszt&amp;quot;&quot;/&gt;&lt;property id=&quot;20307&quot; value=&quot;501&quot;/&gt;&lt;/object&gt;&lt;object type=&quot;3&quot; unique_id=&quot;12370&quot;&gt;&lt;property id=&quot;20148&quot; value=&quot;5&quot;/&gt;&lt;property id=&quot;20300&quot; value=&quot;Slide 51 - &amp;quot;On-line hőmérsékletfigyelés&amp;quot;&quot;/&gt;&lt;property id=&quot;20307&quot; value=&quot;502&quot;/&gt;&lt;/object&gt;&lt;object type=&quot;3&quot; unique_id=&quot;12371&quot;&gt;&lt;property id=&quot;20148&quot; value=&quot;5&quot;/&gt;&lt;property id=&quot;20300&quot; value=&quot;Slide 52 - &amp;quot;Ennek egy alkalmazása: TTV&amp;quot;&quot;/&gt;&lt;property id=&quot;20307&quot; value=&quot;503&quot;/&gt;&lt;/object&gt;&lt;object type=&quot;3&quot; unique_id=&quot;12372&quot;&gt;&lt;property id=&quot;20148&quot; value=&quot;5&quot;/&gt;&lt;property id=&quot;20300&quot; value=&quot;Slide 53 - &amp;quot;A TMC81-es termikus teszt IC&amp;quot;&quot;/&gt;&lt;property id=&quot;20307&quot; value=&quot;504&quot;/&gt;&lt;/object&gt;&lt;object type=&quot;3&quot; unique_id=&quot;12373&quot;&gt;&lt;property id=&quot;20148&quot; value=&quot;5&quot;/&gt;&lt;property id=&quot;20300&quot; value=&quot;Slide 54 - &amp;quot;A TMC81-es termikus teszt IC&amp;quot;&quot;/&gt;&lt;property id=&quot;20307&quot; value=&quot;505&quot;/&gt;&lt;/object&gt;&lt;object type=&quot;3&quot; unique_id=&quot;12374&quot;&gt;&lt;property id=&quot;20148&quot; value=&quot;5&quot;/&gt;&lt;property id=&quot;20300&quot; value=&quot;Slide 55 - &amp;quot;A TMC81-es termikus teszt IC&amp;quot;&quot;/&gt;&lt;property id=&quot;20307&quot; value=&quot;506&quot;/&gt;&lt;/object&gt;&lt;object type=&quot;3&quot; unique_id=&quot;12375&quot;&gt;&lt;property id=&quot;20148&quot; value=&quot;5&quot;/&gt;&lt;property id=&quot;20300&quot; value=&quot;Slide 56 - &amp;quot;Mérési eredmény a TMC81-gyel&amp;quot;&quot;/&gt;&lt;property id=&quot;20307&quot; value=&quot;507&quot;/&gt;&lt;/object&gt;&lt;object type=&quot;3&quot; unique_id=&quot;12376&quot;&gt;&lt;property id=&quot;20148&quot; value=&quot;5&quot;/&gt;&lt;property id=&quot;20300&quot; value=&quot;Slide 57 - &amp;quot;Tokozások termikus tesztje, minősítése&amp;quot;&quot;/&gt;&lt;property id=&quot;20307&quot; value=&quot;508&quot;/&gt;&lt;/object&gt;&lt;object type=&quot;3&quot; unique_id=&quot;12377&quot;&gt;&lt;property id=&quot;20148&quot; value=&quot;5&quot;/&gt;&lt;property id=&quot;20300&quot; value=&quot;Slide 58 - &amp;quot;Termikus tranziens tesztelés&amp;quot;&quot;/&gt;&lt;property id=&quot;20307&quot; value=&quot;512&quot;/&gt;&lt;/object&gt;&lt;object type=&quot;3&quot; unique_id=&quot;12378&quot;&gt;&lt;property id=&quot;20148&quot; value=&quot;5&quot;/&gt;&lt;property id=&quot;20300&quot; value=&quot;Slide 59 - &amp;quot;Az ún. struktúrafüggvények&amp;quot;&quot;/&gt;&lt;property id=&quot;20307&quot; value=&quot;513&quot;/&gt;&lt;/object&gt;&lt;object type=&quot;3&quot; unique_id=&quot;12379&quot;&gt;&lt;property id=&quot;20148&quot; value=&quot;5&quot;/&gt;&lt;property id=&quot;20300&quot; value=&quot;Slide 60 - &amp;quot;Struktúrafüggvény:&amp;quot;&quot;/&gt;&lt;property id=&quot;20307&quot; value=&quot;514&quot;/&gt;&lt;/object&gt;&lt;object type=&quot;3&quot; unique_id=&quot;12380&quot;&gt;&lt;property id=&quot;20148&quot; value=&quot;5&quot;/&gt;&lt;property id=&quot;20300&quot; value=&quot;Slide 61 - &amp;quot;Struktúrafüggvény&amp;quot;&quot;/&gt;&lt;property id=&quot;20307&quot; value=&quot;515&quot;/&gt;&lt;/object&gt;&lt;object type=&quot;3&quot; unique_id=&quot;12381&quot;&gt;&lt;property id=&quot;20148&quot; value=&quot;5&quot;/&gt;&lt;property id=&quot;20300&quot; value=&quot;Slide 62 - &amp;quot;Chip rögzítés minősítése&amp;quot;&quot;/&gt;&lt;property id=&quot;20307&quot; value=&quot;516&quot;/&gt;&lt;/object&gt;&lt;object type=&quot;3&quot; unique_id=&quot;12382&quot;&gt;&lt;property id=&quot;20148&quot; value=&quot;5&quot;/&gt;&lt;property id=&quot;20300&quot; value=&quot;Slide 63 - &amp;quot;Példa: tranzisztor modul&amp;quot;&quot;/&gt;&lt;property id=&quot;20307&quot; value=&quot;517&quot;/&gt;&lt;/object&gt;&lt;object type=&quot;3&quot; unique_id=&quot;12383&quot;&gt;&lt;property id=&quot;20148&quot; value=&quot;5&quot;/&gt;&lt;property id=&quot;20300&quot; value=&quot;Slide 64&quot;/&gt;&lt;property id=&quot;20307&quot; value=&quot;518&quot;/&gt;&lt;/object&gt;&lt;object type=&quot;3&quot; unique_id=&quot;12384&quot;&gt;&lt;property id=&quot;20148&quot; value=&quot;5&quot;/&gt;&lt;property id=&quot;20300&quot; value=&quot;Slide 65&quot;/&gt;&lt;property id=&quot;20307&quot; value=&quot;519&quot;/&gt;&lt;/object&gt;&lt;object type=&quot;3&quot; unique_id=&quot;12385&quot;&gt;&lt;property id=&quot;20148&quot; value=&quot;5&quot;/&gt;&lt;property id=&quot;20300&quot; value=&quot;Slide 66 - &amp;quot;Két működő chip 44L LLP tokban&amp;quot;&quot;/&gt;&lt;property id=&quot;20307&quot; value=&quot;520&quot;/&gt;&lt;/object&gt;&lt;object type=&quot;3&quot; unique_id=&quot;12386&quot;&gt;&lt;property id=&quot;20148&quot; value=&quot;5&quot;/&gt;&lt;property id=&quot;20300&quot; value=&quot;Slide 67&quot;/&gt;&lt;property id=&quot;20307&quot; value=&quot;52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8|1.1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2.2|1.8|1.5|1.4|1.3|1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0.5|1.1|1.1|1|1.5|3.3"/>
</p:tagLst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4D288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4D2885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rgbClr val="4D2885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85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4D2885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4596</TotalTime>
  <Words>813</Words>
  <Application>Microsoft Office PowerPoint</Application>
  <PresentationFormat>On-screen Show (4:3)</PresentationFormat>
  <Paragraphs>164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1_Custom Design</vt:lpstr>
      <vt:lpstr>Photo Editor Photo</vt:lpstr>
      <vt:lpstr>Equation</vt:lpstr>
      <vt:lpstr>Tokozások termikus tesztje, minősítése</vt:lpstr>
      <vt:lpstr>Termikus tranziens tesztelés</vt:lpstr>
      <vt:lpstr>Az ún. struktúrafüggvények</vt:lpstr>
      <vt:lpstr>Struktúrafüggvény:</vt:lpstr>
      <vt:lpstr>Struktúrafüggvény</vt:lpstr>
      <vt:lpstr>Chip rögzítés minősítése</vt:lpstr>
      <vt:lpstr>Példa: tranzisztor modul</vt:lpstr>
      <vt:lpstr>PowerPoint Presentation</vt:lpstr>
      <vt:lpstr>PowerPoint Presentation</vt:lpstr>
      <vt:lpstr>Két működő chip 44L LLP tokban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MicReD - Poppe Andras</dc:creator>
  <cp:lastModifiedBy>poppe</cp:lastModifiedBy>
  <cp:revision>362</cp:revision>
  <cp:lastPrinted>2000-11-24T10:53:46Z</cp:lastPrinted>
  <dcterms:created xsi:type="dcterms:W3CDTF">2000-11-23T21:23:08Z</dcterms:created>
  <dcterms:modified xsi:type="dcterms:W3CDTF">2014-04-17T14:06:04Z</dcterms:modified>
</cp:coreProperties>
</file>