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65" r:id="rId3"/>
    <p:sldId id="266" r:id="rId4"/>
    <p:sldId id="287" r:id="rId5"/>
    <p:sldId id="383" r:id="rId6"/>
    <p:sldId id="340" r:id="rId7"/>
    <p:sldId id="384" r:id="rId8"/>
    <p:sldId id="385" r:id="rId9"/>
    <p:sldId id="386" r:id="rId10"/>
    <p:sldId id="387" r:id="rId11"/>
    <p:sldId id="388" r:id="rId12"/>
    <p:sldId id="389" r:id="rId13"/>
    <p:sldId id="282" r:id="rId14"/>
    <p:sldId id="283" r:id="rId15"/>
    <p:sldId id="343" r:id="rId16"/>
    <p:sldId id="339" r:id="rId17"/>
    <p:sldId id="392" r:id="rId18"/>
    <p:sldId id="393" r:id="rId19"/>
    <p:sldId id="394" r:id="rId20"/>
    <p:sldId id="395" r:id="rId21"/>
    <p:sldId id="396" r:id="rId22"/>
    <p:sldId id="397" r:id="rId23"/>
    <p:sldId id="348" r:id="rId24"/>
    <p:sldId id="291" r:id="rId25"/>
    <p:sldId id="398" r:id="rId26"/>
    <p:sldId id="401" r:id="rId27"/>
    <p:sldId id="390" r:id="rId28"/>
    <p:sldId id="336" r:id="rId29"/>
    <p:sldId id="399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7" r:id="rId65"/>
    <p:sldId id="438" r:id="rId66"/>
    <p:sldId id="439" r:id="rId67"/>
    <p:sldId id="440" r:id="rId68"/>
    <p:sldId id="441" r:id="rId69"/>
    <p:sldId id="442" r:id="rId70"/>
    <p:sldId id="443" r:id="rId71"/>
    <p:sldId id="444" r:id="rId72"/>
    <p:sldId id="445" r:id="rId73"/>
    <p:sldId id="446" r:id="rId74"/>
    <p:sldId id="447" r:id="rId75"/>
    <p:sldId id="448" r:id="rId76"/>
    <p:sldId id="449" r:id="rId77"/>
    <p:sldId id="450" r:id="rId78"/>
    <p:sldId id="451" r:id="rId79"/>
    <p:sldId id="452" r:id="rId80"/>
    <p:sldId id="453" r:id="rId81"/>
    <p:sldId id="454" r:id="rId82"/>
    <p:sldId id="455" r:id="rId83"/>
    <p:sldId id="456" r:id="rId84"/>
  </p:sldIdLst>
  <p:sldSz cx="9144000" cy="6858000" type="overhead"/>
  <p:notesSz cx="6858000" cy="9774238"/>
  <p:defaultTextStyle>
    <a:defPPr>
      <a:defRPr lang="he-IL"/>
    </a:defPPr>
    <a:lvl1pPr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1pPr>
    <a:lvl2pPr marL="4572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2pPr>
    <a:lvl3pPr marL="9144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3pPr>
    <a:lvl4pPr marL="13716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4pPr>
    <a:lvl5pPr marL="1828800" algn="r" rtl="1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33"/>
    <a:srgbClr val="666633"/>
    <a:srgbClr val="336600"/>
    <a:srgbClr val="614020"/>
    <a:srgbClr val="523E30"/>
    <a:srgbClr val="CC6600"/>
    <a:srgbClr val="FFFF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48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>
              <a:defRPr sz="1200"/>
            </a:lvl1pPr>
          </a:lstStyle>
          <a:p>
            <a:r>
              <a:rPr lang="en-US"/>
              <a:t>Yoram Shapira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19538" y="0"/>
            <a:ext cx="29384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rtl="0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72588"/>
            <a:ext cx="29384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>
              <a:defRPr sz="1200"/>
            </a:lvl1pPr>
          </a:lstStyle>
          <a:p>
            <a:r>
              <a:rPr lang="en-US"/>
              <a:t>Materials characterization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19538" y="9272588"/>
            <a:ext cx="2938462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rtl="0">
              <a:defRPr sz="1200"/>
            </a:lvl1pPr>
          </a:lstStyle>
          <a:p>
            <a:fld id="{FE47C908-E7EC-410A-AF55-E80B7DA63D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19538" y="0"/>
            <a:ext cx="29384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rtl="0">
              <a:defRPr sz="12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72588"/>
            <a:ext cx="29384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9538" y="9272588"/>
            <a:ext cx="2938462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rtl="0">
              <a:defRPr sz="1200"/>
            </a:lvl1pPr>
          </a:lstStyle>
          <a:p>
            <a:fld id="{000F1023-2573-458B-887F-0454C74F9F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47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1pPr>
    <a:lvl2pPr marL="461963" algn="l" defTabSz="93345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2pPr>
    <a:lvl3pPr marL="923925" algn="l" defTabSz="93345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3pPr>
    <a:lvl4pPr marL="1387475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4pPr>
    <a:lvl5pPr marL="1849438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Hebrew)" pitchFamily="26" charset="-79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808665-3AF4-4DD7-B76D-C24110CC5DF7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C51E8C-941E-4787-B312-582AAD0E3884}" type="slidenum">
              <a:rPr lang="en-US"/>
              <a:pPr/>
              <a:t>18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8019AA-AC4B-4D9D-921D-BD7EB2618D56}" type="slidenum">
              <a:rPr lang="en-US"/>
              <a:pPr/>
              <a:t>19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1B8F-7D61-4771-AA95-F5B107BB79B2}" type="slidenum">
              <a:rPr lang="en-US"/>
              <a:pPr/>
              <a:t>20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26A7B-BDF2-4AA5-85C0-6833506CCBEB}" type="slidenum">
              <a:rPr lang="en-US"/>
              <a:pPr/>
              <a:t>21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3F960-DDD2-49D6-A157-9D3FB55D388B}" type="slidenum">
              <a:rPr lang="en-US"/>
              <a:pPr/>
              <a:t>22</a:t>
            </a:fld>
            <a:endParaRPr lang="en-US"/>
          </a:p>
        </p:txBody>
      </p:sp>
      <p:sp>
        <p:nvSpPr>
          <p:cNvPr id="246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E8370-CC6A-439F-AEEF-FA22BBB3BA0E}" type="slidenum">
              <a:rPr lang="en-US"/>
              <a:pPr/>
              <a:t>24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FBD6E-6039-48A2-8763-7D6D1AF9E597}" type="slidenum">
              <a:rPr lang="en-US"/>
              <a:pPr/>
              <a:t>25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39ACD-6371-4EE8-A0A9-EAA61B34C4B9}" type="slidenum">
              <a:rPr lang="en-US"/>
              <a:pPr/>
              <a:t>28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17A26-8FAF-4E8F-A6D3-8A5D81506112}" type="slidenum">
              <a:rPr lang="en-US"/>
              <a:pPr/>
              <a:t>29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6EFAF-AC1F-4B18-8F03-2B9494959811}" type="slidenum">
              <a:rPr lang="en-US"/>
              <a:pPr/>
              <a:t>30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87480-A60A-4DC1-857E-42EBBC5B0579}" type="slidenum">
              <a:rPr lang="en-US"/>
              <a:pPr/>
              <a:t>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B8808-2261-41B4-ACAF-3BFE71F5A34E}" type="slidenum">
              <a:rPr lang="en-US"/>
              <a:pPr/>
              <a:t>31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751E7-66B4-41F2-9F78-5816CD821705}" type="slidenum">
              <a:rPr lang="en-US"/>
              <a:pPr/>
              <a:t>41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73306-CDDA-4506-9B03-DAD4730FFD20}" type="slidenum">
              <a:rPr lang="en-US"/>
              <a:pPr/>
              <a:t>44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717E8-1301-4EB4-8C3B-564B4169C826}" type="slidenum">
              <a:rPr lang="en-US"/>
              <a:pPr/>
              <a:t>45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5C5B6-A8E9-42C1-9F6A-04408D69ABEB}" type="slidenum">
              <a:rPr lang="en-US"/>
              <a:pPr/>
              <a:t>47</a:t>
            </a:fld>
            <a:endParaRPr lang="en-US"/>
          </a:p>
        </p:txBody>
      </p:sp>
      <p:sp>
        <p:nvSpPr>
          <p:cNvPr id="278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BEABA-7E74-4AF2-8A1B-D82686265AC1}" type="slidenum">
              <a:rPr lang="en-US"/>
              <a:pPr/>
              <a:t>48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030D2-568A-4D17-9611-D5D6091B890F}" type="slidenum">
              <a:rPr lang="en-US"/>
              <a:pPr/>
              <a:t>49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EFCBA7-98AB-40BA-983B-E7FDA586A23B}" type="slidenum">
              <a:rPr lang="en-US"/>
              <a:pPr/>
              <a:t>50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F0199-707B-445F-AE51-4D3F4C5949D4}" type="slidenum">
              <a:rPr lang="en-US"/>
              <a:pPr/>
              <a:t>51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C80A9-E438-46D3-94A7-8D704BC13373}" type="slidenum">
              <a:rPr lang="en-US"/>
              <a:pPr/>
              <a:t>52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7D4257-1C61-4EED-A9B2-0B57B6DDDA44}" type="slidenum">
              <a:rPr lang="en-US"/>
              <a:pPr/>
              <a:t>3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4EE1B-5BA1-4203-864B-AB45699A39BE}" type="slidenum">
              <a:rPr lang="en-US"/>
              <a:pPr/>
              <a:t>53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5107E-A48A-4E56-99D1-8F59236BDE68}" type="slidenum">
              <a:rPr lang="en-US"/>
              <a:pPr/>
              <a:t>54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911AA-68DF-4345-9C1D-FE0B5F72F451}" type="slidenum">
              <a:rPr lang="en-US"/>
              <a:pPr/>
              <a:t>55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71D76F-16FB-414B-B0E5-0A2DFB341AEF}" type="slidenum">
              <a:rPr lang="en-US"/>
              <a:pPr/>
              <a:t>59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E8337-0E0A-4D00-994A-D31C422DB68A}" type="slidenum">
              <a:rPr lang="en-US"/>
              <a:pPr/>
              <a:t>60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5CDF53-FAA4-4235-9D29-1F7D64578179}" type="slidenum">
              <a:rPr lang="en-US"/>
              <a:pPr/>
              <a:t>66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13BA5-907F-4EFE-A3AA-39D4FC0867A6}" type="slidenum">
              <a:rPr lang="en-US"/>
              <a:pPr/>
              <a:t>67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77C70-3C13-40FA-871C-83887F11151A}" type="slidenum">
              <a:rPr lang="en-US"/>
              <a:pPr/>
              <a:t>68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974DE-3B6E-4846-8B53-55DD5759ADDC}" type="slidenum">
              <a:rPr lang="en-US"/>
              <a:pPr/>
              <a:t>69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792053-9DB0-4519-AD26-1D98AAC22DBD}" type="slidenum">
              <a:rPr lang="en-US"/>
              <a:pPr/>
              <a:t>70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C44FA-D082-46FF-91BB-C8D493F37BEE}" type="slidenum">
              <a:rPr lang="en-US"/>
              <a:pPr/>
              <a:t>4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6B7-FB59-40A6-AAB0-779D39440A2C}" type="slidenum">
              <a:rPr lang="en-US"/>
              <a:pPr/>
              <a:t>71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3C17-2198-432F-A6BE-57CC4A9E9983}" type="slidenum">
              <a:rPr lang="en-US"/>
              <a:pPr/>
              <a:t>72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BB416-908C-4685-BC71-754CF7992F50}" type="slidenum">
              <a:rPr lang="en-US"/>
              <a:pPr/>
              <a:t>76</a:t>
            </a:fld>
            <a:endParaRPr lang="en-US"/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AF9CD7-CC40-4D58-A171-F1E66FD1AD0D}" type="slidenum">
              <a:rPr lang="en-US"/>
              <a:pPr/>
              <a:t>77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2C61-8A28-4B6A-BCA2-19497C28CCF2}" type="slidenum">
              <a:rPr lang="en-US"/>
              <a:pPr/>
              <a:t>78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E604C-A27D-4E24-979B-C356DE081103}" type="slidenum">
              <a:rPr lang="en-US"/>
              <a:pPr/>
              <a:t>79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5BAB8-E340-4E2E-96FA-2F85FDB8B732}" type="slidenum">
              <a:rPr lang="en-US"/>
              <a:pPr/>
              <a:t>80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9DFD1-C11D-4228-A629-2C22C0E62CFB}" type="slidenum">
              <a:rPr lang="en-US"/>
              <a:pPr/>
              <a:t>81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0BAD6-9E25-48D1-8781-FFEA1D8921DF}" type="slidenum">
              <a:rPr lang="en-US"/>
              <a:pPr/>
              <a:t>82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8A395-B1A8-488F-BE95-A018DA5A98A0}" type="slidenum">
              <a:rPr lang="en-US"/>
              <a:pPr/>
              <a:t>83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14375"/>
            <a:ext cx="4964112" cy="3722688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75188"/>
            <a:ext cx="5048250" cy="4359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A4F45-E996-442C-8A86-A0DF3DDF215B}" type="slidenum">
              <a:rPr lang="en-US"/>
              <a:pPr/>
              <a:t>6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80F826-2177-4D78-BDBC-B4A0B5B98176}" type="slidenum">
              <a:rPr lang="en-US"/>
              <a:pPr/>
              <a:t>13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C885F-309B-4188-B997-3C3AC456D776}" type="slidenum">
              <a:rPr lang="en-US"/>
              <a:pPr/>
              <a:t>14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3A2AD-BC34-4219-A65E-DE89E9CF65E7}" type="slidenum">
              <a:rPr lang="en-US"/>
              <a:pPr/>
              <a:t>16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rtl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E2528-375C-4A25-A470-DD23F2C1DA15}" type="slidenum">
              <a:rPr lang="en-US"/>
              <a:pPr/>
              <a:t>17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5838" y="733425"/>
            <a:ext cx="4886325" cy="366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457200" y="2366963"/>
            <a:ext cx="8153400" cy="1600200"/>
            <a:chOff x="288" y="1491"/>
            <a:chExt cx="5136" cy="1008"/>
          </a:xfrm>
        </p:grpSpPr>
        <p:sp>
          <p:nvSpPr>
            <p:cNvPr id="3074" name="Arc 2"/>
            <p:cNvSpPr>
              <a:spLocks/>
            </p:cNvSpPr>
            <p:nvPr/>
          </p:nvSpPr>
          <p:spPr bwMode="invGray">
            <a:xfrm>
              <a:off x="3591" y="1491"/>
              <a:ext cx="1833" cy="1008"/>
            </a:xfrm>
            <a:custGeom>
              <a:avLst/>
              <a:gdLst>
                <a:gd name="G0" fmla="+- 360 0 0"/>
                <a:gd name="G1" fmla="+- 21600 0 0"/>
                <a:gd name="G2" fmla="+- 21600 0 0"/>
                <a:gd name="T0" fmla="*/ 396 w 21960"/>
                <a:gd name="T1" fmla="*/ 0 h 43200"/>
                <a:gd name="T2" fmla="*/ 0 w 21960"/>
                <a:gd name="T3" fmla="*/ 43197 h 43200"/>
                <a:gd name="T4" fmla="*/ 360 w 2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60" h="43200" fill="none" extrusionOk="0">
                  <a:moveTo>
                    <a:pt x="395" y="0"/>
                  </a:moveTo>
                  <a:cubicBezTo>
                    <a:pt x="12311" y="19"/>
                    <a:pt x="21960" y="9684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</a:path>
                <a:path w="21960" h="43200" stroke="0" extrusionOk="0">
                  <a:moveTo>
                    <a:pt x="395" y="0"/>
                  </a:moveTo>
                  <a:cubicBezTo>
                    <a:pt x="12311" y="19"/>
                    <a:pt x="21960" y="9684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  <a:lnTo>
                    <a:pt x="36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75" name="Arc 3"/>
            <p:cNvSpPr>
              <a:spLocks/>
            </p:cNvSpPr>
            <p:nvPr/>
          </p:nvSpPr>
          <p:spPr bwMode="invGray">
            <a:xfrm>
              <a:off x="3545" y="1595"/>
              <a:ext cx="1834" cy="800"/>
            </a:xfrm>
            <a:custGeom>
              <a:avLst/>
              <a:gdLst>
                <a:gd name="G0" fmla="+- 360 0 0"/>
                <a:gd name="G1" fmla="+- 21600 0 0"/>
                <a:gd name="G2" fmla="+- 21600 0 0"/>
                <a:gd name="T0" fmla="*/ 372 w 21960"/>
                <a:gd name="T1" fmla="*/ 0 h 43200"/>
                <a:gd name="T2" fmla="*/ 0 w 21960"/>
                <a:gd name="T3" fmla="*/ 43197 h 43200"/>
                <a:gd name="T4" fmla="*/ 360 w 2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60" h="43200" fill="none" extrusionOk="0">
                  <a:moveTo>
                    <a:pt x="371" y="0"/>
                  </a:moveTo>
                  <a:cubicBezTo>
                    <a:pt x="12296" y="6"/>
                    <a:pt x="21960" y="9675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</a:path>
                <a:path w="21960" h="43200" stroke="0" extrusionOk="0">
                  <a:moveTo>
                    <a:pt x="371" y="0"/>
                  </a:moveTo>
                  <a:cubicBezTo>
                    <a:pt x="12296" y="6"/>
                    <a:pt x="21960" y="9675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  <a:lnTo>
                    <a:pt x="36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76" name="Arc 4"/>
            <p:cNvSpPr>
              <a:spLocks/>
            </p:cNvSpPr>
            <p:nvPr/>
          </p:nvSpPr>
          <p:spPr bwMode="invGray">
            <a:xfrm>
              <a:off x="3518" y="1734"/>
              <a:ext cx="1833" cy="522"/>
            </a:xfrm>
            <a:custGeom>
              <a:avLst/>
              <a:gdLst>
                <a:gd name="G0" fmla="+- 361 0 0"/>
                <a:gd name="G1" fmla="+- 21600 0 0"/>
                <a:gd name="G2" fmla="+- 21600 0 0"/>
                <a:gd name="T0" fmla="*/ 373 w 21961"/>
                <a:gd name="T1" fmla="*/ 0 h 43200"/>
                <a:gd name="T2" fmla="*/ 0 w 21961"/>
                <a:gd name="T3" fmla="*/ 43197 h 43200"/>
                <a:gd name="T4" fmla="*/ 361 w 21961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61" h="43200" fill="none" extrusionOk="0">
                  <a:moveTo>
                    <a:pt x="372" y="0"/>
                  </a:moveTo>
                  <a:cubicBezTo>
                    <a:pt x="12297" y="6"/>
                    <a:pt x="21961" y="9675"/>
                    <a:pt x="21961" y="21600"/>
                  </a:cubicBezTo>
                  <a:cubicBezTo>
                    <a:pt x="21961" y="33529"/>
                    <a:pt x="12290" y="43200"/>
                    <a:pt x="361" y="43200"/>
                  </a:cubicBezTo>
                  <a:cubicBezTo>
                    <a:pt x="240" y="43199"/>
                    <a:pt x="120" y="43198"/>
                    <a:pt x="0" y="43196"/>
                  </a:cubicBezTo>
                </a:path>
                <a:path w="21961" h="43200" stroke="0" extrusionOk="0">
                  <a:moveTo>
                    <a:pt x="372" y="0"/>
                  </a:moveTo>
                  <a:cubicBezTo>
                    <a:pt x="12297" y="6"/>
                    <a:pt x="21961" y="9675"/>
                    <a:pt x="21961" y="21600"/>
                  </a:cubicBezTo>
                  <a:cubicBezTo>
                    <a:pt x="21961" y="33529"/>
                    <a:pt x="12290" y="43200"/>
                    <a:pt x="361" y="43200"/>
                  </a:cubicBezTo>
                  <a:cubicBezTo>
                    <a:pt x="240" y="43199"/>
                    <a:pt x="120" y="43198"/>
                    <a:pt x="0" y="43196"/>
                  </a:cubicBezTo>
                  <a:lnTo>
                    <a:pt x="361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77" name="AutoShape 5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86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C022BB4-A7C9-4956-B965-87EB89B166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BA0FF-0944-41AA-9732-3EFE6CF99E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2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172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172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F0193-1168-4356-9CD6-B23920CDCE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0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69A5BB1-337D-425E-86CE-1ADFEDDC6E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25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4191000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4C11F5-5A1F-491D-A2ED-48D4C78F05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5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DE777-4657-4CD9-BA7E-EDE8545C1D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0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A84DB-A773-4627-8E58-74C45B2AE7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8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86DB1-3806-4B52-8A8D-ADBF1B4DBD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4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F298E-C4FB-430E-ACC7-B372F0B563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8F88B-D307-4DCA-A8B7-B0B53FF2BA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02F57-258D-4318-8067-A6A0217BD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3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685FA-7742-430E-A1F6-5F83B32FC1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214D0-A1E2-460A-AF2F-9A88F7EF45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457200" y="384175"/>
            <a:ext cx="8153400" cy="1600200"/>
            <a:chOff x="288" y="242"/>
            <a:chExt cx="5136" cy="1008"/>
          </a:xfrm>
        </p:grpSpPr>
        <p:sp>
          <p:nvSpPr>
            <p:cNvPr id="1026" name="Arc 2"/>
            <p:cNvSpPr>
              <a:spLocks/>
            </p:cNvSpPr>
            <p:nvPr/>
          </p:nvSpPr>
          <p:spPr bwMode="invGray">
            <a:xfrm>
              <a:off x="3591" y="242"/>
              <a:ext cx="1833" cy="1008"/>
            </a:xfrm>
            <a:custGeom>
              <a:avLst/>
              <a:gdLst>
                <a:gd name="G0" fmla="+- 360 0 0"/>
                <a:gd name="G1" fmla="+- 21600 0 0"/>
                <a:gd name="G2" fmla="+- 21600 0 0"/>
                <a:gd name="T0" fmla="*/ 396 w 21960"/>
                <a:gd name="T1" fmla="*/ 0 h 43200"/>
                <a:gd name="T2" fmla="*/ 0 w 21960"/>
                <a:gd name="T3" fmla="*/ 43197 h 43200"/>
                <a:gd name="T4" fmla="*/ 360 w 2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60" h="43200" fill="none" extrusionOk="0">
                  <a:moveTo>
                    <a:pt x="395" y="0"/>
                  </a:moveTo>
                  <a:cubicBezTo>
                    <a:pt x="12311" y="19"/>
                    <a:pt x="21960" y="9684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</a:path>
                <a:path w="21960" h="43200" stroke="0" extrusionOk="0">
                  <a:moveTo>
                    <a:pt x="395" y="0"/>
                  </a:moveTo>
                  <a:cubicBezTo>
                    <a:pt x="12311" y="19"/>
                    <a:pt x="21960" y="9684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  <a:lnTo>
                    <a:pt x="36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7" name="Arc 3"/>
            <p:cNvSpPr>
              <a:spLocks/>
            </p:cNvSpPr>
            <p:nvPr/>
          </p:nvSpPr>
          <p:spPr bwMode="invGray">
            <a:xfrm>
              <a:off x="3545" y="346"/>
              <a:ext cx="1834" cy="800"/>
            </a:xfrm>
            <a:custGeom>
              <a:avLst/>
              <a:gdLst>
                <a:gd name="G0" fmla="+- 360 0 0"/>
                <a:gd name="G1" fmla="+- 21600 0 0"/>
                <a:gd name="G2" fmla="+- 21600 0 0"/>
                <a:gd name="T0" fmla="*/ 372 w 21960"/>
                <a:gd name="T1" fmla="*/ 0 h 43200"/>
                <a:gd name="T2" fmla="*/ 0 w 21960"/>
                <a:gd name="T3" fmla="*/ 43197 h 43200"/>
                <a:gd name="T4" fmla="*/ 360 w 2196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60" h="43200" fill="none" extrusionOk="0">
                  <a:moveTo>
                    <a:pt x="371" y="0"/>
                  </a:moveTo>
                  <a:cubicBezTo>
                    <a:pt x="12296" y="6"/>
                    <a:pt x="21960" y="9675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</a:path>
                <a:path w="21960" h="43200" stroke="0" extrusionOk="0">
                  <a:moveTo>
                    <a:pt x="371" y="0"/>
                  </a:moveTo>
                  <a:cubicBezTo>
                    <a:pt x="12296" y="6"/>
                    <a:pt x="21960" y="9675"/>
                    <a:pt x="21960" y="21600"/>
                  </a:cubicBezTo>
                  <a:cubicBezTo>
                    <a:pt x="21960" y="33529"/>
                    <a:pt x="12289" y="43200"/>
                    <a:pt x="360" y="43200"/>
                  </a:cubicBezTo>
                  <a:cubicBezTo>
                    <a:pt x="239" y="43199"/>
                    <a:pt x="119" y="43198"/>
                    <a:pt x="0" y="43196"/>
                  </a:cubicBezTo>
                  <a:lnTo>
                    <a:pt x="36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8" name="Arc 4"/>
            <p:cNvSpPr>
              <a:spLocks/>
            </p:cNvSpPr>
            <p:nvPr/>
          </p:nvSpPr>
          <p:spPr bwMode="invGray">
            <a:xfrm>
              <a:off x="3518" y="485"/>
              <a:ext cx="1833" cy="522"/>
            </a:xfrm>
            <a:custGeom>
              <a:avLst/>
              <a:gdLst>
                <a:gd name="G0" fmla="+- 361 0 0"/>
                <a:gd name="G1" fmla="+- 21600 0 0"/>
                <a:gd name="G2" fmla="+- 21600 0 0"/>
                <a:gd name="T0" fmla="*/ 373 w 21961"/>
                <a:gd name="T1" fmla="*/ 0 h 43200"/>
                <a:gd name="T2" fmla="*/ 0 w 21961"/>
                <a:gd name="T3" fmla="*/ 43197 h 43200"/>
                <a:gd name="T4" fmla="*/ 361 w 21961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61" h="43200" fill="none" extrusionOk="0">
                  <a:moveTo>
                    <a:pt x="372" y="0"/>
                  </a:moveTo>
                  <a:cubicBezTo>
                    <a:pt x="12297" y="6"/>
                    <a:pt x="21961" y="9675"/>
                    <a:pt x="21961" y="21600"/>
                  </a:cubicBezTo>
                  <a:cubicBezTo>
                    <a:pt x="21961" y="33529"/>
                    <a:pt x="12290" y="43200"/>
                    <a:pt x="361" y="43200"/>
                  </a:cubicBezTo>
                  <a:cubicBezTo>
                    <a:pt x="240" y="43199"/>
                    <a:pt x="120" y="43198"/>
                    <a:pt x="0" y="43196"/>
                  </a:cubicBezTo>
                </a:path>
                <a:path w="21961" h="43200" stroke="0" extrusionOk="0">
                  <a:moveTo>
                    <a:pt x="372" y="0"/>
                  </a:moveTo>
                  <a:cubicBezTo>
                    <a:pt x="12297" y="6"/>
                    <a:pt x="21961" y="9675"/>
                    <a:pt x="21961" y="21600"/>
                  </a:cubicBezTo>
                  <a:cubicBezTo>
                    <a:pt x="21961" y="33529"/>
                    <a:pt x="12290" y="43200"/>
                    <a:pt x="361" y="43200"/>
                  </a:cubicBezTo>
                  <a:cubicBezTo>
                    <a:pt x="240" y="43199"/>
                    <a:pt x="120" y="43198"/>
                    <a:pt x="0" y="43196"/>
                  </a:cubicBezTo>
                  <a:lnTo>
                    <a:pt x="361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invGray">
            <a:xfrm>
              <a:off x="288" y="691"/>
              <a:ext cx="4988" cy="104"/>
            </a:xfrm>
            <a:prstGeom prst="roundRect">
              <a:avLst>
                <a:gd name="adj" fmla="val 49986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rtl="0">
              <a:defRPr sz="1400">
                <a:latin typeface="Arial" pitchFamily="34" charset="0"/>
              </a:defRPr>
            </a:lvl1pPr>
          </a:lstStyle>
          <a:p>
            <a:fld id="{B18DF1DB-B727-4BE0-85C4-A2748D9D82C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 (Hebrew)" pitchFamily="26" charset="-79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w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w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wm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3.jpeg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jpeg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wmf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w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image" Target="../media/image20.w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1.png"/><Relationship Id="rId10" Type="http://schemas.openxmlformats.org/officeDocument/2006/relationships/image" Target="../media/image4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5.png"/><Relationship Id="rId4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wmf"/><Relationship Id="rId2" Type="http://schemas.openxmlformats.org/officeDocument/2006/relationships/vmlDrawing" Target="../drawings/vmlDrawing11.vml"/><Relationship Id="rId1" Type="http://schemas.openxmlformats.org/officeDocument/2006/relationships/themeOverride" Target="../theme/themeOverride10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w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wmf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1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wmf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04800" y="6096000"/>
            <a:ext cx="8610600" cy="457200"/>
          </a:xfrm>
          <a:prstGeom prst="rect">
            <a:avLst/>
          </a:prstGeom>
          <a:solidFill>
            <a:srgbClr val="FFCC00">
              <a:alpha val="50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97566" dir="2700000" algn="ctr" rotWithShape="0">
              <a:schemeClr val="bg2"/>
            </a:outerShdw>
          </a:effectLst>
        </p:spPr>
        <p:txBody>
          <a:bodyPr lIns="92075" tIns="46038" rIns="92075" bIns="46038" anchor="ctr" anchorCtr="1"/>
          <a:lstStyle/>
          <a:p>
            <a:pPr algn="ctr" rtl="0">
              <a:spcBef>
                <a:spcPct val="20000"/>
              </a:spcBef>
            </a:pPr>
            <a:r>
              <a:rPr lang="en-US" sz="2400"/>
              <a:t>Yoram Shapira, EE                Nano-bio-electronics 18.12.01</a:t>
            </a:r>
          </a:p>
        </p:txBody>
      </p:sp>
      <p:pic>
        <p:nvPicPr>
          <p:cNvPr id="512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6213" y="53260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28613" y="5257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834063" y="4313238"/>
            <a:ext cx="2473325" cy="10223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4759325" y="3443288"/>
            <a:ext cx="1588" cy="368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814513" y="3814763"/>
            <a:ext cx="0" cy="365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4759325" y="3814763"/>
            <a:ext cx="1588" cy="365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7086600" y="3813175"/>
            <a:ext cx="1588" cy="365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817688" y="3813175"/>
            <a:ext cx="29400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911225" y="4176713"/>
            <a:ext cx="1973263" cy="1389062"/>
          </a:xfrm>
          <a:prstGeom prst="rect">
            <a:avLst/>
          </a:prstGeom>
          <a:solidFill>
            <a:srgbClr val="FF9933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1219200" y="4419600"/>
            <a:ext cx="1181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Growth and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1219200" y="4876800"/>
            <a:ext cx="1130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Processing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914400" y="4191000"/>
            <a:ext cx="1973263" cy="1389063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3400425" y="4181475"/>
            <a:ext cx="2724150" cy="1379538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3960813" y="4343400"/>
            <a:ext cx="166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Characterization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4267200" y="4953000"/>
            <a:ext cx="1295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and Analysis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3395663" y="4176713"/>
            <a:ext cx="2733675" cy="1389062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6383338" y="4186238"/>
            <a:ext cx="1676400" cy="1366837"/>
          </a:xfrm>
          <a:prstGeom prst="rect">
            <a:avLst/>
          </a:prstGeom>
          <a:solidFill>
            <a:srgbClr val="FF9933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6704013" y="4343400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Design and</a:t>
            </a:r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6705600" y="4800600"/>
            <a:ext cx="1268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Modeling</a:t>
            </a:r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3352800" y="2057400"/>
            <a:ext cx="2727325" cy="1382713"/>
          </a:xfrm>
          <a:prstGeom prst="rect">
            <a:avLst/>
          </a:prstGeom>
          <a:solidFill>
            <a:srgbClr val="FF9933"/>
          </a:solidFill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4724400" y="2286000"/>
            <a:ext cx="54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Nano</a:t>
            </a:r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4572000" y="2743200"/>
            <a:ext cx="876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 rtl="0"/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Systems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3352800" y="2057400"/>
            <a:ext cx="2727325" cy="1382713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>
            <a:off x="4727575" y="3810000"/>
            <a:ext cx="2390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 animBg="1"/>
      <p:bldP spid="5137" grpId="0" animBg="1"/>
      <p:bldP spid="51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/>
              <a:t/>
            </a:r>
            <a:br>
              <a:rPr lang="en-US" sz="1800" b="1"/>
            </a:br>
            <a:r>
              <a:rPr lang="en-US" sz="1800"/>
              <a:t/>
            </a:r>
            <a:br>
              <a:rPr lang="en-US" sz="1800"/>
            </a:br>
            <a:r>
              <a:rPr lang="en-US"/>
              <a:t>Crystallization of Ge:Al (1)</a:t>
            </a:r>
            <a:r>
              <a:rPr lang="en-US" sz="1400"/>
              <a:t/>
            </a:r>
            <a:br>
              <a:rPr lang="en-US" sz="1400"/>
            </a:br>
            <a:endParaRPr lang="en-GB" sz="1400"/>
          </a:p>
        </p:txBody>
      </p:sp>
      <p:graphicFrame>
        <p:nvGraphicFramePr>
          <p:cNvPr id="229379" name="Object 3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685800" y="2176463"/>
          <a:ext cx="3810000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4" name="Bitmap Image" r:id="rId3" imgW="4808637" imgH="4892464" progId="Paint.Picture">
                  <p:embed/>
                </p:oleObj>
              </mc:Choice>
              <mc:Fallback>
                <p:oleObj name="Bitmap Image" r:id="rId3" imgW="4808637" imgH="489246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176463"/>
                        <a:ext cx="3810000" cy="387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905000"/>
            <a:ext cx="3810000" cy="4038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>
                <a:solidFill>
                  <a:srgbClr val="FFFF99"/>
                </a:solidFill>
              </a:rPr>
              <a:t>A</a:t>
            </a:r>
            <a:r>
              <a:rPr lang="en-US">
                <a:solidFill>
                  <a:srgbClr val="FFFF99"/>
                </a:solidFill>
              </a:rPr>
              <a:t> branched </a:t>
            </a:r>
            <a:r>
              <a:rPr lang="en-GB">
                <a:solidFill>
                  <a:srgbClr val="FFFF99"/>
                </a:solidFill>
              </a:rPr>
              <a:t>Morphology</a:t>
            </a:r>
            <a:r>
              <a:rPr lang="en-US">
                <a:solidFill>
                  <a:srgbClr val="FFFF99"/>
                </a:solidFill>
              </a:rPr>
              <a:t> in Material Science that is relevant to Life Science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FFFF99"/>
                </a:solidFill>
              </a:rPr>
              <a:t>Contrast:  Mass thickness,  Bragg Conditions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FFFF99"/>
                </a:solidFill>
              </a:rPr>
              <a:t>Diffraction: Polycrystalline, Preferred orientation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FF99"/>
                </a:solidFill>
              </a:rPr>
              <a:t>    </a:t>
            </a:r>
            <a:endParaRPr lang="en-GB">
              <a:solidFill>
                <a:srgbClr val="FFFF99"/>
              </a:solidFill>
            </a:endParaRPr>
          </a:p>
        </p:txBody>
      </p:sp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1524000" y="6019800"/>
            <a:ext cx="606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i="1">
                <a:solidFill>
                  <a:schemeClr val="tx2"/>
                </a:solidFill>
              </a:rPr>
              <a:t>Yossi </a:t>
            </a:r>
            <a:r>
              <a:rPr lang="en-US" sz="1800" b="1" i="1">
                <a:solidFill>
                  <a:schemeClr val="tx2"/>
                </a:solidFill>
              </a:rPr>
              <a:t> </a:t>
            </a:r>
            <a:r>
              <a:rPr lang="en-GB" sz="1800" b="1" i="1">
                <a:solidFill>
                  <a:schemeClr val="tx2"/>
                </a:solidFill>
              </a:rPr>
              <a:t>LEREAH</a:t>
            </a:r>
            <a:r>
              <a:rPr lang="en-US" sz="1800" b="1" i="1">
                <a:solidFill>
                  <a:schemeClr val="tx2"/>
                </a:solidFill>
              </a:rPr>
              <a:t>                                        TEL AVIV University</a:t>
            </a:r>
          </a:p>
        </p:txBody>
      </p:sp>
      <p:pic>
        <p:nvPicPr>
          <p:cNvPr id="229382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b="1"/>
              <a:t>Yossi </a:t>
            </a:r>
            <a:r>
              <a:rPr lang="en-US" sz="1800" b="1"/>
              <a:t> </a:t>
            </a:r>
            <a:r>
              <a:rPr lang="en-GB" sz="1800" b="1"/>
              <a:t>LEREAH</a:t>
            </a:r>
            <a:r>
              <a:rPr lang="en-US" sz="1800" b="1"/>
              <a:t>                                                     TEL AVIV University</a:t>
            </a:r>
            <a:r>
              <a:rPr lang="en-US" sz="1800"/>
              <a:t/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/>
              <a:t>Crystallization of Ge:Al (2)  </a:t>
            </a:r>
            <a:r>
              <a:rPr lang="en-US" sz="1400"/>
              <a:t/>
            </a:r>
            <a:br>
              <a:rPr lang="en-US" sz="1400"/>
            </a:br>
            <a:endParaRPr lang="en-GB" sz="140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2209800"/>
            <a:ext cx="3429000" cy="3962400"/>
          </a:xfrm>
        </p:spPr>
        <p:txBody>
          <a:bodyPr/>
          <a:lstStyle/>
          <a:p>
            <a:r>
              <a:rPr lang="en-GB">
                <a:solidFill>
                  <a:srgbClr val="FFFF99"/>
                </a:solidFill>
              </a:rPr>
              <a:t>Phase Contrast reveals </a:t>
            </a:r>
            <a:r>
              <a:rPr lang="en-US">
                <a:solidFill>
                  <a:srgbClr val="FFFF99"/>
                </a:solidFill>
              </a:rPr>
              <a:t>the periodicity of the atoms.</a:t>
            </a:r>
          </a:p>
          <a:p>
            <a:r>
              <a:rPr lang="en-US">
                <a:solidFill>
                  <a:srgbClr val="FFFF99"/>
                </a:solidFill>
              </a:rPr>
              <a:t>The interface is rough down to atomic scale</a:t>
            </a:r>
            <a:endParaRPr lang="en-GB">
              <a:solidFill>
                <a:srgbClr val="FFFF99"/>
              </a:solidFill>
            </a:endParaRPr>
          </a:p>
          <a:p>
            <a:endParaRPr lang="en-GB">
              <a:solidFill>
                <a:srgbClr val="FFFF99"/>
              </a:solidFill>
            </a:endParaRPr>
          </a:p>
          <a:p>
            <a:endParaRPr lang="en-GB">
              <a:solidFill>
                <a:srgbClr val="FFFF99"/>
              </a:solidFill>
            </a:endParaRPr>
          </a:p>
        </p:txBody>
      </p:sp>
      <p:graphicFrame>
        <p:nvGraphicFramePr>
          <p:cNvPr id="230404" name="Object 4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685800" y="1828800"/>
          <a:ext cx="4419600" cy="425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08" name="Bitmap Image" r:id="rId3" imgW="5296359" imgH="4153260" progId="Paint.Picture">
                  <p:embed/>
                </p:oleObj>
              </mc:Choice>
              <mc:Fallback>
                <p:oleObj name="Bitmap Image" r:id="rId3" imgW="5296359" imgH="415326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4419600" cy="425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5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609600" y="6248400"/>
            <a:ext cx="2295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Yossi LEREAH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/>
            </a:r>
            <a:br>
              <a:rPr lang="en-US" sz="1800"/>
            </a:br>
            <a:r>
              <a:rPr lang="en-US" sz="1800"/>
              <a:t/>
            </a:r>
            <a:br>
              <a:rPr lang="en-US" sz="1800"/>
            </a:br>
            <a:r>
              <a:rPr lang="en-US"/>
              <a:t>Melting of Nano-Particles</a:t>
            </a:r>
            <a:endParaRPr lang="en-GB" sz="1800"/>
          </a:p>
        </p:txBody>
      </p:sp>
      <p:sp>
        <p:nvSpPr>
          <p:cNvPr id="231427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2057400"/>
            <a:ext cx="3352800" cy="3352800"/>
          </a:xfrm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Melting </a:t>
            </a:r>
            <a:r>
              <a:rPr lang="en-US" sz="2400">
                <a:solidFill>
                  <a:srgbClr val="FFFF99"/>
                </a:solidFill>
              </a:rPr>
              <a:t>temperature </a:t>
            </a:r>
            <a:r>
              <a:rPr lang="en-GB" sz="2400">
                <a:solidFill>
                  <a:srgbClr val="FFFF99"/>
                </a:solidFill>
              </a:rPr>
              <a:t>depend</a:t>
            </a:r>
            <a:r>
              <a:rPr lang="en-US" sz="2400">
                <a:solidFill>
                  <a:srgbClr val="FFFF99"/>
                </a:solidFill>
              </a:rPr>
              <a:t>s on the particle size.</a:t>
            </a:r>
          </a:p>
          <a:p>
            <a:r>
              <a:rPr lang="en-US" sz="2400">
                <a:solidFill>
                  <a:srgbClr val="FFFF99"/>
                </a:solidFill>
              </a:rPr>
              <a:t>Existence of surface melting.</a:t>
            </a:r>
          </a:p>
          <a:p>
            <a:r>
              <a:rPr lang="en-US" sz="2400">
                <a:solidFill>
                  <a:srgbClr val="FFFF99"/>
                </a:solidFill>
              </a:rPr>
              <a:t>Diffraction Contrast between solid and liquid phases</a:t>
            </a:r>
            <a:r>
              <a:rPr lang="en-GB">
                <a:solidFill>
                  <a:srgbClr val="FFFF99"/>
                </a:solidFill>
              </a:rPr>
              <a:t> </a:t>
            </a:r>
          </a:p>
        </p:txBody>
      </p:sp>
      <p:graphicFrame>
        <p:nvGraphicFramePr>
          <p:cNvPr id="231428" name="Object 1028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304800" y="1447800"/>
          <a:ext cx="4800600" cy="480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2" name="Bitmap Image" r:id="rId3" imgW="6081287" imgH="6088908" progId="Paint.Picture">
                  <p:embed/>
                </p:oleObj>
              </mc:Choice>
              <mc:Fallback>
                <p:oleObj name="Bitmap Image" r:id="rId3" imgW="6081287" imgH="6088908" progId="Paint.Picture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4800600" cy="480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9" name="Rectangle 1029"/>
          <p:cNvSpPr>
            <a:spLocks noChangeArrowheads="1"/>
          </p:cNvSpPr>
          <p:nvPr/>
        </p:nvSpPr>
        <p:spPr bwMode="auto">
          <a:xfrm>
            <a:off x="1066800" y="6324600"/>
            <a:ext cx="680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i="1">
                <a:solidFill>
                  <a:schemeClr val="tx2"/>
                </a:solidFill>
              </a:rPr>
              <a:t>Yossi </a:t>
            </a:r>
            <a:r>
              <a:rPr lang="en-US" sz="1800" b="1" i="1">
                <a:solidFill>
                  <a:schemeClr val="tx2"/>
                </a:solidFill>
              </a:rPr>
              <a:t> </a:t>
            </a:r>
            <a:r>
              <a:rPr lang="en-GB" sz="1800" b="1" i="1">
                <a:solidFill>
                  <a:schemeClr val="tx2"/>
                </a:solidFill>
              </a:rPr>
              <a:t>LEREAH</a:t>
            </a:r>
            <a:r>
              <a:rPr lang="en-US" sz="1800" b="1" i="1">
                <a:solidFill>
                  <a:schemeClr val="tx2"/>
                </a:solidFill>
              </a:rPr>
              <a:t>                                                     TEL AVIV University</a:t>
            </a:r>
          </a:p>
        </p:txBody>
      </p:sp>
      <p:pic>
        <p:nvPicPr>
          <p:cNvPr id="231430" name="Picture 103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44038" name="Picture 6" descr="A:\S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467600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4608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46086" name="Picture 6" descr="A:\S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867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609600" y="6172200"/>
            <a:ext cx="2295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Yossi LEREAH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WordArt 2"/>
          <p:cNvSpPr>
            <a:spLocks noChangeArrowheads="1" noChangeShapeType="1" noTextEdit="1"/>
          </p:cNvSpPr>
          <p:nvPr/>
        </p:nvSpPr>
        <p:spPr bwMode="auto">
          <a:xfrm>
            <a:off x="533400" y="2057400"/>
            <a:ext cx="83820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hu-HU" sz="2800" b="1" kern="10">
                <a:solidFill>
                  <a:srgbClr val="FFFF99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Bookman Old Style"/>
              </a:rPr>
              <a:t>Scanning Electron Microscope</a:t>
            </a:r>
          </a:p>
          <a:p>
            <a:pPr algn="ctr" rtl="0"/>
            <a:r>
              <a:rPr lang="hu-HU" sz="2800" b="1" kern="10">
                <a:solidFill>
                  <a:srgbClr val="FFFF99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Bookman Old Style"/>
              </a:rPr>
              <a:t>(SEM)</a:t>
            </a:r>
          </a:p>
        </p:txBody>
      </p:sp>
      <p:pic>
        <p:nvPicPr>
          <p:cNvPr id="18329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175107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175110" name="Object 6"/>
          <p:cNvGraphicFramePr>
            <a:graphicFrameLocks noChangeAspect="1"/>
          </p:cNvGraphicFramePr>
          <p:nvPr/>
        </p:nvGraphicFramePr>
        <p:xfrm>
          <a:off x="1295400" y="1981200"/>
          <a:ext cx="6629400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2" name="Document" r:id="rId6" imgW="4446360" imgH="2437560" progId="Word.Document.8">
                  <p:embed/>
                </p:oleObj>
              </mc:Choice>
              <mc:Fallback>
                <p:oleObj name="Document" r:id="rId6" imgW="4446360" imgH="243756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81200"/>
                        <a:ext cx="6629400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533400"/>
          </a:xfrm>
        </p:spPr>
        <p:txBody>
          <a:bodyPr/>
          <a:lstStyle/>
          <a:p>
            <a:r>
              <a:rPr lang="en-US"/>
              <a:t>Collected signals in SEM</a:t>
            </a:r>
          </a:p>
        </p:txBody>
      </p:sp>
      <p:sp>
        <p:nvSpPr>
          <p:cNvPr id="235523" name="Rectangle 1027"/>
          <p:cNvSpPr>
            <a:spLocks noChangeArrowheads="1"/>
          </p:cNvSpPr>
          <p:nvPr/>
        </p:nvSpPr>
        <p:spPr bwMode="auto">
          <a:xfrm>
            <a:off x="3429000" y="5030788"/>
            <a:ext cx="2482850" cy="5921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24" name="Text Box 1028"/>
          <p:cNvSpPr txBox="1">
            <a:spLocks noChangeArrowheads="1"/>
          </p:cNvSpPr>
          <p:nvPr/>
        </p:nvSpPr>
        <p:spPr bwMode="auto">
          <a:xfrm>
            <a:off x="3952875" y="5095875"/>
            <a:ext cx="15636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Sample</a:t>
            </a:r>
          </a:p>
        </p:txBody>
      </p:sp>
      <p:sp>
        <p:nvSpPr>
          <p:cNvPr id="235525" name="Text Box 1029"/>
          <p:cNvSpPr txBox="1">
            <a:spLocks noChangeArrowheads="1"/>
          </p:cNvSpPr>
          <p:nvPr/>
        </p:nvSpPr>
        <p:spPr bwMode="auto">
          <a:xfrm>
            <a:off x="3625850" y="1654175"/>
            <a:ext cx="2154238" cy="4762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Incident beam</a:t>
            </a:r>
          </a:p>
        </p:txBody>
      </p:sp>
      <p:sp>
        <p:nvSpPr>
          <p:cNvPr id="235526" name="Text Box 1030"/>
          <p:cNvSpPr txBox="1">
            <a:spLocks noChangeArrowheads="1"/>
          </p:cNvSpPr>
          <p:nvPr/>
        </p:nvSpPr>
        <p:spPr bwMode="auto">
          <a:xfrm>
            <a:off x="5286375" y="3825875"/>
            <a:ext cx="3122613" cy="415925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Secondary electrons (SE)</a:t>
            </a:r>
            <a:endParaRPr lang="en-US" sz="2400">
              <a:latin typeface="Arial" pitchFamily="34" charset="0"/>
            </a:endParaRPr>
          </a:p>
        </p:txBody>
      </p:sp>
      <p:sp>
        <p:nvSpPr>
          <p:cNvPr id="235527" name="Text Box 1031"/>
          <p:cNvSpPr txBox="1">
            <a:spLocks noChangeArrowheads="1"/>
          </p:cNvSpPr>
          <p:nvPr/>
        </p:nvSpPr>
        <p:spPr bwMode="auto">
          <a:xfrm>
            <a:off x="5397500" y="2481263"/>
            <a:ext cx="2982913" cy="720725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Backscattered electrons (BSE)</a:t>
            </a:r>
          </a:p>
        </p:txBody>
      </p:sp>
      <p:sp>
        <p:nvSpPr>
          <p:cNvPr id="235528" name="Line 1032"/>
          <p:cNvSpPr>
            <a:spLocks noChangeShapeType="1"/>
          </p:cNvSpPr>
          <p:nvPr/>
        </p:nvSpPr>
        <p:spPr bwMode="auto">
          <a:xfrm flipV="1">
            <a:off x="4673600" y="4198938"/>
            <a:ext cx="723900" cy="801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29" name="Line 1033"/>
          <p:cNvSpPr>
            <a:spLocks noChangeShapeType="1"/>
          </p:cNvSpPr>
          <p:nvPr/>
        </p:nvSpPr>
        <p:spPr bwMode="auto">
          <a:xfrm flipV="1">
            <a:off x="4729163" y="2919413"/>
            <a:ext cx="682625" cy="2036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30" name="Freeform 1034"/>
          <p:cNvSpPr>
            <a:spLocks/>
          </p:cNvSpPr>
          <p:nvPr/>
        </p:nvSpPr>
        <p:spPr bwMode="auto">
          <a:xfrm>
            <a:off x="3690938" y="3921125"/>
            <a:ext cx="1008062" cy="1073150"/>
          </a:xfrm>
          <a:custGeom>
            <a:avLst/>
            <a:gdLst>
              <a:gd name="T0" fmla="*/ 1137 w 1137"/>
              <a:gd name="T1" fmla="*/ 1069 h 1069"/>
              <a:gd name="T2" fmla="*/ 798 w 1137"/>
              <a:gd name="T3" fmla="*/ 274 h 1069"/>
              <a:gd name="T4" fmla="*/ 127 w 1137"/>
              <a:gd name="T5" fmla="*/ 43 h 1069"/>
              <a:gd name="T6" fmla="*/ 36 w 1137"/>
              <a:gd name="T7" fmla="*/ 18 h 1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7" h="1069">
                <a:moveTo>
                  <a:pt x="1137" y="1069"/>
                </a:moveTo>
                <a:cubicBezTo>
                  <a:pt x="1051" y="757"/>
                  <a:pt x="966" y="445"/>
                  <a:pt x="798" y="274"/>
                </a:cubicBezTo>
                <a:cubicBezTo>
                  <a:pt x="630" y="103"/>
                  <a:pt x="254" y="86"/>
                  <a:pt x="127" y="43"/>
                </a:cubicBezTo>
                <a:cubicBezTo>
                  <a:pt x="0" y="0"/>
                  <a:pt x="18" y="9"/>
                  <a:pt x="36" y="18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31" name="Freeform 1035"/>
          <p:cNvSpPr>
            <a:spLocks/>
          </p:cNvSpPr>
          <p:nvPr/>
        </p:nvSpPr>
        <p:spPr bwMode="auto">
          <a:xfrm>
            <a:off x="2835275" y="2478088"/>
            <a:ext cx="1836738" cy="2482850"/>
          </a:xfrm>
          <a:custGeom>
            <a:avLst/>
            <a:gdLst>
              <a:gd name="T0" fmla="*/ 1137 w 1137"/>
              <a:gd name="T1" fmla="*/ 1069 h 1069"/>
              <a:gd name="T2" fmla="*/ 798 w 1137"/>
              <a:gd name="T3" fmla="*/ 274 h 1069"/>
              <a:gd name="T4" fmla="*/ 127 w 1137"/>
              <a:gd name="T5" fmla="*/ 43 h 1069"/>
              <a:gd name="T6" fmla="*/ 36 w 1137"/>
              <a:gd name="T7" fmla="*/ 18 h 1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7" h="1069">
                <a:moveTo>
                  <a:pt x="1137" y="1069"/>
                </a:moveTo>
                <a:cubicBezTo>
                  <a:pt x="1051" y="757"/>
                  <a:pt x="966" y="445"/>
                  <a:pt x="798" y="274"/>
                </a:cubicBezTo>
                <a:cubicBezTo>
                  <a:pt x="630" y="103"/>
                  <a:pt x="254" y="86"/>
                  <a:pt x="127" y="43"/>
                </a:cubicBezTo>
                <a:cubicBezTo>
                  <a:pt x="0" y="0"/>
                  <a:pt x="18" y="9"/>
                  <a:pt x="36" y="18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32" name="Line 1036"/>
          <p:cNvSpPr>
            <a:spLocks noChangeShapeType="1"/>
          </p:cNvSpPr>
          <p:nvPr/>
        </p:nvSpPr>
        <p:spPr bwMode="auto">
          <a:xfrm>
            <a:off x="4659313" y="2136775"/>
            <a:ext cx="0" cy="30210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33" name="Text Box 1037"/>
          <p:cNvSpPr txBox="1">
            <a:spLocks noChangeArrowheads="1"/>
          </p:cNvSpPr>
          <p:nvPr/>
        </p:nvSpPr>
        <p:spPr bwMode="auto">
          <a:xfrm>
            <a:off x="925513" y="3586163"/>
            <a:ext cx="2773362" cy="720725"/>
          </a:xfrm>
          <a:prstGeom prst="rect">
            <a:avLst/>
          </a:prstGeom>
          <a:solidFill>
            <a:srgbClr val="FFDAD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</a:rPr>
              <a:t>Cathodoluminescence(CL)</a:t>
            </a:r>
          </a:p>
        </p:txBody>
      </p:sp>
      <p:sp>
        <p:nvSpPr>
          <p:cNvPr id="235534" name="Text Box 1038"/>
          <p:cNvSpPr txBox="1">
            <a:spLocks noChangeArrowheads="1"/>
          </p:cNvSpPr>
          <p:nvPr/>
        </p:nvSpPr>
        <p:spPr bwMode="auto">
          <a:xfrm>
            <a:off x="1793875" y="2273300"/>
            <a:ext cx="1073150" cy="415925"/>
          </a:xfrm>
          <a:prstGeom prst="rect">
            <a:avLst/>
          </a:prstGeom>
          <a:solidFill>
            <a:srgbClr val="FFDAD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</a:rPr>
              <a:t>X-rays</a:t>
            </a:r>
            <a:endParaRPr lang="en-US" sz="2000">
              <a:latin typeface="Arial" pitchFamily="34" charset="0"/>
            </a:endParaRPr>
          </a:p>
        </p:txBody>
      </p:sp>
      <p:sp>
        <p:nvSpPr>
          <p:cNvPr id="235535" name="Line 1039"/>
          <p:cNvSpPr>
            <a:spLocks noChangeShapeType="1"/>
          </p:cNvSpPr>
          <p:nvPr/>
        </p:nvSpPr>
        <p:spPr bwMode="auto">
          <a:xfrm>
            <a:off x="5913438" y="5280025"/>
            <a:ext cx="933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36" name="Text Box 1040"/>
          <p:cNvSpPr txBox="1">
            <a:spLocks noChangeArrowheads="1"/>
          </p:cNvSpPr>
          <p:nvPr/>
        </p:nvSpPr>
        <p:spPr bwMode="auto">
          <a:xfrm>
            <a:off x="6837363" y="5076825"/>
            <a:ext cx="1582737" cy="720725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Absorbed current</a:t>
            </a:r>
          </a:p>
        </p:txBody>
      </p:sp>
      <p:pic>
        <p:nvPicPr>
          <p:cNvPr id="235537" name="Picture 104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38" name="Rectangle 1042"/>
          <p:cNvSpPr>
            <a:spLocks noChangeArrowheads="1"/>
          </p:cNvSpPr>
          <p:nvPr/>
        </p:nvSpPr>
        <p:spPr bwMode="auto">
          <a:xfrm>
            <a:off x="1089025" y="5943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Energy distribution of SE and BSE</a:t>
            </a:r>
          </a:p>
        </p:txBody>
      </p:sp>
      <p:pic>
        <p:nvPicPr>
          <p:cNvPr id="237571" name="Picture 1027" descr="D:\COURSE2\bsese6.bmp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 r="8627" b="21930"/>
          <a:stretch>
            <a:fillRect/>
          </a:stretch>
        </p:blipFill>
        <p:spPr bwMode="auto">
          <a:xfrm>
            <a:off x="914400" y="1371600"/>
            <a:ext cx="659765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2" name="Rectangle 1028"/>
          <p:cNvSpPr>
            <a:spLocks noChangeArrowheads="1"/>
          </p:cNvSpPr>
          <p:nvPr/>
        </p:nvSpPr>
        <p:spPr bwMode="auto">
          <a:xfrm>
            <a:off x="2286000" y="5257800"/>
            <a:ext cx="585788" cy="3794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237573" name="Rectangle 1029"/>
          <p:cNvSpPr>
            <a:spLocks noChangeArrowheads="1"/>
          </p:cNvSpPr>
          <p:nvPr/>
        </p:nvSpPr>
        <p:spPr bwMode="auto">
          <a:xfrm>
            <a:off x="5943600" y="227965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000">
                <a:solidFill>
                  <a:schemeClr val="accent2"/>
                </a:solidFill>
                <a:latin typeface="Times New Roman (Hebrew)" pitchFamily="26" charset="-79"/>
              </a:rPr>
              <a:t> </a:t>
            </a:r>
            <a:endParaRPr lang="en-US" sz="1600">
              <a:solidFill>
                <a:schemeClr val="accent2"/>
              </a:solidFill>
              <a:latin typeface="Times New Roman (Hebrew)" pitchFamily="26" charset="-79"/>
            </a:endParaRPr>
          </a:p>
        </p:txBody>
      </p:sp>
      <p:pic>
        <p:nvPicPr>
          <p:cNvPr id="237574" name="Picture 103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5" name="Rectangle 1031"/>
          <p:cNvSpPr>
            <a:spLocks noChangeArrowheads="1"/>
          </p:cNvSpPr>
          <p:nvPr/>
        </p:nvSpPr>
        <p:spPr bwMode="auto">
          <a:xfrm>
            <a:off x="1089025" y="5943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Signal emission from interaction volume</a:t>
            </a:r>
          </a:p>
        </p:txBody>
      </p:sp>
      <p:sp>
        <p:nvSpPr>
          <p:cNvPr id="239619" name="Rectangle 2051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239620" name="Picture 2052" descr="D:\Z\COURSE2\generationvolume.t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31633" r="4082" b="10988"/>
          <a:stretch>
            <a:fillRect/>
          </a:stretch>
        </p:blipFill>
        <p:spPr>
          <a:xfrm>
            <a:off x="1143000" y="2057400"/>
            <a:ext cx="7010400" cy="3751263"/>
          </a:xfrm>
        </p:spPr>
      </p:pic>
      <p:sp>
        <p:nvSpPr>
          <p:cNvPr id="239621" name="Line 2053"/>
          <p:cNvSpPr>
            <a:spLocks noChangeShapeType="1"/>
          </p:cNvSpPr>
          <p:nvPr/>
        </p:nvSpPr>
        <p:spPr bwMode="auto">
          <a:xfrm>
            <a:off x="990600" y="21336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9622" name="Text Box 2054"/>
          <p:cNvSpPr txBox="1">
            <a:spLocks noChangeArrowheads="1"/>
          </p:cNvSpPr>
          <p:nvPr/>
        </p:nvSpPr>
        <p:spPr bwMode="auto">
          <a:xfrm>
            <a:off x="838200" y="3657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Rp</a:t>
            </a:r>
          </a:p>
        </p:txBody>
      </p:sp>
      <p:sp>
        <p:nvSpPr>
          <p:cNvPr id="239623" name="Line 2055"/>
          <p:cNvSpPr>
            <a:spLocks noChangeShapeType="1"/>
          </p:cNvSpPr>
          <p:nvPr/>
        </p:nvSpPr>
        <p:spPr bwMode="auto">
          <a:xfrm>
            <a:off x="990600" y="5638800"/>
            <a:ext cx="365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239624" name="Picture 205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25" name="Rectangle 2057"/>
          <p:cNvSpPr>
            <a:spLocks noChangeArrowheads="1"/>
          </p:cNvSpPr>
          <p:nvPr/>
        </p:nvSpPr>
        <p:spPr bwMode="auto">
          <a:xfrm>
            <a:off x="1089025" y="5943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7171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7174" name="Object 6"/>
          <p:cNvGraphicFramePr>
            <a:graphicFrameLocks/>
          </p:cNvGraphicFramePr>
          <p:nvPr/>
        </p:nvGraphicFramePr>
        <p:xfrm>
          <a:off x="371475" y="1628775"/>
          <a:ext cx="8524875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1" name="Document" r:id="rId6" imgW="8516160" imgH="5049000" progId="Word.Document.8">
                  <p:embed/>
                </p:oleObj>
              </mc:Choice>
              <mc:Fallback>
                <p:oleObj name="Document" r:id="rId6" imgW="8516160" imgH="5049000" progId="Word.Document.8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1628775"/>
                        <a:ext cx="8524875" cy="504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The origin of high SE spatial resolution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51054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High resolution SE(1): 1 nm</a:t>
            </a:r>
          </a:p>
          <a:p>
            <a:pPr>
              <a:lnSpc>
                <a:spcPct val="90000"/>
              </a:lnSpc>
            </a:pPr>
            <a:r>
              <a:rPr lang="en-US" sz="2400"/>
              <a:t>Lower resolution  SE(2):  0.1-1 </a:t>
            </a:r>
            <a:r>
              <a:rPr lang="en-US" sz="2400">
                <a:latin typeface="Symbol" pitchFamily="18" charset="2"/>
              </a:rPr>
              <a:t>m</a:t>
            </a:r>
            <a:r>
              <a:rPr lang="en-US" sz="2400"/>
              <a:t>m</a:t>
            </a:r>
          </a:p>
        </p:txBody>
      </p:sp>
      <p:pic>
        <p:nvPicPr>
          <p:cNvPr id="241668" name="Picture 4" descr="D:\COURSE2\se6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60000" contras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057400"/>
            <a:ext cx="2925763" cy="3327400"/>
          </a:xfrm>
        </p:spPr>
      </p:pic>
      <p:pic>
        <p:nvPicPr>
          <p:cNvPr id="24166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533400" y="652145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Composition dependence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0600" y="2057400"/>
            <a:ext cx="7086600" cy="3327400"/>
          </a:xfrm>
        </p:spPr>
        <p:txBody>
          <a:bodyPr/>
          <a:lstStyle/>
          <a:p>
            <a:endParaRPr lang="en-US" sz="2800"/>
          </a:p>
        </p:txBody>
      </p:sp>
      <p:pic>
        <p:nvPicPr>
          <p:cNvPr id="243716" name="Picture 4" descr="D:\COURSE2\bse3.bm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20425" r="9804" b="15224"/>
          <a:stretch>
            <a:fillRect/>
          </a:stretch>
        </p:blipFill>
        <p:spPr>
          <a:xfrm>
            <a:off x="1752600" y="2238375"/>
            <a:ext cx="5562600" cy="3043238"/>
          </a:xfrm>
          <a:noFill/>
          <a:ln/>
        </p:spPr>
      </p:pic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2743200" y="15240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E=30</a:t>
            </a:r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keV</a:t>
            </a:r>
            <a:endParaRPr lang="en-US" sz="1800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5384800"/>
            <a:ext cx="7772400" cy="78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>
                <a:sym typeface="Symbol" pitchFamily="18" charset="2"/>
              </a:rPr>
              <a:t>Usually </a:t>
            </a:r>
            <a:r>
              <a:rPr lang="en-US" sz="2800">
                <a:latin typeface="Symbol" pitchFamily="18" charset="2"/>
                <a:sym typeface="Symbol" pitchFamily="18" charset="2"/>
              </a:rPr>
              <a:t>  0.1, </a:t>
            </a:r>
            <a:r>
              <a:rPr lang="en-US" sz="2800">
                <a:sym typeface="Symbol" pitchFamily="18" charset="2"/>
              </a:rPr>
              <a:t>at 30KeV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>
                <a:latin typeface="Symbol" pitchFamily="18" charset="2"/>
                <a:sym typeface="Symbol" pitchFamily="18" charset="2"/>
              </a:rPr>
              <a:t>=(</a:t>
            </a:r>
            <a:r>
              <a:rPr lang="en-US" sz="2800">
                <a:sym typeface="Symbol" pitchFamily="18" charset="2"/>
              </a:rPr>
              <a:t>z)</a:t>
            </a:r>
          </a:p>
        </p:txBody>
      </p:sp>
      <p:pic>
        <p:nvPicPr>
          <p:cNvPr id="243719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2514600" y="6324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3200"/>
              <a:t>Basic SEM modes of operation - summary</a:t>
            </a: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609600" y="5316538"/>
            <a:ext cx="7088188" cy="154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(*) usually sizes of 1cm, dependent on SEM configuration</a:t>
            </a:r>
          </a:p>
          <a:p>
            <a:pPr algn="l" rtl="0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(**) voltage and Z dependent</a:t>
            </a:r>
          </a:p>
          <a:p>
            <a:pPr algn="l" rtl="0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Additional modes: Voltage contrast (VC) and EBIC - usually used in devices and p-n junctions. </a:t>
            </a:r>
            <a:endParaRPr lang="en-US" sz="2400">
              <a:latin typeface="Arial" pitchFamily="34" charset="0"/>
            </a:endParaRPr>
          </a:p>
        </p:txBody>
      </p:sp>
      <p:graphicFrame>
        <p:nvGraphicFramePr>
          <p:cNvPr id="2457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14400" y="1143000"/>
          <a:ext cx="7031038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8" name="Document" r:id="rId4" imgW="7040160" imgH="4336920" progId="Word.Document.8">
                  <p:embed/>
                </p:oleObj>
              </mc:Choice>
              <mc:Fallback>
                <p:oleObj name="Document" r:id="rId4" imgW="7040160" imgH="433692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143000"/>
                        <a:ext cx="7031038" cy="433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65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66" name="Rectangle 6"/>
          <p:cNvSpPr>
            <a:spLocks noChangeArrowheads="1"/>
          </p:cNvSpPr>
          <p:nvPr/>
        </p:nvSpPr>
        <p:spPr bwMode="auto">
          <a:xfrm>
            <a:off x="7010400" y="652145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418" name="Object 2"/>
          <p:cNvGraphicFramePr>
            <a:graphicFrameLocks noChangeAspect="1"/>
          </p:cNvGraphicFramePr>
          <p:nvPr/>
        </p:nvGraphicFramePr>
        <p:xfrm>
          <a:off x="6096000" y="1938338"/>
          <a:ext cx="2590800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0" name="Photo Editor Photo" r:id="rId4" imgW="952633" imgH="781159" progId="MSPhotoEd.3">
                  <p:embed/>
                </p:oleObj>
              </mc:Choice>
              <mc:Fallback>
                <p:oleObj name="Photo Editor Photo" r:id="rId4" imgW="952633" imgH="78115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938338"/>
                        <a:ext cx="2590800" cy="212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3352800" y="1938338"/>
          <a:ext cx="2590800" cy="212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1" name="Photo Editor Photo" r:id="rId6" imgW="952633" imgH="781159" progId="MSPhotoEd.3">
                  <p:embed/>
                </p:oleObj>
              </mc:Choice>
              <mc:Fallback>
                <p:oleObj name="Photo Editor Photo" r:id="rId6" imgW="952633" imgH="78115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38338"/>
                        <a:ext cx="2590800" cy="212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20" name="Object 4"/>
          <p:cNvGraphicFramePr>
            <a:graphicFrameLocks noChangeAspect="1"/>
          </p:cNvGraphicFramePr>
          <p:nvPr/>
        </p:nvGraphicFramePr>
        <p:xfrm>
          <a:off x="533400" y="1938338"/>
          <a:ext cx="25146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2" name="Photo Editor Photo" r:id="rId8" imgW="952633" imgH="781159" progId="MSPhotoEd.3">
                  <p:embed/>
                </p:oleObj>
              </mc:Choice>
              <mc:Fallback>
                <p:oleObj name="Photo Editor Photo" r:id="rId8" imgW="952633" imgH="78115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38338"/>
                        <a:ext cx="2514600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6705600" y="4419600"/>
            <a:ext cx="812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>
                <a:cs typeface="David" pitchFamily="34" charset="-79"/>
              </a:rPr>
              <a:t>Ant</a:t>
            </a:r>
            <a:endParaRPr lang="en-US" sz="2000">
              <a:cs typeface="David" pitchFamily="34" charset="-79"/>
            </a:endParaRP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3657600" y="44196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>
                <a:cs typeface="David" pitchFamily="34" charset="-79"/>
              </a:rPr>
              <a:t>Human hair</a:t>
            </a:r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20653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>
                <a:cs typeface="David" pitchFamily="34" charset="-79"/>
              </a:rPr>
              <a:t>Eye of an ant</a:t>
            </a:r>
          </a:p>
        </p:txBody>
      </p:sp>
      <p:pic>
        <p:nvPicPr>
          <p:cNvPr id="188425" name="Picture 9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6" name="Rectangle 10"/>
          <p:cNvSpPr>
            <a:spLocks noChangeArrowheads="1"/>
          </p:cNvSpPr>
          <p:nvPr/>
        </p:nvSpPr>
        <p:spPr bwMode="auto">
          <a:xfrm>
            <a:off x="1042988" y="5943600"/>
            <a:ext cx="1862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A. Merson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cover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6144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61446" name="Picture 6" descr="C:\My Documents\lectures\dev charac\multiple meta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7175"/>
            <a:ext cx="7010400" cy="4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/>
              <a:t>Surface, Atomic number, Element imaging</a:t>
            </a:r>
          </a:p>
        </p:txBody>
      </p:sp>
      <p:grpSp>
        <p:nvGrpSpPr>
          <p:cNvPr id="247811" name="Group 3"/>
          <p:cNvGrpSpPr>
            <a:grpSpLocks/>
          </p:cNvGrpSpPr>
          <p:nvPr/>
        </p:nvGrpSpPr>
        <p:grpSpPr bwMode="auto">
          <a:xfrm>
            <a:off x="762000" y="1371600"/>
            <a:ext cx="7620000" cy="4694238"/>
            <a:chOff x="1489" y="2050"/>
            <a:chExt cx="13587" cy="8592"/>
          </a:xfrm>
        </p:grpSpPr>
        <p:pic>
          <p:nvPicPr>
            <p:cNvPr id="247812" name="Picture 4" descr="D:\Z\Internet\BSEYBC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4323" r="5864" b="9598"/>
            <a:stretch>
              <a:fillRect/>
            </a:stretch>
          </p:blipFill>
          <p:spPr bwMode="auto">
            <a:xfrm>
              <a:off x="9516" y="2073"/>
              <a:ext cx="5560" cy="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813" name="Picture 5" descr="D:\Z\Internet\Cu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" t="6152" b="3951"/>
            <a:stretch>
              <a:fillRect/>
            </a:stretch>
          </p:blipFill>
          <p:spPr bwMode="auto">
            <a:xfrm>
              <a:off x="5575" y="6410"/>
              <a:ext cx="5933" cy="4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7814" name="Group 6"/>
            <p:cNvGrpSpPr>
              <a:grpSpLocks/>
            </p:cNvGrpSpPr>
            <p:nvPr/>
          </p:nvGrpSpPr>
          <p:grpSpPr bwMode="auto">
            <a:xfrm>
              <a:off x="1489" y="2050"/>
              <a:ext cx="5513" cy="4416"/>
              <a:chOff x="1954" y="1646"/>
              <a:chExt cx="5513" cy="4416"/>
            </a:xfrm>
          </p:grpSpPr>
          <p:pic>
            <p:nvPicPr>
              <p:cNvPr id="247815" name="Picture 7" descr="D:\Z\Internet\SEYBCO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4" t="5275" r="6607" b="7695"/>
              <a:stretch>
                <a:fillRect/>
              </a:stretch>
            </p:blipFill>
            <p:spPr bwMode="auto">
              <a:xfrm>
                <a:off x="1954" y="1646"/>
                <a:ext cx="5513" cy="4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816" name="Rectangle 8"/>
              <p:cNvSpPr>
                <a:spLocks noChangeArrowheads="1"/>
              </p:cNvSpPr>
              <p:nvPr/>
            </p:nvSpPr>
            <p:spPr bwMode="auto">
              <a:xfrm>
                <a:off x="2462" y="2508"/>
                <a:ext cx="3205" cy="239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7817" name="Line 9"/>
              <p:cNvSpPr>
                <a:spLocks noChangeShapeType="1"/>
              </p:cNvSpPr>
              <p:nvPr/>
            </p:nvSpPr>
            <p:spPr bwMode="auto">
              <a:xfrm>
                <a:off x="4506" y="5110"/>
                <a:ext cx="1370" cy="95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47818" name="Text Box 10"/>
            <p:cNvSpPr txBox="1">
              <a:spLocks noChangeArrowheads="1"/>
            </p:cNvSpPr>
            <p:nvPr/>
          </p:nvSpPr>
          <p:spPr bwMode="auto">
            <a:xfrm>
              <a:off x="9638" y="2143"/>
              <a:ext cx="999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just" rtl="0"/>
              <a:r>
                <a:rPr lang="en-US" sz="1800">
                  <a:latin typeface="Times New Roman (Hebrew)" pitchFamily="26" charset="-79"/>
                  <a:cs typeface="Miriam" pitchFamily="34" charset="-79"/>
                </a:rPr>
                <a:t>BSE</a:t>
              </a:r>
            </a:p>
          </p:txBody>
        </p:sp>
        <p:sp>
          <p:nvSpPr>
            <p:cNvPr id="247819" name="Text Box 11"/>
            <p:cNvSpPr txBox="1">
              <a:spLocks noChangeArrowheads="1"/>
            </p:cNvSpPr>
            <p:nvPr/>
          </p:nvSpPr>
          <p:spPr bwMode="auto">
            <a:xfrm>
              <a:off x="5605" y="6447"/>
              <a:ext cx="999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just" rtl="0"/>
              <a:r>
                <a:rPr lang="en-US" sz="1800">
                  <a:latin typeface="Times New Roman (Hebrew)" pitchFamily="26" charset="-79"/>
                  <a:cs typeface="Miriam" pitchFamily="34" charset="-79"/>
                </a:rPr>
                <a:t>Cu</a:t>
              </a:r>
            </a:p>
          </p:txBody>
        </p:sp>
        <p:sp>
          <p:nvSpPr>
            <p:cNvPr id="247820" name="Text Box 12"/>
            <p:cNvSpPr txBox="1">
              <a:spLocks noChangeArrowheads="1"/>
            </p:cNvSpPr>
            <p:nvPr/>
          </p:nvSpPr>
          <p:spPr bwMode="auto">
            <a:xfrm>
              <a:off x="1595" y="2113"/>
              <a:ext cx="999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just" rtl="0"/>
              <a:r>
                <a:rPr lang="en-US" sz="1800">
                  <a:latin typeface="Times New Roman (Hebrew)" pitchFamily="26" charset="-79"/>
                  <a:cs typeface="Miriam" pitchFamily="34" charset="-79"/>
                </a:rPr>
                <a:t>SE</a:t>
              </a:r>
            </a:p>
          </p:txBody>
        </p:sp>
      </p:grpSp>
      <p:pic>
        <p:nvPicPr>
          <p:cNvPr id="247821" name="Picture 1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822" name="Rectangle 14"/>
          <p:cNvSpPr>
            <a:spLocks noChangeArrowheads="1"/>
          </p:cNvSpPr>
          <p:nvPr/>
        </p:nvSpPr>
        <p:spPr bwMode="auto">
          <a:xfrm>
            <a:off x="1089025" y="5943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52933" name="Picture 5" descr="C:\My Documents\COURSE\nano-bio-elect\SiGe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6477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4" name="Rectangle 6"/>
          <p:cNvSpPr>
            <a:spLocks noChangeArrowheads="1"/>
          </p:cNvSpPr>
          <p:nvPr/>
        </p:nvSpPr>
        <p:spPr bwMode="auto">
          <a:xfrm>
            <a:off x="7162800" y="62484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E:\10nm_Au_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6781800" cy="5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3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4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7327900" y="60198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168963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8966" name="Object 6"/>
          <p:cNvGraphicFramePr>
            <a:graphicFrameLocks noChangeAspect="1"/>
          </p:cNvGraphicFramePr>
          <p:nvPr/>
        </p:nvGraphicFramePr>
        <p:xfrm>
          <a:off x="304800" y="2209800"/>
          <a:ext cx="86582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65" name="Document" r:id="rId6" imgW="6857280" imgH="1502280" progId="Word.Document.8">
                  <p:embed/>
                </p:oleObj>
              </mc:Choice>
              <mc:Fallback>
                <p:oleObj name="Document" r:id="rId6" imgW="6857280" imgH="150228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8658225" cy="177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Atomic mapping and analysis</a:t>
            </a:r>
          </a:p>
        </p:txBody>
      </p:sp>
      <p:grpSp>
        <p:nvGrpSpPr>
          <p:cNvPr id="249859" name="Group 3"/>
          <p:cNvGrpSpPr>
            <a:grpSpLocks/>
          </p:cNvGrpSpPr>
          <p:nvPr/>
        </p:nvGrpSpPr>
        <p:grpSpPr bwMode="auto">
          <a:xfrm>
            <a:off x="762000" y="1571625"/>
            <a:ext cx="2762250" cy="1903413"/>
            <a:chOff x="1778" y="2781"/>
            <a:chExt cx="4544" cy="3301"/>
          </a:xfrm>
        </p:grpSpPr>
        <p:pic>
          <p:nvPicPr>
            <p:cNvPr id="249860" name="Picture 4" descr="fiber2.jpg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" t="35326" r="3917" b="34581"/>
            <a:stretch>
              <a:fillRect/>
            </a:stretch>
          </p:blipFill>
          <p:spPr bwMode="auto">
            <a:xfrm>
              <a:off x="1778" y="2816"/>
              <a:ext cx="4544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861" name="Text Box 5"/>
            <p:cNvSpPr txBox="1">
              <a:spLocks noChangeArrowheads="1"/>
            </p:cNvSpPr>
            <p:nvPr/>
          </p:nvSpPr>
          <p:spPr bwMode="auto">
            <a:xfrm>
              <a:off x="1864" y="2781"/>
              <a:ext cx="912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rtl="0"/>
              <a:r>
                <a:rPr lang="en-US" sz="2800">
                  <a:latin typeface="Times New Roman (Hebrew)" pitchFamily="26" charset="-79"/>
                  <a:cs typeface="Miriam" pitchFamily="34" charset="-79"/>
                </a:rPr>
                <a:t>Cl</a:t>
              </a:r>
            </a:p>
          </p:txBody>
        </p:sp>
      </p:grpSp>
      <p:grpSp>
        <p:nvGrpSpPr>
          <p:cNvPr id="249862" name="Group 6"/>
          <p:cNvGrpSpPr>
            <a:grpSpLocks/>
          </p:cNvGrpSpPr>
          <p:nvPr/>
        </p:nvGrpSpPr>
        <p:grpSpPr bwMode="auto">
          <a:xfrm>
            <a:off x="798513" y="4229100"/>
            <a:ext cx="2689225" cy="1882775"/>
            <a:chOff x="9256" y="7126"/>
            <a:chExt cx="4422" cy="3266"/>
          </a:xfrm>
        </p:grpSpPr>
        <p:pic>
          <p:nvPicPr>
            <p:cNvPr id="249863" name="Picture 7" descr="fiber2.jpg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" t="2617" r="3917" b="67290"/>
            <a:stretch>
              <a:fillRect/>
            </a:stretch>
          </p:blipFill>
          <p:spPr bwMode="auto">
            <a:xfrm>
              <a:off x="9276" y="7126"/>
              <a:ext cx="4402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864" name="Text Box 8"/>
            <p:cNvSpPr txBox="1">
              <a:spLocks noChangeArrowheads="1"/>
            </p:cNvSpPr>
            <p:nvPr/>
          </p:nvSpPr>
          <p:spPr bwMode="auto">
            <a:xfrm>
              <a:off x="9256" y="7149"/>
              <a:ext cx="912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rtl="0"/>
              <a:r>
                <a:rPr lang="en-US" sz="2800">
                  <a:latin typeface="Times New Roman (Hebrew)" pitchFamily="26" charset="-79"/>
                  <a:cs typeface="Miriam" pitchFamily="34" charset="-79"/>
                </a:rPr>
                <a:t>Brr</a:t>
              </a:r>
            </a:p>
          </p:txBody>
        </p:sp>
      </p:grpSp>
      <p:grpSp>
        <p:nvGrpSpPr>
          <p:cNvPr id="249865" name="Group 9"/>
          <p:cNvGrpSpPr>
            <a:grpSpLocks/>
          </p:cNvGrpSpPr>
          <p:nvPr/>
        </p:nvGrpSpPr>
        <p:grpSpPr bwMode="auto">
          <a:xfrm>
            <a:off x="5181600" y="4130675"/>
            <a:ext cx="2762250" cy="1981200"/>
            <a:chOff x="9278" y="7221"/>
            <a:chExt cx="4544" cy="3436"/>
          </a:xfrm>
        </p:grpSpPr>
        <p:pic>
          <p:nvPicPr>
            <p:cNvPr id="249866" name="Picture 10" descr="fiber2.jpg"/>
            <p:cNvPicPr>
              <a:picLocks noChangeAspect="1" noChangeArrowheads="1"/>
            </p:cNvPicPr>
            <p:nvPr/>
          </p:nvPicPr>
          <p:blipFill>
            <a:blip r:embed="rId6" cstate="print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" t="68036" r="3917" b="1871"/>
            <a:stretch>
              <a:fillRect/>
            </a:stretch>
          </p:blipFill>
          <p:spPr bwMode="auto">
            <a:xfrm>
              <a:off x="9278" y="7282"/>
              <a:ext cx="4544" cy="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9867" name="Text Box 11"/>
            <p:cNvSpPr txBox="1">
              <a:spLocks noChangeArrowheads="1"/>
            </p:cNvSpPr>
            <p:nvPr/>
          </p:nvSpPr>
          <p:spPr bwMode="auto">
            <a:xfrm>
              <a:off x="9340" y="7221"/>
              <a:ext cx="1128" cy="8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rtl="0"/>
              <a:r>
                <a:rPr lang="en-US" sz="2800">
                  <a:latin typeface="Times New Roman (Hebrew)" pitchFamily="26" charset="-79"/>
                  <a:cs typeface="Miriam" pitchFamily="34" charset="-79"/>
                </a:rPr>
                <a:t>Agr</a:t>
              </a:r>
            </a:p>
          </p:txBody>
        </p:sp>
      </p:grpSp>
      <p:graphicFrame>
        <p:nvGraphicFramePr>
          <p:cNvPr id="249868" name="Object 12"/>
          <p:cNvGraphicFramePr>
            <a:graphicFrameLocks noChangeAspect="1"/>
          </p:cNvGraphicFramePr>
          <p:nvPr/>
        </p:nvGraphicFramePr>
        <p:xfrm>
          <a:off x="3992563" y="1211263"/>
          <a:ext cx="4575175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72" name="Worksheet" r:id="rId7" imgW="3985200" imgH="2484000" progId="Excel.Sheet.8">
                  <p:embed/>
                </p:oleObj>
              </mc:Choice>
              <mc:Fallback>
                <p:oleObj name="Worksheet" r:id="rId7" imgW="3985200" imgH="2484000" progId="Excel.Shee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63" y="1211263"/>
                        <a:ext cx="4575175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9869" name="Picture 13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9870" name="Rectangle 14"/>
          <p:cNvSpPr>
            <a:spLocks noChangeArrowheads="1"/>
          </p:cNvSpPr>
          <p:nvPr/>
        </p:nvSpPr>
        <p:spPr bwMode="auto">
          <a:xfrm>
            <a:off x="2286000" y="62484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9222" name="Object 6"/>
          <p:cNvGraphicFramePr>
            <a:graphicFrameLocks/>
          </p:cNvGraphicFramePr>
          <p:nvPr/>
        </p:nvGraphicFramePr>
        <p:xfrm>
          <a:off x="514350" y="1409700"/>
          <a:ext cx="8286750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Document" r:id="rId6" imgW="8293680" imgH="5254920" progId="Word.Document.8">
                  <p:embed/>
                </p:oleObj>
              </mc:Choice>
              <mc:Fallback>
                <p:oleObj name="Document" r:id="rId6" imgW="8293680" imgH="5254920" progId="Word.Document.8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1409700"/>
                        <a:ext cx="8286750" cy="524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5497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54982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5565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5851525" y="6213475"/>
            <a:ext cx="212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/>
              <a:t>Courtesy CEA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5702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257030" name="Object 6"/>
          <p:cNvGraphicFramePr>
            <a:graphicFrameLocks noChangeAspect="1"/>
          </p:cNvGraphicFramePr>
          <p:nvPr/>
        </p:nvGraphicFramePr>
        <p:xfrm>
          <a:off x="381000" y="1600200"/>
          <a:ext cx="8305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32" name="Document" r:id="rId5" imgW="6708600" imgH="2952720" progId="Word.Document.8">
                  <p:embed/>
                </p:oleObj>
              </mc:Choice>
              <mc:Fallback>
                <p:oleObj name="Document" r:id="rId5" imgW="6708600" imgH="295272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00200"/>
                        <a:ext cx="83058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WordArt 2"/>
          <p:cNvSpPr>
            <a:spLocks noChangeArrowheads="1" noChangeShapeType="1" noTextEdit="1"/>
          </p:cNvSpPr>
          <p:nvPr/>
        </p:nvSpPr>
        <p:spPr bwMode="auto">
          <a:xfrm>
            <a:off x="228600" y="2438400"/>
            <a:ext cx="85344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solidFill>
                  <a:schemeClr val="bg1">
                    <a:alpha val="50000"/>
                  </a:schemeClr>
                </a:solidFill>
                <a:latin typeface="Bookman Old Style"/>
              </a:rPr>
              <a:t>Auger Electron Spectroscopy</a:t>
            </a:r>
          </a:p>
        </p:txBody>
      </p:sp>
      <p:pic>
        <p:nvPicPr>
          <p:cNvPr id="259075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6" name="Rectangle 4"/>
          <p:cNvSpPr>
            <a:spLocks noChangeArrowheads="1"/>
          </p:cNvSpPr>
          <p:nvPr/>
        </p:nvSpPr>
        <p:spPr bwMode="auto">
          <a:xfrm>
            <a:off x="762000" y="4572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rtl="0"/>
            <a:r>
              <a:rPr lang="en-US" b="1" i="1">
                <a:solidFill>
                  <a:srgbClr val="FFFF99"/>
                </a:solidFill>
              </a:rPr>
              <a:t>Nano-Materials Characterization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ChangeAspect="1"/>
          </p:cNvGraphicFramePr>
          <p:nvPr/>
        </p:nvGraphicFramePr>
        <p:xfrm>
          <a:off x="0" y="1066800"/>
          <a:ext cx="556418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5" name="Photo Editor Photo" r:id="rId3" imgW="6857143" imgH="3866667" progId="MSPhotoEd.3">
                  <p:embed/>
                </p:oleObj>
              </mc:Choice>
              <mc:Fallback>
                <p:oleObj name="Photo Editor Photo" r:id="rId3" imgW="6857143" imgH="386666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6000" contrast="7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556418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6439099" y="3457575"/>
            <a:ext cx="23366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cs typeface="David" pitchFamily="34" charset="-79"/>
              </a:rPr>
              <a:t>    Auger </a:t>
            </a:r>
            <a:r>
              <a:rPr lang="en-US" sz="2400" b="1" dirty="0" err="1" smtClean="0">
                <a:solidFill>
                  <a:srgbClr val="0000FF"/>
                </a:solidFill>
                <a:cs typeface="David" pitchFamily="34" charset="-79"/>
              </a:rPr>
              <a:t>proce</a:t>
            </a:r>
            <a:r>
              <a:rPr lang="hu-HU" sz="2400" b="1" dirty="0" smtClean="0">
                <a:solidFill>
                  <a:srgbClr val="0000FF"/>
                </a:solidFill>
                <a:cs typeface="David" pitchFamily="34" charset="-79"/>
              </a:rPr>
              <a:t>s</a:t>
            </a:r>
            <a:r>
              <a:rPr lang="en-US" sz="2400" b="1" dirty="0" smtClean="0">
                <a:solidFill>
                  <a:srgbClr val="0000FF"/>
                </a:solidFill>
                <a:cs typeface="David" pitchFamily="34" charset="-79"/>
              </a:rPr>
              <a:t>s</a:t>
            </a:r>
            <a:endParaRPr lang="en-US" sz="2400" b="1" dirty="0">
              <a:solidFill>
                <a:srgbClr val="0000FF"/>
              </a:solidFill>
              <a:cs typeface="David" pitchFamily="34" charset="-79"/>
            </a:endParaRPr>
          </a:p>
        </p:txBody>
      </p: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6324600" y="62484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0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C:\Junk\Yoram Seminar\AES spectrum1 copy.jpg"/>
          <p:cNvPicPr>
            <a:picLocks noChangeAspect="1" noChangeArrowheads="1"/>
          </p:cNvPicPr>
          <p:nvPr/>
        </p:nvPicPr>
        <p:blipFill>
          <a:blip r:embed="rId2">
            <a:lum bright="-30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338"/>
            <a:ext cx="6705600" cy="66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8" name="Object 4"/>
          <p:cNvGraphicFramePr>
            <a:graphicFrameLocks noChangeAspect="1"/>
          </p:cNvGraphicFramePr>
          <p:nvPr/>
        </p:nvGraphicFramePr>
        <p:xfrm>
          <a:off x="0" y="2790825"/>
          <a:ext cx="9144000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51" name="Photo Editor Photo" r:id="rId3" imgW="5210902" imgH="2200582" progId="MSPhotoEd.3">
                  <p:embed/>
                </p:oleObj>
              </mc:Choice>
              <mc:Fallback>
                <p:oleObj name="Photo Editor Photo" r:id="rId3" imgW="5210902" imgH="220058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6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90825"/>
                        <a:ext cx="9144000" cy="386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478588" y="5638800"/>
            <a:ext cx="2665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3923928" y="3789040"/>
            <a:ext cx="21609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ar-SA" sz="2200" b="1" dirty="0" smtClean="0">
                <a:solidFill>
                  <a:srgbClr val="FF3300"/>
                </a:solidFill>
                <a:cs typeface="David" pitchFamily="34" charset="-79"/>
              </a:rPr>
              <a:t> </a:t>
            </a:r>
            <a:r>
              <a:rPr lang="en-US" sz="2200" b="1" dirty="0" smtClean="0">
                <a:solidFill>
                  <a:srgbClr val="FF3300"/>
                </a:solidFill>
                <a:cs typeface="David" pitchFamily="34" charset="-79"/>
              </a:rPr>
              <a:t>Auger Emission</a:t>
            </a:r>
            <a:endParaRPr lang="en-US" sz="2200" b="1" dirty="0">
              <a:solidFill>
                <a:srgbClr val="0000FF"/>
              </a:solidFill>
              <a:cs typeface="David" pitchFamily="34" charset="-79"/>
            </a:endParaRP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5538788" y="1447800"/>
            <a:ext cx="337303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 b="1" dirty="0" smtClean="0">
                <a:solidFill>
                  <a:srgbClr val="0000FF"/>
                </a:solidFill>
                <a:latin typeface="Bookman Old Style" pitchFamily="18" charset="0"/>
                <a:cs typeface="David" pitchFamily="34" charset="-79"/>
              </a:rPr>
              <a:t>a</a:t>
            </a:r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  <a:cs typeface="David" pitchFamily="34" charset="-79"/>
              </a:rPr>
              <a:t>. X-ray fluorescence</a:t>
            </a:r>
          </a:p>
          <a:p>
            <a:pPr algn="l" rtl="0"/>
            <a:r>
              <a:rPr lang="en-US" sz="2200" b="1" dirty="0" smtClean="0">
                <a:solidFill>
                  <a:srgbClr val="0000FF"/>
                </a:solidFill>
                <a:latin typeface="Bookman Old Style" pitchFamily="18" charset="0"/>
                <a:cs typeface="David" pitchFamily="34" charset="-79"/>
              </a:rPr>
              <a:t>b</a:t>
            </a:r>
            <a:r>
              <a:rPr lang="en-US" sz="2200" b="1" dirty="0">
                <a:solidFill>
                  <a:srgbClr val="0000FF"/>
                </a:solidFill>
                <a:latin typeface="Bookman Old Style" pitchFamily="18" charset="0"/>
                <a:cs typeface="David" pitchFamily="34" charset="-79"/>
              </a:rPr>
              <a:t>. Auger emission</a:t>
            </a:r>
            <a:endParaRPr lang="en-US" sz="2000" b="1" dirty="0">
              <a:solidFill>
                <a:srgbClr val="0000FF"/>
              </a:solidFill>
              <a:cs typeface="David" pitchFamily="34" charset="-79"/>
            </a:endParaRPr>
          </a:p>
        </p:txBody>
      </p:sp>
      <p:graphicFrame>
        <p:nvGraphicFramePr>
          <p:cNvPr id="263172" name="Object 4"/>
          <p:cNvGraphicFramePr>
            <a:graphicFrameLocks noChangeAspect="1"/>
          </p:cNvGraphicFramePr>
          <p:nvPr/>
        </p:nvGraphicFramePr>
        <p:xfrm>
          <a:off x="95250" y="1295400"/>
          <a:ext cx="5086350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7" name="Photo Editor Photo" r:id="rId3" imgW="4476190" imgH="2266667" progId="MSPhotoEd.3">
                  <p:embed/>
                </p:oleObj>
              </mc:Choice>
              <mc:Fallback>
                <p:oleObj name="Photo Editor Photo" r:id="rId3" imgW="4476190" imgH="22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1295400"/>
                        <a:ext cx="5086350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6324600" y="62484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0" grpId="0" autoUpdateAnimBg="0"/>
      <p:bldP spid="26317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C:\Junk\Yoram Seminar\lambdaAES copy.jpg"/>
          <p:cNvPicPr>
            <a:picLocks noChangeAspect="1" noChangeArrowheads="1"/>
          </p:cNvPicPr>
          <p:nvPr/>
        </p:nvPicPr>
        <p:blipFill>
          <a:blip r:embed="rId2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772400" cy="106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C:\Junk\Yoram Seminar\system1 copy.jpg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49338"/>
            <a:ext cx="6934200" cy="49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C:\Junk\Yoram Seminar\AESmap1 copy.jpg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726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3581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53251" name="Picture 102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Rectangle 1028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53253" name="Rectangle 1029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53255" name="Object 1031"/>
          <p:cNvGraphicFramePr>
            <a:graphicFrameLocks noChangeAspect="1"/>
          </p:cNvGraphicFramePr>
          <p:nvPr/>
        </p:nvGraphicFramePr>
        <p:xfrm>
          <a:off x="914400" y="1600200"/>
          <a:ext cx="72771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" name="Document" r:id="rId6" imgW="7271280" imgH="5108400" progId="Word.Document.8">
                  <p:embed/>
                </p:oleObj>
              </mc:Choice>
              <mc:Fallback>
                <p:oleObj name="Document" r:id="rId6" imgW="7271280" imgH="5108400" progId="Word.Document.8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00200"/>
                        <a:ext cx="72771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A:\S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52578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70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101013" y="5815013"/>
            <a:ext cx="1042987" cy="1042987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6829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68294" name="Picture 6" descr="A:\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8463"/>
            <a:ext cx="5257800" cy="3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295" name="Picture 7" descr="A:\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7818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296" name="Rectangle 8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C:\Junk\Yoram Seminar\AESmap2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1"/>
          <a:stretch>
            <a:fillRect/>
          </a:stretch>
        </p:blipFill>
        <p:spPr bwMode="auto">
          <a:xfrm>
            <a:off x="1190625" y="-228600"/>
            <a:ext cx="795337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C:\Junk\Yoram Seminar\AESrules2 copy.jpg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65113"/>
            <a:ext cx="10134600" cy="101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762000" y="4572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rtl="0"/>
            <a:r>
              <a:rPr lang="en-US" b="1" i="1">
                <a:solidFill>
                  <a:schemeClr val="tx2"/>
                </a:solidFill>
              </a:rPr>
              <a:t>Nano-Materials Characterization</a:t>
            </a:r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7238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72390" name="Picture 6" descr="A:\S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7597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7443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74438" name="Picture 6" descr="A:\S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89113"/>
            <a:ext cx="5791200" cy="506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WordArt 2"/>
          <p:cNvSpPr>
            <a:spLocks noChangeArrowheads="1" noChangeShapeType="1" noTextEdit="1"/>
          </p:cNvSpPr>
          <p:nvPr/>
        </p:nvSpPr>
        <p:spPr bwMode="auto">
          <a:xfrm>
            <a:off x="228600" y="2438400"/>
            <a:ext cx="85344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1042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solidFill>
                  <a:schemeClr val="bg1">
                    <a:alpha val="50000"/>
                  </a:schemeClr>
                </a:solidFill>
                <a:latin typeface="Bookman Old Style"/>
              </a:rPr>
              <a:t>X-ray Photo-electron Spectroscopy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762000" y="4572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rtl="0"/>
            <a:r>
              <a:rPr lang="en-US" b="1" i="1">
                <a:solidFill>
                  <a:schemeClr val="tx2"/>
                </a:solidFill>
              </a:rPr>
              <a:t>Nano-Materials Characterization</a:t>
            </a:r>
          </a:p>
        </p:txBody>
      </p:sp>
      <p:pic>
        <p:nvPicPr>
          <p:cNvPr id="276484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7750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277510" name="Object 6"/>
          <p:cNvGraphicFramePr>
            <a:graphicFrameLocks noChangeAspect="1"/>
          </p:cNvGraphicFramePr>
          <p:nvPr/>
        </p:nvGraphicFramePr>
        <p:xfrm>
          <a:off x="0" y="1905000"/>
          <a:ext cx="8839200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2" name="Document" r:id="rId5" imgW="6684480" imgH="1884600" progId="Word.Document.8">
                  <p:embed/>
                </p:oleObj>
              </mc:Choice>
              <mc:Fallback>
                <p:oleObj name="Document" r:id="rId5" imgW="6684480" imgH="188460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00"/>
                        <a:ext cx="8839200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7955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79558" name="Picture 6" descr="A:\S13.jpg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492875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8160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81606" name="Picture 6" descr="A:\S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3276600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7" name="Picture 7" descr="A:\S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276600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8" name="Picture 8" descr="A:\S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6576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9" name="Rectangle 9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WordArt 1026"/>
          <p:cNvSpPr>
            <a:spLocks noChangeArrowheads="1" noChangeShapeType="1" noTextEdit="1"/>
          </p:cNvSpPr>
          <p:nvPr/>
        </p:nvSpPr>
        <p:spPr bwMode="auto">
          <a:xfrm>
            <a:off x="533400" y="2057400"/>
            <a:ext cx="83820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hu-HU" sz="2800" b="1" kern="10">
                <a:solidFill>
                  <a:srgbClr val="FFFF99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Bookman Old Style"/>
              </a:rPr>
              <a:t>Transmission Electron Microscope</a:t>
            </a:r>
          </a:p>
          <a:p>
            <a:pPr algn="ctr" rtl="0"/>
            <a:r>
              <a:rPr lang="hu-HU" sz="2800" b="1" kern="10">
                <a:solidFill>
                  <a:srgbClr val="FFFF99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Bookman Old Style"/>
              </a:rPr>
              <a:t>(TEM)</a:t>
            </a:r>
          </a:p>
        </p:txBody>
      </p:sp>
      <p:pic>
        <p:nvPicPr>
          <p:cNvPr id="225283" name="Picture 1027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836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83654" name="Picture 6" descr="A:\S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4676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856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85702" name="Picture 6" descr="A:\S3.jpg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8001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03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8774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87750" name="Picture 6" descr="A:\S4.jpg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696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51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8979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89797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89798" name="Picture 6" descr="A:\S2.jpg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00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9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9184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91846" name="Picture 6" descr="A:\S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4581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7" name="Picture 7" descr="A:\S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763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8" name="Rectangle 8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93891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389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9389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293894" name="Object 6"/>
          <p:cNvGraphicFramePr>
            <a:graphicFrameLocks noChangeAspect="1"/>
          </p:cNvGraphicFramePr>
          <p:nvPr/>
        </p:nvGraphicFramePr>
        <p:xfrm>
          <a:off x="0" y="1828800"/>
          <a:ext cx="91440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6" name="Document" r:id="rId5" imgW="7905240" imgH="2382480" progId="Word.Document.8">
                  <p:embed/>
                </p:oleObj>
              </mc:Choice>
              <mc:Fallback>
                <p:oleObj name="Document" r:id="rId5" imgW="7905240" imgH="238248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91440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WordArt 2"/>
          <p:cNvSpPr>
            <a:spLocks noChangeArrowheads="1" noChangeShapeType="1" noTextEdit="1"/>
          </p:cNvSpPr>
          <p:nvPr/>
        </p:nvSpPr>
        <p:spPr bwMode="auto">
          <a:xfrm>
            <a:off x="2133600" y="2743200"/>
            <a:ext cx="45434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atin typeface="Bookman Old Style"/>
              </a:rPr>
              <a:t>TOF-SIMS</a:t>
            </a:r>
          </a:p>
        </p:txBody>
      </p:sp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762000" y="4572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rtl="0"/>
            <a:r>
              <a:rPr lang="en-US" b="1" i="1">
                <a:solidFill>
                  <a:schemeClr val="tx2"/>
                </a:solidFill>
              </a:rPr>
              <a:t>Nano-Materials Characterization</a:t>
            </a:r>
          </a:p>
        </p:txBody>
      </p:sp>
    </p:spTree>
  </p:cSld>
  <p:clrMapOvr>
    <a:masterClrMapping/>
  </p:clrMapOvr>
  <p:transition>
    <p:check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1763"/>
            <a:ext cx="4953000" cy="398303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68" name="Line 8"/>
          <p:cNvSpPr>
            <a:spLocks noChangeShapeType="1"/>
          </p:cNvSpPr>
          <p:nvPr/>
        </p:nvSpPr>
        <p:spPr bwMode="auto">
          <a:xfrm flipH="1">
            <a:off x="7639050" y="79296"/>
            <a:ext cx="457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96969" name="Text Box 9"/>
          <p:cNvSpPr txBox="1">
            <a:spLocks noChangeArrowheads="1"/>
          </p:cNvSpPr>
          <p:nvPr/>
        </p:nvSpPr>
        <p:spPr bwMode="auto">
          <a:xfrm>
            <a:off x="6324600" y="62484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86" name="Group 2"/>
          <p:cNvGrpSpPr>
            <a:grpSpLocks/>
          </p:cNvGrpSpPr>
          <p:nvPr/>
        </p:nvGrpSpPr>
        <p:grpSpPr bwMode="auto">
          <a:xfrm>
            <a:off x="533400" y="2286000"/>
            <a:ext cx="5791200" cy="2286000"/>
            <a:chOff x="1440" y="2544"/>
            <a:chExt cx="2714" cy="855"/>
          </a:xfrm>
        </p:grpSpPr>
        <p:grpSp>
          <p:nvGrpSpPr>
            <p:cNvPr id="297987" name="Group 3"/>
            <p:cNvGrpSpPr>
              <a:grpSpLocks/>
            </p:cNvGrpSpPr>
            <p:nvPr/>
          </p:nvGrpSpPr>
          <p:grpSpPr bwMode="auto">
            <a:xfrm>
              <a:off x="1440" y="2544"/>
              <a:ext cx="2714" cy="855"/>
              <a:chOff x="2064" y="2640"/>
              <a:chExt cx="2714" cy="855"/>
            </a:xfrm>
          </p:grpSpPr>
          <p:pic>
            <p:nvPicPr>
              <p:cNvPr id="297988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736"/>
                <a:ext cx="2714" cy="7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297989" name="Object 5"/>
              <p:cNvGraphicFramePr>
                <a:graphicFrameLocks noChangeAspect="1"/>
              </p:cNvGraphicFramePr>
              <p:nvPr/>
            </p:nvGraphicFramePr>
            <p:xfrm>
              <a:off x="3264" y="2640"/>
              <a:ext cx="343" cy="1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7997" name="Equation" r:id="rId4" imgW="545760" imgH="279360" progId="Equation.3">
                      <p:embed/>
                    </p:oleObj>
                  </mc:Choice>
                  <mc:Fallback>
                    <p:oleObj name="Equation" r:id="rId4" imgW="545760" imgH="27936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640"/>
                            <a:ext cx="343" cy="1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97990" name="Line 6"/>
            <p:cNvSpPr>
              <a:spLocks noChangeShapeType="1"/>
            </p:cNvSpPr>
            <p:nvPr/>
          </p:nvSpPr>
          <p:spPr bwMode="auto">
            <a:xfrm>
              <a:off x="1836" y="2640"/>
              <a:ext cx="0" cy="2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aphicFrame>
        <p:nvGraphicFramePr>
          <p:cNvPr id="297992" name="Object 8"/>
          <p:cNvGraphicFramePr>
            <a:graphicFrameLocks noChangeAspect="1"/>
          </p:cNvGraphicFramePr>
          <p:nvPr/>
        </p:nvGraphicFramePr>
        <p:xfrm>
          <a:off x="6629400" y="2590800"/>
          <a:ext cx="1524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98" name="Equation" r:id="rId6" imgW="812520" imgH="419040" progId="Equation.3">
                  <p:embed/>
                </p:oleObj>
              </mc:Choice>
              <mc:Fallback>
                <p:oleObj name="Equation" r:id="rId6" imgW="81252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590800"/>
                        <a:ext cx="1524000" cy="78740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rgbClr val="0000FF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6324600" y="62484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9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9901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299014" name="Picture 6" descr="A:\S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324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17715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647700" y="2247900"/>
          <a:ext cx="8915400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0" name="Document" r:id="rId6" imgW="8921160" imgH="3488400" progId="Word.Document.8">
                  <p:embed/>
                </p:oleObj>
              </mc:Choice>
              <mc:Fallback>
                <p:oleObj name="Document" r:id="rId6" imgW="8921160" imgH="348840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2247900"/>
                        <a:ext cx="8915400" cy="347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0105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01062" name="Picture 6" descr="A:\S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629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3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PHI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WordArt 2"/>
          <p:cNvSpPr>
            <a:spLocks noChangeArrowheads="1" noChangeShapeType="1" noTextEdit="1"/>
          </p:cNvSpPr>
          <p:nvPr/>
        </p:nvSpPr>
        <p:spPr bwMode="auto">
          <a:xfrm>
            <a:off x="381000" y="2590800"/>
            <a:ext cx="84582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236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atin typeface="Bookman Old Style"/>
              </a:rPr>
              <a:t>Scanning Tunneling Microscopy</a:t>
            </a:r>
          </a:p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atin typeface="Bookman Old Style"/>
              </a:rPr>
              <a:t>(STM)</a:t>
            </a:r>
          </a:p>
        </p:txBody>
      </p:sp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762000" y="4572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rtl="0"/>
            <a:r>
              <a:rPr lang="en-US" b="1" i="1">
                <a:solidFill>
                  <a:srgbClr val="0033CC"/>
                </a:solidFill>
              </a:rPr>
              <a:t>Nano-Materials Characterization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1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387335"/>
              </p:ext>
            </p:extLst>
          </p:nvPr>
        </p:nvGraphicFramePr>
        <p:xfrm>
          <a:off x="381000" y="1752600"/>
          <a:ext cx="5792986" cy="3620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9" name="Photo Editor Photo" r:id="rId3" imgW="2285714" imgH="1428949" progId="MSPhotoEd.3">
                  <p:embed/>
                </p:oleObj>
              </mc:Choice>
              <mc:Fallback>
                <p:oleObj name="Photo Editor Photo" r:id="rId3" imgW="2285714" imgH="142894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2600"/>
                        <a:ext cx="5792986" cy="3620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6324600" y="62484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solidFill>
                  <a:srgbClr val="FFFF99"/>
                </a:solidFill>
                <a:cs typeface="Times New Roman" pitchFamily="18" charset="0"/>
              </a:rPr>
              <a:t>Courtesy A. Merson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835696" y="4293096"/>
            <a:ext cx="2006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600" b="1" dirty="0" err="1">
                <a:solidFill>
                  <a:srgbClr val="000099"/>
                </a:solidFill>
                <a:cs typeface="David" pitchFamily="34" charset="-79"/>
              </a:rPr>
              <a:t>I~exp</a:t>
            </a:r>
            <a:r>
              <a:rPr lang="en-US" sz="2600" b="1" dirty="0">
                <a:solidFill>
                  <a:srgbClr val="000099"/>
                </a:solidFill>
                <a:cs typeface="David" pitchFamily="34" charset="-79"/>
              </a:rPr>
              <a:t>(-2kd)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>
            <a:lum bright="-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4638"/>
            <a:ext cx="6324600" cy="623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6324600" y="62484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strips dir="r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WordArt 2"/>
          <p:cNvSpPr>
            <a:spLocks noChangeArrowheads="1" noChangeShapeType="1" noTextEdit="1"/>
          </p:cNvSpPr>
          <p:nvPr/>
        </p:nvSpPr>
        <p:spPr bwMode="auto">
          <a:xfrm>
            <a:off x="228600" y="2514600"/>
            <a:ext cx="85344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atin typeface="Bookman Old Style"/>
              </a:rPr>
              <a:t>Atomic Force Microscopy</a:t>
            </a:r>
          </a:p>
          <a:p>
            <a:pPr algn="ctr" rtl="0"/>
            <a:r>
              <a:rPr lang="hu-HU" sz="28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atin typeface="Bookman Old Style"/>
              </a:rPr>
              <a:t>        (AFM)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226" name="Object 2"/>
          <p:cNvGraphicFramePr>
            <a:graphicFrameLocks noChangeAspect="1"/>
          </p:cNvGraphicFramePr>
          <p:nvPr/>
        </p:nvGraphicFramePr>
        <p:xfrm>
          <a:off x="3276600" y="3048000"/>
          <a:ext cx="3200400" cy="263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2" name="Photo Editor Photo" r:id="rId3" imgW="2790476" imgH="2295238" progId="MSPhotoEd.3">
                  <p:embed/>
                </p:oleObj>
              </mc:Choice>
              <mc:Fallback>
                <p:oleObj name="Photo Editor Photo" r:id="rId3" imgW="2790476" imgH="229523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048000"/>
                        <a:ext cx="3200400" cy="263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29" name="Text Box 5"/>
          <p:cNvSpPr txBox="1">
            <a:spLocks noChangeArrowheads="1"/>
          </p:cNvSpPr>
          <p:nvPr/>
        </p:nvSpPr>
        <p:spPr bwMode="auto">
          <a:xfrm>
            <a:off x="3641725" y="174625"/>
            <a:ext cx="270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 b="1">
                <a:solidFill>
                  <a:srgbClr val="000099"/>
                </a:solidFill>
                <a:cs typeface="David" pitchFamily="34" charset="-79"/>
              </a:rPr>
              <a:t>Non-contact mode</a:t>
            </a:r>
            <a:endParaRPr lang="en-US" sz="2200" b="1">
              <a:cs typeface="David" pitchFamily="34" charset="-79"/>
            </a:endParaRPr>
          </a:p>
        </p:txBody>
      </p:sp>
      <p:sp>
        <p:nvSpPr>
          <p:cNvPr id="308230" name="Text Box 6"/>
          <p:cNvSpPr txBox="1">
            <a:spLocks noChangeArrowheads="1"/>
          </p:cNvSpPr>
          <p:nvPr/>
        </p:nvSpPr>
        <p:spPr bwMode="auto">
          <a:xfrm>
            <a:off x="6324600" y="6400800"/>
            <a:ext cx="2665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A. Merson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9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092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09254" name="Picture 6" descr="C:\My Documents\lectures\dev charac\s8.jpg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153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55" name="Text Box 7"/>
          <p:cNvSpPr txBox="1">
            <a:spLocks noChangeArrowheads="1"/>
          </p:cNvSpPr>
          <p:nvPr/>
        </p:nvSpPr>
        <p:spPr bwMode="auto">
          <a:xfrm>
            <a:off x="6021388" y="6248400"/>
            <a:ext cx="312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400">
                <a:cs typeface="Times New Roman" pitchFamily="18" charset="0"/>
              </a:rPr>
              <a:t>Courtesy Y. Rosenwaks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112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11302" name="Picture 6" descr="C:\My Documents\lectures\dev charac\memtv8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43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b="1"/>
              <a:t>Materials Characterization</a:t>
            </a:r>
          </a:p>
        </p:txBody>
      </p:sp>
      <p:pic>
        <p:nvPicPr>
          <p:cNvPr id="31334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34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13350" name="Picture 6" descr="C:\My Documents\lectures\dev charac\s22.jpg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1" name="Rectangle 7"/>
          <p:cNvSpPr>
            <a:spLocks noChangeArrowheads="1"/>
          </p:cNvSpPr>
          <p:nvPr/>
        </p:nvSpPr>
        <p:spPr bwMode="auto">
          <a:xfrm>
            <a:off x="5334000" y="61722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Z. Barkai</a:t>
            </a:r>
            <a:endParaRPr lang="en-US" sz="2800" b="1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5395" name="Rectangle 3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15397" name="Picture 5" descr="C:\My Documents\lectures\dev charac\s23.jpg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3538"/>
            <a:ext cx="6781800" cy="64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0" y="56388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Z. Barkai</a:t>
            </a:r>
            <a:endParaRPr lang="en-US" sz="28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b="1"/>
              <a:t>Courtesy Yossi LEREAH                                                                               </a:t>
            </a:r>
            <a:br>
              <a:rPr lang="en-GB" sz="1600" b="1"/>
            </a:br>
            <a:r>
              <a:rPr lang="en-GB" sz="3600" b="1"/>
              <a:t>Transmission Electron Microscope</a:t>
            </a:r>
            <a:r>
              <a:rPr lang="en-US" sz="3600" b="1"/>
              <a:t/>
            </a:r>
            <a:br>
              <a:rPr lang="en-US" sz="3600" b="1"/>
            </a:br>
            <a:endParaRPr lang="en-GB" sz="1600" b="1"/>
          </a:p>
        </p:txBody>
      </p:sp>
      <p:pic>
        <p:nvPicPr>
          <p:cNvPr id="226307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4572000" cy="5334000"/>
          </a:xfrm>
        </p:spPr>
      </p:pic>
      <p:sp>
        <p:nvSpPr>
          <p:cNvPr id="2263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1800" b="1"/>
              <a:t>Electron source: W</a:t>
            </a:r>
            <a:r>
              <a:rPr lang="en-US" sz="1800" b="1"/>
              <a:t>,</a:t>
            </a:r>
            <a:r>
              <a:rPr lang="en-GB" sz="1800" b="1"/>
              <a:t> LaB6, FEG</a:t>
            </a:r>
            <a:endParaRPr lang="en-US" sz="1800" b="1"/>
          </a:p>
          <a:p>
            <a:r>
              <a:rPr lang="en-US" sz="1800" b="1"/>
              <a:t>Condenser Lenses (Electromagnetic)</a:t>
            </a:r>
          </a:p>
          <a:p>
            <a:r>
              <a:rPr lang="en-US" sz="1800" b="1"/>
              <a:t>Sample</a:t>
            </a:r>
          </a:p>
          <a:p>
            <a:r>
              <a:rPr lang="en-US" sz="1800" b="1"/>
              <a:t>Objective Lens (determine the point resolution)</a:t>
            </a:r>
          </a:p>
          <a:p>
            <a:r>
              <a:rPr lang="en-US" sz="1800" b="1"/>
              <a:t>Post Sample Lenses</a:t>
            </a:r>
          </a:p>
          <a:p>
            <a:r>
              <a:rPr lang="en-US" sz="1800" b="1"/>
              <a:t>Detector: electron- light converter</a:t>
            </a:r>
          </a:p>
          <a:p>
            <a:endParaRPr lang="en-US" sz="1800" b="1"/>
          </a:p>
          <a:p>
            <a:r>
              <a:rPr lang="en-US" sz="1800" b="1"/>
              <a:t>Chemical analysis: EDS, GIF</a:t>
            </a:r>
            <a:endParaRPr lang="en-GB" sz="1600" b="1"/>
          </a:p>
        </p:txBody>
      </p:sp>
      <p:sp>
        <p:nvSpPr>
          <p:cNvPr id="226309" name="Rectangle 5"/>
          <p:cNvSpPr>
            <a:spLocks noChangeArrowheads="1"/>
          </p:cNvSpPr>
          <p:nvPr/>
        </p:nvSpPr>
        <p:spPr bwMode="auto">
          <a:xfrm>
            <a:off x="4876800" y="5867400"/>
            <a:ext cx="371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Wavelength at 200KV - 0.0025nm</a:t>
            </a:r>
          </a:p>
        </p:txBody>
      </p:sp>
      <p:pic>
        <p:nvPicPr>
          <p:cNvPr id="226310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1744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17445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17446" name="Picture 6" descr="C:\My Documents\lectures\dev charac\Si7x7ST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17663"/>
            <a:ext cx="5562600" cy="45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7" name="Rectangle 7"/>
          <p:cNvSpPr>
            <a:spLocks noChangeArrowheads="1"/>
          </p:cNvSpPr>
          <p:nvPr/>
        </p:nvSpPr>
        <p:spPr bwMode="auto">
          <a:xfrm>
            <a:off x="0" y="5638800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STM:  Si(7x7)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7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1949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19494" name="Picture 6" descr="C:\My Documents\TEACHING\nanocourse\gasbin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105400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5" name="Text Box 7"/>
          <p:cNvSpPr txBox="1">
            <a:spLocks noChangeArrowheads="1"/>
          </p:cNvSpPr>
          <p:nvPr/>
        </p:nvSpPr>
        <p:spPr bwMode="auto">
          <a:xfrm>
            <a:off x="152400" y="4940300"/>
            <a:ext cx="8763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>
                <a:solidFill>
                  <a:srgbClr val="000080"/>
                </a:solidFill>
              </a:rPr>
              <a:t>A superlattice of alternating GaSb (12 ml) and InAs (14 ml) was MBE grown by W. Barvosa-Carter, B. R. Bennett, and L. J. Whitman. Only every-other lattice plane [Sb  (reddish) and As (blueish)] is exposed on the (110) surface.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b="1"/>
              <a:t>Materials Characterization</a:t>
            </a:r>
          </a:p>
        </p:txBody>
      </p:sp>
      <p:pic>
        <p:nvPicPr>
          <p:cNvPr id="32153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21542" name="Picture 6" descr="C:\My Documents\TEACHING\nanocourse\stmnanolit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382000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43" name="Picture 7" descr="C:\My Documents\TEACHING\nanocourse\crownaf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4648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2"/>
          <p:cNvSpPr txBox="1">
            <a:spLocks noChangeArrowheads="1"/>
          </p:cNvSpPr>
          <p:nvPr/>
        </p:nvSpPr>
        <p:spPr bwMode="auto">
          <a:xfrm>
            <a:off x="1828800" y="228600"/>
            <a:ext cx="341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800" b="1">
                <a:solidFill>
                  <a:schemeClr val="bg1"/>
                </a:solidFill>
                <a:cs typeface="David" pitchFamily="34" charset="-79"/>
              </a:rPr>
              <a:t>Iron (on Cu) “Coral”</a:t>
            </a:r>
            <a:endParaRPr lang="en-US" sz="2800" b="1">
              <a:cs typeface="David" pitchFamily="34" charset="-79"/>
            </a:endParaRPr>
          </a:p>
        </p:txBody>
      </p:sp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57250"/>
            <a:ext cx="7315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E:\DNA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r="2176" b="16872"/>
          <a:stretch>
            <a:fillRect/>
          </a:stretch>
        </p:blipFill>
        <p:spPr>
          <a:xfrm>
            <a:off x="1143000" y="1530350"/>
            <a:ext cx="7056438" cy="4886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461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sp>
        <p:nvSpPr>
          <p:cNvPr id="324613" name="Rectangle 5"/>
          <p:cNvSpPr>
            <a:spLocks noChangeArrowheads="1"/>
          </p:cNvSpPr>
          <p:nvPr/>
        </p:nvSpPr>
        <p:spPr bwMode="auto">
          <a:xfrm>
            <a:off x="1089025" y="5943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56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25636" name="Picture 4" descr="C:\My Documents\COURSE\nano-bio-elect\dna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b="12917"/>
          <a:stretch>
            <a:fillRect/>
          </a:stretch>
        </p:blipFill>
        <p:spPr bwMode="auto">
          <a:xfrm>
            <a:off x="1143000" y="1600200"/>
            <a:ext cx="6400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637" name="Rectangle 5"/>
          <p:cNvSpPr>
            <a:spLocks noChangeArrowheads="1"/>
          </p:cNvSpPr>
          <p:nvPr/>
        </p:nvSpPr>
        <p:spPr bwMode="auto">
          <a:xfrm>
            <a:off x="1089025" y="5943600"/>
            <a:ext cx="181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Z. Barkay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26661" name="Picture 5" descr="C:\My Documents\lectures\dev charac\s10.jpg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8001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152400" y="6338888"/>
            <a:ext cx="3608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800"/>
              <a:t>Courtesy Y. Rosenwaks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b="1"/>
              <a:t>Materials Characterization</a:t>
            </a:r>
          </a:p>
        </p:txBody>
      </p:sp>
      <p:pic>
        <p:nvPicPr>
          <p:cNvPr id="32870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2870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28710" name="Picture 6" descr="C:\My Documents\lectures\dev charac\s18.jpg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1" name="Picture 7" descr="C:\My Documents\lectures\dev charac\new-5.jpg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6000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712" name="Text Box 8"/>
          <p:cNvSpPr txBox="1">
            <a:spLocks noChangeArrowheads="1"/>
          </p:cNvSpPr>
          <p:nvPr/>
        </p:nvSpPr>
        <p:spPr bwMode="auto">
          <a:xfrm>
            <a:off x="152400" y="6338888"/>
            <a:ext cx="36083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2800"/>
              <a:t>Courtesy Y. Rosenwaks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33075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56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30758" name="Picture 6" descr="C:\My Documents\lectures\dev charac\s5.jpg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76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S. Richter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b="1"/>
              <a:t>Materials Characterization</a:t>
            </a:r>
          </a:p>
        </p:txBody>
      </p:sp>
      <p:pic>
        <p:nvPicPr>
          <p:cNvPr id="33280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4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32806" name="Picture 6" descr="C:\My Documents\lectures\dev charac\s11.jpg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150"/>
            <a:ext cx="8763000" cy="651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7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S. Richter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102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447800"/>
            <a:ext cx="4656138" cy="5029200"/>
          </a:xfrm>
          <a:noFill/>
          <a:ln/>
        </p:spPr>
      </p:pic>
      <p:sp>
        <p:nvSpPr>
          <p:cNvPr id="227333" name="Rectangle 1029"/>
          <p:cNvSpPr>
            <a:spLocks noChangeArrowheads="1"/>
          </p:cNvSpPr>
          <p:nvPr/>
        </p:nvSpPr>
        <p:spPr bwMode="auto">
          <a:xfrm>
            <a:off x="228600" y="3352800"/>
            <a:ext cx="28797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 b="1" i="1">
                <a:solidFill>
                  <a:schemeClr val="tx2"/>
                </a:solidFill>
              </a:rPr>
              <a:t>Bragg’s Law</a:t>
            </a:r>
            <a:br>
              <a:rPr lang="en-GB" sz="4000" b="1" i="1">
                <a:solidFill>
                  <a:schemeClr val="tx2"/>
                </a:solidFill>
              </a:rPr>
            </a:br>
            <a:r>
              <a:rPr lang="en-GB" sz="4000" b="1" i="1">
                <a:solidFill>
                  <a:schemeClr val="tx2"/>
                </a:solidFill>
              </a:rPr>
              <a:t>2dsin</a:t>
            </a:r>
            <a:r>
              <a:rPr lang="en-GB" sz="4000" b="1" i="1">
                <a:solidFill>
                  <a:schemeClr val="tx2"/>
                </a:solidFill>
                <a:latin typeface="Symbol" pitchFamily="18" charset="2"/>
              </a:rPr>
              <a:t>q=l</a:t>
            </a:r>
            <a:r>
              <a:rPr lang="en-GB" sz="4000" b="1" i="1">
                <a:solidFill>
                  <a:schemeClr val="tx2"/>
                </a:solidFill>
              </a:rPr>
              <a:t>L</a:t>
            </a:r>
            <a:endParaRPr lang="en-US" sz="4000" b="1" i="1">
              <a:solidFill>
                <a:schemeClr val="tx2"/>
              </a:solidFill>
            </a:endParaRPr>
          </a:p>
        </p:txBody>
      </p:sp>
      <p:sp>
        <p:nvSpPr>
          <p:cNvPr id="227334" name="Rectangle 1030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pic>
        <p:nvPicPr>
          <p:cNvPr id="227335" name="Picture 103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6" name="Rectangle 1032"/>
          <p:cNvSpPr>
            <a:spLocks noChangeArrowheads="1"/>
          </p:cNvSpPr>
          <p:nvPr/>
        </p:nvSpPr>
        <p:spPr bwMode="auto">
          <a:xfrm>
            <a:off x="609600" y="5943600"/>
            <a:ext cx="2295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Yossi LEREAH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1" name="Rectangle 3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34852" name="Rectangle 4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34853" name="Picture 5" descr="C:\My Documents\lectures\dev charac\s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14475"/>
            <a:ext cx="70104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4" name="Rectangle 6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S. Richter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b="1"/>
              <a:t>Materials Characterization</a:t>
            </a:r>
          </a:p>
        </p:txBody>
      </p:sp>
      <p:pic>
        <p:nvPicPr>
          <p:cNvPr id="3368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36902" name="Picture 6" descr="C:\My Documents\lectures\dev charac\s7.jpg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288"/>
            <a:ext cx="8991600" cy="6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S. Richter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  <a:noFill/>
          <a:ln/>
        </p:spPr>
        <p:txBody>
          <a:bodyPr anchor="ctr"/>
          <a:lstStyle/>
          <a:p>
            <a:r>
              <a:rPr lang="en-US" b="1"/>
              <a:t>Materials Characterization</a:t>
            </a:r>
          </a:p>
        </p:txBody>
      </p:sp>
      <p:pic>
        <p:nvPicPr>
          <p:cNvPr id="33894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38949" name="Rectangle 5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pic>
        <p:nvPicPr>
          <p:cNvPr id="338950" name="Picture 6" descr="C:\My Documents\lectures\dev charac\s9.jpg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5588"/>
            <a:ext cx="8686800" cy="64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51" name="Rectangle 7"/>
          <p:cNvSpPr>
            <a:spLocks noChangeArrowheads="1"/>
          </p:cNvSpPr>
          <p:nvPr/>
        </p:nvSpPr>
        <p:spPr bwMode="auto">
          <a:xfrm>
            <a:off x="152400" y="6338888"/>
            <a:ext cx="373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sz="2800"/>
              <a:t>Courtesy Dr. S. Richter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0995" name="Rectangle 3"/>
          <p:cNvSpPr>
            <a:spLocks noChangeArrowheads="1"/>
          </p:cNvSpPr>
          <p:nvPr/>
        </p:nvSpPr>
        <p:spPr bwMode="auto">
          <a:xfrm>
            <a:off x="144463" y="5326063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296863" y="5257800"/>
            <a:ext cx="24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rtl="0">
              <a:spcBef>
                <a:spcPct val="50000"/>
              </a:spcBef>
            </a:pPr>
            <a:endParaRPr lang="en-US" sz="2400"/>
          </a:p>
        </p:txBody>
      </p:sp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855663" y="2292350"/>
            <a:ext cx="72278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dirty="0"/>
              <a:t>Thank you for your attention</a:t>
            </a:r>
          </a:p>
          <a:p>
            <a:pPr algn="ctr"/>
            <a:endParaRPr lang="en-US" sz="4800" i="1" dirty="0">
              <a:solidFill>
                <a:srgbClr val="00CC00"/>
              </a:solidFill>
            </a:endParaRPr>
          </a:p>
          <a:p>
            <a:pPr algn="ctr"/>
            <a:endParaRPr lang="en-US" sz="4000" dirty="0"/>
          </a:p>
          <a:p>
            <a:pPr algn="ctr"/>
            <a:r>
              <a:rPr lang="en-US" sz="4000" dirty="0" err="1"/>
              <a:t>Yoram</a:t>
            </a:r>
            <a:r>
              <a:rPr lang="en-US" sz="4000" dirty="0"/>
              <a:t> </a:t>
            </a:r>
            <a:r>
              <a:rPr lang="en-US" sz="4000" dirty="0" err="1"/>
              <a:t>Shapira</a:t>
            </a:r>
            <a:endParaRPr lang="en-US" sz="4000" dirty="0"/>
          </a:p>
          <a:p>
            <a:pPr algn="ctr"/>
            <a:r>
              <a:rPr lang="en-US" sz="4000" dirty="0"/>
              <a:t>Shapira@eng.tau.ac.il</a:t>
            </a:r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title"/>
          </p:nvPr>
        </p:nvSpPr>
        <p:spPr>
          <a:xfrm>
            <a:off x="1371600" y="838200"/>
            <a:ext cx="7772400" cy="609600"/>
          </a:xfrm>
          <a:noFill/>
          <a:ln/>
        </p:spPr>
        <p:txBody>
          <a:bodyPr anchor="ctr"/>
          <a:lstStyle/>
          <a:p>
            <a:r>
              <a:rPr lang="en-US" sz="3600" b="1"/>
              <a:t>Nano-Materials Characterization</a:t>
            </a:r>
          </a:p>
        </p:txBody>
      </p:sp>
      <p:sp>
        <p:nvSpPr>
          <p:cNvPr id="340999" name="AutoShape 7"/>
          <p:cNvSpPr>
            <a:spLocks noChangeArrowheads="1"/>
          </p:cNvSpPr>
          <p:nvPr/>
        </p:nvSpPr>
        <p:spPr bwMode="auto">
          <a:xfrm>
            <a:off x="609600" y="3733800"/>
            <a:ext cx="914400" cy="9144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848600" cy="1295400"/>
          </a:xfrm>
        </p:spPr>
        <p:txBody>
          <a:bodyPr/>
          <a:lstStyle/>
          <a:p>
            <a:r>
              <a:rPr lang="en-GB" sz="4000" b="1"/>
              <a:t>Objective Lens </a:t>
            </a:r>
            <a:br>
              <a:rPr lang="en-GB" sz="4000" b="1"/>
            </a:br>
            <a:r>
              <a:rPr lang="en-GB" sz="4000" b="1"/>
              <a:t> </a:t>
            </a:r>
            <a:r>
              <a:rPr lang="en-GB" sz="2400" b="1"/>
              <a:t>The </a:t>
            </a:r>
            <a:r>
              <a:rPr lang="en-US" sz="2400" b="1"/>
              <a:t>Core of TEM</a:t>
            </a:r>
            <a:endParaRPr lang="en-GB" sz="1600" b="1"/>
          </a:p>
        </p:txBody>
      </p:sp>
      <p:pic>
        <p:nvPicPr>
          <p:cNvPr id="22835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71600"/>
            <a:ext cx="3733800" cy="4800600"/>
          </a:xfrm>
        </p:spPr>
      </p:pic>
      <p:sp>
        <p:nvSpPr>
          <p:cNvPr id="22835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sz="2400" b="1"/>
              <a:t>Back Focal Plane</a:t>
            </a:r>
            <a:r>
              <a:rPr lang="en-US" sz="2400" b="1"/>
              <a:t>: </a:t>
            </a:r>
            <a:r>
              <a:rPr lang="en-GB" sz="2400" b="1"/>
              <a:t>Diffraction Pattern</a:t>
            </a:r>
          </a:p>
          <a:p>
            <a:r>
              <a:rPr lang="en-GB" sz="2400" b="1"/>
              <a:t>Image Plane</a:t>
            </a:r>
            <a:endParaRPr lang="en-US" sz="2400" b="1"/>
          </a:p>
          <a:p>
            <a:r>
              <a:rPr lang="en-US" sz="2400" b="1"/>
              <a:t>Diffraction Contrast: Bright Field or Dark Field by excluding one of the beams (in the back focal plane)</a:t>
            </a:r>
          </a:p>
          <a:p>
            <a:r>
              <a:rPr lang="en-US" sz="2400" b="1"/>
              <a:t>Phase Contrast by including all beams</a:t>
            </a:r>
            <a:endParaRPr lang="en-GB" sz="2400" b="1"/>
          </a:p>
        </p:txBody>
      </p:sp>
      <p:pic>
        <p:nvPicPr>
          <p:cNvPr id="228357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6270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533400" y="6248400"/>
            <a:ext cx="2295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i="1">
                <a:solidFill>
                  <a:schemeClr val="tx2"/>
                </a:solidFill>
              </a:rPr>
              <a:t>Courtesy Yossi LEREAH</a:t>
            </a:r>
            <a:endParaRPr lang="en-US" sz="16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ireball">
  <a:themeElements>
    <a:clrScheme name="Fireball 2">
      <a:dk1>
        <a:srgbClr val="000000"/>
      </a:dk1>
      <a:lt1>
        <a:srgbClr val="FFFFFF"/>
      </a:lt1>
      <a:dk2>
        <a:srgbClr val="FF9900"/>
      </a:dk2>
      <a:lt2>
        <a:srgbClr val="5F5F5F"/>
      </a:lt2>
      <a:accent1>
        <a:srgbClr val="FF9933"/>
      </a:accent1>
      <a:accent2>
        <a:srgbClr val="CC0066"/>
      </a:accent2>
      <a:accent3>
        <a:srgbClr val="FFFFFF"/>
      </a:accent3>
      <a:accent4>
        <a:srgbClr val="000000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Times New Roman (Hebrew)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 (Hebrew)" pitchFamily="26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 (Hebrew)" pitchFamily="26" charset="-79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9900"/>
    </a:dk2>
    <a:lt2>
      <a:srgbClr val="FFFFFF"/>
    </a:lt2>
    <a:accent1>
      <a:srgbClr val="FF9933"/>
    </a:accent1>
    <a:accent2>
      <a:srgbClr val="CC0066"/>
    </a:accent2>
    <a:accent3>
      <a:srgbClr val="FFFFFF"/>
    </a:accent3>
    <a:accent4>
      <a:srgbClr val="000000"/>
    </a:accent4>
    <a:accent5>
      <a:srgbClr val="FFCAAD"/>
    </a:accent5>
    <a:accent6>
      <a:srgbClr val="B9005C"/>
    </a:accent6>
    <a:hlink>
      <a:srgbClr val="CC00CC"/>
    </a:hlink>
    <a:folHlink>
      <a:srgbClr val="9900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3312</TotalTime>
  <Words>776</Words>
  <Application>Microsoft Office PowerPoint</Application>
  <PresentationFormat>Írásvetítő</PresentationFormat>
  <Paragraphs>248</Paragraphs>
  <Slides>83</Slides>
  <Notes>49</Notes>
  <HiddenSlides>4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83</vt:i4>
      </vt:variant>
    </vt:vector>
  </HeadingPairs>
  <TitlesOfParts>
    <vt:vector size="89" baseType="lpstr">
      <vt:lpstr>Fireball</vt:lpstr>
      <vt:lpstr>Document</vt:lpstr>
      <vt:lpstr>Bitmap Image</vt:lpstr>
      <vt:lpstr>Photo Editor Photo</vt:lpstr>
      <vt:lpstr>Worksheet</vt:lpstr>
      <vt:lpstr>Equation</vt:lpstr>
      <vt:lpstr>Nano-Materials Characterization</vt:lpstr>
      <vt:lpstr>Nano-Materials Characterization</vt:lpstr>
      <vt:lpstr>Nano-Materials Characterization</vt:lpstr>
      <vt:lpstr>Nano-Materials Characterization</vt:lpstr>
      <vt:lpstr>PowerPoint bemutató</vt:lpstr>
      <vt:lpstr>Nano-Materials Characterization</vt:lpstr>
      <vt:lpstr>Courtesy Yossi LEREAH                                                                                Transmission Electron Microscope </vt:lpstr>
      <vt:lpstr>Nano-Materials Characterization</vt:lpstr>
      <vt:lpstr>Objective Lens   The Core of TEM</vt:lpstr>
      <vt:lpstr>  Crystallization of Ge:Al (1) </vt:lpstr>
      <vt:lpstr>Yossi  LEREAH                                                     TEL AVIV University  Crystallization of Ge:Al (2)   </vt:lpstr>
      <vt:lpstr>  Melting of Nano-Particles</vt:lpstr>
      <vt:lpstr>Nano-Materials Characterization</vt:lpstr>
      <vt:lpstr>Nano-Materials Characterization</vt:lpstr>
      <vt:lpstr>PowerPoint bemutató</vt:lpstr>
      <vt:lpstr>Nano-Materials Characterization</vt:lpstr>
      <vt:lpstr>Collected signals in SEM</vt:lpstr>
      <vt:lpstr>Energy distribution of SE and BSE</vt:lpstr>
      <vt:lpstr>Signal emission from interaction volume</vt:lpstr>
      <vt:lpstr>The origin of high SE spatial resolution</vt:lpstr>
      <vt:lpstr>Composition dependence</vt:lpstr>
      <vt:lpstr>Basic SEM modes of operation - summary</vt:lpstr>
      <vt:lpstr>PowerPoint bemutató</vt:lpstr>
      <vt:lpstr>Nano-Materials Characterization</vt:lpstr>
      <vt:lpstr>Surface, Atomic number, Element imaging</vt:lpstr>
      <vt:lpstr>Nano-Materials Characterization</vt:lpstr>
      <vt:lpstr>Nano-Materials Characterization</vt:lpstr>
      <vt:lpstr>Nano-Materials Characterization</vt:lpstr>
      <vt:lpstr>Atomic mapping and analysis</vt:lpstr>
      <vt:lpstr>Nano-Materials Characterization</vt:lpstr>
      <vt:lpstr>Nano-Materials Characterization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Nano-Materials Characterization</vt:lpstr>
      <vt:lpstr>PowerPoint bemutató</vt:lpstr>
      <vt:lpstr>PowerPoint bemutató</vt:lpstr>
      <vt:lpstr>Nano-Materials Characterization</vt:lpstr>
      <vt:lpstr>Nano-Materials Characterization</vt:lpstr>
      <vt:lpstr>PowerPoint bemutató</vt:lpstr>
      <vt:lpstr>Nano-Materials Characterization</vt:lpstr>
      <vt:lpstr>Nano-Materials Characterization</vt:lpstr>
      <vt:lpstr>Nano-Materials Characterization</vt:lpstr>
      <vt:lpstr>Nano-Materials Characterization</vt:lpstr>
      <vt:lpstr>Nano-Materials Characterization</vt:lpstr>
      <vt:lpstr>Nano-Materials Characterization</vt:lpstr>
      <vt:lpstr>Nano-Materials Characterization</vt:lpstr>
      <vt:lpstr>Nano-Materials Characterization</vt:lpstr>
      <vt:lpstr>Nano-Materials Characterization</vt:lpstr>
      <vt:lpstr>PowerPoint bemutató</vt:lpstr>
      <vt:lpstr>PowerPoint bemutató</vt:lpstr>
      <vt:lpstr>PowerPoint bemutató</vt:lpstr>
      <vt:lpstr>Nano-Materials Characterization</vt:lpstr>
      <vt:lpstr>Nano-Materials Characterization</vt:lpstr>
      <vt:lpstr>PowerPoint bemutató</vt:lpstr>
      <vt:lpstr>PowerPoint bemutató</vt:lpstr>
      <vt:lpstr>PowerPoint bemutató</vt:lpstr>
      <vt:lpstr>PowerPoint bemutató</vt:lpstr>
      <vt:lpstr>PowerPoint bemutató</vt:lpstr>
      <vt:lpstr>Nano-Materials Characterization</vt:lpstr>
      <vt:lpstr>Nano-Materials Characterization</vt:lpstr>
      <vt:lpstr>Materials Characterization</vt:lpstr>
      <vt:lpstr>PowerPoint bemutató</vt:lpstr>
      <vt:lpstr>Nano-Materials Characterization</vt:lpstr>
      <vt:lpstr>Nano-Materials Characterization</vt:lpstr>
      <vt:lpstr>Materials Characterization</vt:lpstr>
      <vt:lpstr>PowerPoint bemutató</vt:lpstr>
      <vt:lpstr>Nano-Materials Characterization</vt:lpstr>
      <vt:lpstr>Nano-Materials Characterization</vt:lpstr>
      <vt:lpstr>PowerPoint bemutató</vt:lpstr>
      <vt:lpstr>Materials Characterization</vt:lpstr>
      <vt:lpstr>Nano-Materials Characterization</vt:lpstr>
      <vt:lpstr>Materials Characterization</vt:lpstr>
      <vt:lpstr>PowerPoint bemutató</vt:lpstr>
      <vt:lpstr>Materials Characterization</vt:lpstr>
      <vt:lpstr>Materials Characterization</vt:lpstr>
      <vt:lpstr>Nano-Materials Characterization</vt:lpstr>
    </vt:vector>
  </TitlesOfParts>
  <Company>T.A.U.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Characterization</dc:title>
  <dc:creator>Yoram Shapira</dc:creator>
  <cp:lastModifiedBy>Mizsei János</cp:lastModifiedBy>
  <cp:revision>79</cp:revision>
  <cp:lastPrinted>2000-01-16T08:38:31Z</cp:lastPrinted>
  <dcterms:created xsi:type="dcterms:W3CDTF">2000-01-12T08:21:54Z</dcterms:created>
  <dcterms:modified xsi:type="dcterms:W3CDTF">2012-10-28T20:22:37Z</dcterms:modified>
</cp:coreProperties>
</file>