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</p:sldMasterIdLst>
  <p:notesMasterIdLst>
    <p:notesMasterId r:id="rId61"/>
  </p:notesMasterIdLst>
  <p:handoutMasterIdLst>
    <p:handoutMasterId r:id="rId62"/>
  </p:handoutMasterIdLst>
  <p:sldIdLst>
    <p:sldId id="325" r:id="rId2"/>
    <p:sldId id="436" r:id="rId3"/>
    <p:sldId id="439" r:id="rId4"/>
    <p:sldId id="497" r:id="rId5"/>
    <p:sldId id="465" r:id="rId6"/>
    <p:sldId id="460" r:id="rId7"/>
    <p:sldId id="471" r:id="rId8"/>
    <p:sldId id="463" r:id="rId9"/>
    <p:sldId id="462" r:id="rId10"/>
    <p:sldId id="478" r:id="rId11"/>
    <p:sldId id="480" r:id="rId12"/>
    <p:sldId id="468" r:id="rId13"/>
    <p:sldId id="461" r:id="rId14"/>
    <p:sldId id="466" r:id="rId15"/>
    <p:sldId id="464" r:id="rId16"/>
    <p:sldId id="467" r:id="rId17"/>
    <p:sldId id="469" r:id="rId18"/>
    <p:sldId id="443" r:id="rId19"/>
    <p:sldId id="444" r:id="rId20"/>
    <p:sldId id="446" r:id="rId21"/>
    <p:sldId id="447" r:id="rId22"/>
    <p:sldId id="448" r:id="rId23"/>
    <p:sldId id="449" r:id="rId24"/>
    <p:sldId id="450" r:id="rId25"/>
    <p:sldId id="451" r:id="rId26"/>
    <p:sldId id="470" r:id="rId27"/>
    <p:sldId id="445" r:id="rId28"/>
    <p:sldId id="438" r:id="rId29"/>
    <p:sldId id="452" r:id="rId30"/>
    <p:sldId id="453" r:id="rId31"/>
    <p:sldId id="454" r:id="rId32"/>
    <p:sldId id="455" r:id="rId33"/>
    <p:sldId id="479" r:id="rId34"/>
    <p:sldId id="456" r:id="rId35"/>
    <p:sldId id="457" r:id="rId36"/>
    <p:sldId id="458" r:id="rId37"/>
    <p:sldId id="490" r:id="rId38"/>
    <p:sldId id="491" r:id="rId39"/>
    <p:sldId id="495" r:id="rId40"/>
    <p:sldId id="494" r:id="rId41"/>
    <p:sldId id="496" r:id="rId42"/>
    <p:sldId id="488" r:id="rId43"/>
    <p:sldId id="472" r:id="rId44"/>
    <p:sldId id="492" r:id="rId45"/>
    <p:sldId id="473" r:id="rId46"/>
    <p:sldId id="474" r:id="rId47"/>
    <p:sldId id="476" r:id="rId48"/>
    <p:sldId id="489" r:id="rId49"/>
    <p:sldId id="483" r:id="rId50"/>
    <p:sldId id="475" r:id="rId51"/>
    <p:sldId id="484" r:id="rId52"/>
    <p:sldId id="485" r:id="rId53"/>
    <p:sldId id="486" r:id="rId54"/>
    <p:sldId id="487" r:id="rId55"/>
    <p:sldId id="493" r:id="rId56"/>
    <p:sldId id="481" r:id="rId57"/>
    <p:sldId id="482" r:id="rId58"/>
    <p:sldId id="477" r:id="rId59"/>
    <p:sldId id="434" r:id="rId60"/>
  </p:sldIdLst>
  <p:sldSz cx="9144000" cy="6858000" type="screen4x3"/>
  <p:notesSz cx="7099300" cy="10234613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CC00"/>
    <a:srgbClr val="BFFD40"/>
    <a:srgbClr val="298B28"/>
    <a:srgbClr val="990033"/>
    <a:srgbClr val="F999E0"/>
    <a:srgbClr val="900028"/>
    <a:srgbClr val="0681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5501" autoAdjust="0"/>
  </p:normalViewPr>
  <p:slideViewPr>
    <p:cSldViewPr>
      <p:cViewPr varScale="1">
        <p:scale>
          <a:sx n="64" d="100"/>
          <a:sy n="64" d="100"/>
        </p:scale>
        <p:origin x="8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 b="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 b="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 b="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 b="0"/>
            </a:lvl1pPr>
          </a:lstStyle>
          <a:p>
            <a:pPr>
              <a:defRPr/>
            </a:pPr>
            <a:fld id="{0E4BB04D-197E-4911-BF3B-023BAE7B9B4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331231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 b="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 b="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22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 b="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 b="0"/>
            </a:lvl1pPr>
          </a:lstStyle>
          <a:p>
            <a:pPr>
              <a:defRPr/>
            </a:pPr>
            <a:fld id="{61D8BCFE-967B-4523-963F-9693B64DCBA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94104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96F98F-8110-4E4C-B698-AE689D4A2F85}" type="slidenum">
              <a:rPr lang="hu-HU" smtClean="0"/>
              <a:pPr/>
              <a:t>1</a:t>
            </a:fld>
            <a:endParaRPr lang="hu-H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84998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err="1" smtClean="0"/>
              <a:t>Lonsdaleite-et</a:t>
            </a:r>
            <a:r>
              <a:rPr lang="hu-HU" dirty="0" smtClean="0"/>
              <a:t> először meteoritokban</a:t>
            </a:r>
            <a:r>
              <a:rPr lang="hu-HU" baseline="0" dirty="0" smtClean="0"/>
              <a:t> találták meg ahol az extrém magas nyomás a grafitot gyémánttá alakította</a:t>
            </a:r>
            <a:br>
              <a:rPr lang="hu-HU" baseline="0" dirty="0" smtClean="0"/>
            </a:br>
            <a:r>
              <a:rPr lang="hu-HU" baseline="0" dirty="0" smtClean="0"/>
              <a:t>Továbbiak: </a:t>
            </a:r>
            <a:r>
              <a:rPr lang="hu-HU" baseline="0" dirty="0" err="1" smtClean="0"/>
              <a:t>nanofoam</a:t>
            </a:r>
            <a:r>
              <a:rPr lang="hu-HU" baseline="0" dirty="0" smtClean="0"/>
              <a:t>, </a:t>
            </a:r>
            <a:r>
              <a:rPr lang="hu-HU" baseline="0" dirty="0" err="1" smtClean="0"/>
              <a:t>nanobud</a:t>
            </a:r>
            <a:r>
              <a:rPr lang="hu-HU" baseline="0" dirty="0" smtClean="0"/>
              <a:t>…</a:t>
            </a:r>
            <a:r>
              <a:rPr lang="hu-HU" baseline="0" dirty="0" err="1" smtClean="0"/>
              <a:t>stb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D8BCFE-967B-4523-963F-9693B64DCBAF}" type="slidenum">
              <a:rPr lang="hu-HU" smtClean="0"/>
              <a:pPr>
                <a:defRPr/>
              </a:pPr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76367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1995</a:t>
            </a:r>
            <a:r>
              <a:rPr lang="hu-HU" baseline="0" dirty="0" smtClean="0"/>
              <a:t> – az év molekulája a C60</a:t>
            </a:r>
          </a:p>
          <a:p>
            <a:r>
              <a:rPr lang="hu-HU" baseline="0" dirty="0" smtClean="0"/>
              <a:t>1996 – Nobel díj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D8BCFE-967B-4523-963F-9693B64DCBAF}" type="slidenum">
              <a:rPr lang="hu-HU" smtClean="0"/>
              <a:pPr>
                <a:defRPr/>
              </a:pPr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1010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err="1" smtClean="0"/>
              <a:t>Fullerén</a:t>
            </a:r>
            <a:r>
              <a:rPr lang="hu-HU" dirty="0" smtClean="0"/>
              <a:t> előállítási maradékainak elektronmikroszkópos vizsgálatából!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D8BCFE-967B-4523-963F-9693B64DCBAF}" type="slidenum">
              <a:rPr lang="hu-HU" smtClean="0"/>
              <a:pPr>
                <a:defRPr/>
              </a:pPr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46588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LMC</a:t>
            </a:r>
            <a:r>
              <a:rPr lang="hu-HU" baseline="0" dirty="0" smtClean="0"/>
              <a:t> – </a:t>
            </a:r>
            <a:r>
              <a:rPr lang="hu-HU" baseline="0" dirty="0" err="1" smtClean="0"/>
              <a:t>liquid</a:t>
            </a:r>
            <a:r>
              <a:rPr lang="hu-HU" baseline="0" dirty="0" smtClean="0"/>
              <a:t> metal </a:t>
            </a:r>
            <a:r>
              <a:rPr lang="hu-HU" baseline="0" dirty="0" err="1" smtClean="0"/>
              <a:t>contact</a:t>
            </a:r>
            <a:endParaRPr lang="hu-HU" baseline="0" dirty="0" smtClean="0"/>
          </a:p>
          <a:p>
            <a:r>
              <a:rPr lang="hu-HU" baseline="0" dirty="0" err="1" smtClean="0"/>
              <a:t>Trnaszverziális</a:t>
            </a:r>
            <a:r>
              <a:rPr lang="hu-HU" baseline="0" dirty="0" smtClean="0"/>
              <a:t> </a:t>
            </a:r>
            <a:r>
              <a:rPr lang="hu-HU" baseline="0" dirty="0" err="1" smtClean="0"/>
              <a:t>módusonként</a:t>
            </a:r>
            <a:r>
              <a:rPr lang="hu-HU" baseline="0" dirty="0" smtClean="0"/>
              <a:t> felfogható egy vezető csatorna G0-al.</a:t>
            </a:r>
          </a:p>
          <a:p>
            <a:r>
              <a:rPr lang="hu-HU" baseline="0" dirty="0" smtClean="0"/>
              <a:t>Nincs energia disszipáció a csövön, csak a kontaktuson keletkezhet Joule hő!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7BC351-31DC-4E06-AE9A-5A21E9A97466}" type="slidenum">
              <a:rPr lang="hu-HU" smtClean="0"/>
              <a:pPr>
                <a:defRPr/>
              </a:pPr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087067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Mechanikai</a:t>
            </a:r>
            <a:r>
              <a:rPr lang="hu-HU" baseline="0" dirty="0" smtClean="0"/>
              <a:t> tulajdonságok függenek a szerkezettől és a vizsgálat módjától is.</a:t>
            </a:r>
          </a:p>
          <a:p>
            <a:r>
              <a:rPr lang="hu-HU" baseline="0" dirty="0" smtClean="0"/>
              <a:t>Tengely irányú szilárdság nagy flexibilitással is párosul</a:t>
            </a:r>
          </a:p>
          <a:p>
            <a:r>
              <a:rPr lang="hu-HU" baseline="0" dirty="0" smtClean="0"/>
              <a:t>Hővezető képessége megközelíti a gyémántét.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D8BCFE-967B-4523-963F-9693B64DCBAF}" type="slidenum">
              <a:rPr lang="hu-HU" smtClean="0"/>
              <a:pPr>
                <a:defRPr/>
              </a:pPr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405226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CVD: újabban a katalizátort</a:t>
            </a:r>
            <a:r>
              <a:rPr lang="hu-HU" baseline="0" dirty="0" smtClean="0"/>
              <a:t> gőz formában is adagolják pl. </a:t>
            </a:r>
            <a:r>
              <a:rPr lang="hu-HU" baseline="0" dirty="0" err="1" smtClean="0"/>
              <a:t>ferrocén</a:t>
            </a:r>
            <a:r>
              <a:rPr lang="hu-HU" baseline="0" dirty="0" smtClean="0"/>
              <a:t/>
            </a:r>
            <a:br>
              <a:rPr lang="hu-HU" baseline="0" dirty="0" smtClean="0"/>
            </a:br>
            <a:r>
              <a:rPr lang="hu-HU" baseline="0" dirty="0" err="1" smtClean="0"/>
              <a:t>CVD-nél</a:t>
            </a:r>
            <a:r>
              <a:rPr lang="hu-HU" baseline="0" dirty="0" smtClean="0"/>
              <a:t> is egyszerre keletkeznek a dolgok, de a technológiai paraméterekkel (hőmérséklet, </a:t>
            </a:r>
            <a:r>
              <a:rPr lang="hu-HU" baseline="0" dirty="0" err="1" smtClean="0"/>
              <a:t>prekurzor</a:t>
            </a:r>
            <a:r>
              <a:rPr lang="hu-HU" baseline="0" dirty="0" smtClean="0"/>
              <a:t> típusa) lehet befolyásolni a keletkező részecskék arányát.</a:t>
            </a:r>
          </a:p>
          <a:p>
            <a:r>
              <a:rPr lang="hu-HU" baseline="0" dirty="0" smtClean="0"/>
              <a:t>Lézernél ~1400K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D8BCFE-967B-4523-963F-9693B64DCBAF}" type="slidenum">
              <a:rPr lang="hu-HU" smtClean="0"/>
              <a:pPr>
                <a:defRPr/>
              </a:pPr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275920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err="1" smtClean="0"/>
              <a:t>Kölönböző</a:t>
            </a:r>
            <a:r>
              <a:rPr lang="hu-HU" dirty="0" smtClean="0"/>
              <a:t> kötőhelyek vannak, gázoktól függ, hogy donor vagy </a:t>
            </a:r>
            <a:r>
              <a:rPr lang="hu-HU" dirty="0" err="1" smtClean="0"/>
              <a:t>acceptor</a:t>
            </a:r>
            <a:r>
              <a:rPr lang="hu-HU" dirty="0" smtClean="0"/>
              <a:t> lesz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D8BCFE-967B-4523-963F-9693B64DCBAF}" type="slidenum">
              <a:rPr lang="hu-HU" smtClean="0"/>
              <a:pPr>
                <a:defRPr/>
              </a:pPr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224544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Fontos megoldani, hogy a </a:t>
            </a:r>
            <a:r>
              <a:rPr lang="hu-HU" dirty="0" err="1" smtClean="0"/>
              <a:t>nanocsövek</a:t>
            </a:r>
            <a:r>
              <a:rPr lang="hu-HU" dirty="0" smtClean="0"/>
              <a:t> egyenletesen oszoljanak</a:t>
            </a:r>
            <a:r>
              <a:rPr lang="hu-HU" baseline="0" dirty="0" smtClean="0"/>
              <a:t> el a mátrixban, közöttük Van der Waals erők léphetnek fel, amik miatt összegyűlnek és ez rontja a tulajdonságait.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D8BCFE-967B-4523-963F-9693B64DCBAF}" type="slidenum">
              <a:rPr lang="hu-HU" smtClean="0"/>
              <a:pPr>
                <a:defRPr/>
              </a:pPr>
              <a:t>29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87307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0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285750"/>
            <a:ext cx="171450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61438" y="0"/>
            <a:ext cx="203200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3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51888" y="322263"/>
            <a:ext cx="177800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zövegdoboz 9"/>
          <p:cNvSpPr txBox="1"/>
          <p:nvPr userDrawn="1"/>
        </p:nvSpPr>
        <p:spPr>
          <a:xfrm>
            <a:off x="2987675" y="5929313"/>
            <a:ext cx="5942013" cy="549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GB" sz="1500" b="0"/>
              <a:t>BUDAPEST UNIVERSITY OF TECHNOLOGY AND ECONOMICS</a:t>
            </a:r>
          </a:p>
          <a:p>
            <a:pPr algn="r">
              <a:defRPr/>
            </a:pPr>
            <a:r>
              <a:rPr lang="en-GB" sz="1500" b="0"/>
              <a:t>DEPARTMENT OF ELECTRONICS TECHNOLOGY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50" y="5856288"/>
            <a:ext cx="2428875" cy="66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7" name="Cím helye 1"/>
          <p:cNvSpPr>
            <a:spLocks noGrp="1"/>
          </p:cNvSpPr>
          <p:nvPr>
            <p:ph type="ctrTitle"/>
          </p:nvPr>
        </p:nvSpPr>
        <p:spPr>
          <a:xfrm>
            <a:off x="941388" y="2071688"/>
            <a:ext cx="7053262" cy="1470025"/>
          </a:xfrm>
        </p:spPr>
        <p:txBody>
          <a:bodyPr/>
          <a:lstStyle>
            <a:lvl1pPr>
              <a:defRPr sz="3600" b="0"/>
            </a:lvl1pPr>
          </a:lstStyle>
          <a:p>
            <a:r>
              <a:rPr lang="en-GB"/>
              <a:t>MINTACÍM SZERKESZTÉSE</a:t>
            </a:r>
          </a:p>
        </p:txBody>
      </p:sp>
      <p:sp>
        <p:nvSpPr>
          <p:cNvPr id="71688" name="Szöveg helye 2"/>
          <p:cNvSpPr>
            <a:spLocks noGrp="1"/>
          </p:cNvSpPr>
          <p:nvPr>
            <p:ph type="subTitle" idx="1"/>
          </p:nvPr>
        </p:nvSpPr>
        <p:spPr>
          <a:xfrm>
            <a:off x="941388" y="3684588"/>
            <a:ext cx="7053262" cy="1752600"/>
          </a:xfrm>
        </p:spPr>
        <p:txBody>
          <a:bodyPr/>
          <a:lstStyle>
            <a:lvl1pPr marL="0" indent="0">
              <a:buFont typeface="Arial" charset="0"/>
              <a:buNone/>
              <a:defRPr sz="2100"/>
            </a:lvl1pPr>
          </a:lstStyle>
          <a:p>
            <a:r>
              <a:rPr lang="en-GB"/>
              <a:t>Alcím mintájának szerkesztése</a:t>
            </a:r>
          </a:p>
        </p:txBody>
      </p:sp>
    </p:spTree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Nézet -&gt; Élőfej és élőláb</a:t>
            </a:r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7A2B6-DD1A-4388-B245-48AF38F36B8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Nézet -&gt; Élőfej és élőláb</a:t>
            </a:r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A79C8-907B-49BC-BD0E-CAF3ACA64B2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Nézet -&gt; Élőfej és élőláb</a:t>
            </a:r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8CA48-4A8E-49A9-971B-83D474A3DC7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Nézet -&gt; Élőfej és élőláb</a:t>
            </a:r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4A09A-91EE-483A-AE36-543B6A3CE96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Nézet -&gt; Élőfej és élőláb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5456A-9B25-4515-B549-0D16A551EF0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7" name="Élőláb hely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Nézet -&gt; Élőfej és élőláb</a:t>
            </a:r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BC713-5968-4449-B042-55C1CEB29F9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Nézet -&gt; Élőfej és élőláb</a:t>
            </a:r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633C60-96CF-467D-82BE-6D4E8514A68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Nézet -&gt; Élőfej és élőláb</a:t>
            </a:r>
          </a:p>
        </p:txBody>
      </p:sp>
      <p:sp>
        <p:nvSpPr>
          <p:cNvPr id="3" name="Dia számának hely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A9BCC-D796-461B-993B-4B23E66E1AD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Nézet -&gt; Élőfej és élőláb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94EBA-D7B5-4131-A6E2-F72B63DF02A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Nézet -&gt; Élőfej és élőláb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BF85C-69B7-49F8-BAAB-5AF0CFC1B9A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Logo BMEETT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88913" y="6362700"/>
            <a:ext cx="1550987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4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964613" y="0"/>
            <a:ext cx="179387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5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963025" y="3000375"/>
            <a:ext cx="180975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MINTACÍM SZERKESZTÉSE</a:t>
            </a:r>
          </a:p>
        </p:txBody>
      </p:sp>
      <p:sp>
        <p:nvSpPr>
          <p:cNvPr id="6150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Mintaszöveg szerkesztése</a:t>
            </a:r>
          </a:p>
          <a:p>
            <a:pPr lvl="1"/>
            <a:r>
              <a:rPr lang="en-GB" smtClean="0"/>
              <a:t>Második szint</a:t>
            </a:r>
          </a:p>
          <a:p>
            <a:pPr lvl="2"/>
            <a:r>
              <a:rPr lang="en-GB" smtClean="0"/>
              <a:t>Harmadik szint</a:t>
            </a:r>
          </a:p>
          <a:p>
            <a:pPr lvl="3"/>
            <a:r>
              <a:rPr lang="en-GB" smtClean="0"/>
              <a:t>Negyedik szint</a:t>
            </a:r>
          </a:p>
          <a:p>
            <a:pPr lvl="4"/>
            <a:r>
              <a:rPr lang="en-GB" smtClean="0"/>
              <a:t>Ötödik szint</a:t>
            </a:r>
          </a:p>
        </p:txBody>
      </p:sp>
      <p:sp>
        <p:nvSpPr>
          <p:cNvPr id="11" name="Élőláb helye 4"/>
          <p:cNvSpPr>
            <a:spLocks noGrp="1"/>
          </p:cNvSpPr>
          <p:nvPr>
            <p:ph type="ftr" sz="quarter" idx="3"/>
          </p:nvPr>
        </p:nvSpPr>
        <p:spPr>
          <a:xfrm>
            <a:off x="2571750" y="6381750"/>
            <a:ext cx="4071938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595959"/>
                </a:solidFill>
                <a:cs typeface="Arial" charset="0"/>
              </a:defRPr>
            </a:lvl1pPr>
          </a:lstStyle>
          <a:p>
            <a:pPr>
              <a:defRPr/>
            </a:pPr>
            <a:r>
              <a:rPr lang="en-GB"/>
              <a:t>Nézet -&gt; Élőfej és élőláb</a:t>
            </a:r>
          </a:p>
        </p:txBody>
      </p:sp>
      <p:sp>
        <p:nvSpPr>
          <p:cNvPr id="12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7345363" y="6386513"/>
            <a:ext cx="12858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595959"/>
                </a:solidFill>
                <a:cs typeface="Arial" charset="0"/>
              </a:defRPr>
            </a:lvl1pPr>
          </a:lstStyle>
          <a:p>
            <a:pPr>
              <a:defRPr/>
            </a:pPr>
            <a:fld id="{2D414A0E-4F6C-4242-8ADA-A7428E8F379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0666" name="Rectangle 10"/>
          <p:cNvSpPr>
            <a:spLocks noChangeArrowheads="1"/>
          </p:cNvSpPr>
          <p:nvPr userDrawn="1"/>
        </p:nvSpPr>
        <p:spPr bwMode="auto">
          <a:xfrm>
            <a:off x="8443913" y="6386513"/>
            <a:ext cx="430212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GB" sz="1400" b="0" dirty="0" smtClean="0">
                <a:solidFill>
                  <a:srgbClr val="595959"/>
                </a:solidFill>
                <a:cs typeface="Arial" charset="0"/>
              </a:rPr>
              <a:t>/</a:t>
            </a:r>
            <a:r>
              <a:rPr lang="hu-HU" sz="1400" b="0" dirty="0" smtClean="0">
                <a:solidFill>
                  <a:srgbClr val="595959"/>
                </a:solidFill>
                <a:cs typeface="Arial" charset="0"/>
              </a:rPr>
              <a:t>58</a:t>
            </a:r>
            <a:endParaRPr lang="hu-HU" sz="1400" b="0" dirty="0">
              <a:solidFill>
                <a:srgbClr val="595959"/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500">
          <a:solidFill>
            <a:srgbClr val="1E1E1E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1E1E1E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1E1E1E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1E1E1E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1E1E1E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1E1E1E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1E1E1E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1E1E1E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1E1E1E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bonyar@ett.bme.h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4.wmf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7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2.wmf"/><Relationship Id="rId4" Type="http://schemas.openxmlformats.org/officeDocument/2006/relationships/oleObject" Target="../embeddings/oleObject3.bin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://www.acsmaterial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hyperlink" Target="http://www.sesres.com/" TargetMode="External"/><Relationship Id="rId4" Type="http://schemas.openxmlformats.org/officeDocument/2006/relationships/hyperlink" Target="http://www.apnano.com/lubricants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3"/>
          <p:cNvSpPr>
            <a:spLocks noGrp="1"/>
          </p:cNvSpPr>
          <p:nvPr>
            <p:ph type="ctrTitle"/>
          </p:nvPr>
        </p:nvSpPr>
        <p:spPr>
          <a:xfrm>
            <a:off x="468313" y="1989138"/>
            <a:ext cx="8207375" cy="1470025"/>
          </a:xfrm>
        </p:spPr>
        <p:txBody>
          <a:bodyPr/>
          <a:lstStyle/>
          <a:p>
            <a:pPr eaLnBrk="1" hangingPunct="1"/>
            <a:r>
              <a:rPr lang="hu-HU" b="1" dirty="0" err="1" smtClean="0"/>
              <a:t>Nanoszerkezetű</a:t>
            </a:r>
            <a:r>
              <a:rPr lang="hu-HU" b="1" dirty="0" smtClean="0"/>
              <a:t> anyagok:</a:t>
            </a:r>
            <a:br>
              <a:rPr lang="hu-HU" b="1" dirty="0" smtClean="0"/>
            </a:br>
            <a:r>
              <a:rPr lang="hu-HU" b="1" dirty="0" smtClean="0"/>
              <a:t>A szén és allotróp módosulatai</a:t>
            </a:r>
            <a:br>
              <a:rPr lang="hu-HU" b="1" dirty="0" smtClean="0"/>
            </a:br>
            <a:endParaRPr lang="hu-HU" b="1" dirty="0" smtClean="0"/>
          </a:p>
        </p:txBody>
      </p:sp>
      <p:sp>
        <p:nvSpPr>
          <p:cNvPr id="8195" name="Rectangle 14"/>
          <p:cNvSpPr>
            <a:spLocks noGrp="1"/>
          </p:cNvSpPr>
          <p:nvPr>
            <p:ph type="subTitle" idx="1"/>
          </p:nvPr>
        </p:nvSpPr>
        <p:spPr>
          <a:xfrm>
            <a:off x="542925" y="3933825"/>
            <a:ext cx="7053263" cy="1752600"/>
          </a:xfrm>
        </p:spPr>
        <p:txBody>
          <a:bodyPr/>
          <a:lstStyle/>
          <a:p>
            <a:pPr eaLnBrk="1" hangingPunct="1"/>
            <a:r>
              <a:rPr lang="hu-HU" dirty="0" smtClean="0"/>
              <a:t>Dr. Bonyár Attila</a:t>
            </a:r>
          </a:p>
          <a:p>
            <a:pPr eaLnBrk="1" hangingPunct="1"/>
            <a:r>
              <a:rPr lang="hu-HU" sz="1600" dirty="0" err="1" smtClean="0">
                <a:hlinkClick r:id="rId3"/>
              </a:rPr>
              <a:t>bonyar</a:t>
            </a:r>
            <a:r>
              <a:rPr lang="hu-HU" sz="1600" dirty="0" smtClean="0">
                <a:hlinkClick r:id="rId3"/>
              </a:rPr>
              <a:t>@</a:t>
            </a:r>
            <a:r>
              <a:rPr lang="hu-HU" sz="1600" dirty="0" err="1" smtClean="0">
                <a:hlinkClick r:id="rId3"/>
              </a:rPr>
              <a:t>ett.bme.hu</a:t>
            </a:r>
            <a:endParaRPr lang="hu-HU" sz="1600" dirty="0" smtClean="0"/>
          </a:p>
          <a:p>
            <a:pPr eaLnBrk="1" hangingPunct="1"/>
            <a:endParaRPr lang="hu-HU" sz="1600" dirty="0" smtClean="0"/>
          </a:p>
          <a:p>
            <a:pPr eaLnBrk="1" hangingPunct="1"/>
            <a:r>
              <a:rPr lang="hu-HU" sz="1800" dirty="0" smtClean="0"/>
              <a:t>Budapest, 2015.03.23.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  <p:pic>
        <p:nvPicPr>
          <p:cNvPr id="6" name="Picture 7" descr="GAFOS-JC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2275" y="620713"/>
            <a:ext cx="3173413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SWNT-nmindexn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340148"/>
            <a:ext cx="4410075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zövegdoboz 7"/>
          <p:cNvSpPr txBox="1"/>
          <p:nvPr/>
        </p:nvSpPr>
        <p:spPr>
          <a:xfrm>
            <a:off x="323528" y="5047009"/>
            <a:ext cx="3744912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hu-HU" baseline="0" dirty="0" smtClean="0">
                <a:solidFill>
                  <a:schemeClr val="tx1"/>
                </a:solidFill>
                <a:latin typeface="+mn-lt"/>
              </a:rPr>
              <a:t>Az állapotsűrűség függ a </a:t>
            </a:r>
            <a:r>
              <a:rPr lang="hu-HU" baseline="0" dirty="0" err="1" smtClean="0">
                <a:solidFill>
                  <a:schemeClr val="tx1"/>
                </a:solidFill>
                <a:latin typeface="+mn-lt"/>
              </a:rPr>
              <a:t>kiralitástól</a:t>
            </a:r>
            <a:r>
              <a:rPr lang="hu-HU" baseline="0" dirty="0" smtClean="0">
                <a:solidFill>
                  <a:schemeClr val="tx1"/>
                </a:solidFill>
                <a:latin typeface="+mn-lt"/>
              </a:rPr>
              <a:t>!</a:t>
            </a:r>
            <a:endParaRPr lang="hu-HU" baseline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9" name="Picture 3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900" y="4581525"/>
            <a:ext cx="3671888" cy="213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142875" y="-71438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hu-HU" sz="3200" kern="0" dirty="0" smtClean="0"/>
              <a:t>3. </a:t>
            </a:r>
            <a:r>
              <a:rPr lang="hu-HU" sz="3200" kern="0" dirty="0" err="1" smtClean="0"/>
              <a:t>Nanocsövek</a:t>
            </a:r>
            <a:endParaRPr lang="hu-HU" sz="3200" kern="0" dirty="0" smtClean="0"/>
          </a:p>
        </p:txBody>
      </p:sp>
      <p:sp>
        <p:nvSpPr>
          <p:cNvPr id="11" name="Szövegdoboz 10"/>
          <p:cNvSpPr txBox="1"/>
          <p:nvPr/>
        </p:nvSpPr>
        <p:spPr>
          <a:xfrm>
            <a:off x="107504" y="836712"/>
            <a:ext cx="8712968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lnSpc>
                <a:spcPct val="130000"/>
              </a:lnSpc>
            </a:pPr>
            <a:r>
              <a:rPr lang="hu-HU" dirty="0" smtClean="0"/>
              <a:t>A szén </a:t>
            </a:r>
            <a:r>
              <a:rPr lang="hu-HU" dirty="0" err="1" smtClean="0"/>
              <a:t>nanocsövek</a:t>
            </a:r>
            <a:r>
              <a:rPr lang="hu-HU" dirty="0" smtClean="0"/>
              <a:t> különleges tulajdonságai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3059212" y="6386513"/>
            <a:ext cx="17286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0" dirty="0" smtClean="0"/>
              <a:t>(Forrás: Mizsei)</a:t>
            </a:r>
            <a:endParaRPr lang="en-US" sz="12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142875" y="-71438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>
              <a:defRPr/>
            </a:pPr>
            <a:r>
              <a:rPr lang="hu-HU" sz="3200" kern="0" dirty="0" smtClean="0"/>
              <a:t>3. </a:t>
            </a:r>
            <a:r>
              <a:rPr lang="hu-HU" sz="3200" kern="0" dirty="0" err="1" smtClean="0"/>
              <a:t>Nanocsövek</a:t>
            </a:r>
            <a:endParaRPr lang="hu-HU" sz="3200" kern="0" dirty="0" smtClean="0"/>
          </a:p>
        </p:txBody>
      </p:sp>
      <p:sp>
        <p:nvSpPr>
          <p:cNvPr id="6" name="Szövegdoboz 5"/>
          <p:cNvSpPr txBox="1"/>
          <p:nvPr/>
        </p:nvSpPr>
        <p:spPr>
          <a:xfrm>
            <a:off x="179512" y="836712"/>
            <a:ext cx="86409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B</a:t>
            </a:r>
            <a:r>
              <a:rPr lang="hu-HU" b="1" dirty="0" smtClean="0"/>
              <a:t>allisztikus vezetés</a:t>
            </a:r>
          </a:p>
          <a:p>
            <a:endParaRPr lang="hu-HU" sz="1100" b="1" dirty="0" smtClean="0"/>
          </a:p>
          <a:p>
            <a:pPr>
              <a:buFont typeface="Wingdings" pitchFamily="2" charset="2"/>
              <a:buChar char="Ø"/>
            </a:pPr>
            <a:r>
              <a:rPr lang="hu-HU" b="1" dirty="0" smtClean="0"/>
              <a:t> </a:t>
            </a:r>
            <a:r>
              <a:rPr lang="hu-HU" b="0" dirty="0" smtClean="0"/>
              <a:t>tömbi fémben a vezetést az elektronok </a:t>
            </a:r>
            <a:r>
              <a:rPr lang="hu-HU" dirty="0" err="1" smtClean="0"/>
              <a:t>szórócentrumokon</a:t>
            </a:r>
            <a:r>
              <a:rPr lang="hu-HU" b="0" dirty="0" smtClean="0"/>
              <a:t> történő szóródása korlátozza (</a:t>
            </a:r>
            <a:r>
              <a:rPr lang="hu-HU" b="0" dirty="0" err="1" smtClean="0"/>
              <a:t>Matthiesen-szabály</a:t>
            </a:r>
            <a:r>
              <a:rPr lang="hu-HU" b="0" dirty="0" smtClean="0"/>
              <a:t>),</a:t>
            </a:r>
          </a:p>
          <a:p>
            <a:pPr>
              <a:buFont typeface="Wingdings" pitchFamily="2" charset="2"/>
              <a:buChar char="Ø"/>
            </a:pPr>
            <a:r>
              <a:rPr lang="hu-HU" b="0" dirty="0" smtClean="0"/>
              <a:t> két </a:t>
            </a:r>
            <a:r>
              <a:rPr lang="hu-HU" b="0" dirty="0" err="1" smtClean="0"/>
              <a:t>szórócentrum</a:t>
            </a:r>
            <a:r>
              <a:rPr lang="hu-HU" b="0" dirty="0" smtClean="0"/>
              <a:t> között megtett egyenes vonalú elmozdulás az elektron </a:t>
            </a:r>
            <a:r>
              <a:rPr lang="hu-HU" dirty="0" smtClean="0"/>
              <a:t>átlagos szabad úthossza</a:t>
            </a:r>
            <a:r>
              <a:rPr lang="hu-HU" b="0" dirty="0" smtClean="0"/>
              <a:t>, </a:t>
            </a:r>
          </a:p>
          <a:p>
            <a:pPr>
              <a:buFont typeface="Wingdings" pitchFamily="2" charset="2"/>
              <a:buChar char="Ø"/>
            </a:pPr>
            <a:r>
              <a:rPr lang="hu-HU" b="0" dirty="0" smtClean="0"/>
              <a:t> ha a vezető kiterjedése egy irányba kisebb, mint az elektron szabad úthossza akkor az elektron transzport </a:t>
            </a:r>
            <a:r>
              <a:rPr lang="hu-HU" dirty="0" smtClean="0"/>
              <a:t>ballisztikus</a:t>
            </a:r>
            <a:r>
              <a:rPr lang="hu-HU" b="0" dirty="0" smtClean="0"/>
              <a:t> -&gt; </a:t>
            </a:r>
            <a:r>
              <a:rPr lang="hu-HU" dirty="0" smtClean="0"/>
              <a:t>nem érvényes az Ohm-törvény</a:t>
            </a:r>
            <a:r>
              <a:rPr lang="hu-HU" b="0" dirty="0" smtClean="0"/>
              <a:t>,</a:t>
            </a:r>
          </a:p>
          <a:p>
            <a:pPr>
              <a:buFont typeface="Wingdings" pitchFamily="2" charset="2"/>
              <a:buChar char="Ø"/>
            </a:pPr>
            <a:r>
              <a:rPr lang="hu-HU" b="0" dirty="0" smtClean="0"/>
              <a:t> folyománya, hogy </a:t>
            </a:r>
            <a:r>
              <a:rPr lang="hu-HU" dirty="0" smtClean="0"/>
              <a:t>nem </a:t>
            </a:r>
            <a:r>
              <a:rPr lang="hu-HU" dirty="0" err="1" smtClean="0"/>
              <a:t>disszipálódik</a:t>
            </a:r>
            <a:r>
              <a:rPr lang="hu-HU" dirty="0" smtClean="0"/>
              <a:t> energia </a:t>
            </a:r>
            <a:r>
              <a:rPr lang="hu-HU" b="0" dirty="0" smtClean="0"/>
              <a:t>(Joule hő) a vezetéken/csövön,</a:t>
            </a:r>
          </a:p>
          <a:p>
            <a:pPr>
              <a:buFont typeface="Wingdings" pitchFamily="2" charset="2"/>
              <a:buChar char="Ø"/>
            </a:pPr>
            <a:r>
              <a:rPr lang="hu-HU" b="0" dirty="0" smtClean="0"/>
              <a:t> Például </a:t>
            </a:r>
            <a:r>
              <a:rPr lang="hu-HU" dirty="0" err="1" smtClean="0"/>
              <a:t>nanovezetékek</a:t>
            </a:r>
            <a:r>
              <a:rPr lang="hu-HU" b="0" dirty="0" smtClean="0"/>
              <a:t> vagy </a:t>
            </a:r>
            <a:r>
              <a:rPr lang="hu-HU" dirty="0" err="1" smtClean="0"/>
              <a:t>nanocsövek</a:t>
            </a:r>
            <a:r>
              <a:rPr lang="hu-HU" b="0" dirty="0" smtClean="0"/>
              <a:t>,</a:t>
            </a:r>
          </a:p>
          <a:p>
            <a:pPr>
              <a:buFont typeface="Wingdings" pitchFamily="2" charset="2"/>
              <a:buChar char="Ø"/>
            </a:pPr>
            <a:r>
              <a:rPr lang="hu-HU" b="0" dirty="0" smtClean="0"/>
              <a:t> </a:t>
            </a:r>
            <a:r>
              <a:rPr lang="hu-HU" dirty="0" smtClean="0"/>
              <a:t>Vezetőképesség kvantum</a:t>
            </a:r>
            <a:r>
              <a:rPr lang="hu-HU" b="0" dirty="0" smtClean="0"/>
              <a:t>: </a:t>
            </a:r>
            <a:r>
              <a:rPr lang="hu-HU" b="0" i="1" dirty="0" smtClean="0"/>
              <a:t>G</a:t>
            </a:r>
            <a:r>
              <a:rPr lang="hu-HU" b="0" i="1" baseline="-25000" dirty="0" smtClean="0"/>
              <a:t>0</a:t>
            </a:r>
            <a:r>
              <a:rPr lang="hu-HU" b="0" dirty="0" smtClean="0"/>
              <a:t> = (12,9 k</a:t>
            </a:r>
            <a:r>
              <a:rPr lang="hu-HU" b="0" dirty="0" smtClean="0">
                <a:latin typeface="Symbol" pitchFamily="18" charset="2"/>
              </a:rPr>
              <a:t>W</a:t>
            </a:r>
            <a:r>
              <a:rPr lang="hu-HU" b="0" dirty="0" smtClean="0"/>
              <a:t>)</a:t>
            </a:r>
            <a:r>
              <a:rPr lang="hu-HU" b="0" baseline="30000" dirty="0" smtClean="0"/>
              <a:t>-1</a:t>
            </a:r>
            <a:endParaRPr lang="en-US" b="0" baseline="30000" dirty="0"/>
          </a:p>
        </p:txBody>
      </p:sp>
      <p:pic>
        <p:nvPicPr>
          <p:cNvPr id="7" name="Picture 1" descr="C:\Users\bonyar\Desktop\2012_2013_tanév\Nanotudomány előadások\SWNT_MW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002" y="4581128"/>
            <a:ext cx="2592486" cy="1736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bonyar\Desktop\2013_2014_1_félév\Nanotudomány_2013\képek\ballisti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005064"/>
            <a:ext cx="6241678" cy="2755494"/>
          </a:xfrm>
          <a:prstGeom prst="rect">
            <a:avLst/>
          </a:prstGeom>
          <a:noFill/>
        </p:spPr>
      </p:pic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 bwMode="auto">
          <a:xfrm>
            <a:off x="7345363" y="6386513"/>
            <a:ext cx="1285875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2E54E341-F082-4E82-8990-289A63536AFD}" type="slidenum">
              <a:rPr lang="en-GB" smtClean="0"/>
              <a:pPr/>
              <a:t>11</a:t>
            </a:fld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317653" y="1415673"/>
            <a:ext cx="8430812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1938" indent="-261938">
              <a:lnSpc>
                <a:spcPct val="120000"/>
              </a:lnSpc>
            </a:pPr>
            <a:r>
              <a:rPr lang="hu-HU" sz="2000" b="0" dirty="0" smtClean="0">
                <a:cs typeface="Arial" charset="0"/>
              </a:rPr>
              <a:t>Elektromos</a:t>
            </a:r>
            <a:r>
              <a:rPr lang="hu-HU" sz="2000" b="0" dirty="0">
                <a:cs typeface="Arial" charset="0"/>
              </a:rPr>
              <a:t>:</a:t>
            </a:r>
          </a:p>
          <a:p>
            <a:pPr marL="261938" indent="-261938">
              <a:lnSpc>
                <a:spcPct val="120000"/>
              </a:lnSpc>
              <a:buFontTx/>
              <a:buChar char="•"/>
            </a:pPr>
            <a:r>
              <a:rPr lang="hu-HU" sz="2000" b="0" dirty="0">
                <a:cs typeface="Arial" charset="0"/>
              </a:rPr>
              <a:t>Sávszerkezet függ a </a:t>
            </a:r>
            <a:r>
              <a:rPr lang="hu-HU" sz="2000" b="0" dirty="0" err="1">
                <a:cs typeface="Arial" charset="0"/>
              </a:rPr>
              <a:t>kiralitás</a:t>
            </a:r>
            <a:r>
              <a:rPr lang="hu-HU" sz="2000" b="0" dirty="0">
                <a:cs typeface="Arial" charset="0"/>
              </a:rPr>
              <a:t> vektortól:</a:t>
            </a:r>
          </a:p>
          <a:p>
            <a:pPr marL="711200" lvl="1" indent="-261938">
              <a:lnSpc>
                <a:spcPct val="120000"/>
              </a:lnSpc>
              <a:buFontTx/>
              <a:buChar char="•"/>
            </a:pPr>
            <a:r>
              <a:rPr lang="hu-HU" sz="2000" b="0" dirty="0">
                <a:cs typeface="Arial" charset="0"/>
              </a:rPr>
              <a:t>Lehet félvezető és fémes </a:t>
            </a:r>
            <a:r>
              <a:rPr lang="hu-HU" sz="2000" b="0" dirty="0" smtClean="0">
                <a:cs typeface="Arial" charset="0"/>
              </a:rPr>
              <a:t>viselkedésű</a:t>
            </a:r>
          </a:p>
          <a:p>
            <a:pPr marL="711200" lvl="1" indent="-261938">
              <a:lnSpc>
                <a:spcPct val="120000"/>
              </a:lnSpc>
              <a:buFontTx/>
              <a:buChar char="•"/>
            </a:pPr>
            <a:r>
              <a:rPr lang="hu-HU" sz="2000" b="0" dirty="0" err="1" smtClean="0">
                <a:cs typeface="Arial" charset="0"/>
              </a:rPr>
              <a:t>MWCNT-k</a:t>
            </a:r>
            <a:r>
              <a:rPr lang="hu-HU" sz="2000" b="0" dirty="0" smtClean="0">
                <a:cs typeface="Arial" charset="0"/>
              </a:rPr>
              <a:t> általában fémes vezetést mutatnak</a:t>
            </a:r>
          </a:p>
          <a:p>
            <a:pPr marL="254000" indent="-261938">
              <a:lnSpc>
                <a:spcPct val="120000"/>
              </a:lnSpc>
              <a:buFontTx/>
              <a:buChar char="•"/>
            </a:pPr>
            <a:r>
              <a:rPr lang="hu-HU" sz="2000" b="0" dirty="0" smtClean="0">
                <a:cs typeface="Arial" charset="0"/>
              </a:rPr>
              <a:t>A félvezető SWNT esetében a tiltott sáv szélessége fordítottan arányos az átmérővel -&gt; szenzorok</a:t>
            </a:r>
          </a:p>
          <a:p>
            <a:pPr marL="254000" indent="-261938">
              <a:lnSpc>
                <a:spcPct val="120000"/>
              </a:lnSpc>
              <a:buFontTx/>
              <a:buChar char="•"/>
            </a:pPr>
            <a:r>
              <a:rPr lang="hu-HU" sz="2000" b="0" dirty="0" smtClean="0">
                <a:cs typeface="Arial" charset="0"/>
              </a:rPr>
              <a:t>A fémes </a:t>
            </a:r>
            <a:r>
              <a:rPr lang="hu-HU" sz="2000" b="0" dirty="0" err="1" smtClean="0">
                <a:cs typeface="Arial" charset="0"/>
              </a:rPr>
              <a:t>nanocsövek</a:t>
            </a:r>
            <a:r>
              <a:rPr lang="hu-HU" sz="2000" b="0" dirty="0" smtClean="0">
                <a:cs typeface="Arial" charset="0"/>
              </a:rPr>
              <a:t> tulajdonságait alapvetően meghatározza, hogy a csőátmérő összemérhető az elektronok szabad úthosszával</a:t>
            </a:r>
          </a:p>
          <a:p>
            <a:pPr marL="711200" lvl="1" indent="-261938">
              <a:lnSpc>
                <a:spcPct val="120000"/>
              </a:lnSpc>
              <a:buFontTx/>
              <a:buChar char="•"/>
            </a:pPr>
            <a:r>
              <a:rPr lang="hu-HU" sz="2000" b="0" dirty="0" smtClean="0">
                <a:cs typeface="Arial" charset="0"/>
              </a:rPr>
              <a:t>Ballisztikus vezetés: az elektronok ütközés nélkül mozognak</a:t>
            </a:r>
          </a:p>
          <a:p>
            <a:pPr marL="711200" lvl="1" indent="-261938">
              <a:lnSpc>
                <a:spcPct val="120000"/>
              </a:lnSpc>
              <a:buFontTx/>
              <a:buChar char="•"/>
            </a:pPr>
            <a:r>
              <a:rPr lang="hu-HU" sz="2000" b="0" dirty="0" smtClean="0">
                <a:cs typeface="Arial" charset="0"/>
              </a:rPr>
              <a:t>Nincs hődisszipáció</a:t>
            </a:r>
          </a:p>
          <a:p>
            <a:pPr marL="711200" lvl="1" indent="-261938">
              <a:lnSpc>
                <a:spcPct val="120000"/>
              </a:lnSpc>
              <a:buFontTx/>
              <a:buChar char="•"/>
            </a:pPr>
            <a:r>
              <a:rPr lang="hu-HU" sz="2000" b="0" dirty="0" smtClean="0">
                <a:cs typeface="Arial" charset="0"/>
              </a:rPr>
              <a:t>Ohm törvény érvényét veszti</a:t>
            </a:r>
          </a:p>
          <a:p>
            <a:pPr marL="711200" lvl="1" indent="-261938">
              <a:lnSpc>
                <a:spcPct val="120000"/>
              </a:lnSpc>
              <a:buFontTx/>
              <a:buChar char="•"/>
            </a:pPr>
            <a:r>
              <a:rPr lang="hu-HU" sz="2000" b="0" dirty="0" smtClean="0">
                <a:cs typeface="Arial" charset="0"/>
              </a:rPr>
              <a:t>A feszültség-áram összefüggést lépcsős függvény írja le</a:t>
            </a:r>
            <a:endParaRPr lang="hu-HU" sz="2000" b="0" dirty="0">
              <a:cs typeface="Arial" charset="0"/>
            </a:endParaRPr>
          </a:p>
          <a:p>
            <a:pPr marL="261938" indent="-261938">
              <a:buFontTx/>
              <a:buChar char="•"/>
            </a:pPr>
            <a:endParaRPr lang="en-US" sz="2400" dirty="0">
              <a:cs typeface="Arial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42875" y="-71438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hu-HU" sz="3200" kern="0" dirty="0" smtClean="0"/>
              <a:t>3. </a:t>
            </a:r>
            <a:r>
              <a:rPr lang="hu-HU" sz="3200" kern="0" dirty="0" err="1" smtClean="0"/>
              <a:t>Nanocsövek</a:t>
            </a:r>
            <a:endParaRPr lang="hu-HU" sz="3200" kern="0" dirty="0" smtClean="0"/>
          </a:p>
        </p:txBody>
      </p:sp>
      <p:sp>
        <p:nvSpPr>
          <p:cNvPr id="8" name="Szövegdoboz 7"/>
          <p:cNvSpPr txBox="1"/>
          <p:nvPr/>
        </p:nvSpPr>
        <p:spPr>
          <a:xfrm>
            <a:off x="107504" y="836712"/>
            <a:ext cx="8712968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lnSpc>
                <a:spcPct val="130000"/>
              </a:lnSpc>
            </a:pPr>
            <a:r>
              <a:rPr lang="hu-HU" dirty="0" smtClean="0"/>
              <a:t>A szén </a:t>
            </a:r>
            <a:r>
              <a:rPr lang="hu-HU" dirty="0" err="1" smtClean="0"/>
              <a:t>nanocsövek</a:t>
            </a:r>
            <a:r>
              <a:rPr lang="hu-HU" dirty="0" smtClean="0"/>
              <a:t> különleges tulajdonságai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142875" y="-71438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hu-HU" sz="3200" kern="0" dirty="0" smtClean="0"/>
              <a:t>3. </a:t>
            </a:r>
            <a:r>
              <a:rPr lang="hu-HU" sz="3200" kern="0" dirty="0" err="1" smtClean="0"/>
              <a:t>Nanocsövek</a:t>
            </a:r>
            <a:endParaRPr lang="hu-HU" sz="3200" kern="0" dirty="0" smtClean="0"/>
          </a:p>
        </p:txBody>
      </p:sp>
      <p:sp>
        <p:nvSpPr>
          <p:cNvPr id="4" name="Szövegdoboz 3"/>
          <p:cNvSpPr txBox="1"/>
          <p:nvPr/>
        </p:nvSpPr>
        <p:spPr>
          <a:xfrm>
            <a:off x="107504" y="836712"/>
            <a:ext cx="8712968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lnSpc>
                <a:spcPct val="130000"/>
              </a:lnSpc>
            </a:pPr>
            <a:r>
              <a:rPr lang="hu-HU" dirty="0" smtClean="0"/>
              <a:t>A szén </a:t>
            </a:r>
            <a:r>
              <a:rPr lang="hu-HU" dirty="0" err="1" smtClean="0"/>
              <a:t>nanocsövek</a:t>
            </a:r>
            <a:r>
              <a:rPr lang="hu-HU" dirty="0" smtClean="0"/>
              <a:t> különleges tulajdonságai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12811" y="1340768"/>
            <a:ext cx="7359707" cy="5336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61938" indent="-261938">
              <a:lnSpc>
                <a:spcPct val="120000"/>
              </a:lnSpc>
            </a:pPr>
            <a:r>
              <a:rPr lang="hu-HU" sz="2000" b="0" dirty="0"/>
              <a:t>Mechanikai:</a:t>
            </a:r>
          </a:p>
          <a:p>
            <a:pPr marL="261938" indent="-261938">
              <a:lnSpc>
                <a:spcPct val="120000"/>
              </a:lnSpc>
              <a:buFontTx/>
              <a:buChar char="•"/>
            </a:pPr>
            <a:r>
              <a:rPr lang="hu-HU" sz="2000" b="0" dirty="0"/>
              <a:t>Young-modulus: 				</a:t>
            </a:r>
            <a:r>
              <a:rPr lang="hu-HU" sz="2000" b="0" dirty="0" smtClean="0"/>
              <a:t>0,8-1,8</a:t>
            </a:r>
            <a:r>
              <a:rPr lang="hu-HU" sz="2000" b="0" dirty="0" smtClean="0">
                <a:cs typeface="Arial" charset="0"/>
              </a:rPr>
              <a:t> </a:t>
            </a:r>
            <a:r>
              <a:rPr lang="hu-HU" sz="2000" b="0" dirty="0" err="1">
                <a:cs typeface="Arial" charset="0"/>
              </a:rPr>
              <a:t>TPa</a:t>
            </a:r>
            <a:endParaRPr lang="hu-HU" sz="2000" b="0" dirty="0">
              <a:cs typeface="Arial" charset="0"/>
            </a:endParaRPr>
          </a:p>
          <a:p>
            <a:pPr marL="261938" indent="-261938">
              <a:lnSpc>
                <a:spcPct val="120000"/>
              </a:lnSpc>
              <a:buFontTx/>
              <a:buChar char="•"/>
            </a:pPr>
            <a:r>
              <a:rPr lang="hu-HU" sz="2000" b="0" dirty="0">
                <a:cs typeface="Arial" charset="0"/>
              </a:rPr>
              <a:t>Szakítószilárdság: 			</a:t>
            </a:r>
            <a:r>
              <a:rPr lang="hu-HU" sz="2000" b="0" dirty="0" smtClean="0">
                <a:cs typeface="Arial" charset="0"/>
              </a:rPr>
              <a:t>	&gt; </a:t>
            </a:r>
            <a:r>
              <a:rPr lang="hu-HU" sz="2000" b="0" dirty="0">
                <a:cs typeface="Arial" charset="0"/>
              </a:rPr>
              <a:t>50 </a:t>
            </a:r>
            <a:r>
              <a:rPr lang="hu-HU" sz="2000" b="0" dirty="0" err="1">
                <a:cs typeface="Arial" charset="0"/>
              </a:rPr>
              <a:t>GPa</a:t>
            </a:r>
            <a:endParaRPr lang="hu-HU" sz="2000" b="0" dirty="0">
              <a:cs typeface="Arial" charset="0"/>
            </a:endParaRPr>
          </a:p>
          <a:p>
            <a:pPr marL="261938" indent="-261938">
              <a:lnSpc>
                <a:spcPct val="120000"/>
              </a:lnSpc>
              <a:buFontTx/>
              <a:buChar char="•"/>
            </a:pPr>
            <a:r>
              <a:rPr lang="hu-HU" sz="2000" b="0" dirty="0">
                <a:cs typeface="Arial" charset="0"/>
              </a:rPr>
              <a:t>Maximális hosszirányú deformáció: 	</a:t>
            </a:r>
            <a:r>
              <a:rPr lang="hu-HU" sz="2000" b="0" dirty="0" smtClean="0">
                <a:cs typeface="Arial" charset="0"/>
              </a:rPr>
              <a:t>	</a:t>
            </a:r>
            <a:r>
              <a:rPr lang="hu-HU" sz="2000" b="0" dirty="0" smtClean="0"/>
              <a:t>&gt;</a:t>
            </a:r>
            <a:r>
              <a:rPr lang="hu-HU" sz="2000" b="0" dirty="0">
                <a:cs typeface="Arial" charset="0"/>
              </a:rPr>
              <a:t>10%</a:t>
            </a:r>
          </a:p>
          <a:p>
            <a:pPr marL="261938" indent="-261938">
              <a:lnSpc>
                <a:spcPct val="120000"/>
              </a:lnSpc>
              <a:buFontTx/>
              <a:buChar char="•"/>
            </a:pPr>
            <a:r>
              <a:rPr lang="hu-HU" sz="2000" b="0" dirty="0">
                <a:cs typeface="Arial" charset="0"/>
              </a:rPr>
              <a:t>Hosszirányú terhelhetőség / tömeg arány rendkívül nagy</a:t>
            </a:r>
          </a:p>
          <a:p>
            <a:pPr marL="261938" indent="-261938">
              <a:lnSpc>
                <a:spcPct val="120000"/>
              </a:lnSpc>
            </a:pPr>
            <a:endParaRPr lang="hu-HU" sz="2400" b="0" dirty="0">
              <a:cs typeface="Arial" charset="0"/>
            </a:endParaRPr>
          </a:p>
          <a:p>
            <a:pPr marL="261938" indent="-261938">
              <a:lnSpc>
                <a:spcPct val="120000"/>
              </a:lnSpc>
            </a:pPr>
            <a:r>
              <a:rPr lang="hu-HU" sz="2000" b="0" dirty="0">
                <a:cs typeface="Arial" charset="0"/>
              </a:rPr>
              <a:t>Termikus:</a:t>
            </a:r>
          </a:p>
          <a:p>
            <a:pPr marL="261938" indent="-261938">
              <a:lnSpc>
                <a:spcPct val="120000"/>
              </a:lnSpc>
              <a:buFontTx/>
              <a:buChar char="•"/>
            </a:pPr>
            <a:r>
              <a:rPr lang="hu-HU" sz="2000" b="0" dirty="0">
                <a:cs typeface="Arial" charset="0"/>
              </a:rPr>
              <a:t>Jó hővezető (tengely mentén): 		</a:t>
            </a:r>
            <a:r>
              <a:rPr lang="hu-HU" sz="2000" b="0" dirty="0"/>
              <a:t>≈ </a:t>
            </a:r>
            <a:r>
              <a:rPr lang="hu-HU" sz="2000" b="0" dirty="0">
                <a:cs typeface="Arial" charset="0"/>
              </a:rPr>
              <a:t>5000 W/m</a:t>
            </a:r>
            <a:r>
              <a:rPr lang="en-US" sz="2000" b="0" dirty="0">
                <a:cs typeface="Arial" charset="0"/>
              </a:rPr>
              <a:t>·</a:t>
            </a:r>
            <a:r>
              <a:rPr lang="hu-HU" sz="2000" b="0" dirty="0">
                <a:cs typeface="Arial" charset="0"/>
              </a:rPr>
              <a:t>K</a:t>
            </a:r>
          </a:p>
          <a:p>
            <a:pPr marL="261938" indent="-261938">
              <a:lnSpc>
                <a:spcPct val="120000"/>
              </a:lnSpc>
            </a:pPr>
            <a:r>
              <a:rPr lang="hu-HU" sz="2000" b="0" dirty="0">
                <a:cs typeface="Arial" charset="0"/>
              </a:rPr>
              <a:t>	(vö. vörösréz: 400 W/m</a:t>
            </a:r>
            <a:r>
              <a:rPr lang="en-US" sz="2000" b="0" dirty="0">
                <a:cs typeface="Arial" charset="0"/>
              </a:rPr>
              <a:t>·</a:t>
            </a:r>
            <a:r>
              <a:rPr lang="hu-HU" sz="2000" b="0" dirty="0">
                <a:cs typeface="Arial" charset="0"/>
              </a:rPr>
              <a:t>K) </a:t>
            </a:r>
            <a:endParaRPr lang="hu-HU" sz="2400" dirty="0">
              <a:cs typeface="Arial" charset="0"/>
            </a:endParaRPr>
          </a:p>
          <a:p>
            <a:pPr marL="261938" indent="-261938">
              <a:lnSpc>
                <a:spcPct val="120000"/>
              </a:lnSpc>
            </a:pPr>
            <a:endParaRPr lang="hu-HU" sz="2000" b="0" dirty="0" smtClean="0">
              <a:cs typeface="Arial" charset="0"/>
            </a:endParaRPr>
          </a:p>
          <a:p>
            <a:pPr marL="261938" indent="-261938">
              <a:lnSpc>
                <a:spcPct val="120000"/>
              </a:lnSpc>
            </a:pPr>
            <a:r>
              <a:rPr lang="hu-HU" sz="2000" b="0" dirty="0" smtClean="0">
                <a:cs typeface="Arial" charset="0"/>
              </a:rPr>
              <a:t>Kémiai:</a:t>
            </a:r>
          </a:p>
          <a:p>
            <a:pPr marL="261938" indent="-261938">
              <a:lnSpc>
                <a:spcPct val="120000"/>
              </a:lnSpc>
              <a:buFont typeface="Arial" pitchFamily="34" charset="0"/>
              <a:buChar char="•"/>
            </a:pPr>
            <a:r>
              <a:rPr lang="hu-HU" sz="2000" b="0" dirty="0" smtClean="0">
                <a:cs typeface="Arial" charset="0"/>
              </a:rPr>
              <a:t>Nem oldódik szerves vagy szervetlen savakban</a:t>
            </a:r>
          </a:p>
          <a:p>
            <a:pPr marL="261938" indent="-261938">
              <a:lnSpc>
                <a:spcPct val="120000"/>
              </a:lnSpc>
              <a:buFont typeface="Arial" pitchFamily="34" charset="0"/>
              <a:buChar char="•"/>
            </a:pPr>
            <a:r>
              <a:rPr lang="hu-HU" sz="2000" b="0" dirty="0" smtClean="0">
                <a:cs typeface="Arial" charset="0"/>
              </a:rPr>
              <a:t>Megfelelő </a:t>
            </a:r>
            <a:r>
              <a:rPr lang="hu-HU" sz="2000" b="0" dirty="0" err="1" smtClean="0">
                <a:cs typeface="Arial" charset="0"/>
              </a:rPr>
              <a:t>funcionalizálással</a:t>
            </a:r>
            <a:r>
              <a:rPr lang="hu-HU" sz="2000" b="0" dirty="0" smtClean="0">
                <a:cs typeface="Arial" charset="0"/>
              </a:rPr>
              <a:t> </a:t>
            </a:r>
            <a:r>
              <a:rPr lang="hu-HU" sz="2000" b="0" dirty="0" err="1" smtClean="0">
                <a:cs typeface="Arial" charset="0"/>
              </a:rPr>
              <a:t>hidrofilitása</a:t>
            </a:r>
            <a:r>
              <a:rPr lang="hu-HU" sz="2000" b="0" dirty="0" smtClean="0">
                <a:cs typeface="Arial" charset="0"/>
              </a:rPr>
              <a:t> változtatható</a:t>
            </a:r>
          </a:p>
          <a:p>
            <a:pPr marL="261938" indent="-261938">
              <a:lnSpc>
                <a:spcPct val="120000"/>
              </a:lnSpc>
            </a:pPr>
            <a:endParaRPr lang="hu-HU" sz="2000" b="0" dirty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42875" y="-71438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hu-HU" sz="3200" kern="0" dirty="0" smtClean="0"/>
              <a:t>3. </a:t>
            </a:r>
            <a:r>
              <a:rPr lang="hu-HU" sz="3200" kern="0" dirty="0" err="1" smtClean="0"/>
              <a:t>Nanocsövek</a:t>
            </a:r>
            <a:endParaRPr lang="hu-HU" sz="3200" kern="0" dirty="0" smtClean="0"/>
          </a:p>
        </p:txBody>
      </p:sp>
      <p:sp>
        <p:nvSpPr>
          <p:cNvPr id="7" name="Szövegdoboz 6"/>
          <p:cNvSpPr txBox="1"/>
          <p:nvPr/>
        </p:nvSpPr>
        <p:spPr>
          <a:xfrm>
            <a:off x="107504" y="836712"/>
            <a:ext cx="8712968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lnSpc>
                <a:spcPct val="130000"/>
              </a:lnSpc>
            </a:pPr>
            <a:r>
              <a:rPr lang="hu-HU" dirty="0" smtClean="0"/>
              <a:t>A szén </a:t>
            </a:r>
            <a:r>
              <a:rPr lang="hu-HU" dirty="0" err="1" smtClean="0"/>
              <a:t>nanocsövek</a:t>
            </a:r>
            <a:r>
              <a:rPr lang="hu-HU" dirty="0" smtClean="0"/>
              <a:t> előállítása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179512" y="1497558"/>
            <a:ext cx="74888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hu-HU" dirty="0" smtClean="0">
                <a:cs typeface="Arial" charset="0"/>
              </a:rPr>
              <a:t> </a:t>
            </a:r>
            <a:r>
              <a:rPr lang="hu-HU" b="0" dirty="0" smtClean="0">
                <a:cs typeface="Arial" charset="0"/>
              </a:rPr>
              <a:t>Az egyes növesztési módok fizikai alapelve ugyanaz, a különbség a C gáztérbe juttatásában van</a:t>
            </a:r>
          </a:p>
          <a:p>
            <a:pPr>
              <a:buFont typeface="Wingdings" pitchFamily="2" charset="2"/>
              <a:buChar char="Ø"/>
            </a:pPr>
            <a:r>
              <a:rPr lang="hu-HU" b="0" dirty="0" smtClean="0">
                <a:cs typeface="Arial" charset="0"/>
              </a:rPr>
              <a:t> Ívkisüléses technika, lézeres </a:t>
            </a:r>
            <a:r>
              <a:rPr lang="hu-HU" b="0" dirty="0" err="1" smtClean="0">
                <a:cs typeface="Arial" charset="0"/>
              </a:rPr>
              <a:t>abláció</a:t>
            </a:r>
            <a:r>
              <a:rPr lang="hu-HU" b="0" dirty="0" smtClean="0">
                <a:cs typeface="Arial" charset="0"/>
              </a:rPr>
              <a:t>, katalitikus gőzfázisból történő leválasztás (CCVD)</a:t>
            </a:r>
          </a:p>
          <a:p>
            <a:pPr>
              <a:buFont typeface="Wingdings" pitchFamily="2" charset="2"/>
              <a:buChar char="Ø"/>
            </a:pPr>
            <a:r>
              <a:rPr lang="hu-HU" b="0" dirty="0" smtClean="0">
                <a:cs typeface="Arial" charset="0"/>
              </a:rPr>
              <a:t> Kétféle növekedési mechanizmus:</a:t>
            </a:r>
            <a:r>
              <a:rPr lang="hu-HU" dirty="0" smtClean="0">
                <a:cs typeface="Arial" charset="0"/>
              </a:rPr>
              <a:t> </a:t>
            </a:r>
            <a:r>
              <a:rPr lang="hu-HU" dirty="0" err="1" smtClean="0">
                <a:cs typeface="Arial" charset="0"/>
              </a:rPr>
              <a:t>tip</a:t>
            </a:r>
            <a:r>
              <a:rPr lang="hu-HU" dirty="0" smtClean="0">
                <a:cs typeface="Arial" charset="0"/>
              </a:rPr>
              <a:t>, </a:t>
            </a:r>
            <a:r>
              <a:rPr lang="hu-HU" dirty="0" err="1" smtClean="0">
                <a:cs typeface="Arial" charset="0"/>
              </a:rPr>
              <a:t>root</a:t>
            </a:r>
            <a:endParaRPr lang="hu-HU" dirty="0" smtClean="0">
              <a:cs typeface="Arial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179512" y="3242007"/>
            <a:ext cx="439248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hu-HU" b="0" dirty="0" smtClean="0">
                <a:cs typeface="Arial" charset="0"/>
              </a:rPr>
              <a:t>A kapott termék összetétele változatos (SWNT, MWCNT, átmérő, </a:t>
            </a:r>
            <a:r>
              <a:rPr lang="hu-HU" b="0" dirty="0" err="1" smtClean="0">
                <a:cs typeface="Arial" charset="0"/>
              </a:rPr>
              <a:t>kiralitás</a:t>
            </a:r>
            <a:r>
              <a:rPr lang="hu-HU" b="0" dirty="0" smtClean="0">
                <a:cs typeface="Arial" charset="0"/>
              </a:rPr>
              <a:t>, amorf szén </a:t>
            </a:r>
            <a:r>
              <a:rPr lang="hu-HU" b="0" dirty="0" err="1" smtClean="0">
                <a:cs typeface="Arial" charset="0"/>
              </a:rPr>
              <a:t>stb</a:t>
            </a:r>
            <a:r>
              <a:rPr lang="hu-HU" b="0" dirty="0" smtClean="0">
                <a:cs typeface="Arial" charset="0"/>
              </a:rPr>
              <a:t>).</a:t>
            </a:r>
          </a:p>
          <a:p>
            <a:pPr>
              <a:buFont typeface="Wingdings" pitchFamily="2" charset="2"/>
              <a:buChar char="Ø"/>
            </a:pPr>
            <a:r>
              <a:rPr lang="hu-HU" b="0" dirty="0" smtClean="0">
                <a:cs typeface="Arial" charset="0"/>
              </a:rPr>
              <a:t> Tisztítási lépésnek kell követni az előállítást, ami gyakran bonyolultabb pl. oxidatív kezelés.</a:t>
            </a:r>
          </a:p>
          <a:p>
            <a:pPr>
              <a:buFont typeface="Wingdings" pitchFamily="2" charset="2"/>
              <a:buChar char="Ø"/>
            </a:pPr>
            <a:r>
              <a:rPr lang="hu-HU" b="0" dirty="0" smtClean="0">
                <a:cs typeface="Arial" charset="0"/>
              </a:rPr>
              <a:t> Intenzív kutatás folyik világszerte a mennyiség növelésére.</a:t>
            </a:r>
          </a:p>
          <a:p>
            <a:pPr>
              <a:buFont typeface="Wingdings" pitchFamily="2" charset="2"/>
              <a:buChar char="Ø"/>
            </a:pPr>
            <a:r>
              <a:rPr lang="hu-HU" b="0" dirty="0" smtClean="0">
                <a:cs typeface="Arial" charset="0"/>
              </a:rPr>
              <a:t> Beszerzett termék minősége és összetétele erősen függ a gyártótól.</a:t>
            </a:r>
            <a:endParaRPr lang="hu-HU" dirty="0" smtClean="0">
              <a:cs typeface="Arial" charset="0"/>
            </a:endParaRPr>
          </a:p>
          <a:p>
            <a:endParaRPr lang="en-US" dirty="0"/>
          </a:p>
        </p:txBody>
      </p:sp>
      <p:pic>
        <p:nvPicPr>
          <p:cNvPr id="10" name="Picture 6" descr="Növekedés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0" y="3501008"/>
            <a:ext cx="4176290" cy="279414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142875" y="-71438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hu-HU" sz="3200" kern="0" dirty="0" smtClean="0"/>
              <a:t>3. </a:t>
            </a:r>
            <a:r>
              <a:rPr lang="hu-HU" sz="3200" kern="0" dirty="0" err="1" smtClean="0"/>
              <a:t>Nanocsövek</a:t>
            </a:r>
            <a:endParaRPr lang="hu-HU" sz="3200" kern="0" dirty="0" smtClean="0"/>
          </a:p>
        </p:txBody>
      </p:sp>
      <p:sp>
        <p:nvSpPr>
          <p:cNvPr id="4" name="Szövegdoboz 3"/>
          <p:cNvSpPr txBox="1"/>
          <p:nvPr/>
        </p:nvSpPr>
        <p:spPr>
          <a:xfrm>
            <a:off x="107504" y="836712"/>
            <a:ext cx="8712968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lnSpc>
                <a:spcPct val="130000"/>
              </a:lnSpc>
            </a:pPr>
            <a:r>
              <a:rPr lang="hu-HU" dirty="0" smtClean="0"/>
              <a:t>A szén </a:t>
            </a:r>
            <a:r>
              <a:rPr lang="hu-HU" dirty="0" err="1" smtClean="0"/>
              <a:t>nanocsövek</a:t>
            </a:r>
            <a:r>
              <a:rPr lang="hu-HU" dirty="0" smtClean="0"/>
              <a:t> előállítása – ívkisüléses technika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40768"/>
            <a:ext cx="4876339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276137" y="2508839"/>
            <a:ext cx="2446697" cy="4575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 descr="C:\Users\bonyar\Desktop\2012_2013_tanév\Nanotudomány előadások\Arc-Dischar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4005064"/>
            <a:ext cx="2952328" cy="2165751"/>
          </a:xfrm>
          <a:prstGeom prst="rect">
            <a:avLst/>
          </a:prstGeom>
          <a:noFill/>
        </p:spPr>
      </p:pic>
      <p:sp>
        <p:nvSpPr>
          <p:cNvPr id="9" name="Szövegdoboz 8"/>
          <p:cNvSpPr txBox="1"/>
          <p:nvPr/>
        </p:nvSpPr>
        <p:spPr>
          <a:xfrm>
            <a:off x="5436096" y="5951021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0" dirty="0" smtClean="0"/>
              <a:t>A keletkező koromból ki kell választani a </a:t>
            </a:r>
            <a:r>
              <a:rPr lang="hu-HU" b="0" dirty="0" err="1" smtClean="0"/>
              <a:t>nanocsöveket</a:t>
            </a:r>
            <a:endParaRPr lang="en-US" b="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5364088" y="1684546"/>
            <a:ext cx="338437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hu-HU" sz="1400" b="0" dirty="0" smtClean="0"/>
              <a:t> Pár mm-re lévő elektródok között ívkisülés</a:t>
            </a:r>
          </a:p>
          <a:p>
            <a:pPr>
              <a:buFontTx/>
              <a:buChar char="-"/>
            </a:pPr>
            <a:r>
              <a:rPr lang="hu-HU" sz="1400" b="0" dirty="0" smtClean="0"/>
              <a:t> Nehezen kontrollálható, nagy hőmérséklet (~3200K)</a:t>
            </a:r>
          </a:p>
          <a:p>
            <a:pPr>
              <a:buFontTx/>
              <a:buChar char="-"/>
            </a:pPr>
            <a:r>
              <a:rPr lang="hu-HU" sz="1400" b="0" dirty="0" smtClean="0"/>
              <a:t> Kis kihozatal</a:t>
            </a:r>
          </a:p>
          <a:p>
            <a:pPr>
              <a:buFontTx/>
              <a:buChar char="-"/>
            </a:pPr>
            <a:r>
              <a:rPr lang="hu-HU" sz="1400" b="0" dirty="0" smtClean="0"/>
              <a:t> Sok a melléktermék, szennyeződés, szétválasztás szükséges</a:t>
            </a:r>
            <a:endParaRPr lang="en-US" sz="14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42875" y="-71438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hu-HU" sz="3200" kern="0" dirty="0" smtClean="0"/>
              <a:t>3. </a:t>
            </a:r>
            <a:r>
              <a:rPr lang="hu-HU" sz="3200" kern="0" dirty="0" err="1" smtClean="0"/>
              <a:t>Nanocsövek</a:t>
            </a:r>
            <a:endParaRPr lang="hu-HU" sz="3200" kern="0" dirty="0" smtClean="0"/>
          </a:p>
        </p:txBody>
      </p:sp>
      <p:sp>
        <p:nvSpPr>
          <p:cNvPr id="7" name="Szövegdoboz 6"/>
          <p:cNvSpPr txBox="1"/>
          <p:nvPr/>
        </p:nvSpPr>
        <p:spPr>
          <a:xfrm>
            <a:off x="107504" y="836712"/>
            <a:ext cx="8712968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lnSpc>
                <a:spcPct val="130000"/>
              </a:lnSpc>
            </a:pPr>
            <a:r>
              <a:rPr lang="hu-HU" dirty="0" smtClean="0"/>
              <a:t>A szén </a:t>
            </a:r>
            <a:r>
              <a:rPr lang="hu-HU" dirty="0" err="1" smtClean="0"/>
              <a:t>nanocsövek</a:t>
            </a:r>
            <a:r>
              <a:rPr lang="hu-HU" dirty="0" smtClean="0"/>
              <a:t> előállítása</a:t>
            </a: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1196752"/>
            <a:ext cx="5117379" cy="248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3861048"/>
            <a:ext cx="5580112" cy="2174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zövegdoboz 8"/>
          <p:cNvSpPr txBox="1"/>
          <p:nvPr/>
        </p:nvSpPr>
        <p:spPr>
          <a:xfrm>
            <a:off x="683568" y="148478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Lézeres </a:t>
            </a:r>
            <a:r>
              <a:rPr lang="hu-HU" dirty="0" err="1" smtClean="0"/>
              <a:t>abláció</a:t>
            </a:r>
            <a:endParaRPr lang="en-US" dirty="0"/>
          </a:p>
        </p:txBody>
      </p:sp>
      <p:sp>
        <p:nvSpPr>
          <p:cNvPr id="10" name="Szövegdoboz 9"/>
          <p:cNvSpPr txBox="1"/>
          <p:nvPr/>
        </p:nvSpPr>
        <p:spPr>
          <a:xfrm>
            <a:off x="179512" y="3484746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Katalitikus, gőzfázisból történő leválasztás (CVD)</a:t>
            </a:r>
            <a:endParaRPr lang="en-US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251520" y="4077072"/>
            <a:ext cx="33843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hu-HU" sz="1400" b="0" dirty="0" smtClean="0"/>
              <a:t> Hordozó magas hőmérsékleten,</a:t>
            </a:r>
          </a:p>
          <a:p>
            <a:pPr>
              <a:buFontTx/>
              <a:buChar char="-"/>
            </a:pPr>
            <a:r>
              <a:rPr lang="hu-HU" sz="1400" b="0" dirty="0" smtClean="0"/>
              <a:t> </a:t>
            </a:r>
            <a:r>
              <a:rPr lang="hu-HU" sz="1400" b="0" dirty="0" err="1" smtClean="0"/>
              <a:t>Nanoméretű</a:t>
            </a:r>
            <a:r>
              <a:rPr lang="hu-HU" sz="1400" b="0" dirty="0" smtClean="0"/>
              <a:t> </a:t>
            </a:r>
            <a:r>
              <a:rPr lang="hu-HU" sz="1400" b="0" dirty="0" err="1" smtClean="0"/>
              <a:t>katelizátorszemcsék</a:t>
            </a:r>
            <a:r>
              <a:rPr lang="hu-HU" sz="1400" b="0" dirty="0" smtClean="0"/>
              <a:t> kellenek a felületen pl. </a:t>
            </a:r>
            <a:r>
              <a:rPr lang="hu-HU" sz="1400" b="0" dirty="0" err="1" smtClean="0"/>
              <a:t>Fe</a:t>
            </a:r>
            <a:r>
              <a:rPr lang="hu-HU" sz="1400" b="0" dirty="0" smtClean="0"/>
              <a:t>, Ni, </a:t>
            </a:r>
            <a:r>
              <a:rPr lang="hu-HU" sz="1400" b="0" dirty="0" err="1" smtClean="0"/>
              <a:t>Cr</a:t>
            </a:r>
            <a:endParaRPr lang="hu-HU" sz="1400" b="0" dirty="0" smtClean="0"/>
          </a:p>
          <a:p>
            <a:pPr>
              <a:buFontTx/>
              <a:buChar char="-"/>
            </a:pPr>
            <a:r>
              <a:rPr lang="hu-HU" sz="1400" b="0" dirty="0" smtClean="0"/>
              <a:t> </a:t>
            </a:r>
            <a:r>
              <a:rPr lang="hu-HU" sz="1400" b="0" dirty="0" err="1" smtClean="0"/>
              <a:t>Prekurzor</a:t>
            </a:r>
            <a:r>
              <a:rPr lang="hu-HU" sz="1400" b="0" dirty="0" smtClean="0"/>
              <a:t> gázszénhidrogén (pl. metán) vagy CO</a:t>
            </a:r>
          </a:p>
          <a:p>
            <a:pPr>
              <a:buFontTx/>
              <a:buChar char="-"/>
            </a:pPr>
            <a:r>
              <a:rPr lang="hu-HU" sz="1400" b="0" dirty="0" smtClean="0"/>
              <a:t> Veszélyes eljárás (</a:t>
            </a:r>
            <a:r>
              <a:rPr lang="hu-HU" sz="1400" b="0" dirty="0" err="1" smtClean="0"/>
              <a:t>prekurzorok</a:t>
            </a:r>
            <a:r>
              <a:rPr lang="hu-HU" sz="1400" b="0" dirty="0" smtClean="0"/>
              <a:t> miatt)</a:t>
            </a:r>
          </a:p>
          <a:p>
            <a:pPr>
              <a:buFontTx/>
              <a:buChar char="-"/>
            </a:pPr>
            <a:r>
              <a:rPr lang="hu-HU" sz="1400" b="0" dirty="0" smtClean="0"/>
              <a:t> Technológiai paraméterekkel szabályozható a keletkező részecskék aránya</a:t>
            </a:r>
          </a:p>
          <a:p>
            <a:pPr>
              <a:buFontTx/>
              <a:buChar char="-"/>
            </a:pPr>
            <a:r>
              <a:rPr lang="hu-HU" sz="1400" b="0" dirty="0" smtClean="0"/>
              <a:t> Jó kihozatal (nagy mennyiség)</a:t>
            </a:r>
            <a:endParaRPr lang="en-US" sz="1400" b="0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251520" y="1828562"/>
            <a:ext cx="338437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hu-HU" sz="1400" b="0" dirty="0" smtClean="0"/>
              <a:t> Az anyag gőzfázisba vitele nagy energiasűrűségű, rövid lézerimpulzusokkal (10</a:t>
            </a:r>
            <a:r>
              <a:rPr lang="hu-HU" sz="1400" b="0" baseline="30000" dirty="0" smtClean="0"/>
              <a:t>-9</a:t>
            </a:r>
            <a:r>
              <a:rPr lang="hu-HU" sz="1400" b="0" dirty="0" smtClean="0"/>
              <a:t>-10</a:t>
            </a:r>
            <a:r>
              <a:rPr lang="hu-HU" sz="1400" b="0" baseline="30000" dirty="0" smtClean="0"/>
              <a:t>-15</a:t>
            </a:r>
            <a:r>
              <a:rPr lang="hu-HU" sz="1400" b="0" dirty="0" smtClean="0"/>
              <a:t> s; Jcm</a:t>
            </a:r>
            <a:r>
              <a:rPr lang="hu-HU" sz="1400" b="0" baseline="30000" dirty="0" smtClean="0"/>
              <a:t>-2</a:t>
            </a:r>
            <a:r>
              <a:rPr lang="hu-HU" sz="1400" b="0" dirty="0" smtClean="0"/>
              <a:t>)</a:t>
            </a:r>
          </a:p>
          <a:p>
            <a:pPr>
              <a:buFontTx/>
              <a:buChar char="-"/>
            </a:pPr>
            <a:r>
              <a:rPr lang="hu-HU" sz="1400" b="0" dirty="0" smtClean="0"/>
              <a:t> Inert gáz szállítja a kollektorra a terméket</a:t>
            </a:r>
          </a:p>
          <a:p>
            <a:pPr>
              <a:buFontTx/>
              <a:buChar char="-"/>
            </a:pPr>
            <a:r>
              <a:rPr lang="hu-HU" sz="1400" b="0" dirty="0" smtClean="0"/>
              <a:t> Jobb minőségű </a:t>
            </a:r>
            <a:r>
              <a:rPr lang="hu-HU" sz="1400" b="0" dirty="0" err="1" smtClean="0"/>
              <a:t>CNTk</a:t>
            </a:r>
            <a:r>
              <a:rPr lang="hu-HU" sz="1400" b="0" dirty="0" smtClean="0"/>
              <a:t> mint a kisüléses technikával, de kisebb kihozatal</a:t>
            </a:r>
            <a:endParaRPr lang="en-US" sz="14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42875" y="-71438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hu-HU" sz="3200" kern="0" dirty="0" smtClean="0"/>
              <a:t>3. </a:t>
            </a:r>
            <a:r>
              <a:rPr lang="hu-HU" sz="3200" kern="0" dirty="0" err="1" smtClean="0"/>
              <a:t>Nanocsövek</a:t>
            </a:r>
            <a:endParaRPr lang="hu-HU" sz="3200" kern="0" dirty="0" smtClean="0"/>
          </a:p>
        </p:txBody>
      </p:sp>
      <p:sp>
        <p:nvSpPr>
          <p:cNvPr id="7" name="Szövegdoboz 6"/>
          <p:cNvSpPr txBox="1"/>
          <p:nvPr/>
        </p:nvSpPr>
        <p:spPr>
          <a:xfrm>
            <a:off x="107504" y="836712"/>
            <a:ext cx="8712968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lnSpc>
                <a:spcPct val="130000"/>
              </a:lnSpc>
            </a:pPr>
            <a:r>
              <a:rPr lang="hu-HU" sz="2000" dirty="0" smtClean="0"/>
              <a:t>A szén </a:t>
            </a:r>
            <a:r>
              <a:rPr lang="hu-HU" sz="2000" dirty="0" err="1" smtClean="0"/>
              <a:t>nanocsövek</a:t>
            </a:r>
            <a:r>
              <a:rPr lang="hu-HU" sz="2000" dirty="0" smtClean="0"/>
              <a:t> alkalmazási lehetőségei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79512" y="1052736"/>
            <a:ext cx="8712968" cy="335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/>
            <a:endParaRPr lang="hu-HU" sz="3200" b="1" dirty="0"/>
          </a:p>
          <a:p>
            <a:pPr marL="342900" indent="-342900">
              <a:buFontTx/>
              <a:buAutoNum type="arabicPeriod"/>
            </a:pPr>
            <a:r>
              <a:rPr lang="hu-HU" sz="2000" b="1" dirty="0"/>
              <a:t>Szenzorok</a:t>
            </a:r>
          </a:p>
          <a:p>
            <a:pPr marL="342900" indent="-342900">
              <a:buFontTx/>
              <a:buAutoNum type="arabicPeriod"/>
            </a:pPr>
            <a:r>
              <a:rPr lang="hu-HU" sz="2000" b="1" dirty="0"/>
              <a:t>Szerkezeti </a:t>
            </a:r>
            <a:r>
              <a:rPr lang="hu-HU" sz="2000" b="1" dirty="0" smtClean="0"/>
              <a:t>anyagok (</a:t>
            </a:r>
            <a:r>
              <a:rPr lang="hu-HU" sz="2000" b="1" dirty="0" err="1" smtClean="0"/>
              <a:t>kompozitok</a:t>
            </a:r>
            <a:r>
              <a:rPr lang="hu-HU" sz="2000" b="1" dirty="0" smtClean="0"/>
              <a:t>)</a:t>
            </a:r>
            <a:endParaRPr lang="hu-HU" sz="2000" b="1" dirty="0"/>
          </a:p>
          <a:p>
            <a:pPr marL="342900" indent="-342900">
              <a:buFontTx/>
              <a:buAutoNum type="arabicPeriod"/>
            </a:pPr>
            <a:r>
              <a:rPr lang="hu-HU" sz="2000" b="1" dirty="0" smtClean="0"/>
              <a:t>Elektronika, </a:t>
            </a:r>
            <a:r>
              <a:rPr lang="hu-HU" sz="2000" b="1" dirty="0" err="1" smtClean="0"/>
              <a:t>nanoelektronika</a:t>
            </a:r>
            <a:endParaRPr lang="hu-HU" sz="2000" b="1" dirty="0" smtClean="0"/>
          </a:p>
          <a:p>
            <a:pPr marL="342900" indent="-342900">
              <a:buFontTx/>
              <a:buAutoNum type="arabicPeriod"/>
            </a:pPr>
            <a:endParaRPr lang="hu-HU" sz="2000" dirty="0" smtClean="0"/>
          </a:p>
          <a:p>
            <a:pPr marL="342900" indent="-342900">
              <a:buFontTx/>
              <a:buChar char="-"/>
            </a:pPr>
            <a:r>
              <a:rPr lang="hu-HU" sz="2000" b="0" dirty="0" smtClean="0"/>
              <a:t>Ezek várható alkalmazások, még nem valósult meg ipari méretekben</a:t>
            </a:r>
          </a:p>
          <a:p>
            <a:pPr marL="342900" indent="-342900">
              <a:buFontTx/>
              <a:buChar char="-"/>
            </a:pPr>
            <a:r>
              <a:rPr lang="hu-HU" sz="2000" b="0" dirty="0" smtClean="0"/>
              <a:t>A tudományos életben „hot </a:t>
            </a:r>
            <a:r>
              <a:rPr lang="hu-HU" sz="2000" b="0" dirty="0" err="1" smtClean="0"/>
              <a:t>topic</a:t>
            </a:r>
            <a:r>
              <a:rPr lang="hu-HU" sz="2000" b="0" dirty="0" smtClean="0"/>
              <a:t>”, hetente jelennek meg új ötletek</a:t>
            </a:r>
          </a:p>
          <a:p>
            <a:pPr marL="342900" indent="-342900">
              <a:buFontTx/>
              <a:buChar char="-"/>
            </a:pPr>
            <a:r>
              <a:rPr lang="hu-HU" sz="2000" b="0" dirty="0" smtClean="0"/>
              <a:t>Új anyagok bevezetésénél a műszaki paraméterek mellett fontos a gazdasági és környezetvédelmi szempont is</a:t>
            </a:r>
          </a:p>
          <a:p>
            <a:pPr marL="342900" indent="-342900">
              <a:buFontTx/>
              <a:buChar char="-"/>
            </a:pPr>
            <a:r>
              <a:rPr lang="hu-HU" sz="2000" b="0" dirty="0" smtClean="0"/>
              <a:t>Toxikusságáról eltérő vélemények, vannak, ezt is vizsgálni kell</a:t>
            </a:r>
            <a:endParaRPr lang="hu-HU" sz="20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142875" y="-71438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hu-HU" sz="3200" kern="0" dirty="0" smtClean="0"/>
              <a:t>3. </a:t>
            </a:r>
            <a:r>
              <a:rPr lang="hu-HU" sz="3200" kern="0" dirty="0" err="1" smtClean="0"/>
              <a:t>Nanocsövek</a:t>
            </a:r>
            <a:endParaRPr lang="hu-HU" sz="3200" kern="0" dirty="0" smtClean="0"/>
          </a:p>
        </p:txBody>
      </p:sp>
      <p:pic>
        <p:nvPicPr>
          <p:cNvPr id="4" name="Picture 6" descr="PRL_vol90_pp401-404_page1_image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768873" y="1052513"/>
            <a:ext cx="5043487" cy="4411662"/>
          </a:xfrm>
          <a:noFill/>
        </p:spPr>
      </p:pic>
      <p:graphicFrame>
        <p:nvGraphicFramePr>
          <p:cNvPr id="6" name="Object 8"/>
          <p:cNvGraphicFramePr>
            <a:graphicFrameLocks noChangeAspect="1"/>
          </p:cNvGraphicFramePr>
          <p:nvPr/>
        </p:nvGraphicFramePr>
        <p:xfrm>
          <a:off x="3491880" y="5445125"/>
          <a:ext cx="3600450" cy="858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Egyenlet" r:id="rId4" imgW="2133360" imgH="507960" progId="Equation.3">
                  <p:embed/>
                </p:oleObj>
              </mc:Choice>
              <mc:Fallback>
                <p:oleObj name="Egyenlet" r:id="rId4" imgW="2133360" imgH="50796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1880" y="5445125"/>
                        <a:ext cx="3600450" cy="858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2339752" y="6381750"/>
            <a:ext cx="49736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400" b="0" dirty="0"/>
              <a:t>E.D. </a:t>
            </a:r>
            <a:r>
              <a:rPr lang="hu-HU" sz="1400" b="0" dirty="0" err="1"/>
              <a:t>Minot</a:t>
            </a:r>
            <a:r>
              <a:rPr lang="hu-HU" sz="1400" b="0" dirty="0"/>
              <a:t> </a:t>
            </a:r>
            <a:r>
              <a:rPr lang="hu-HU" sz="1400" b="0" i="1" dirty="0"/>
              <a:t>et </a:t>
            </a:r>
            <a:r>
              <a:rPr lang="hu-HU" sz="1400" b="0" i="1" dirty="0" err="1"/>
              <a:t>al</a:t>
            </a:r>
            <a:r>
              <a:rPr lang="hu-HU" sz="1400" b="0" i="1" dirty="0"/>
              <a:t>. </a:t>
            </a:r>
            <a:r>
              <a:rPr lang="hu-HU" sz="1400" b="0" dirty="0"/>
              <a:t>(</a:t>
            </a:r>
            <a:r>
              <a:rPr lang="hu-HU" sz="1400" b="0" dirty="0" err="1"/>
              <a:t>Cornell</a:t>
            </a:r>
            <a:r>
              <a:rPr lang="hu-HU" sz="1400" b="0" dirty="0"/>
              <a:t>)</a:t>
            </a:r>
            <a:r>
              <a:rPr lang="hu-HU" sz="1400" b="0" i="1" dirty="0"/>
              <a:t>: </a:t>
            </a:r>
            <a:r>
              <a:rPr lang="hu-HU" sz="1400" b="0" i="1" dirty="0" err="1"/>
              <a:t>Phys</a:t>
            </a:r>
            <a:r>
              <a:rPr lang="hu-HU" sz="1400" b="0" i="1" dirty="0"/>
              <a:t>. </a:t>
            </a:r>
            <a:r>
              <a:rPr lang="hu-HU" sz="1400" b="0" i="1" dirty="0" err="1"/>
              <a:t>Rev</a:t>
            </a:r>
            <a:r>
              <a:rPr lang="hu-HU" sz="1400" b="0" i="1" dirty="0"/>
              <a:t>. </a:t>
            </a:r>
            <a:r>
              <a:rPr lang="hu-HU" sz="1400" b="0" i="1" dirty="0" err="1"/>
              <a:t>Letters</a:t>
            </a:r>
            <a:r>
              <a:rPr lang="hu-HU" sz="1400" b="0" i="1" dirty="0"/>
              <a:t>, 90 DOI156401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107504" y="836712"/>
            <a:ext cx="8712968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lnSpc>
                <a:spcPct val="130000"/>
              </a:lnSpc>
            </a:pPr>
            <a:r>
              <a:rPr lang="hu-HU" dirty="0" smtClean="0"/>
              <a:t>A CNT alkalmazása a </a:t>
            </a:r>
            <a:r>
              <a:rPr lang="hu-HU" dirty="0" err="1" smtClean="0"/>
              <a:t>szenzorikában</a:t>
            </a:r>
            <a:r>
              <a:rPr lang="hu-HU" dirty="0" smtClean="0"/>
              <a:t> - Nyúlásmérés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251520" y="1628800"/>
            <a:ext cx="26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 smtClean="0"/>
          </a:p>
          <a:p>
            <a:pPr algn="ctr"/>
            <a:r>
              <a:rPr lang="hu-HU" dirty="0" smtClean="0"/>
              <a:t>A deformáció hatása a sávszerkezetre</a:t>
            </a:r>
            <a:endParaRPr lang="en-US" dirty="0"/>
          </a:p>
        </p:txBody>
      </p:sp>
      <p:sp>
        <p:nvSpPr>
          <p:cNvPr id="10" name="Szövegdoboz 9"/>
          <p:cNvSpPr txBox="1"/>
          <p:nvPr/>
        </p:nvSpPr>
        <p:spPr>
          <a:xfrm>
            <a:off x="251520" y="4355812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A CNT befogása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142875" y="-71438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hu-HU" sz="3200" kern="0" dirty="0" smtClean="0"/>
              <a:t>3. </a:t>
            </a:r>
            <a:r>
              <a:rPr lang="hu-HU" sz="3200" kern="0" dirty="0" err="1" smtClean="0"/>
              <a:t>Nanocsövek</a:t>
            </a:r>
            <a:endParaRPr lang="hu-HU" sz="3200" kern="0" dirty="0" smtClean="0"/>
          </a:p>
        </p:txBody>
      </p:sp>
      <p:sp>
        <p:nvSpPr>
          <p:cNvPr id="4" name="Szövegdoboz 3"/>
          <p:cNvSpPr txBox="1"/>
          <p:nvPr/>
        </p:nvSpPr>
        <p:spPr>
          <a:xfrm>
            <a:off x="107504" y="836712"/>
            <a:ext cx="8712968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lnSpc>
                <a:spcPct val="130000"/>
              </a:lnSpc>
            </a:pPr>
            <a:r>
              <a:rPr lang="hu-HU" dirty="0" smtClean="0"/>
              <a:t>A CNT alkalmazása a </a:t>
            </a:r>
            <a:r>
              <a:rPr lang="hu-HU" dirty="0" err="1" smtClean="0"/>
              <a:t>szenzorikában</a:t>
            </a:r>
            <a:r>
              <a:rPr lang="hu-HU" dirty="0" smtClean="0"/>
              <a:t> – Nyúlásmérés, hitelesítés</a:t>
            </a:r>
          </a:p>
        </p:txBody>
      </p:sp>
      <p:pic>
        <p:nvPicPr>
          <p:cNvPr id="6" name="Picture 6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8763" y="1305680"/>
            <a:ext cx="5779541" cy="4791908"/>
          </a:xfrm>
          <a:noFill/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339752" y="6309320"/>
            <a:ext cx="44116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400" b="0" dirty="0"/>
              <a:t>I. </a:t>
            </a:r>
            <a:r>
              <a:rPr lang="hu-HU" sz="1400" b="0" dirty="0" err="1"/>
              <a:t>Kang</a:t>
            </a:r>
            <a:r>
              <a:rPr lang="hu-HU" sz="1400" b="0" dirty="0"/>
              <a:t> </a:t>
            </a:r>
            <a:r>
              <a:rPr lang="hu-HU" sz="1400" b="0" i="1" dirty="0"/>
              <a:t>et </a:t>
            </a:r>
            <a:r>
              <a:rPr lang="hu-HU" sz="1400" b="0" i="1" dirty="0" err="1"/>
              <a:t>al</a:t>
            </a:r>
            <a:r>
              <a:rPr lang="hu-HU" sz="1400" b="0" i="1" dirty="0"/>
              <a:t>. </a:t>
            </a:r>
            <a:r>
              <a:rPr lang="hu-HU" sz="1400" b="0" dirty="0"/>
              <a:t>(Cincinnati)</a:t>
            </a:r>
            <a:r>
              <a:rPr lang="hu-HU" sz="1400" b="0" i="1" dirty="0"/>
              <a:t>: </a:t>
            </a:r>
            <a:r>
              <a:rPr lang="hu-HU" sz="1400" b="0" i="1" dirty="0" err="1"/>
              <a:t>Composites</a:t>
            </a:r>
            <a:r>
              <a:rPr lang="hu-HU" sz="1400" b="0" i="1" dirty="0"/>
              <a:t> Part B 1 (2006)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B507CA1-EB46-4C66-BCD0-442FB2D833D5}" type="slidenum">
              <a:rPr lang="en-GB" smtClean="0"/>
              <a:pPr/>
              <a:t>2</a:t>
            </a:fld>
            <a:endParaRPr lang="en-GB" smtClean="0"/>
          </a:p>
        </p:txBody>
      </p:sp>
      <p:sp>
        <p:nvSpPr>
          <p:cNvPr id="9219" name="Title 1"/>
          <p:cNvSpPr>
            <a:spLocks noGrp="1"/>
          </p:cNvSpPr>
          <p:nvPr>
            <p:ph type="title"/>
          </p:nvPr>
        </p:nvSpPr>
        <p:spPr>
          <a:xfrm>
            <a:off x="142875" y="-71438"/>
            <a:ext cx="8229600" cy="1143001"/>
          </a:xfrm>
        </p:spPr>
        <p:txBody>
          <a:bodyPr/>
          <a:lstStyle/>
          <a:p>
            <a:pPr eaLnBrk="1" hangingPunct="1"/>
            <a:r>
              <a:rPr lang="hu-HU" smtClean="0"/>
              <a:t>Áttekintés</a:t>
            </a:r>
          </a:p>
        </p:txBody>
      </p:sp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2357438" y="1616075"/>
            <a:ext cx="2226892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endParaRPr lang="hu-HU" sz="2400" b="0" dirty="0"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hu-HU" sz="2400" b="0" dirty="0" smtClean="0">
                <a:cs typeface="Arial" charset="0"/>
              </a:rPr>
              <a:t>Bevezetés</a:t>
            </a:r>
            <a:endParaRPr lang="hu-HU" sz="2400" b="0" dirty="0">
              <a:cs typeface="Arial" charset="0"/>
            </a:endParaRPr>
          </a:p>
          <a:p>
            <a:pPr marL="342900" indent="-342900">
              <a:buFontTx/>
              <a:buAutoNum type="arabicPeriod"/>
            </a:pPr>
            <a:endParaRPr lang="hu-HU" sz="2400" b="0" dirty="0"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hu-HU" sz="2400" b="0" dirty="0" err="1" smtClean="0">
                <a:cs typeface="Arial" charset="0"/>
              </a:rPr>
              <a:t>Fullerének</a:t>
            </a:r>
            <a:endParaRPr lang="hu-HU" sz="2400" b="0" dirty="0" smtClean="0">
              <a:cs typeface="Arial" charset="0"/>
            </a:endParaRPr>
          </a:p>
          <a:p>
            <a:pPr marL="342900" indent="-342900">
              <a:buFontTx/>
              <a:buAutoNum type="arabicPeriod"/>
            </a:pPr>
            <a:endParaRPr lang="hu-HU" sz="2400" b="0" dirty="0"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hu-HU" sz="2400" b="0" dirty="0" err="1" smtClean="0">
                <a:cs typeface="Arial" charset="0"/>
              </a:rPr>
              <a:t>Nanocsövek</a:t>
            </a:r>
            <a:endParaRPr lang="hu-HU" sz="2400" b="0" dirty="0">
              <a:cs typeface="Arial" charset="0"/>
            </a:endParaRPr>
          </a:p>
          <a:p>
            <a:pPr marL="342900" indent="-342900"/>
            <a:endParaRPr lang="hu-HU" sz="2400" b="0" dirty="0">
              <a:cs typeface="Arial" charset="0"/>
            </a:endParaRPr>
          </a:p>
          <a:p>
            <a:pPr marL="342900" indent="-342900"/>
            <a:r>
              <a:rPr lang="hu-HU" sz="2400" b="0" dirty="0" smtClean="0">
                <a:cs typeface="Arial" charset="0"/>
              </a:rPr>
              <a:t>4. </a:t>
            </a:r>
            <a:r>
              <a:rPr lang="hu-HU" sz="2400" b="0" dirty="0" err="1" smtClean="0">
                <a:cs typeface="Arial" charset="0"/>
              </a:rPr>
              <a:t>Grafén</a:t>
            </a:r>
            <a:endParaRPr lang="hu-HU" sz="2400" b="0" dirty="0" smtClean="0">
              <a:cs typeface="Arial" charset="0"/>
            </a:endParaRPr>
          </a:p>
          <a:p>
            <a:pPr marL="342900" indent="-342900"/>
            <a:endParaRPr lang="hu-HU" sz="2400" b="0" dirty="0">
              <a:cs typeface="Arial" charset="0"/>
            </a:endParaRPr>
          </a:p>
          <a:p>
            <a:pPr marL="342900" indent="-342900"/>
            <a:endParaRPr lang="hu-HU" sz="2400" b="0" dirty="0">
              <a:cs typeface="Arial" charset="0"/>
            </a:endParaRPr>
          </a:p>
          <a:p>
            <a:pPr marL="342900" indent="-342900"/>
            <a:endParaRPr lang="hu-HU" sz="2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142875" y="-71438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hu-HU" sz="3200" kern="0" dirty="0" smtClean="0"/>
              <a:t>3. </a:t>
            </a:r>
            <a:r>
              <a:rPr lang="hu-HU" sz="3200" kern="0" dirty="0" err="1" smtClean="0"/>
              <a:t>Nanocsövek</a:t>
            </a:r>
            <a:endParaRPr lang="hu-HU" sz="3200" kern="0" dirty="0" smtClean="0"/>
          </a:p>
        </p:txBody>
      </p:sp>
      <p:sp>
        <p:nvSpPr>
          <p:cNvPr id="4" name="Szövegdoboz 3"/>
          <p:cNvSpPr txBox="1"/>
          <p:nvPr/>
        </p:nvSpPr>
        <p:spPr>
          <a:xfrm>
            <a:off x="107504" y="836712"/>
            <a:ext cx="8712968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lnSpc>
                <a:spcPct val="130000"/>
              </a:lnSpc>
            </a:pPr>
            <a:r>
              <a:rPr lang="hu-HU" dirty="0" smtClean="0"/>
              <a:t>A CNT alkalmazása a </a:t>
            </a:r>
            <a:r>
              <a:rPr lang="hu-HU" dirty="0" err="1" smtClean="0"/>
              <a:t>szenzorikában</a:t>
            </a:r>
            <a:r>
              <a:rPr lang="hu-HU" dirty="0" smtClean="0"/>
              <a:t> - Nyúlásmérés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9512" y="1407278"/>
            <a:ext cx="53355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400" b="0" dirty="0"/>
              <a:t>Az érzékenységi faktor (</a:t>
            </a:r>
            <a:r>
              <a:rPr lang="hu-HU" sz="2400" b="0" dirty="0" err="1"/>
              <a:t>gauge</a:t>
            </a:r>
            <a:r>
              <a:rPr lang="hu-HU" sz="2400" b="0" dirty="0"/>
              <a:t> </a:t>
            </a:r>
            <a:r>
              <a:rPr lang="hu-HU" sz="2400" b="0" dirty="0" err="1"/>
              <a:t>factor</a:t>
            </a:r>
            <a:r>
              <a:rPr lang="hu-HU" sz="2400" b="0" dirty="0"/>
              <a:t>):</a:t>
            </a:r>
          </a:p>
        </p:txBody>
      </p:sp>
      <p:graphicFrame>
        <p:nvGraphicFramePr>
          <p:cNvPr id="7" name="Object 7"/>
          <p:cNvGraphicFramePr>
            <a:graphicFrameLocks noGrp="1" noChangeAspect="1"/>
          </p:cNvGraphicFramePr>
          <p:nvPr>
            <p:ph/>
          </p:nvPr>
        </p:nvGraphicFramePr>
        <p:xfrm>
          <a:off x="5797675" y="1375528"/>
          <a:ext cx="1655762" cy="754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Egyenlet" r:id="rId3" imgW="863280" imgH="393480" progId="Equation.3">
                  <p:embed/>
                </p:oleObj>
              </mc:Choice>
              <mc:Fallback>
                <p:oleObj name="Egyenlet" r:id="rId3" imgW="863280" imgH="39348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7675" y="1375528"/>
                        <a:ext cx="1655762" cy="754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79512" y="2402641"/>
            <a:ext cx="691490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400" b="0" dirty="0"/>
              <a:t>Példák:</a:t>
            </a:r>
          </a:p>
          <a:p>
            <a:r>
              <a:rPr lang="hu-HU" sz="2400" b="0" dirty="0"/>
              <a:t>Fémfólia alapú nyúlásmérő „bélyeg”: 	GF</a:t>
            </a:r>
            <a:r>
              <a:rPr lang="hu-HU" sz="2400" b="0" dirty="0">
                <a:cs typeface="Arial" charset="0"/>
              </a:rPr>
              <a:t>≈2</a:t>
            </a:r>
          </a:p>
          <a:p>
            <a:r>
              <a:rPr lang="hu-HU" sz="2400" b="0" dirty="0">
                <a:cs typeface="Arial" charset="0"/>
              </a:rPr>
              <a:t>Szilícium alapú nyomásérzékelők: 	GF≈200</a:t>
            </a:r>
          </a:p>
          <a:p>
            <a:endParaRPr lang="hu-HU" sz="2400" b="0" dirty="0">
              <a:cs typeface="Arial" charset="0"/>
            </a:endParaRPr>
          </a:p>
          <a:p>
            <a:r>
              <a:rPr lang="hu-HU" sz="2400" b="0" dirty="0">
                <a:cs typeface="Arial" charset="0"/>
              </a:rPr>
              <a:t>SWNT alapú nyomásmérő: GF&gt;200, jelenleg 210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79512" y="4941168"/>
            <a:ext cx="83851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400" b="0" dirty="0"/>
              <a:t>VAN létjogosultsága a NT alapú deformáció és nyomásmérésnek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1979712" y="6256338"/>
            <a:ext cx="6294934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sz="1400" b="0" dirty="0"/>
              <a:t>Christoph </a:t>
            </a:r>
            <a:r>
              <a:rPr lang="hu-HU" sz="1400" b="0" dirty="0" err="1"/>
              <a:t>Stampfer</a:t>
            </a:r>
            <a:r>
              <a:rPr lang="hu-HU" sz="1400" b="0" dirty="0"/>
              <a:t> </a:t>
            </a:r>
            <a:r>
              <a:rPr lang="hu-HU" sz="1400" b="0" i="1" dirty="0"/>
              <a:t>et </a:t>
            </a:r>
            <a:r>
              <a:rPr lang="hu-HU" sz="1400" b="0" i="1" dirty="0" err="1"/>
              <a:t>al</a:t>
            </a:r>
            <a:r>
              <a:rPr lang="hu-HU" sz="1400" b="0" i="1" dirty="0"/>
              <a:t>. </a:t>
            </a:r>
            <a:r>
              <a:rPr lang="hu-HU" sz="1400" b="0" dirty="0"/>
              <a:t>(ETH Zürich)</a:t>
            </a:r>
            <a:r>
              <a:rPr lang="hu-HU" sz="1400" b="0" i="1" dirty="0"/>
              <a:t>: </a:t>
            </a:r>
            <a:r>
              <a:rPr lang="hu-HU" sz="1400" b="0" i="1" dirty="0" err="1"/>
              <a:t>Nano</a:t>
            </a:r>
            <a:r>
              <a:rPr lang="hu-HU" sz="1400" b="0" i="1" dirty="0"/>
              <a:t> </a:t>
            </a:r>
            <a:r>
              <a:rPr lang="hu-HU" sz="1400" b="0" i="1" dirty="0" err="1"/>
              <a:t>letters</a:t>
            </a:r>
            <a:r>
              <a:rPr lang="hu-HU" sz="1400" b="0" i="1" dirty="0"/>
              <a:t>, 6, 233 (2006</a:t>
            </a:r>
            <a:r>
              <a:rPr lang="hu-HU" b="0" i="1" dirty="0"/>
              <a:t>)</a:t>
            </a:r>
          </a:p>
          <a:p>
            <a:endParaRPr lang="hu-HU" sz="1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142875" y="-71438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hu-HU" sz="3200" kern="0" dirty="0" smtClean="0"/>
              <a:t>3. </a:t>
            </a:r>
            <a:r>
              <a:rPr lang="hu-HU" sz="3200" kern="0" dirty="0" err="1" smtClean="0"/>
              <a:t>Nanocsövek</a:t>
            </a:r>
            <a:endParaRPr lang="hu-HU" sz="3200" kern="0" dirty="0" smtClean="0"/>
          </a:p>
        </p:txBody>
      </p:sp>
      <p:sp>
        <p:nvSpPr>
          <p:cNvPr id="4" name="Szövegdoboz 3"/>
          <p:cNvSpPr txBox="1"/>
          <p:nvPr/>
        </p:nvSpPr>
        <p:spPr>
          <a:xfrm>
            <a:off x="107504" y="836712"/>
            <a:ext cx="8712968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lnSpc>
                <a:spcPct val="130000"/>
              </a:lnSpc>
            </a:pPr>
            <a:r>
              <a:rPr lang="hu-HU" dirty="0" smtClean="0"/>
              <a:t>A CNT alkalmazása a </a:t>
            </a:r>
            <a:r>
              <a:rPr lang="hu-HU" dirty="0" err="1" smtClean="0"/>
              <a:t>szenzorikában</a:t>
            </a:r>
            <a:r>
              <a:rPr lang="hu-HU" dirty="0" smtClean="0"/>
              <a:t> - Nyomásmérés</a:t>
            </a:r>
          </a:p>
        </p:txBody>
      </p:sp>
      <p:pic>
        <p:nvPicPr>
          <p:cNvPr id="6" name="Picture 6" descr="NanoLetters_vol6_pp233-237_page2_image0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03848" y="1638648"/>
            <a:ext cx="5509364" cy="4670672"/>
          </a:xfrm>
          <a:noFill/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543001" y="6436568"/>
            <a:ext cx="54133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400" b="0" dirty="0"/>
              <a:t>Christoph </a:t>
            </a:r>
            <a:r>
              <a:rPr lang="hu-HU" sz="1400" b="0" dirty="0" err="1"/>
              <a:t>Stampfer</a:t>
            </a:r>
            <a:r>
              <a:rPr lang="hu-HU" sz="1400" b="0" dirty="0"/>
              <a:t> </a:t>
            </a:r>
            <a:r>
              <a:rPr lang="hu-HU" sz="1400" b="0" i="1" dirty="0"/>
              <a:t>et </a:t>
            </a:r>
            <a:r>
              <a:rPr lang="hu-HU" sz="1400" b="0" i="1" dirty="0" err="1"/>
              <a:t>al</a:t>
            </a:r>
            <a:r>
              <a:rPr lang="hu-HU" sz="1400" b="0" i="1" dirty="0"/>
              <a:t>. </a:t>
            </a:r>
            <a:r>
              <a:rPr lang="hu-HU" sz="1400" b="0" dirty="0"/>
              <a:t>(ETH Zürich)</a:t>
            </a:r>
            <a:r>
              <a:rPr lang="hu-HU" sz="1400" b="0" i="1" dirty="0"/>
              <a:t>: </a:t>
            </a:r>
            <a:r>
              <a:rPr lang="hu-HU" sz="1400" b="0" i="1" dirty="0" err="1"/>
              <a:t>Nano</a:t>
            </a:r>
            <a:r>
              <a:rPr lang="hu-HU" sz="1400" b="0" i="1" dirty="0"/>
              <a:t> </a:t>
            </a:r>
            <a:r>
              <a:rPr lang="hu-HU" sz="1400" b="0" i="1" dirty="0" err="1"/>
              <a:t>letters</a:t>
            </a:r>
            <a:r>
              <a:rPr lang="hu-HU" sz="1400" b="0" i="1" dirty="0"/>
              <a:t>, 6, 233 (2006)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429000"/>
            <a:ext cx="2592287" cy="124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869160"/>
            <a:ext cx="2304256" cy="1251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églalap 8"/>
          <p:cNvSpPr/>
          <p:nvPr/>
        </p:nvSpPr>
        <p:spPr bwMode="auto">
          <a:xfrm>
            <a:off x="179512" y="1844824"/>
            <a:ext cx="2664296" cy="4464496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323528" y="1988840"/>
            <a:ext cx="2376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Emlékeztető</a:t>
            </a:r>
          </a:p>
          <a:p>
            <a:pPr algn="ctr"/>
            <a:r>
              <a:rPr lang="hu-HU" dirty="0" err="1" smtClean="0"/>
              <a:t>Piezorezisztív</a:t>
            </a:r>
            <a:r>
              <a:rPr lang="hu-HU" dirty="0" smtClean="0"/>
              <a:t> nyomásmérő membrán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142875" y="-71438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hu-HU" sz="3200" kern="0" dirty="0" smtClean="0"/>
              <a:t>3. </a:t>
            </a:r>
            <a:r>
              <a:rPr lang="hu-HU" sz="3200" kern="0" dirty="0" err="1" smtClean="0"/>
              <a:t>Nanocsövek</a:t>
            </a:r>
            <a:endParaRPr lang="hu-HU" sz="3200" kern="0" dirty="0" smtClean="0"/>
          </a:p>
        </p:txBody>
      </p:sp>
      <p:sp>
        <p:nvSpPr>
          <p:cNvPr id="4" name="Szövegdoboz 3"/>
          <p:cNvSpPr txBox="1"/>
          <p:nvPr/>
        </p:nvSpPr>
        <p:spPr>
          <a:xfrm>
            <a:off x="107504" y="836712"/>
            <a:ext cx="8712968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lnSpc>
                <a:spcPct val="130000"/>
              </a:lnSpc>
            </a:pPr>
            <a:r>
              <a:rPr lang="hu-HU" dirty="0" smtClean="0"/>
              <a:t>A CNT alkalmazása a </a:t>
            </a:r>
            <a:r>
              <a:rPr lang="hu-HU" dirty="0" err="1" smtClean="0"/>
              <a:t>szenzorikában</a:t>
            </a:r>
            <a:r>
              <a:rPr lang="hu-HU" dirty="0" smtClean="0"/>
              <a:t> – Nyomásmérő gyártási lépések</a:t>
            </a:r>
          </a:p>
        </p:txBody>
      </p:sp>
      <p:pic>
        <p:nvPicPr>
          <p:cNvPr id="6" name="Picture 6" descr="NanoLetters_vol6_pp233-237_page2_image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536" y="1465327"/>
            <a:ext cx="7992888" cy="4555961"/>
          </a:xfrm>
          <a:noFill/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381522" y="6278563"/>
            <a:ext cx="54308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400" b="0" dirty="0"/>
              <a:t>Christoph </a:t>
            </a:r>
            <a:r>
              <a:rPr lang="hu-HU" sz="1400" b="0" dirty="0" err="1"/>
              <a:t>Stampfer</a:t>
            </a:r>
            <a:r>
              <a:rPr lang="hu-HU" sz="1400" b="0" dirty="0"/>
              <a:t> </a:t>
            </a:r>
            <a:r>
              <a:rPr lang="hu-HU" sz="1400" b="0" i="1" dirty="0"/>
              <a:t>et </a:t>
            </a:r>
            <a:r>
              <a:rPr lang="hu-HU" sz="1400" b="0" i="1" dirty="0" err="1"/>
              <a:t>al</a:t>
            </a:r>
            <a:r>
              <a:rPr lang="hu-HU" sz="1400" b="0" i="1" dirty="0"/>
              <a:t>. </a:t>
            </a:r>
            <a:r>
              <a:rPr lang="hu-HU" sz="1400" b="0" dirty="0"/>
              <a:t>(ETH Zürich)</a:t>
            </a:r>
            <a:r>
              <a:rPr lang="hu-HU" sz="1400" b="0" i="1" dirty="0"/>
              <a:t>: </a:t>
            </a:r>
            <a:r>
              <a:rPr lang="hu-HU" sz="1400" b="0" i="1" dirty="0" err="1"/>
              <a:t>Nano</a:t>
            </a:r>
            <a:r>
              <a:rPr lang="hu-HU" sz="1400" b="0" i="1" dirty="0"/>
              <a:t> </a:t>
            </a:r>
            <a:r>
              <a:rPr lang="hu-HU" sz="1400" b="0" i="1" dirty="0" err="1"/>
              <a:t>letters</a:t>
            </a:r>
            <a:r>
              <a:rPr lang="hu-HU" sz="1400" b="0" i="1" dirty="0"/>
              <a:t>, 6, 233 (2006</a:t>
            </a:r>
            <a:r>
              <a:rPr lang="hu-HU" b="0" i="1" dirty="0"/>
              <a:t>)</a:t>
            </a:r>
          </a:p>
          <a:p>
            <a:endParaRPr lang="hu-HU" sz="1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142875" y="-71438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hu-HU" sz="3200" kern="0" dirty="0" smtClean="0"/>
              <a:t>3. </a:t>
            </a:r>
            <a:r>
              <a:rPr lang="hu-HU" sz="3200" kern="0" dirty="0" err="1" smtClean="0"/>
              <a:t>Nanocsövek</a:t>
            </a:r>
            <a:endParaRPr lang="hu-HU" sz="3200" kern="0" dirty="0" smtClean="0"/>
          </a:p>
        </p:txBody>
      </p:sp>
      <p:sp>
        <p:nvSpPr>
          <p:cNvPr id="4" name="Szövegdoboz 3"/>
          <p:cNvSpPr txBox="1"/>
          <p:nvPr/>
        </p:nvSpPr>
        <p:spPr>
          <a:xfrm>
            <a:off x="107504" y="836712"/>
            <a:ext cx="8712968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lnSpc>
                <a:spcPct val="130000"/>
              </a:lnSpc>
            </a:pPr>
            <a:r>
              <a:rPr lang="hu-HU" dirty="0" smtClean="0"/>
              <a:t>A CNT alkalmazása a </a:t>
            </a:r>
            <a:r>
              <a:rPr lang="hu-HU" dirty="0" err="1" smtClean="0"/>
              <a:t>szenzorikában</a:t>
            </a:r>
            <a:r>
              <a:rPr lang="hu-HU" dirty="0" smtClean="0"/>
              <a:t> – Nyúlásmérő hitelesítés</a:t>
            </a:r>
          </a:p>
        </p:txBody>
      </p:sp>
      <p:pic>
        <p:nvPicPr>
          <p:cNvPr id="6" name="Picture 6" descr="NanoLetters_vol6_pp233-237_page3_image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83568" y="1412776"/>
            <a:ext cx="3312740" cy="4769847"/>
          </a:xfrm>
          <a:noFill/>
        </p:spPr>
      </p:pic>
      <p:graphicFrame>
        <p:nvGraphicFramePr>
          <p:cNvPr id="7" name="Object 8"/>
          <p:cNvGraphicFramePr>
            <a:graphicFrameLocks noChangeAspect="1"/>
          </p:cNvGraphicFramePr>
          <p:nvPr/>
        </p:nvGraphicFramePr>
        <p:xfrm>
          <a:off x="4211960" y="2348880"/>
          <a:ext cx="4567355" cy="9679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" name="Egyenlet" r:id="rId4" imgW="2095200" imgH="444240" progId="Equation.3">
                  <p:embed/>
                </p:oleObj>
              </mc:Choice>
              <mc:Fallback>
                <p:oleObj name="Egyenlet" r:id="rId4" imgW="2095200" imgH="44424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960" y="2348880"/>
                        <a:ext cx="4567355" cy="96792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4788024" y="3789040"/>
            <a:ext cx="262255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l-GR" sz="2000" b="0" dirty="0">
                <a:cs typeface="Arial" charset="0"/>
              </a:rPr>
              <a:t>σ</a:t>
            </a:r>
            <a:r>
              <a:rPr lang="el-GR" sz="2000" b="0" baseline="-25000" dirty="0">
                <a:cs typeface="Arial" charset="0"/>
              </a:rPr>
              <a:t>0</a:t>
            </a:r>
            <a:r>
              <a:rPr lang="hu-HU" sz="2000" b="0" dirty="0">
                <a:cs typeface="Arial" charset="0"/>
              </a:rPr>
              <a:t>: kezdeti feszültség</a:t>
            </a:r>
          </a:p>
          <a:p>
            <a:pPr>
              <a:lnSpc>
                <a:spcPct val="120000"/>
              </a:lnSpc>
            </a:pPr>
            <a:r>
              <a:rPr lang="hu-HU" sz="2000" b="0" dirty="0">
                <a:cs typeface="Arial" charset="0"/>
              </a:rPr>
              <a:t>E: Young-modulus</a:t>
            </a:r>
          </a:p>
          <a:p>
            <a:pPr>
              <a:lnSpc>
                <a:spcPct val="120000"/>
              </a:lnSpc>
            </a:pPr>
            <a:r>
              <a:rPr lang="el-GR" sz="2000" b="0" dirty="0">
                <a:cs typeface="Arial" charset="0"/>
              </a:rPr>
              <a:t>ν</a:t>
            </a:r>
            <a:r>
              <a:rPr lang="hu-HU" sz="2000" b="0" dirty="0">
                <a:cs typeface="Arial" charset="0"/>
              </a:rPr>
              <a:t>: Poisson-arány</a:t>
            </a:r>
          </a:p>
          <a:p>
            <a:pPr>
              <a:lnSpc>
                <a:spcPct val="120000"/>
              </a:lnSpc>
            </a:pPr>
            <a:r>
              <a:rPr lang="hu-HU" sz="2000" b="0" dirty="0">
                <a:cs typeface="Arial" charset="0"/>
              </a:rPr>
              <a:t>t: membránvastagság</a:t>
            </a:r>
          </a:p>
          <a:p>
            <a:pPr>
              <a:lnSpc>
                <a:spcPct val="120000"/>
              </a:lnSpc>
            </a:pPr>
            <a:r>
              <a:rPr lang="hu-HU" sz="2000" b="0" dirty="0">
                <a:cs typeface="Arial" charset="0"/>
              </a:rPr>
              <a:t>r</a:t>
            </a:r>
            <a:r>
              <a:rPr lang="hu-HU" sz="2000" b="0" baseline="-25000" dirty="0">
                <a:cs typeface="Arial" charset="0"/>
              </a:rPr>
              <a:t>0</a:t>
            </a:r>
            <a:r>
              <a:rPr lang="hu-HU" sz="2000" b="0" dirty="0">
                <a:cs typeface="Arial" charset="0"/>
              </a:rPr>
              <a:t>: a kör sugara</a:t>
            </a:r>
            <a:endParaRPr lang="el-GR" sz="2000" b="0" dirty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142875" y="-71438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hu-HU" sz="3200" kern="0" dirty="0" smtClean="0"/>
              <a:t>3. </a:t>
            </a:r>
            <a:r>
              <a:rPr lang="hu-HU" sz="3200" kern="0" dirty="0" err="1" smtClean="0"/>
              <a:t>Nanocsövek</a:t>
            </a:r>
            <a:endParaRPr lang="hu-HU" sz="3200" kern="0" dirty="0" smtClean="0"/>
          </a:p>
        </p:txBody>
      </p:sp>
      <p:sp>
        <p:nvSpPr>
          <p:cNvPr id="4" name="Szövegdoboz 3"/>
          <p:cNvSpPr txBox="1"/>
          <p:nvPr/>
        </p:nvSpPr>
        <p:spPr>
          <a:xfrm>
            <a:off x="107504" y="836712"/>
            <a:ext cx="8712968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lnSpc>
                <a:spcPct val="130000"/>
              </a:lnSpc>
            </a:pPr>
            <a:r>
              <a:rPr lang="hu-HU" dirty="0" smtClean="0"/>
              <a:t>A CNT alkalmazása a </a:t>
            </a:r>
            <a:r>
              <a:rPr lang="hu-HU" dirty="0" err="1" smtClean="0"/>
              <a:t>szenzorikában</a:t>
            </a:r>
            <a:r>
              <a:rPr lang="hu-HU" dirty="0" smtClean="0"/>
              <a:t> – Gázszenzorok, előállítás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303413" y="6381750"/>
            <a:ext cx="58689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400" b="0" dirty="0"/>
              <a:t>J. </a:t>
            </a:r>
            <a:r>
              <a:rPr lang="hu-HU" sz="1400" b="0" dirty="0" err="1"/>
              <a:t>Suehiro</a:t>
            </a:r>
            <a:r>
              <a:rPr lang="hu-HU" sz="1400" b="0" dirty="0"/>
              <a:t> </a:t>
            </a:r>
            <a:r>
              <a:rPr lang="hu-HU" sz="1400" b="0" i="1" dirty="0"/>
              <a:t>et </a:t>
            </a:r>
            <a:r>
              <a:rPr lang="hu-HU" sz="1400" b="0" i="1" dirty="0" err="1"/>
              <a:t>al</a:t>
            </a:r>
            <a:r>
              <a:rPr lang="hu-HU" sz="1400" b="0" i="1" dirty="0"/>
              <a:t>. </a:t>
            </a:r>
            <a:r>
              <a:rPr lang="hu-HU" sz="1400" b="0" dirty="0"/>
              <a:t>(</a:t>
            </a:r>
            <a:r>
              <a:rPr lang="hu-HU" sz="1400" b="0" dirty="0" err="1"/>
              <a:t>Fukuoka</a:t>
            </a:r>
            <a:r>
              <a:rPr lang="hu-HU" sz="1400" b="0" dirty="0"/>
              <a:t>)</a:t>
            </a:r>
            <a:r>
              <a:rPr lang="hu-HU" sz="1400" b="0" i="1" dirty="0"/>
              <a:t>: J. </a:t>
            </a:r>
            <a:r>
              <a:rPr lang="hu-HU" sz="1400" b="0" i="1" dirty="0" err="1"/>
              <a:t>Phys</a:t>
            </a:r>
            <a:r>
              <a:rPr lang="hu-HU" sz="1400" b="0" i="1" dirty="0"/>
              <a:t>. D: </a:t>
            </a:r>
            <a:r>
              <a:rPr lang="hu-HU" sz="1400" b="0" i="1" dirty="0" err="1"/>
              <a:t>Appl</a:t>
            </a:r>
            <a:r>
              <a:rPr lang="hu-HU" sz="1400" b="0" i="1" dirty="0"/>
              <a:t>. </a:t>
            </a:r>
            <a:r>
              <a:rPr lang="hu-HU" sz="1400" b="0" i="1" dirty="0" err="1"/>
              <a:t>Phys</a:t>
            </a:r>
            <a:r>
              <a:rPr lang="hu-HU" sz="1400" b="0" i="1" dirty="0"/>
              <a:t>. 36 (2003) pp109-114</a:t>
            </a:r>
          </a:p>
        </p:txBody>
      </p:sp>
      <p:pic>
        <p:nvPicPr>
          <p:cNvPr id="7" name="Picture 10" descr="Sensor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6050" y="1610234"/>
            <a:ext cx="4504382" cy="4627054"/>
          </a:xfrm>
          <a:noFill/>
        </p:spPr>
      </p:pic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323850" y="2225567"/>
            <a:ext cx="3527425" cy="3651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3050" indent="-273050">
              <a:lnSpc>
                <a:spcPct val="130000"/>
              </a:lnSpc>
            </a:pPr>
            <a:r>
              <a:rPr lang="hu-HU" sz="2000" b="1" dirty="0" err="1"/>
              <a:t>Interdigitális</a:t>
            </a:r>
            <a:r>
              <a:rPr lang="hu-HU" sz="2000" b="1" dirty="0"/>
              <a:t> struktúra</a:t>
            </a:r>
          </a:p>
          <a:p>
            <a:pPr marL="273050" indent="-273050">
              <a:lnSpc>
                <a:spcPct val="130000"/>
              </a:lnSpc>
            </a:pPr>
            <a:endParaRPr lang="hu-HU" sz="2000" b="1" dirty="0"/>
          </a:p>
          <a:p>
            <a:pPr marL="273050" indent="-273050">
              <a:lnSpc>
                <a:spcPct val="130000"/>
              </a:lnSpc>
            </a:pPr>
            <a:r>
              <a:rPr lang="hu-HU" sz="2000" b="1" dirty="0"/>
              <a:t>MWNT felvitele:</a:t>
            </a:r>
          </a:p>
          <a:p>
            <a:pPr marL="273050" indent="-273050">
              <a:lnSpc>
                <a:spcPct val="130000"/>
              </a:lnSpc>
              <a:buFontTx/>
              <a:buChar char="•"/>
            </a:pPr>
            <a:r>
              <a:rPr lang="hu-HU" sz="2000" dirty="0"/>
              <a:t>Etanolos szuszpenzióból</a:t>
            </a:r>
          </a:p>
          <a:p>
            <a:pPr marL="273050" indent="-273050">
              <a:lnSpc>
                <a:spcPct val="130000"/>
              </a:lnSpc>
              <a:buFontTx/>
              <a:buChar char="•"/>
            </a:pPr>
            <a:r>
              <a:rPr lang="hu-HU" sz="2000" dirty="0"/>
              <a:t>A csövek a magasabb térerősségek irányába igyekeznek</a:t>
            </a:r>
          </a:p>
          <a:p>
            <a:pPr marL="273050" indent="-273050">
              <a:lnSpc>
                <a:spcPct val="130000"/>
              </a:lnSpc>
              <a:buFontTx/>
              <a:buChar char="•"/>
            </a:pPr>
            <a:r>
              <a:rPr lang="hu-HU" sz="2000" dirty="0"/>
              <a:t>A struktúra réseiben csapdába esnek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142875" y="-71438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hu-HU" sz="3200" kern="0" dirty="0" smtClean="0"/>
              <a:t>3. </a:t>
            </a:r>
            <a:r>
              <a:rPr lang="hu-HU" sz="3200" kern="0" dirty="0" err="1" smtClean="0"/>
              <a:t>Nanocsövek</a:t>
            </a:r>
            <a:endParaRPr lang="hu-HU" sz="3200" kern="0" dirty="0" smtClean="0"/>
          </a:p>
        </p:txBody>
      </p:sp>
      <p:sp>
        <p:nvSpPr>
          <p:cNvPr id="4" name="Szövegdoboz 3"/>
          <p:cNvSpPr txBox="1"/>
          <p:nvPr/>
        </p:nvSpPr>
        <p:spPr>
          <a:xfrm>
            <a:off x="107504" y="836712"/>
            <a:ext cx="8712968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lnSpc>
                <a:spcPct val="130000"/>
              </a:lnSpc>
            </a:pPr>
            <a:r>
              <a:rPr lang="hu-HU" dirty="0" smtClean="0"/>
              <a:t>A CNT alkalmazása a </a:t>
            </a:r>
            <a:r>
              <a:rPr lang="hu-HU" dirty="0" err="1" smtClean="0"/>
              <a:t>szenzorikában</a:t>
            </a:r>
            <a:r>
              <a:rPr lang="hu-HU" dirty="0" smtClean="0"/>
              <a:t> – Gázszenzorok, előállítás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303413" y="6381750"/>
            <a:ext cx="58689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400" b="0" dirty="0"/>
              <a:t>J. </a:t>
            </a:r>
            <a:r>
              <a:rPr lang="hu-HU" sz="1400" b="0" dirty="0" err="1"/>
              <a:t>Suehiro</a:t>
            </a:r>
            <a:r>
              <a:rPr lang="hu-HU" sz="1400" b="0" dirty="0"/>
              <a:t> </a:t>
            </a:r>
            <a:r>
              <a:rPr lang="hu-HU" sz="1400" b="0" i="1" dirty="0"/>
              <a:t>et </a:t>
            </a:r>
            <a:r>
              <a:rPr lang="hu-HU" sz="1400" b="0" i="1" dirty="0" err="1"/>
              <a:t>al</a:t>
            </a:r>
            <a:r>
              <a:rPr lang="hu-HU" sz="1400" b="0" i="1" dirty="0"/>
              <a:t>. </a:t>
            </a:r>
            <a:r>
              <a:rPr lang="hu-HU" sz="1400" b="0" dirty="0"/>
              <a:t>(</a:t>
            </a:r>
            <a:r>
              <a:rPr lang="hu-HU" sz="1400" b="0" dirty="0" err="1"/>
              <a:t>Fukuoka</a:t>
            </a:r>
            <a:r>
              <a:rPr lang="hu-HU" sz="1400" b="0" dirty="0"/>
              <a:t>)</a:t>
            </a:r>
            <a:r>
              <a:rPr lang="hu-HU" sz="1400" b="0" i="1" dirty="0"/>
              <a:t>: J. </a:t>
            </a:r>
            <a:r>
              <a:rPr lang="hu-HU" sz="1400" b="0" i="1" dirty="0" err="1"/>
              <a:t>Phys</a:t>
            </a:r>
            <a:r>
              <a:rPr lang="hu-HU" sz="1400" b="0" i="1" dirty="0"/>
              <a:t>. D: </a:t>
            </a:r>
            <a:r>
              <a:rPr lang="hu-HU" sz="1400" b="0" i="1" dirty="0" err="1"/>
              <a:t>Appl</a:t>
            </a:r>
            <a:r>
              <a:rPr lang="hu-HU" sz="1400" b="0" i="1" dirty="0"/>
              <a:t>. </a:t>
            </a:r>
            <a:r>
              <a:rPr lang="hu-HU" sz="1400" b="0" i="1" dirty="0" err="1"/>
              <a:t>Phys</a:t>
            </a:r>
            <a:r>
              <a:rPr lang="hu-HU" sz="1400" b="0" i="1" dirty="0"/>
              <a:t>. 36 (2003) pp109-114</a:t>
            </a:r>
          </a:p>
        </p:txBody>
      </p:sp>
      <p:pic>
        <p:nvPicPr>
          <p:cNvPr id="10" name="Picture 6" descr="d3_21_L01_page3_image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4008" y="2636913"/>
            <a:ext cx="4067240" cy="3096344"/>
          </a:xfrm>
          <a:noFill/>
        </p:spPr>
      </p:pic>
      <p:pic>
        <p:nvPicPr>
          <p:cNvPr id="11" name="Picture 6" descr="d3_21_L01_page3_image0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1520" y="2645779"/>
            <a:ext cx="4104456" cy="3087477"/>
          </a:xfrm>
          <a:noFill/>
        </p:spPr>
      </p:pic>
      <p:sp>
        <p:nvSpPr>
          <p:cNvPr id="12" name="Szövegdoboz 11"/>
          <p:cNvSpPr txBox="1"/>
          <p:nvPr/>
        </p:nvSpPr>
        <p:spPr>
          <a:xfrm>
            <a:off x="323528" y="1846565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Az aktív régió etanolból történő leválasztás előtt</a:t>
            </a:r>
            <a:endParaRPr lang="en-US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5148064" y="1844824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Az aktív régió </a:t>
            </a:r>
            <a:r>
              <a:rPr lang="hu-HU" dirty="0"/>
              <a:t>etanolból történő leválasztás </a:t>
            </a:r>
            <a:r>
              <a:rPr lang="hu-HU" dirty="0" smtClean="0"/>
              <a:t>után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42875" y="-71438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hu-HU" sz="3200" kern="0" dirty="0" smtClean="0"/>
              <a:t>3. </a:t>
            </a:r>
            <a:r>
              <a:rPr lang="hu-HU" sz="3200" kern="0" dirty="0" err="1" smtClean="0"/>
              <a:t>Nanocsövek</a:t>
            </a:r>
            <a:endParaRPr lang="hu-HU" sz="3200" kern="0" dirty="0" smtClean="0"/>
          </a:p>
        </p:txBody>
      </p:sp>
      <p:sp>
        <p:nvSpPr>
          <p:cNvPr id="7" name="Szövegdoboz 6"/>
          <p:cNvSpPr txBox="1"/>
          <p:nvPr/>
        </p:nvSpPr>
        <p:spPr>
          <a:xfrm>
            <a:off x="107504" y="836712"/>
            <a:ext cx="8712968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lnSpc>
                <a:spcPct val="130000"/>
              </a:lnSpc>
            </a:pPr>
            <a:r>
              <a:rPr lang="hu-HU" dirty="0" smtClean="0"/>
              <a:t>A CNT alkalmazása a </a:t>
            </a:r>
            <a:r>
              <a:rPr lang="hu-HU" dirty="0" err="1" smtClean="0"/>
              <a:t>szenzorikában</a:t>
            </a:r>
            <a:r>
              <a:rPr lang="hu-HU" dirty="0" smtClean="0"/>
              <a:t> – Gázszenzorok, előállítás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6918" y="1398662"/>
            <a:ext cx="5865562" cy="2750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04764" y="4365104"/>
            <a:ext cx="6015708" cy="1861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zövegdoboz 9"/>
          <p:cNvSpPr txBox="1"/>
          <p:nvPr/>
        </p:nvSpPr>
        <p:spPr>
          <a:xfrm>
            <a:off x="2843808" y="6237312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0" dirty="0" smtClean="0"/>
              <a:t>AFM kép az érzékelő rétegről</a:t>
            </a:r>
            <a:endParaRPr lang="en-US" sz="1400" b="0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6012160" y="6226349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0" dirty="0" err="1" smtClean="0"/>
              <a:t>Éldetektálás</a:t>
            </a:r>
            <a:r>
              <a:rPr lang="hu-HU" sz="1400" b="0" dirty="0" smtClean="0"/>
              <a:t> után</a:t>
            </a:r>
            <a:endParaRPr lang="en-US" sz="1400" b="0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144016" y="1916832"/>
            <a:ext cx="28438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Egy másik lehetőség:</a:t>
            </a:r>
          </a:p>
          <a:p>
            <a:pPr>
              <a:buFontTx/>
              <a:buChar char="-"/>
            </a:pPr>
            <a:r>
              <a:rPr lang="hu-HU" b="0" dirty="0" smtClean="0"/>
              <a:t> TiO</a:t>
            </a:r>
            <a:r>
              <a:rPr lang="hu-HU" b="0" baseline="-25000" dirty="0" smtClean="0"/>
              <a:t>2</a:t>
            </a:r>
            <a:r>
              <a:rPr lang="hu-HU" b="0" dirty="0" smtClean="0"/>
              <a:t> és CNT kompozit érzékelő réteg</a:t>
            </a:r>
          </a:p>
          <a:p>
            <a:pPr>
              <a:buFontTx/>
              <a:buChar char="-"/>
            </a:pPr>
            <a:r>
              <a:rPr lang="hu-HU" b="0" dirty="0" smtClean="0"/>
              <a:t> szendvics struktúra</a:t>
            </a:r>
          </a:p>
          <a:p>
            <a:pPr>
              <a:buFontTx/>
              <a:buChar char="-"/>
            </a:pPr>
            <a:r>
              <a:rPr lang="hu-HU" b="0" dirty="0" smtClean="0"/>
              <a:t> kapacitív kiértékelés vagy EIS</a:t>
            </a:r>
            <a:endParaRPr lang="en-US" b="0" dirty="0"/>
          </a:p>
        </p:txBody>
      </p:sp>
      <p:sp>
        <p:nvSpPr>
          <p:cNvPr id="13" name="Téglalap 12"/>
          <p:cNvSpPr/>
          <p:nvPr/>
        </p:nvSpPr>
        <p:spPr>
          <a:xfrm>
            <a:off x="53752" y="4882004"/>
            <a:ext cx="27900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200" b="0" dirty="0" smtClean="0"/>
              <a:t>Ammonia Sensors Based on Composites of Carbon Nanotubes and Titanium Dioxide</a:t>
            </a:r>
          </a:p>
          <a:p>
            <a:r>
              <a:rPr lang="vi-VN" sz="1200" b="0" dirty="0" smtClean="0"/>
              <a:t>By Marciano Sánchez and Marina Rincón </a:t>
            </a:r>
            <a:r>
              <a:rPr lang="hu-HU" sz="1200" b="0" dirty="0" smtClean="0"/>
              <a:t>(2011)</a:t>
            </a:r>
            <a:r>
              <a:rPr lang="vi-VN" sz="1200" b="0" dirty="0" smtClean="0"/>
              <a:t/>
            </a:r>
            <a:br>
              <a:rPr lang="vi-VN" sz="1200" b="0" dirty="0" smtClean="0"/>
            </a:br>
            <a:r>
              <a:rPr lang="vi-VN" sz="1200" b="0" dirty="0" smtClean="0"/>
              <a:t>DOI: 10.5772/20466</a:t>
            </a:r>
            <a:endParaRPr lang="vi-VN" sz="12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142875" y="-71438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hu-HU" sz="3200" kern="0" dirty="0" smtClean="0"/>
              <a:t>3. </a:t>
            </a:r>
            <a:r>
              <a:rPr lang="hu-HU" sz="3200" kern="0" dirty="0" err="1" smtClean="0"/>
              <a:t>Nanocsövek</a:t>
            </a:r>
            <a:endParaRPr lang="hu-HU" sz="3200" kern="0" dirty="0" smtClean="0"/>
          </a:p>
        </p:txBody>
      </p:sp>
      <p:sp>
        <p:nvSpPr>
          <p:cNvPr id="4" name="Szövegdoboz 3"/>
          <p:cNvSpPr txBox="1"/>
          <p:nvPr/>
        </p:nvSpPr>
        <p:spPr>
          <a:xfrm>
            <a:off x="107504" y="836712"/>
            <a:ext cx="8712968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lnSpc>
                <a:spcPct val="130000"/>
              </a:lnSpc>
            </a:pPr>
            <a:r>
              <a:rPr lang="hu-HU" dirty="0" smtClean="0"/>
              <a:t>A CNT alkalmazása a </a:t>
            </a:r>
            <a:r>
              <a:rPr lang="hu-HU" dirty="0" err="1" smtClean="0"/>
              <a:t>szenzorikában</a:t>
            </a:r>
            <a:r>
              <a:rPr lang="hu-HU" dirty="0" smtClean="0"/>
              <a:t> – Gázszenzorok, karakterisztika</a:t>
            </a:r>
          </a:p>
        </p:txBody>
      </p:sp>
      <p:pic>
        <p:nvPicPr>
          <p:cNvPr id="6" name="Picture 6" descr="d3_21_L01_page5_image0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27538" y="1773238"/>
            <a:ext cx="4279900" cy="4064000"/>
          </a:xfrm>
          <a:noFill/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323850" y="1628775"/>
            <a:ext cx="4104134" cy="405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73050" indent="-273050">
              <a:lnSpc>
                <a:spcPct val="130000"/>
              </a:lnSpc>
            </a:pPr>
            <a:r>
              <a:rPr lang="hu-HU" b="0" dirty="0"/>
              <a:t>Eredmény:</a:t>
            </a:r>
          </a:p>
          <a:p>
            <a:pPr marL="273050" indent="-273050">
              <a:lnSpc>
                <a:spcPct val="130000"/>
              </a:lnSpc>
              <a:buFontTx/>
              <a:buChar char="•"/>
            </a:pPr>
            <a:r>
              <a:rPr lang="hu-HU" b="0" dirty="0"/>
              <a:t>Jól reprodukálható karakterisztika</a:t>
            </a:r>
          </a:p>
          <a:p>
            <a:pPr marL="273050" indent="-273050">
              <a:lnSpc>
                <a:spcPct val="130000"/>
              </a:lnSpc>
              <a:buFontTx/>
              <a:buChar char="•"/>
            </a:pPr>
            <a:r>
              <a:rPr lang="hu-HU" b="0" dirty="0"/>
              <a:t>Alacsony koncentráció-tartományban is </a:t>
            </a:r>
          </a:p>
          <a:p>
            <a:pPr marL="273050" indent="-273050">
              <a:lnSpc>
                <a:spcPct val="130000"/>
              </a:lnSpc>
              <a:buFontTx/>
              <a:buChar char="•"/>
            </a:pPr>
            <a:r>
              <a:rPr lang="hu-HU" b="0" dirty="0"/>
              <a:t>Detektálás alsó határa:</a:t>
            </a:r>
            <a:br>
              <a:rPr lang="hu-HU" b="0" dirty="0"/>
            </a:br>
            <a:r>
              <a:rPr lang="hu-HU" b="0" dirty="0">
                <a:cs typeface="Arial" charset="0"/>
              </a:rPr>
              <a:t>≈</a:t>
            </a:r>
            <a:r>
              <a:rPr lang="hu-HU" b="0" dirty="0" err="1">
                <a:cs typeface="Arial" charset="0"/>
              </a:rPr>
              <a:t>ppm</a:t>
            </a:r>
            <a:endParaRPr lang="hu-HU" b="0" dirty="0">
              <a:cs typeface="Arial" charset="0"/>
            </a:endParaRPr>
          </a:p>
          <a:p>
            <a:pPr marL="273050" indent="-273050">
              <a:lnSpc>
                <a:spcPct val="130000"/>
              </a:lnSpc>
              <a:buFontTx/>
              <a:buChar char="•"/>
            </a:pPr>
            <a:r>
              <a:rPr lang="hu-HU" b="0" dirty="0">
                <a:cs typeface="Arial" charset="0"/>
              </a:rPr>
              <a:t>Válaszidő ≈ </a:t>
            </a:r>
            <a:r>
              <a:rPr lang="hu-HU" b="0" dirty="0" smtClean="0">
                <a:cs typeface="Arial" charset="0"/>
              </a:rPr>
              <a:t>1perc</a:t>
            </a:r>
          </a:p>
          <a:p>
            <a:pPr marL="273050" indent="-273050">
              <a:lnSpc>
                <a:spcPct val="130000"/>
              </a:lnSpc>
              <a:buFontTx/>
              <a:buChar char="•"/>
            </a:pPr>
            <a:endParaRPr lang="hu-HU" b="0" dirty="0" smtClean="0">
              <a:cs typeface="Arial" charset="0"/>
            </a:endParaRPr>
          </a:p>
          <a:p>
            <a:pPr marL="273050" indent="-273050">
              <a:lnSpc>
                <a:spcPct val="130000"/>
              </a:lnSpc>
            </a:pPr>
            <a:r>
              <a:rPr lang="hu-HU" b="0" dirty="0" smtClean="0">
                <a:cs typeface="Arial" charset="0"/>
              </a:rPr>
              <a:t>CNT gázszenzorokat használnak még:</a:t>
            </a:r>
          </a:p>
          <a:p>
            <a:pPr marL="273050" indent="-273050">
              <a:lnSpc>
                <a:spcPct val="130000"/>
              </a:lnSpc>
            </a:pPr>
            <a:r>
              <a:rPr lang="hu-HU" b="0" dirty="0" smtClean="0">
                <a:cs typeface="Arial" charset="0"/>
              </a:rPr>
              <a:t>CO, CO</a:t>
            </a:r>
            <a:r>
              <a:rPr lang="hu-HU" b="0" baseline="-25000" dirty="0" smtClean="0">
                <a:cs typeface="Arial" charset="0"/>
              </a:rPr>
              <a:t>2</a:t>
            </a:r>
            <a:r>
              <a:rPr lang="hu-HU" b="0" dirty="0" smtClean="0">
                <a:cs typeface="Arial" charset="0"/>
              </a:rPr>
              <a:t>, NH</a:t>
            </a:r>
            <a:r>
              <a:rPr lang="hu-HU" b="0" baseline="-25000" dirty="0" smtClean="0">
                <a:cs typeface="Arial" charset="0"/>
              </a:rPr>
              <a:t>3</a:t>
            </a:r>
            <a:r>
              <a:rPr lang="hu-HU" b="0" dirty="0" smtClean="0">
                <a:cs typeface="Arial" charset="0"/>
              </a:rPr>
              <a:t>, H</a:t>
            </a:r>
            <a:r>
              <a:rPr lang="hu-HU" b="0" baseline="-25000" dirty="0" smtClean="0">
                <a:cs typeface="Arial" charset="0"/>
              </a:rPr>
              <a:t>2</a:t>
            </a:r>
            <a:r>
              <a:rPr lang="hu-HU" b="0" dirty="0" smtClean="0">
                <a:cs typeface="Arial" charset="0"/>
              </a:rPr>
              <a:t>O, etanol, He,</a:t>
            </a:r>
          </a:p>
          <a:p>
            <a:pPr marL="273050" indent="-273050">
              <a:lnSpc>
                <a:spcPct val="130000"/>
              </a:lnSpc>
            </a:pPr>
            <a:r>
              <a:rPr lang="hu-HU" b="0" dirty="0" smtClean="0">
                <a:cs typeface="Arial" charset="0"/>
              </a:rPr>
              <a:t>metán, H</a:t>
            </a:r>
            <a:r>
              <a:rPr lang="hu-HU" b="0" baseline="-25000" dirty="0" smtClean="0">
                <a:cs typeface="Arial" charset="0"/>
              </a:rPr>
              <a:t>2</a:t>
            </a:r>
            <a:r>
              <a:rPr lang="hu-HU" b="0" dirty="0" smtClean="0">
                <a:cs typeface="Arial" charset="0"/>
              </a:rPr>
              <a:t>, </a:t>
            </a:r>
            <a:r>
              <a:rPr lang="hu-HU" b="0" dirty="0" err="1" smtClean="0">
                <a:cs typeface="Arial" charset="0"/>
              </a:rPr>
              <a:t>Ar</a:t>
            </a:r>
            <a:endParaRPr lang="hu-HU" b="0" dirty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142875" y="-71438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hu-HU" sz="3200" kern="0" dirty="0" smtClean="0"/>
              <a:t>3. </a:t>
            </a:r>
            <a:r>
              <a:rPr lang="hu-HU" sz="3200" kern="0" dirty="0" err="1" smtClean="0"/>
              <a:t>Nanocsövek</a:t>
            </a:r>
            <a:endParaRPr lang="hu-HU" sz="3200" kern="0" dirty="0" smtClean="0"/>
          </a:p>
        </p:txBody>
      </p:sp>
      <p:sp>
        <p:nvSpPr>
          <p:cNvPr id="4" name="Szövegdoboz 3"/>
          <p:cNvSpPr txBox="1"/>
          <p:nvPr/>
        </p:nvSpPr>
        <p:spPr>
          <a:xfrm>
            <a:off x="107504" y="836712"/>
            <a:ext cx="8712968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lnSpc>
                <a:spcPct val="130000"/>
              </a:lnSpc>
            </a:pPr>
            <a:r>
              <a:rPr lang="hu-HU" dirty="0" smtClean="0"/>
              <a:t>A CNT alkalmazása mint szerkezeti anyag – </a:t>
            </a:r>
            <a:r>
              <a:rPr lang="hu-HU" dirty="0" err="1" smtClean="0"/>
              <a:t>kompozitok</a:t>
            </a:r>
            <a:endParaRPr lang="hu-HU" dirty="0" smtClean="0"/>
          </a:p>
        </p:txBody>
      </p:sp>
      <p:pic>
        <p:nvPicPr>
          <p:cNvPr id="6" name="Picture 6" descr="slc01milano450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 t="4115"/>
          <a:stretch>
            <a:fillRect/>
          </a:stretch>
        </p:blipFill>
        <p:spPr>
          <a:xfrm>
            <a:off x="4283968" y="3068960"/>
            <a:ext cx="4465638" cy="3365500"/>
          </a:xfrm>
          <a:noFill/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79512" y="1412776"/>
            <a:ext cx="7056438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3050" indent="-273050">
              <a:lnSpc>
                <a:spcPct val="130000"/>
              </a:lnSpc>
            </a:pPr>
            <a:r>
              <a:rPr lang="hu-HU" sz="2000" b="0" dirty="0" err="1"/>
              <a:t>Kompozitok</a:t>
            </a:r>
            <a:r>
              <a:rPr lang="hu-HU" sz="2000" b="0" dirty="0"/>
              <a:t>:</a:t>
            </a:r>
          </a:p>
          <a:p>
            <a:pPr marL="273050" indent="-273050">
              <a:lnSpc>
                <a:spcPct val="130000"/>
              </a:lnSpc>
              <a:buFontTx/>
              <a:buChar char="•"/>
            </a:pPr>
            <a:r>
              <a:rPr lang="hu-HU" sz="2000" b="0" dirty="0" err="1"/>
              <a:t>Nanocsöveket</a:t>
            </a:r>
            <a:r>
              <a:rPr lang="hu-HU" sz="2000" b="0" dirty="0"/>
              <a:t> foglalunk a (polimer, fém, kerámia…) mátrixba</a:t>
            </a:r>
          </a:p>
          <a:p>
            <a:pPr marL="273050" indent="-273050">
              <a:lnSpc>
                <a:spcPct val="130000"/>
              </a:lnSpc>
              <a:buFontTx/>
              <a:buChar char="•"/>
            </a:pPr>
            <a:r>
              <a:rPr lang="hu-HU" sz="2000" b="0" dirty="0"/>
              <a:t>Eredmény: a csövek irányában javulnak a mechanikai tulajdonságok</a:t>
            </a:r>
            <a:br>
              <a:rPr lang="hu-HU" sz="2000" b="0" dirty="0"/>
            </a:br>
            <a:r>
              <a:rPr lang="hu-HU" sz="2000" b="0" dirty="0"/>
              <a:t>Szakítószilárdság/tömeg:</a:t>
            </a:r>
            <a:br>
              <a:rPr lang="hu-HU" sz="2000" b="0" dirty="0"/>
            </a:br>
            <a:r>
              <a:rPr lang="hu-HU" sz="2000" b="0" dirty="0"/>
              <a:t>100x </a:t>
            </a:r>
            <a:r>
              <a:rPr lang="hu-HU" sz="2000" b="0" dirty="0" err="1"/>
              <a:t>Al</a:t>
            </a:r>
            <a:r>
              <a:rPr lang="hu-HU" sz="2000" b="0" dirty="0"/>
              <a:t> </a:t>
            </a:r>
            <a:br>
              <a:rPr lang="hu-HU" sz="2000" b="0" dirty="0"/>
            </a:br>
            <a:r>
              <a:rPr lang="hu-HU" sz="2000" b="0" dirty="0"/>
              <a:t>10x szénszálak</a:t>
            </a:r>
          </a:p>
          <a:p>
            <a:pPr marL="273050" indent="-273050">
              <a:lnSpc>
                <a:spcPct val="130000"/>
              </a:lnSpc>
              <a:buFontTx/>
              <a:buChar char="•"/>
            </a:pPr>
            <a:endParaRPr lang="hu-HU" sz="2000" b="0" dirty="0"/>
          </a:p>
          <a:p>
            <a:pPr marL="273050" indent="-273050"/>
            <a:r>
              <a:rPr lang="hu-HU" sz="2000" b="0" dirty="0"/>
              <a:t>Illusztráció: </a:t>
            </a:r>
            <a:r>
              <a:rPr lang="hu-HU" sz="2000" b="0" dirty="0" err="1"/>
              <a:t>nanocső</a:t>
            </a:r>
            <a:r>
              <a:rPr lang="hu-HU" sz="2000" b="0" dirty="0"/>
              <a:t> kompozit</a:t>
            </a:r>
            <a:br>
              <a:rPr lang="hu-HU" sz="2000" b="0" dirty="0"/>
            </a:br>
            <a:r>
              <a:rPr lang="hu-HU" sz="2000" b="0" dirty="0"/>
              <a:t>kerékpárváz; tömeg: &lt;1 kg</a:t>
            </a:r>
          </a:p>
          <a:p>
            <a:pPr marL="273050" indent="-273050"/>
            <a:r>
              <a:rPr lang="hu-HU" sz="2000" b="0" dirty="0"/>
              <a:t>	(</a:t>
            </a:r>
            <a:r>
              <a:rPr lang="hu-HU" sz="2000" b="0" dirty="0" err="1"/>
              <a:t>Easton</a:t>
            </a:r>
            <a:r>
              <a:rPr lang="hu-HU" sz="2000" b="0" dirty="0"/>
              <a:t> </a:t>
            </a:r>
            <a:r>
              <a:rPr lang="hu-HU" sz="2000" b="0" dirty="0" err="1"/>
              <a:t>Carbon</a:t>
            </a:r>
            <a:r>
              <a:rPr lang="hu-HU" sz="2000" b="0" dirty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42875" y="-71438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hu-HU" sz="3200" kern="0" dirty="0" smtClean="0"/>
              <a:t>3. </a:t>
            </a:r>
            <a:r>
              <a:rPr lang="hu-HU" sz="3200" kern="0" dirty="0" err="1" smtClean="0"/>
              <a:t>Nanocsövek</a:t>
            </a:r>
            <a:endParaRPr lang="hu-HU" sz="3200" kern="0" dirty="0" smtClean="0"/>
          </a:p>
        </p:txBody>
      </p:sp>
      <p:sp>
        <p:nvSpPr>
          <p:cNvPr id="7" name="Szövegdoboz 6"/>
          <p:cNvSpPr txBox="1"/>
          <p:nvPr/>
        </p:nvSpPr>
        <p:spPr>
          <a:xfrm>
            <a:off x="107504" y="836712"/>
            <a:ext cx="8712968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lnSpc>
                <a:spcPct val="130000"/>
              </a:lnSpc>
            </a:pPr>
            <a:r>
              <a:rPr lang="hu-HU" dirty="0" smtClean="0"/>
              <a:t>A CNT alkalmazása mint szerkezeti anyag - </a:t>
            </a:r>
            <a:r>
              <a:rPr lang="hu-HU" dirty="0" err="1" smtClean="0"/>
              <a:t>kompozitok</a:t>
            </a:r>
            <a:endParaRPr lang="hu-HU" dirty="0" smtClean="0"/>
          </a:p>
        </p:txBody>
      </p:sp>
      <p:pic>
        <p:nvPicPr>
          <p:cNvPr id="8" name="Picture 6" descr="cnt_difference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284663" y="1196752"/>
            <a:ext cx="4247777" cy="5188847"/>
          </a:xfrm>
          <a:noFill/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50825" y="1844675"/>
            <a:ext cx="3816350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3050" indent="-273050">
              <a:lnSpc>
                <a:spcPct val="130000"/>
              </a:lnSpc>
              <a:buFontTx/>
              <a:buChar char="•"/>
            </a:pPr>
            <a:r>
              <a:rPr lang="hu-HU" sz="2400" b="0" dirty="0"/>
              <a:t>Szénszálas erősítésű anyagból indulnak ki, ami eleve egy kompozit:</a:t>
            </a:r>
            <a:br>
              <a:rPr lang="hu-HU" sz="2400" b="0" dirty="0"/>
            </a:br>
            <a:r>
              <a:rPr lang="hu-HU" sz="2400" b="0" dirty="0"/>
              <a:t>Mátrix: műgyanta</a:t>
            </a:r>
          </a:p>
          <a:p>
            <a:pPr marL="273050" indent="-273050">
              <a:lnSpc>
                <a:spcPct val="130000"/>
              </a:lnSpc>
              <a:buFontTx/>
              <a:buChar char="•"/>
            </a:pPr>
            <a:r>
              <a:rPr lang="hu-HU" sz="2400" b="0" dirty="0"/>
              <a:t>Ehhez adnak hozzá szén </a:t>
            </a:r>
            <a:r>
              <a:rPr lang="hu-HU" sz="2400" b="0" dirty="0" err="1"/>
              <a:t>nanocsöveket</a:t>
            </a:r>
            <a:r>
              <a:rPr lang="hu-HU" sz="2400" b="0" dirty="0"/>
              <a:t>, ezzel tovább erősítve a gyanta mátrixot.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C:\Users\bonyar\Desktop\2012_2013_tanév\Nanotudomány előadások\Eight_Allotropes_of_Carb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1958" y="620688"/>
            <a:ext cx="5088514" cy="5472608"/>
          </a:xfrm>
          <a:prstGeom prst="rect">
            <a:avLst/>
          </a:prstGeom>
          <a:noFill/>
        </p:spPr>
      </p:pic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142875" y="-71438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1. Bevezetés</a:t>
            </a: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08" y="1717382"/>
            <a:ext cx="3563888" cy="4375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zövegdoboz 5"/>
          <p:cNvSpPr txBox="1"/>
          <p:nvPr/>
        </p:nvSpPr>
        <p:spPr>
          <a:xfrm>
            <a:off x="360040" y="6218148"/>
            <a:ext cx="81724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/>
            <a:r>
              <a:rPr lang="hu-HU" sz="1400" b="0" dirty="0" smtClean="0"/>
              <a:t>a) Gyémántrács (tetraéderes), b) Grafit (réteges hatszög), c) </a:t>
            </a:r>
            <a:r>
              <a:rPr lang="hu-HU" sz="1400" b="0" dirty="0" err="1" smtClean="0"/>
              <a:t>Lonsdaleite</a:t>
            </a:r>
            <a:r>
              <a:rPr lang="hu-HU" sz="1400" b="0" dirty="0" smtClean="0"/>
              <a:t> (hexagonális „gyémánt”), d) C</a:t>
            </a:r>
            <a:r>
              <a:rPr lang="hu-HU" sz="1400" b="0" baseline="-25000" dirty="0" smtClean="0"/>
              <a:t>60</a:t>
            </a:r>
            <a:r>
              <a:rPr lang="hu-HU" sz="1400" b="0" dirty="0" smtClean="0"/>
              <a:t>, e) C</a:t>
            </a:r>
            <a:r>
              <a:rPr lang="hu-HU" sz="1400" b="0" baseline="-25000" dirty="0" smtClean="0"/>
              <a:t>540</a:t>
            </a:r>
            <a:r>
              <a:rPr lang="hu-HU" sz="1400" b="0" dirty="0" smtClean="0"/>
              <a:t>, f) C</a:t>
            </a:r>
            <a:r>
              <a:rPr lang="hu-HU" sz="1400" b="0" baseline="-25000" dirty="0" smtClean="0"/>
              <a:t>70</a:t>
            </a:r>
            <a:r>
              <a:rPr lang="hu-HU" sz="1400" b="0" dirty="0" smtClean="0"/>
              <a:t> g) Amorf szén, h) Egyfalú </a:t>
            </a:r>
            <a:r>
              <a:rPr lang="hu-HU" sz="1400" b="0" dirty="0" err="1" smtClean="0"/>
              <a:t>nanocső</a:t>
            </a:r>
            <a:endParaRPr lang="en-US" sz="14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30</a:t>
            </a:fld>
            <a:endParaRPr lang="en-GB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42875" y="-71438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hu-HU" sz="3200" kern="0" dirty="0" smtClean="0"/>
              <a:t>3. </a:t>
            </a:r>
            <a:r>
              <a:rPr lang="hu-HU" sz="3200" kern="0" dirty="0" err="1" smtClean="0"/>
              <a:t>Nanocsövek</a:t>
            </a:r>
            <a:endParaRPr lang="hu-HU" sz="3200" kern="0" dirty="0" smtClean="0"/>
          </a:p>
        </p:txBody>
      </p:sp>
      <p:sp>
        <p:nvSpPr>
          <p:cNvPr id="7" name="Szövegdoboz 6"/>
          <p:cNvSpPr txBox="1"/>
          <p:nvPr/>
        </p:nvSpPr>
        <p:spPr>
          <a:xfrm>
            <a:off x="107504" y="836712"/>
            <a:ext cx="8712968" cy="414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lnSpc>
                <a:spcPct val="130000"/>
              </a:lnSpc>
            </a:pPr>
            <a:r>
              <a:rPr lang="hu-HU" dirty="0" err="1" smtClean="0"/>
              <a:t>Nanocsövek</a:t>
            </a:r>
            <a:r>
              <a:rPr lang="hu-HU" dirty="0" smtClean="0"/>
              <a:t> és </a:t>
            </a:r>
            <a:r>
              <a:rPr lang="hu-HU" dirty="0" err="1" smtClean="0"/>
              <a:t>nanovezetékek</a:t>
            </a:r>
            <a:r>
              <a:rPr lang="hu-HU" dirty="0" smtClean="0"/>
              <a:t> az elektronikában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95288" y="1497941"/>
            <a:ext cx="8424862" cy="850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hu-HU" sz="2000" b="0" dirty="0" err="1"/>
              <a:t>Nanocsövekkel</a:t>
            </a:r>
            <a:r>
              <a:rPr lang="hu-HU" sz="2000" b="0" dirty="0"/>
              <a:t> vagy </a:t>
            </a:r>
            <a:r>
              <a:rPr lang="hu-HU" sz="2000" b="0" dirty="0" err="1"/>
              <a:t>nanovezetékekkel</a:t>
            </a:r>
            <a:r>
              <a:rPr lang="hu-HU" sz="2000" b="0" dirty="0"/>
              <a:t> megvalósítható</a:t>
            </a:r>
            <a:br>
              <a:rPr lang="hu-HU" sz="2000" b="0" dirty="0"/>
            </a:br>
            <a:r>
              <a:rPr lang="hu-HU" sz="2000" b="0" dirty="0"/>
              <a:t>áramköri elemek: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95288" y="2349500"/>
            <a:ext cx="5510098" cy="142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65125" indent="-365125">
              <a:lnSpc>
                <a:spcPct val="150000"/>
              </a:lnSpc>
              <a:buFontTx/>
              <a:buChar char="•"/>
            </a:pPr>
            <a:r>
              <a:rPr lang="hu-HU" sz="2000" b="0" dirty="0"/>
              <a:t>Vezeték</a:t>
            </a:r>
          </a:p>
          <a:p>
            <a:pPr marL="365125" indent="-365125">
              <a:lnSpc>
                <a:spcPct val="150000"/>
              </a:lnSpc>
              <a:buFontTx/>
              <a:buChar char="•"/>
            </a:pPr>
            <a:r>
              <a:rPr lang="hu-HU" sz="2000" b="0" dirty="0"/>
              <a:t>Félvezető eszközök: dióda, tranzisztor, FET</a:t>
            </a:r>
          </a:p>
          <a:p>
            <a:pPr marL="365125" indent="-365125">
              <a:lnSpc>
                <a:spcPct val="150000"/>
              </a:lnSpc>
              <a:buFontTx/>
              <a:buChar char="•"/>
            </a:pPr>
            <a:r>
              <a:rPr lang="hu-HU" sz="2000" b="0" dirty="0"/>
              <a:t>Fényemittáló dióda (akár UV-lézer is, </a:t>
            </a:r>
            <a:r>
              <a:rPr lang="hu-HU" sz="2000" b="0" dirty="0" err="1"/>
              <a:t>GaN</a:t>
            </a:r>
            <a:r>
              <a:rPr lang="hu-HU" sz="2000" b="0" dirty="0"/>
              <a:t>)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395288" y="3933056"/>
            <a:ext cx="8424862" cy="1881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5125" indent="-365125">
              <a:lnSpc>
                <a:spcPct val="150000"/>
              </a:lnSpc>
            </a:pPr>
            <a:r>
              <a:rPr lang="hu-HU" sz="2000" b="0" dirty="0"/>
              <a:t>Fő előnyök:</a:t>
            </a:r>
          </a:p>
          <a:p>
            <a:pPr marL="365125" indent="-365125">
              <a:lnSpc>
                <a:spcPct val="150000"/>
              </a:lnSpc>
              <a:buFontTx/>
              <a:buChar char="•"/>
            </a:pPr>
            <a:r>
              <a:rPr lang="hu-HU" sz="2000" b="0" dirty="0"/>
              <a:t>Nagy mobilitás</a:t>
            </a:r>
          </a:p>
          <a:p>
            <a:pPr marL="365125" indent="-365125">
              <a:lnSpc>
                <a:spcPct val="150000"/>
              </a:lnSpc>
              <a:buFontTx/>
              <a:buChar char="•"/>
            </a:pPr>
            <a:r>
              <a:rPr lang="hu-HU" sz="2000" b="0" dirty="0"/>
              <a:t>Kis méret</a:t>
            </a:r>
          </a:p>
          <a:p>
            <a:pPr marL="365125" indent="-365125">
              <a:lnSpc>
                <a:spcPct val="150000"/>
              </a:lnSpc>
              <a:buFontTx/>
              <a:buChar char="•"/>
            </a:pPr>
            <a:r>
              <a:rPr lang="hu-HU" sz="2000" b="0" dirty="0"/>
              <a:t>Hőelvezetés nem okoz problémát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42875" y="-71438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hu-HU" sz="3200" kern="0" dirty="0" smtClean="0"/>
              <a:t>3. </a:t>
            </a:r>
            <a:r>
              <a:rPr lang="hu-HU" sz="3200" kern="0" dirty="0" err="1" smtClean="0"/>
              <a:t>Nanocsövek</a:t>
            </a:r>
            <a:endParaRPr lang="hu-HU" sz="3200" kern="0" dirty="0" smtClean="0"/>
          </a:p>
        </p:txBody>
      </p:sp>
      <p:sp>
        <p:nvSpPr>
          <p:cNvPr id="7" name="Szövegdoboz 6"/>
          <p:cNvSpPr txBox="1"/>
          <p:nvPr/>
        </p:nvSpPr>
        <p:spPr>
          <a:xfrm>
            <a:off x="107504" y="836712"/>
            <a:ext cx="8712968" cy="414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lnSpc>
                <a:spcPct val="130000"/>
              </a:lnSpc>
            </a:pPr>
            <a:r>
              <a:rPr lang="hu-HU" dirty="0" err="1" smtClean="0"/>
              <a:t>Nanocsövek</a:t>
            </a:r>
            <a:r>
              <a:rPr lang="hu-HU" dirty="0" smtClean="0"/>
              <a:t> és </a:t>
            </a:r>
            <a:r>
              <a:rPr lang="hu-HU" dirty="0" err="1" smtClean="0"/>
              <a:t>nanovezetékek</a:t>
            </a:r>
            <a:r>
              <a:rPr lang="hu-HU" dirty="0" smtClean="0"/>
              <a:t> az elektronikában</a:t>
            </a:r>
          </a:p>
        </p:txBody>
      </p:sp>
      <p:pic>
        <p:nvPicPr>
          <p:cNvPr id="8" name="Picture 6" descr="Wire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87599" y="2565400"/>
            <a:ext cx="6408737" cy="3767138"/>
          </a:xfrm>
          <a:noFill/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23850" y="1274173"/>
            <a:ext cx="8496300" cy="1722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3050" indent="-273050">
              <a:lnSpc>
                <a:spcPct val="130000"/>
              </a:lnSpc>
            </a:pPr>
            <a:r>
              <a:rPr lang="hu-HU" sz="2000" b="0" dirty="0"/>
              <a:t>Kihasználhatjuk a jó vezetőképességet, kis méretet:</a:t>
            </a:r>
          </a:p>
          <a:p>
            <a:pPr marL="273050" indent="-273050">
              <a:lnSpc>
                <a:spcPct val="130000"/>
              </a:lnSpc>
              <a:buFontTx/>
              <a:buChar char="•"/>
            </a:pPr>
            <a:r>
              <a:rPr lang="hu-HU" sz="2000" b="0" dirty="0"/>
              <a:t>10 atom  (d=1,5nm) „vastag” SWNT vezeték </a:t>
            </a:r>
            <a:r>
              <a:rPr lang="hu-HU" sz="2000" b="0" dirty="0" err="1"/>
              <a:t>Pt</a:t>
            </a:r>
            <a:r>
              <a:rPr lang="hu-HU" sz="2000" b="0" dirty="0"/>
              <a:t> elektródák között, stabil elektromos kötést van der Waals erő biztosítja</a:t>
            </a:r>
          </a:p>
          <a:p>
            <a:pPr marL="273050" indent="-273050">
              <a:lnSpc>
                <a:spcPct val="130000"/>
              </a:lnSpc>
            </a:pPr>
            <a:endParaRPr lang="hu-HU" sz="2400" dirty="0"/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2525538" y="6392941"/>
            <a:ext cx="543083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200" b="0" i="1" dirty="0"/>
              <a:t>S.J. </a:t>
            </a:r>
            <a:r>
              <a:rPr lang="hu-HU" sz="1200" b="0" i="1" dirty="0" err="1"/>
              <a:t>Tans</a:t>
            </a:r>
            <a:r>
              <a:rPr lang="hu-HU" sz="1200" b="0" i="1" dirty="0"/>
              <a:t> et </a:t>
            </a:r>
            <a:r>
              <a:rPr lang="hu-HU" sz="1200" b="0" i="1" dirty="0" err="1"/>
              <a:t>al</a:t>
            </a:r>
            <a:r>
              <a:rPr lang="hu-HU" sz="1200" b="0" i="1" dirty="0"/>
              <a:t>, </a:t>
            </a:r>
            <a:r>
              <a:rPr lang="hu-HU" sz="1200" b="0" i="1" dirty="0" err="1"/>
              <a:t>Delft</a:t>
            </a:r>
            <a:r>
              <a:rPr lang="hu-HU" sz="1200" b="0" i="1" dirty="0"/>
              <a:t> University of </a:t>
            </a:r>
            <a:r>
              <a:rPr lang="hu-HU" sz="1200" b="0" i="1" dirty="0" err="1"/>
              <a:t>Technology</a:t>
            </a:r>
            <a:r>
              <a:rPr lang="hu-HU" sz="1200" b="0" dirty="0"/>
              <a:t> </a:t>
            </a:r>
            <a:endParaRPr lang="hu-HU" sz="1200" b="0" i="1" dirty="0"/>
          </a:p>
          <a:p>
            <a:endParaRPr lang="hu-HU" sz="1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42875" y="-71438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hu-HU" sz="3200" kern="0" dirty="0" smtClean="0"/>
              <a:t>3. </a:t>
            </a:r>
            <a:r>
              <a:rPr lang="hu-HU" sz="3200" kern="0" dirty="0" err="1" smtClean="0"/>
              <a:t>Nanocsövek</a:t>
            </a:r>
            <a:endParaRPr lang="hu-HU" sz="3200" kern="0" dirty="0" smtClean="0"/>
          </a:p>
        </p:txBody>
      </p:sp>
      <p:sp>
        <p:nvSpPr>
          <p:cNvPr id="7" name="Szövegdoboz 6"/>
          <p:cNvSpPr txBox="1"/>
          <p:nvPr/>
        </p:nvSpPr>
        <p:spPr>
          <a:xfrm>
            <a:off x="107504" y="836712"/>
            <a:ext cx="8712968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lnSpc>
                <a:spcPct val="130000"/>
              </a:lnSpc>
            </a:pPr>
            <a:r>
              <a:rPr lang="hu-HU" dirty="0" err="1" smtClean="0"/>
              <a:t>Nanocsövek</a:t>
            </a:r>
            <a:r>
              <a:rPr lang="hu-HU" dirty="0" smtClean="0"/>
              <a:t> és </a:t>
            </a:r>
            <a:r>
              <a:rPr lang="hu-HU" dirty="0" err="1" smtClean="0"/>
              <a:t>nanovezetékek</a:t>
            </a:r>
            <a:r>
              <a:rPr lang="hu-HU" dirty="0" smtClean="0"/>
              <a:t> az elektronikában – dióda ill. tranzisztor</a:t>
            </a:r>
          </a:p>
        </p:txBody>
      </p:sp>
      <p:pic>
        <p:nvPicPr>
          <p:cNvPr id="8" name="Picture 6" descr="7_2_4_lg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744913" y="1628775"/>
            <a:ext cx="5399087" cy="4208463"/>
          </a:xfrm>
          <a:noFill/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51520" y="1801267"/>
            <a:ext cx="3311525" cy="436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3050" indent="-273050">
              <a:lnSpc>
                <a:spcPct val="130000"/>
              </a:lnSpc>
              <a:buFontTx/>
              <a:buChar char="•"/>
            </a:pPr>
            <a:r>
              <a:rPr lang="hu-HU" sz="2400" b="0" dirty="0"/>
              <a:t>Szén </a:t>
            </a:r>
            <a:r>
              <a:rPr lang="hu-HU" sz="2400" b="0" dirty="0" err="1"/>
              <a:t>nanocső</a:t>
            </a:r>
            <a:r>
              <a:rPr lang="hu-HU" sz="2400" b="0" dirty="0"/>
              <a:t> az S és D elektróda közé</a:t>
            </a:r>
          </a:p>
          <a:p>
            <a:pPr marL="273050" indent="-273050">
              <a:lnSpc>
                <a:spcPct val="130000"/>
              </a:lnSpc>
              <a:buFontTx/>
              <a:buChar char="•"/>
            </a:pPr>
            <a:endParaRPr lang="hu-HU" sz="2400" b="0" dirty="0"/>
          </a:p>
          <a:p>
            <a:pPr marL="273050" indent="-273050">
              <a:lnSpc>
                <a:spcPct val="130000"/>
              </a:lnSpc>
              <a:buFontTx/>
              <a:buChar char="•"/>
            </a:pPr>
            <a:r>
              <a:rPr lang="hu-HU" sz="2400" b="0" dirty="0" err="1"/>
              <a:t>Fotovoltaikus</a:t>
            </a:r>
            <a:r>
              <a:rPr lang="hu-HU" sz="2400" b="0" dirty="0"/>
              <a:t> hatást mutat</a:t>
            </a:r>
          </a:p>
          <a:p>
            <a:pPr marL="273050" indent="-273050">
              <a:lnSpc>
                <a:spcPct val="130000"/>
              </a:lnSpc>
              <a:buFontTx/>
              <a:buChar char="•"/>
            </a:pPr>
            <a:endParaRPr lang="hu-HU" sz="2400" b="0" dirty="0"/>
          </a:p>
          <a:p>
            <a:pPr marL="273050" indent="-273050">
              <a:lnSpc>
                <a:spcPct val="130000"/>
              </a:lnSpc>
              <a:buFontTx/>
              <a:buChar char="•"/>
            </a:pPr>
            <a:r>
              <a:rPr lang="hu-HU" sz="2400" b="0" dirty="0"/>
              <a:t>A </a:t>
            </a:r>
            <a:r>
              <a:rPr lang="hu-HU" sz="2400" b="0" dirty="0" err="1"/>
              <a:t>nanocső</a:t>
            </a:r>
            <a:r>
              <a:rPr lang="hu-HU" sz="2400" b="0" dirty="0"/>
              <a:t> szerkezetével változtatható </a:t>
            </a:r>
            <a:r>
              <a:rPr lang="hu-HU" sz="2400" b="0" dirty="0" err="1"/>
              <a:t>gap</a:t>
            </a:r>
            <a:endParaRPr lang="hu-HU" sz="2400" b="0" dirty="0"/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2334915" y="6381750"/>
            <a:ext cx="470308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200" b="0" dirty="0"/>
              <a:t>J. U. Lee </a:t>
            </a:r>
            <a:r>
              <a:rPr lang="hu-HU" sz="1200" b="0" i="1" dirty="0"/>
              <a:t>et </a:t>
            </a:r>
            <a:r>
              <a:rPr lang="hu-HU" sz="1200" b="0" i="1" dirty="0" err="1"/>
              <a:t>al</a:t>
            </a:r>
            <a:r>
              <a:rPr lang="hu-HU" sz="1200" b="0" i="1" dirty="0"/>
              <a:t>. </a:t>
            </a:r>
            <a:r>
              <a:rPr lang="hu-HU" sz="1200" b="0" dirty="0"/>
              <a:t>(GE General Res. Center)</a:t>
            </a:r>
            <a:r>
              <a:rPr lang="hu-HU" sz="1200" b="0" i="1" dirty="0"/>
              <a:t>: APL 87, 073101 (2005)</a:t>
            </a:r>
            <a:r>
              <a:rPr lang="hu-HU" sz="1200" b="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913212"/>
            <a:ext cx="310515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7290" y="1455415"/>
            <a:ext cx="3105150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2327" y="1648966"/>
            <a:ext cx="3857625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3897052"/>
            <a:ext cx="3528392" cy="2772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142875" y="-71438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hu-HU" sz="3200" kern="0" dirty="0" smtClean="0"/>
              <a:t>3. </a:t>
            </a:r>
            <a:r>
              <a:rPr lang="hu-HU" sz="3200" kern="0" dirty="0" err="1" smtClean="0"/>
              <a:t>Nanocsövek</a:t>
            </a:r>
            <a:endParaRPr lang="hu-HU" sz="3200" kern="0" dirty="0" smtClean="0"/>
          </a:p>
        </p:txBody>
      </p:sp>
      <p:sp>
        <p:nvSpPr>
          <p:cNvPr id="11" name="Szövegdoboz 10"/>
          <p:cNvSpPr txBox="1"/>
          <p:nvPr/>
        </p:nvSpPr>
        <p:spPr>
          <a:xfrm>
            <a:off x="107504" y="836712"/>
            <a:ext cx="8712968" cy="414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lnSpc>
                <a:spcPct val="130000"/>
              </a:lnSpc>
            </a:pPr>
            <a:r>
              <a:rPr lang="hu-HU" dirty="0" err="1" smtClean="0"/>
              <a:t>Nanocsövek</a:t>
            </a:r>
            <a:r>
              <a:rPr lang="hu-HU" dirty="0" smtClean="0"/>
              <a:t> és </a:t>
            </a:r>
            <a:r>
              <a:rPr lang="hu-HU" dirty="0" err="1" smtClean="0"/>
              <a:t>nanovezetékek</a:t>
            </a:r>
            <a:r>
              <a:rPr lang="hu-HU" dirty="0" smtClean="0"/>
              <a:t> az elektronikában – koncepciók, tervek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2123728" y="6453336"/>
            <a:ext cx="2304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0" dirty="0" smtClean="0"/>
              <a:t>Forrás: J. Mizsei</a:t>
            </a:r>
            <a:endParaRPr lang="en-US" sz="12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34</a:t>
            </a:fld>
            <a:endParaRPr lang="en-GB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42875" y="-71438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hu-HU" sz="3200" kern="0" dirty="0" smtClean="0"/>
              <a:t>3. </a:t>
            </a:r>
            <a:r>
              <a:rPr lang="hu-HU" sz="3200" kern="0" dirty="0" err="1" smtClean="0"/>
              <a:t>Nanocsövek</a:t>
            </a:r>
            <a:endParaRPr lang="hu-HU" sz="3200" kern="0" dirty="0" smtClean="0"/>
          </a:p>
        </p:txBody>
      </p:sp>
      <p:sp>
        <p:nvSpPr>
          <p:cNvPr id="7" name="Szövegdoboz 6"/>
          <p:cNvSpPr txBox="1"/>
          <p:nvPr/>
        </p:nvSpPr>
        <p:spPr>
          <a:xfrm>
            <a:off x="107504" y="836712"/>
            <a:ext cx="8712968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lnSpc>
                <a:spcPct val="130000"/>
              </a:lnSpc>
            </a:pPr>
            <a:r>
              <a:rPr lang="hu-HU" dirty="0" err="1" smtClean="0"/>
              <a:t>Nanocsövek</a:t>
            </a:r>
            <a:r>
              <a:rPr lang="hu-HU" dirty="0" smtClean="0"/>
              <a:t> és </a:t>
            </a:r>
            <a:r>
              <a:rPr lang="hu-HU" dirty="0" err="1" smtClean="0"/>
              <a:t>nanovezetékek</a:t>
            </a:r>
            <a:r>
              <a:rPr lang="hu-HU" dirty="0" smtClean="0"/>
              <a:t> az elektronikában – dióda, fotodióda</a:t>
            </a:r>
          </a:p>
        </p:txBody>
      </p:sp>
      <p:pic>
        <p:nvPicPr>
          <p:cNvPr id="9" name="Picture 8" descr="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148064" y="1484784"/>
            <a:ext cx="3209980" cy="2367856"/>
          </a:xfrm>
          <a:prstGeom prst="rect">
            <a:avLst/>
          </a:prstGeom>
          <a:noFill/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412776"/>
            <a:ext cx="3240360" cy="23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 descr="12"/>
          <p:cNvPicPr>
            <a:picLocks noGrp="1" noChangeAspect="1" noChangeArrowheads="1"/>
          </p:cNvPicPr>
          <p:nvPr>
            <p:ph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051720" y="3789040"/>
            <a:ext cx="5112568" cy="3000761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35</a:t>
            </a:fld>
            <a:endParaRPr lang="en-GB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42875" y="-71438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hu-HU" sz="3200" kern="0" dirty="0" smtClean="0"/>
              <a:t>3. </a:t>
            </a:r>
            <a:r>
              <a:rPr lang="hu-HU" sz="3200" kern="0" dirty="0" err="1" smtClean="0"/>
              <a:t>Nanocsövek</a:t>
            </a:r>
            <a:endParaRPr lang="hu-HU" sz="3200" kern="0" dirty="0" smtClean="0"/>
          </a:p>
        </p:txBody>
      </p:sp>
      <p:sp>
        <p:nvSpPr>
          <p:cNvPr id="7" name="Szövegdoboz 6"/>
          <p:cNvSpPr txBox="1"/>
          <p:nvPr/>
        </p:nvSpPr>
        <p:spPr>
          <a:xfrm>
            <a:off x="107504" y="836712"/>
            <a:ext cx="8712968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lnSpc>
                <a:spcPct val="130000"/>
              </a:lnSpc>
            </a:pPr>
            <a:r>
              <a:rPr lang="hu-HU" dirty="0" smtClean="0"/>
              <a:t>Tudományos fantasztikus? – NANA Űrlift projekt</a:t>
            </a:r>
          </a:p>
        </p:txBody>
      </p:sp>
      <p:pic>
        <p:nvPicPr>
          <p:cNvPr id="8" name="Picture 6" descr="Space_elevator_structural_diagram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60032" y="1412776"/>
            <a:ext cx="3025031" cy="5215278"/>
          </a:xfrm>
          <a:noFill/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0" y="1340768"/>
            <a:ext cx="4321175" cy="2051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0363" indent="-360363">
              <a:lnSpc>
                <a:spcPct val="130000"/>
              </a:lnSpc>
              <a:buFontTx/>
              <a:buChar char="•"/>
            </a:pPr>
            <a:r>
              <a:rPr lang="hu-HU" sz="2000" b="0" dirty="0"/>
              <a:t>Drasztikus csökkentené az űrkutatás </a:t>
            </a:r>
            <a:r>
              <a:rPr lang="hu-HU" sz="2000" b="0" dirty="0" smtClean="0"/>
              <a:t>költségeit</a:t>
            </a:r>
            <a:endParaRPr lang="hu-HU" sz="2000" b="0" dirty="0"/>
          </a:p>
          <a:p>
            <a:pPr marL="360363" indent="-360363">
              <a:lnSpc>
                <a:spcPct val="130000"/>
              </a:lnSpc>
              <a:buFontTx/>
              <a:buChar char="•"/>
            </a:pPr>
            <a:r>
              <a:rPr lang="hu-HU" sz="2000" b="0" dirty="0"/>
              <a:t>Jelenleg ismert anyagok közül CSAK a szén </a:t>
            </a:r>
            <a:r>
              <a:rPr lang="hu-HU" sz="2000" b="0" dirty="0" err="1"/>
              <a:t>nanocső</a:t>
            </a:r>
            <a:r>
              <a:rPr lang="hu-HU" sz="2000" b="0" dirty="0"/>
              <a:t> lenne alkalmas</a:t>
            </a:r>
          </a:p>
        </p:txBody>
      </p:sp>
      <p:pic>
        <p:nvPicPr>
          <p:cNvPr id="30722" name="Picture 2" descr="C:\Users\bonyar\Desktop\2012_2013_tanév\Nanotudomány előadások\600px-Nasa_space_ele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501008"/>
            <a:ext cx="2736304" cy="2736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36</a:t>
            </a:fld>
            <a:endParaRPr lang="en-GB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42875" y="-71438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hu-HU" sz="3200" kern="0" dirty="0" smtClean="0"/>
              <a:t>4. </a:t>
            </a:r>
            <a:r>
              <a:rPr lang="hu-HU" sz="3200" kern="0" dirty="0" err="1" smtClean="0"/>
              <a:t>Grafén</a:t>
            </a:r>
            <a:endParaRPr lang="hu-HU" sz="3200" kern="0" dirty="0" smtClean="0"/>
          </a:p>
        </p:txBody>
      </p:sp>
      <p:sp>
        <p:nvSpPr>
          <p:cNvPr id="7" name="Szövegdoboz 6"/>
          <p:cNvSpPr txBox="1"/>
          <p:nvPr/>
        </p:nvSpPr>
        <p:spPr>
          <a:xfrm>
            <a:off x="107504" y="836712"/>
            <a:ext cx="8712968" cy="414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lnSpc>
                <a:spcPct val="130000"/>
              </a:lnSpc>
            </a:pPr>
            <a:r>
              <a:rPr lang="hu-HU" dirty="0" err="1" smtClean="0"/>
              <a:t>Grafén</a:t>
            </a:r>
            <a:endParaRPr lang="hu-HU" dirty="0" smtClean="0"/>
          </a:p>
        </p:txBody>
      </p:sp>
      <p:sp>
        <p:nvSpPr>
          <p:cNvPr id="8" name="Szövegdoboz 7"/>
          <p:cNvSpPr txBox="1"/>
          <p:nvPr/>
        </p:nvSpPr>
        <p:spPr>
          <a:xfrm>
            <a:off x="251520" y="1268760"/>
            <a:ext cx="79208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Felfedezése és előállítása</a:t>
            </a:r>
          </a:p>
          <a:p>
            <a:pPr>
              <a:buFont typeface="Arial" pitchFamily="34" charset="0"/>
              <a:buChar char="•"/>
            </a:pPr>
            <a:r>
              <a:rPr lang="hu-HU" dirty="0" smtClean="0"/>
              <a:t> </a:t>
            </a:r>
            <a:r>
              <a:rPr lang="hu-HU" b="0" dirty="0" smtClean="0"/>
              <a:t>2004 A. </a:t>
            </a:r>
            <a:r>
              <a:rPr lang="hu-HU" b="0" dirty="0" err="1" smtClean="0"/>
              <a:t>Geim</a:t>
            </a:r>
            <a:r>
              <a:rPr lang="hu-HU" b="0" dirty="0" smtClean="0"/>
              <a:t> és K. </a:t>
            </a:r>
            <a:r>
              <a:rPr lang="hu-HU" b="0" dirty="0" err="1" smtClean="0"/>
              <a:t>Novoselov</a:t>
            </a:r>
            <a:r>
              <a:rPr lang="hu-HU" b="0" dirty="0" smtClean="0"/>
              <a:t> – grafitsíkok közötti kötés szétválasztása mechanikai hasítással (</a:t>
            </a:r>
            <a:r>
              <a:rPr lang="hu-HU" b="0" dirty="0" err="1" smtClean="0"/>
              <a:t>exfoliálás</a:t>
            </a:r>
            <a:r>
              <a:rPr lang="hu-HU" b="0" dirty="0" smtClean="0"/>
              <a:t>), majd a síkok izolálása,</a:t>
            </a:r>
          </a:p>
          <a:p>
            <a:pPr>
              <a:buFont typeface="Arial" pitchFamily="34" charset="0"/>
              <a:buChar char="•"/>
            </a:pPr>
            <a:r>
              <a:rPr lang="hu-HU" b="0" dirty="0" smtClean="0"/>
              <a:t> stabil anyag szobahőmérsékleten és levegőn is,</a:t>
            </a:r>
          </a:p>
          <a:p>
            <a:pPr>
              <a:buFont typeface="Arial" pitchFamily="34" charset="0"/>
              <a:buChar char="•"/>
            </a:pPr>
            <a:r>
              <a:rPr lang="hu-HU" b="0" dirty="0" smtClean="0"/>
              <a:t> előállítása ma: pl. CVD, </a:t>
            </a:r>
            <a:r>
              <a:rPr lang="hu-HU" b="0" dirty="0" err="1" smtClean="0"/>
              <a:t>epitaxiális</a:t>
            </a:r>
            <a:r>
              <a:rPr lang="hu-HU" b="0" dirty="0" smtClean="0"/>
              <a:t> növesztés, </a:t>
            </a:r>
            <a:r>
              <a:rPr lang="hu-HU" b="0" dirty="0" err="1" smtClean="0"/>
              <a:t>ultrasonication</a:t>
            </a:r>
            <a:r>
              <a:rPr lang="hu-HU" b="0" dirty="0" smtClean="0"/>
              <a:t>, </a:t>
            </a:r>
            <a:r>
              <a:rPr lang="hu-HU" b="0" dirty="0" err="1" smtClean="0"/>
              <a:t>nanocső</a:t>
            </a:r>
            <a:r>
              <a:rPr lang="hu-HU" b="0" dirty="0" smtClean="0"/>
              <a:t> lebontás, grafit-oxid redukció…</a:t>
            </a:r>
          </a:p>
          <a:p>
            <a:pPr>
              <a:buFont typeface="Arial" pitchFamily="34" charset="0"/>
              <a:buChar char="•"/>
            </a:pPr>
            <a:r>
              <a:rPr lang="hu-HU" b="0" dirty="0" smtClean="0"/>
              <a:t> gyártó pl. </a:t>
            </a:r>
            <a:r>
              <a:rPr lang="hu-HU" b="0" dirty="0" err="1" smtClean="0">
                <a:hlinkClick r:id="rId2"/>
              </a:rPr>
              <a:t>www.acsmaterial.com</a:t>
            </a:r>
            <a:endParaRPr lang="hu-HU" b="0" dirty="0" smtClean="0"/>
          </a:p>
          <a:p>
            <a:pPr>
              <a:buFont typeface="Arial" pitchFamily="34" charset="0"/>
              <a:buChar char="•"/>
            </a:pPr>
            <a:r>
              <a:rPr lang="hu-HU" b="0" dirty="0" smtClean="0"/>
              <a:t> feloldás oldószerben (víz, etanol) + felületaktív anyag pl. SDS</a:t>
            </a:r>
          </a:p>
        </p:txBody>
      </p:sp>
      <p:pic>
        <p:nvPicPr>
          <p:cNvPr id="39938" name="Picture 2" descr="C:\Users\bonyar\Desktop\2012_2013_tanév\Nanotudomány előadások\ac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899156"/>
            <a:ext cx="2396777" cy="2396777"/>
          </a:xfrm>
          <a:prstGeom prst="rect">
            <a:avLst/>
          </a:prstGeom>
          <a:noFill/>
        </p:spPr>
      </p:pic>
      <p:pic>
        <p:nvPicPr>
          <p:cNvPr id="39939" name="Picture 3" descr="C:\Users\bonyar\Desktop\2012_2013_tanév\Nanotudomány előadások\graphene  thermal EXPANDADLE_q80-sma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3899156"/>
            <a:ext cx="3385539" cy="2410164"/>
          </a:xfrm>
          <a:prstGeom prst="rect">
            <a:avLst/>
          </a:prstGeom>
          <a:noFill/>
        </p:spPr>
      </p:pic>
      <p:pic>
        <p:nvPicPr>
          <p:cNvPr id="39940" name="Picture 4" descr="C:\Users\bonyar\Desktop\2012_2013_tanév\Nanotudomány előadások\TEM-SLG-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3717032"/>
            <a:ext cx="2646957" cy="26469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37</a:t>
            </a:fld>
            <a:endParaRPr lang="en-GB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42875" y="-71438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hu-HU" sz="3200" kern="0" dirty="0" smtClean="0"/>
              <a:t>4. </a:t>
            </a:r>
            <a:r>
              <a:rPr lang="hu-HU" sz="3200" kern="0" dirty="0" err="1" smtClean="0"/>
              <a:t>Grafén</a:t>
            </a:r>
            <a:endParaRPr lang="hu-HU" sz="3200" kern="0" dirty="0" smtClean="0"/>
          </a:p>
        </p:txBody>
      </p:sp>
      <p:pic>
        <p:nvPicPr>
          <p:cNvPr id="7" name="Picture 2" descr="D:\Dokumentumok\Publish\ISSE2013\Graphene_illye_paper_figures\Graphene_mass_producti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061740"/>
            <a:ext cx="5176838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zövegdoboz 7"/>
          <p:cNvSpPr txBox="1"/>
          <p:nvPr/>
        </p:nvSpPr>
        <p:spPr>
          <a:xfrm>
            <a:off x="3635896" y="6381328"/>
            <a:ext cx="22445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b="0" dirty="0" smtClean="0"/>
              <a:t>Forrás: </a:t>
            </a:r>
            <a:r>
              <a:rPr lang="hu-HU" sz="1200" b="0" dirty="0" err="1" smtClean="0"/>
              <a:t>Illyefalvi</a:t>
            </a:r>
            <a:r>
              <a:rPr lang="hu-HU" sz="1200" b="0" dirty="0" smtClean="0"/>
              <a:t>, SIITME 2013</a:t>
            </a:r>
            <a:endParaRPr lang="en-US" sz="1200" b="0" dirty="0"/>
          </a:p>
        </p:txBody>
      </p:sp>
      <p:sp>
        <p:nvSpPr>
          <p:cNvPr id="9" name="Szövegdoboz 8"/>
          <p:cNvSpPr txBox="1"/>
          <p:nvPr/>
        </p:nvSpPr>
        <p:spPr>
          <a:xfrm>
            <a:off x="107504" y="908720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Előállítási technológiák összehasonlítása</a:t>
            </a:r>
          </a:p>
          <a:p>
            <a:endParaRPr lang="hu-HU" sz="1200" dirty="0" smtClean="0"/>
          </a:p>
          <a:p>
            <a:pPr>
              <a:buFont typeface="Wingdings" pitchFamily="2" charset="2"/>
              <a:buChar char="Ø"/>
            </a:pPr>
            <a:r>
              <a:rPr lang="hu-HU" dirty="0" smtClean="0"/>
              <a:t> </a:t>
            </a:r>
            <a:r>
              <a:rPr lang="hu-HU" b="0" dirty="0" smtClean="0"/>
              <a:t>A cél a minél nagyobb termelékenység, de a minőség megtartásával (</a:t>
            </a:r>
            <a:r>
              <a:rPr lang="hu-HU" b="0" dirty="0" err="1" smtClean="0"/>
              <a:t>tradeoff</a:t>
            </a:r>
            <a:r>
              <a:rPr lang="hu-HU" b="0" dirty="0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38</a:t>
            </a:fld>
            <a:endParaRPr lang="en-GB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42875" y="-71438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hu-HU" sz="3200" kern="0" dirty="0" smtClean="0"/>
              <a:t>4. </a:t>
            </a:r>
            <a:r>
              <a:rPr lang="hu-HU" sz="3200" kern="0" dirty="0" err="1" smtClean="0"/>
              <a:t>Grafén</a:t>
            </a:r>
            <a:endParaRPr lang="hu-HU" sz="3200" kern="0" dirty="0" smtClean="0"/>
          </a:p>
        </p:txBody>
      </p:sp>
      <p:sp>
        <p:nvSpPr>
          <p:cNvPr id="8" name="Szövegdoboz 7"/>
          <p:cNvSpPr txBox="1"/>
          <p:nvPr/>
        </p:nvSpPr>
        <p:spPr>
          <a:xfrm>
            <a:off x="107504" y="836712"/>
            <a:ext cx="8712968" cy="414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lnSpc>
                <a:spcPct val="130000"/>
              </a:lnSpc>
            </a:pPr>
            <a:r>
              <a:rPr lang="hu-HU" dirty="0" smtClean="0"/>
              <a:t>A különböző eljárásokkal előállított </a:t>
            </a:r>
            <a:r>
              <a:rPr lang="hu-HU" dirty="0" err="1" smtClean="0"/>
              <a:t>grafén</a:t>
            </a:r>
            <a:r>
              <a:rPr lang="hu-HU" dirty="0" smtClean="0"/>
              <a:t> tulajdonságai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3767635" y="6464369"/>
            <a:ext cx="22445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b="0" dirty="0" smtClean="0"/>
              <a:t>Forrás: </a:t>
            </a:r>
            <a:r>
              <a:rPr lang="hu-HU" sz="1200" b="0" dirty="0" err="1" smtClean="0"/>
              <a:t>Illyefalvi</a:t>
            </a:r>
            <a:r>
              <a:rPr lang="hu-HU" sz="1200" b="0" dirty="0" smtClean="0"/>
              <a:t>, SIITME 2013</a:t>
            </a:r>
            <a:endParaRPr lang="en-US" sz="1200" b="0" dirty="0"/>
          </a:p>
        </p:txBody>
      </p:sp>
      <p:graphicFrame>
        <p:nvGraphicFramePr>
          <p:cNvPr id="10" name="Tartalom helye 9"/>
          <p:cNvGraphicFramePr>
            <a:graphicFrameLocks noGrp="1"/>
          </p:cNvGraphicFramePr>
          <p:nvPr>
            <p:ph idx="1"/>
          </p:nvPr>
        </p:nvGraphicFramePr>
        <p:xfrm>
          <a:off x="754881" y="1340768"/>
          <a:ext cx="7633543" cy="5080000"/>
        </p:xfrm>
        <a:graphic>
          <a:graphicData uri="http://schemas.openxmlformats.org/drawingml/2006/table">
            <a:tbl>
              <a:tblPr/>
              <a:tblGrid>
                <a:gridCol w="1175166"/>
                <a:gridCol w="1044273"/>
                <a:gridCol w="1108999"/>
                <a:gridCol w="1826757"/>
                <a:gridCol w="2478348"/>
              </a:tblGrid>
              <a:tr h="3891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Method</a:t>
                      </a:r>
                      <a:endParaRPr kumimoji="0" lang="en-US" sz="16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1060" marR="1060" marT="0" marB="0" anchor="ctr" horzOverflow="overflow">
                    <a:lnL>
                      <a:noFill/>
                    </a:lnL>
                    <a:lnR>
                      <a:noFill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en-US" sz="16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Crystallites size, μm</a:t>
                      </a:r>
                      <a:endParaRPr kumimoji="0" lang="en-US" sz="1600" b="0" i="0" u="none" strike="noStrike" cap="none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1060" marR="1060" marT="0" marB="0" anchor="ctr" horzOverflow="overflow">
                    <a:lnL>
                      <a:noFill/>
                    </a:lnL>
                    <a:lnR>
                      <a:noFill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Sample size, mm</a:t>
                      </a:r>
                      <a:endParaRPr kumimoji="0" lang="en-US" sz="1600" b="0" i="0" u="none" strike="noStrike" cap="none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1060" marR="1060" marT="0" marB="0" anchor="ctr" horzOverflow="overflow">
                    <a:lnL>
                      <a:noFill/>
                    </a:lnL>
                    <a:lnR>
                      <a:noFill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Charge carrier mobility (@ Room </a:t>
                      </a:r>
                      <a:r>
                        <a:rPr kumimoji="0" lang="en-US" sz="1600" b="1" i="1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T</a:t>
                      </a:r>
                      <a:r>
                        <a:rPr kumimoji="0" lang="en-US" sz="16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) cm</a:t>
                      </a:r>
                      <a:r>
                        <a:rPr kumimoji="0" lang="en-US" sz="1600" b="1" i="0" u="none" strike="noStrike" cap="none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6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/V</a:t>
                      </a:r>
                      <a:r>
                        <a:rPr kumimoji="0" lang="en-US" sz="16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  <a:sym typeface="Symbol" pitchFamily="18" charset="2"/>
                        </a:rPr>
                        <a:t></a:t>
                      </a:r>
                      <a:r>
                        <a:rPr kumimoji="0" lang="en-US" sz="16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s</a:t>
                      </a:r>
                      <a:endParaRPr kumimoji="0" lang="en-US" sz="16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1060" marR="1060" marT="0" marB="0" anchor="ctr" horzOverflow="overflow">
                    <a:lnL>
                      <a:noFill/>
                    </a:lnL>
                    <a:lnR>
                      <a:noFill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Applications</a:t>
                      </a:r>
                      <a:endParaRPr kumimoji="0" lang="en-US" sz="1600" b="0" i="0" u="none" strike="noStrike" cap="none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1060" marR="1060" marT="0" marB="0" anchor="ctr" horzOverflow="overflow">
                    <a:lnL>
                      <a:noFill/>
                    </a:lnL>
                    <a:lnR>
                      <a:noFill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91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Mechanical exfoliation</a:t>
                      </a:r>
                    </a:p>
                  </a:txBody>
                  <a:tcPr marL="1060" marR="106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&gt; 1</a:t>
                      </a:r>
                    </a:p>
                  </a:txBody>
                  <a:tcPr marL="1060" marR="106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&gt; 1</a:t>
                      </a:r>
                    </a:p>
                  </a:txBody>
                  <a:tcPr marL="1060" marR="106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&gt; 2</a:t>
                      </a:r>
                      <a:r>
                        <a:rPr kumimoji="0" lang="en-US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  <a:sym typeface="Symbol" pitchFamily="18" charset="2"/>
                        </a:rPr>
                        <a:t></a:t>
                      </a:r>
                      <a:r>
                        <a:rPr kumimoji="0" lang="en-US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en-US" sz="1600" b="0" i="0" u="none" strike="noStrike" cap="none" normalizeH="0" baseline="3000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600" b="0" i="0" u="none" strike="noStrike" cap="none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&gt; 10</a:t>
                      </a:r>
                      <a:r>
                        <a:rPr kumimoji="0" lang="en-US" sz="1600" b="0" i="0" u="none" strike="noStrike" cap="none" normalizeH="0" baseline="3000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6</a:t>
                      </a:r>
                      <a:r>
                        <a:rPr kumimoji="0" lang="en-US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 (@ low </a:t>
                      </a:r>
                      <a:r>
                        <a:rPr kumimoji="0" lang="en-US" sz="1600" b="0" i="1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T</a:t>
                      </a:r>
                      <a:r>
                        <a:rPr kumimoji="0" lang="en-US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1060" marR="106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research</a:t>
                      </a:r>
                    </a:p>
                  </a:txBody>
                  <a:tcPr marL="1060" marR="106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73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Chemical exfoliation </a:t>
                      </a:r>
                    </a:p>
                  </a:txBody>
                  <a:tcPr marL="1060" marR="106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&lt; 0.1</a:t>
                      </a:r>
                    </a:p>
                  </a:txBody>
                  <a:tcPr marL="1060" marR="106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  <a:sym typeface="Symbol" pitchFamily="18" charset="2"/>
                        </a:rPr>
                        <a:t></a:t>
                      </a:r>
                      <a:endParaRPr kumimoji="0" lang="en-US" sz="1600" b="0" i="0" u="none" strike="noStrike" cap="none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as layer of overlapping flakes</a:t>
                      </a:r>
                    </a:p>
                  </a:txBody>
                  <a:tcPr marL="1060" marR="106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~ 100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(for a layer of overlapping flakes)</a:t>
                      </a:r>
                    </a:p>
                  </a:txBody>
                  <a:tcPr marL="1060" marR="106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coating,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paint/ink,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composites,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transparent conductive layer,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energy storage,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bioapp’s</a:t>
                      </a:r>
                    </a:p>
                  </a:txBody>
                  <a:tcPr marL="1060" marR="106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73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Chemical exfoliation via Graphene Oxide</a:t>
                      </a:r>
                    </a:p>
                  </a:txBody>
                  <a:tcPr marL="1060" marR="106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~ 1</a:t>
                      </a:r>
                    </a:p>
                  </a:txBody>
                  <a:tcPr marL="1060" marR="106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  <a:sym typeface="Symbol" pitchFamily="18" charset="2"/>
                        </a:rPr>
                        <a:t></a:t>
                      </a:r>
                      <a:endParaRPr kumimoji="0" lang="en-US" sz="16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as layer of overlapping flakes</a:t>
                      </a:r>
                    </a:p>
                  </a:txBody>
                  <a:tcPr marL="1060" marR="106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~ 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(for a layer of overlapping flakes)</a:t>
                      </a:r>
                    </a:p>
                  </a:txBody>
                  <a:tcPr marL="1060" marR="106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coating,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paint/ink,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composites,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transparent conductive layer,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energy storage,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bioapp’s</a:t>
                      </a:r>
                      <a:endParaRPr kumimoji="0" lang="en-US" sz="16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1060" marR="106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727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CVD</a:t>
                      </a:r>
                    </a:p>
                  </a:txBody>
                  <a:tcPr marL="1060" marR="106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~ 500</a:t>
                      </a:r>
                    </a:p>
                  </a:txBody>
                  <a:tcPr marL="1060" marR="106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~ 1000</a:t>
                      </a:r>
                    </a:p>
                  </a:txBody>
                  <a:tcPr marL="1060" marR="106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~ 10</a:t>
                      </a:r>
                      <a:r>
                        <a:rPr kumimoji="0" lang="en-US" sz="1600" b="0" i="0" u="none" strike="noStrike" cap="none" normalizeH="0" baseline="3000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600" b="0" i="0" u="none" strike="noStrike" cap="none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1060" marR="106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photonics,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nano-electronics,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transparent conductive layer,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sensors,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bioapp’s </a:t>
                      </a:r>
                    </a:p>
                  </a:txBody>
                  <a:tcPr marL="1060" marR="106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82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SiC</a:t>
                      </a:r>
                    </a:p>
                  </a:txBody>
                  <a:tcPr marL="1060" marR="106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~ 50</a:t>
                      </a:r>
                    </a:p>
                  </a:txBody>
                  <a:tcPr marL="1060" marR="106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~ 150</a:t>
                      </a:r>
                    </a:p>
                  </a:txBody>
                  <a:tcPr marL="1060" marR="106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~ 10</a:t>
                      </a:r>
                      <a:r>
                        <a:rPr kumimoji="0" lang="en-US" sz="1600" b="0" i="0" u="none" strike="noStrike" cap="none" normalizeH="0" baseline="3000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sz="1600" b="0" i="0" u="none" strike="noStrike" cap="none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1060" marR="106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RF transistors,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other electronic devices,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energy storage,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bioapp’s</a:t>
                      </a:r>
                      <a:endParaRPr kumimoji="0" lang="en-US" sz="16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1060" marR="106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39</a:t>
            </a:fld>
            <a:endParaRPr lang="en-GB"/>
          </a:p>
        </p:txBody>
      </p:sp>
      <p:sp>
        <p:nvSpPr>
          <p:cNvPr id="6" name="Szövegdoboz 5"/>
          <p:cNvSpPr txBox="1"/>
          <p:nvPr/>
        </p:nvSpPr>
        <p:spPr>
          <a:xfrm>
            <a:off x="179512" y="908720"/>
            <a:ext cx="856895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</a:t>
            </a:r>
            <a:r>
              <a:rPr lang="hu-HU" dirty="0" err="1" smtClean="0"/>
              <a:t>grafén</a:t>
            </a:r>
            <a:r>
              <a:rPr lang="hu-HU" dirty="0" smtClean="0"/>
              <a:t> alapvető fizikai tulajdonságai (többszörös rekorder):</a:t>
            </a:r>
          </a:p>
          <a:p>
            <a:endParaRPr lang="hu-HU" b="0" dirty="0" smtClean="0"/>
          </a:p>
          <a:p>
            <a:pPr>
              <a:buFont typeface="Wingdings" pitchFamily="2" charset="2"/>
              <a:buChar char="Ø"/>
            </a:pPr>
            <a:r>
              <a:rPr lang="hu-HU" b="0" dirty="0" smtClean="0"/>
              <a:t> </a:t>
            </a:r>
            <a:r>
              <a:rPr lang="hu-HU" dirty="0" smtClean="0"/>
              <a:t>Elektromos:</a:t>
            </a:r>
          </a:p>
          <a:p>
            <a:pPr lvl="1">
              <a:buFont typeface="Wingdings" pitchFamily="2" charset="2"/>
              <a:buChar char="§"/>
            </a:pPr>
            <a:r>
              <a:rPr lang="hu-HU" b="0" dirty="0" smtClean="0"/>
              <a:t> jó elektromos vezető,</a:t>
            </a:r>
          </a:p>
          <a:p>
            <a:pPr lvl="1">
              <a:buFont typeface="Wingdings" pitchFamily="2" charset="2"/>
              <a:buChar char="§"/>
            </a:pPr>
            <a:r>
              <a:rPr lang="hu-HU" b="0" dirty="0" smtClean="0"/>
              <a:t> legnagyobb e</a:t>
            </a:r>
            <a:r>
              <a:rPr lang="hu-HU" b="0" baseline="30000" dirty="0" smtClean="0"/>
              <a:t>-</a:t>
            </a:r>
            <a:r>
              <a:rPr lang="hu-HU" b="0" dirty="0" smtClean="0"/>
              <a:t> mozgékonyság (elvi határ 2x10</a:t>
            </a:r>
            <a:r>
              <a:rPr lang="hu-HU" b="0" baseline="30000" dirty="0" smtClean="0"/>
              <a:t>5</a:t>
            </a:r>
            <a:r>
              <a:rPr lang="en-US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b="0" dirty="0" smtClean="0">
                <a:latin typeface="+mj-lt"/>
                <a:cs typeface="Times New Roman" pitchFamily="18" charset="0"/>
              </a:rPr>
              <a:t>cm</a:t>
            </a:r>
            <a:r>
              <a:rPr lang="en-US" b="0" baseline="30000" dirty="0" smtClean="0">
                <a:latin typeface="+mj-lt"/>
                <a:cs typeface="Times New Roman" pitchFamily="18" charset="0"/>
              </a:rPr>
              <a:t>2</a:t>
            </a:r>
            <a:r>
              <a:rPr lang="en-US" b="0" dirty="0" smtClean="0">
                <a:latin typeface="+mj-lt"/>
                <a:cs typeface="Times New Roman" pitchFamily="18" charset="0"/>
              </a:rPr>
              <a:t>/V</a:t>
            </a:r>
            <a:r>
              <a:rPr lang="en-US" b="0" dirty="0" smtClean="0">
                <a:latin typeface="+mj-lt"/>
                <a:cs typeface="Times New Roman" pitchFamily="18" charset="0"/>
                <a:sym typeface="Symbol" pitchFamily="18" charset="2"/>
              </a:rPr>
              <a:t></a:t>
            </a:r>
            <a:r>
              <a:rPr lang="en-US" b="0" dirty="0" smtClean="0">
                <a:latin typeface="+mj-lt"/>
                <a:cs typeface="Times New Roman" pitchFamily="18" charset="0"/>
              </a:rPr>
              <a:t>s</a:t>
            </a:r>
            <a:r>
              <a:rPr lang="hu-HU" b="0" dirty="0" smtClean="0">
                <a:latin typeface="+mj-lt"/>
                <a:cs typeface="Times New Roman" pitchFamily="18" charset="0"/>
              </a:rPr>
              <a:t>, 1000x az </a:t>
            </a:r>
            <a:r>
              <a:rPr lang="hu-HU" b="0" dirty="0" err="1" smtClean="0">
                <a:latin typeface="+mj-lt"/>
                <a:cs typeface="Times New Roman" pitchFamily="18" charset="0"/>
              </a:rPr>
              <a:t>Si-nál</a:t>
            </a:r>
            <a:r>
              <a:rPr lang="hu-HU" b="0" dirty="0" smtClean="0"/>
              <a:t>) de</a:t>
            </a:r>
          </a:p>
          <a:p>
            <a:pPr lvl="1">
              <a:buFont typeface="Wingdings" pitchFamily="2" charset="2"/>
              <a:buChar char="§"/>
            </a:pPr>
            <a:r>
              <a:rPr lang="hu-HU" b="0" dirty="0"/>
              <a:t> </a:t>
            </a:r>
            <a:r>
              <a:rPr lang="hu-HU" b="0" dirty="0" smtClean="0"/>
              <a:t>szobahőmérsékleten a </a:t>
            </a:r>
            <a:r>
              <a:rPr lang="hu-HU" b="0" dirty="0" err="1" smtClean="0"/>
              <a:t>grafén</a:t>
            </a:r>
            <a:r>
              <a:rPr lang="hu-HU" b="0" dirty="0" smtClean="0"/>
              <a:t> és a </a:t>
            </a:r>
            <a:r>
              <a:rPr lang="hu-HU" b="0" dirty="0" err="1" smtClean="0"/>
              <a:t>szubsztrát</a:t>
            </a:r>
            <a:r>
              <a:rPr lang="hu-HU" b="0" dirty="0" smtClean="0"/>
              <a:t> </a:t>
            </a:r>
            <a:r>
              <a:rPr lang="hu-HU" b="0" dirty="0" err="1" smtClean="0"/>
              <a:t>fononjai</a:t>
            </a:r>
            <a:r>
              <a:rPr lang="hu-HU" b="0" dirty="0" smtClean="0"/>
              <a:t> limitálják,</a:t>
            </a:r>
          </a:p>
          <a:p>
            <a:pPr lvl="1">
              <a:buFont typeface="Wingdings" pitchFamily="2" charset="2"/>
              <a:buChar char="§"/>
            </a:pPr>
            <a:r>
              <a:rPr lang="hu-HU" b="0" dirty="0"/>
              <a:t> </a:t>
            </a:r>
            <a:r>
              <a:rPr lang="hu-HU" b="0" dirty="0" smtClean="0"/>
              <a:t>legnagyobb áramsűrűség (1000000x </a:t>
            </a:r>
            <a:r>
              <a:rPr lang="hu-HU" b="0" dirty="0" err="1" smtClean="0"/>
              <a:t>Cu-hoz</a:t>
            </a:r>
            <a:r>
              <a:rPr lang="hu-HU" b="0" dirty="0" smtClean="0"/>
              <a:t> képest)</a:t>
            </a:r>
          </a:p>
          <a:p>
            <a:pPr lvl="1">
              <a:buFont typeface="Wingdings" pitchFamily="2" charset="2"/>
              <a:buChar char="§"/>
            </a:pPr>
            <a:r>
              <a:rPr lang="hu-HU" b="0" dirty="0" smtClean="0"/>
              <a:t> nagy elektron szabad úthossz (ballisztikus vezetés),</a:t>
            </a:r>
          </a:p>
          <a:p>
            <a:pPr lvl="1">
              <a:buFont typeface="Wingdings" pitchFamily="2" charset="2"/>
              <a:buChar char="§"/>
            </a:pPr>
            <a:r>
              <a:rPr lang="hu-HU" b="0" dirty="0"/>
              <a:t> </a:t>
            </a:r>
            <a:r>
              <a:rPr lang="hu-HU" b="0" dirty="0" smtClean="0"/>
              <a:t>mikrométereket is megtehet az e- szóródás nélkül, szobahőmérsékleten,</a:t>
            </a:r>
          </a:p>
          <a:p>
            <a:pPr lvl="1">
              <a:buFont typeface="Wingdings" pitchFamily="2" charset="2"/>
              <a:buChar char="§"/>
            </a:pPr>
            <a:r>
              <a:rPr lang="hu-HU" b="0" dirty="0" smtClean="0"/>
              <a:t> függ az előállítási technológiától.</a:t>
            </a:r>
          </a:p>
          <a:p>
            <a:pPr lvl="1">
              <a:buFont typeface="Wingdings" pitchFamily="2" charset="2"/>
              <a:buChar char="§"/>
            </a:pPr>
            <a:endParaRPr lang="hu-HU" b="0" dirty="0" smtClean="0"/>
          </a:p>
          <a:p>
            <a:pPr>
              <a:buFont typeface="Wingdings" pitchFamily="2" charset="2"/>
              <a:buChar char="Ø"/>
            </a:pPr>
            <a:r>
              <a:rPr lang="hu-HU" b="0" dirty="0" smtClean="0"/>
              <a:t> </a:t>
            </a:r>
            <a:r>
              <a:rPr lang="hu-HU" dirty="0" smtClean="0"/>
              <a:t>Mechanikai:</a:t>
            </a:r>
          </a:p>
          <a:p>
            <a:pPr lvl="1">
              <a:buFont typeface="Wingdings" pitchFamily="2" charset="2"/>
              <a:buChar char="§"/>
            </a:pPr>
            <a:r>
              <a:rPr lang="hu-HU" b="0" dirty="0" smtClean="0"/>
              <a:t> hatalmas szakítószilárdság (130 </a:t>
            </a:r>
            <a:r>
              <a:rPr lang="hu-HU" b="0" dirty="0" err="1" smtClean="0"/>
              <a:t>GPa</a:t>
            </a:r>
            <a:r>
              <a:rPr lang="hu-HU" b="0" dirty="0" smtClean="0"/>
              <a:t>),</a:t>
            </a:r>
          </a:p>
          <a:p>
            <a:pPr lvl="1">
              <a:buFont typeface="Wingdings" pitchFamily="2" charset="2"/>
              <a:buChar char="§"/>
            </a:pPr>
            <a:r>
              <a:rPr lang="hu-HU" b="0" dirty="0" smtClean="0"/>
              <a:t> a legerősebb valaha felfedezett anyag (C-C kovalens kötések miatt, melyek távolsága 0,142 nm).</a:t>
            </a:r>
          </a:p>
          <a:p>
            <a:pPr lvl="1">
              <a:buFont typeface="Wingdings" pitchFamily="2" charset="2"/>
              <a:buChar char="§"/>
            </a:pPr>
            <a:endParaRPr lang="hu-HU" b="0" dirty="0" smtClean="0"/>
          </a:p>
          <a:p>
            <a:pPr>
              <a:buFont typeface="Wingdings" pitchFamily="2" charset="2"/>
              <a:buChar char="Ø"/>
            </a:pPr>
            <a:r>
              <a:rPr lang="hu-HU" b="0" dirty="0" smtClean="0"/>
              <a:t> </a:t>
            </a:r>
            <a:r>
              <a:rPr lang="hu-HU" dirty="0" smtClean="0"/>
              <a:t>Termikus:</a:t>
            </a:r>
          </a:p>
          <a:p>
            <a:pPr lvl="1">
              <a:buFont typeface="Wingdings" pitchFamily="2" charset="2"/>
              <a:buChar char="§"/>
            </a:pPr>
            <a:r>
              <a:rPr lang="hu-HU" b="0" dirty="0" smtClean="0"/>
              <a:t> a síkon belül rekord jó, </a:t>
            </a:r>
            <a:r>
              <a:rPr lang="hu-HU" b="0" dirty="0" err="1" smtClean="0"/>
              <a:t>izotróp</a:t>
            </a:r>
            <a:r>
              <a:rPr lang="hu-HU" b="0" dirty="0" smtClean="0"/>
              <a:t> hővezető (kb.5x</a:t>
            </a:r>
            <a:r>
              <a:rPr lang="en-US" b="0" dirty="0" smtClean="0"/>
              <a:t>10</a:t>
            </a:r>
            <a:r>
              <a:rPr lang="en-US" b="0" baseline="30000" dirty="0" smtClean="0"/>
              <a:t>3</a:t>
            </a:r>
            <a:r>
              <a:rPr lang="en-US" b="0" dirty="0" smtClean="0"/>
              <a:t> W·m</a:t>
            </a:r>
            <a:r>
              <a:rPr lang="en-US" b="0" baseline="30000" dirty="0" smtClean="0"/>
              <a:t>−1</a:t>
            </a:r>
            <a:r>
              <a:rPr lang="en-US" b="0" dirty="0" smtClean="0"/>
              <a:t>·K</a:t>
            </a:r>
            <a:r>
              <a:rPr lang="en-US" b="0" baseline="30000" dirty="0" smtClean="0"/>
              <a:t>−1</a:t>
            </a:r>
            <a:r>
              <a:rPr lang="hu-HU" b="0" dirty="0" smtClean="0"/>
              <a:t>),</a:t>
            </a:r>
          </a:p>
          <a:p>
            <a:pPr lvl="1">
              <a:buFont typeface="Wingdings" pitchFamily="2" charset="2"/>
              <a:buChar char="§"/>
            </a:pPr>
            <a:r>
              <a:rPr lang="hu-HU" b="0" dirty="0" smtClean="0"/>
              <a:t> a síkon kívüli irányokban 100-szor kisebb hővezetés (1:100-as anizotrópia).</a:t>
            </a:r>
          </a:p>
          <a:p>
            <a:pPr>
              <a:buFont typeface="Wingdings" pitchFamily="2" charset="2"/>
              <a:buChar char="Ø"/>
            </a:pPr>
            <a:endParaRPr lang="hu-HU" b="0" dirty="0" smtClean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42875" y="-71438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hu-HU" sz="3200" kern="0" dirty="0" smtClean="0"/>
              <a:t>4. </a:t>
            </a:r>
            <a:r>
              <a:rPr lang="hu-HU" sz="3200" kern="0" dirty="0" err="1" smtClean="0"/>
              <a:t>Grafén</a:t>
            </a:r>
            <a:endParaRPr lang="hu-HU" sz="3200" kern="0" dirty="0" smtClean="0"/>
          </a:p>
        </p:txBody>
      </p:sp>
    </p:spTree>
    <p:extLst>
      <p:ext uri="{BB962C8B-B14F-4D97-AF65-F5344CB8AC3E}">
        <p14:creationId xmlns:p14="http://schemas.microsoft.com/office/powerpoint/2010/main" val="1878945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42875" y="-71438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1. Bevezetés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251520" y="980728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További módosulatokról röviden</a:t>
            </a:r>
            <a:endParaRPr lang="en-US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61" y="1988840"/>
            <a:ext cx="1857375" cy="222885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2096526"/>
            <a:ext cx="1979380" cy="1692513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264467" y="1484784"/>
            <a:ext cx="3443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Nanofoam</a:t>
            </a:r>
            <a:r>
              <a:rPr lang="hu-HU" dirty="0" smtClean="0"/>
              <a:t> (</a:t>
            </a:r>
            <a:r>
              <a:rPr lang="hu-HU" dirty="0" err="1" smtClean="0"/>
              <a:t>nanohab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4958830" y="2350139"/>
            <a:ext cx="36724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0" dirty="0" smtClean="0"/>
              <a:t>Kis klaszterek (~6 nm, kb. 4000 atom) laza hálószerű kapcsolata,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0" dirty="0" smtClean="0"/>
              <a:t>Nagyon kis sűrűségű (1 %-a az </a:t>
            </a:r>
            <a:r>
              <a:rPr lang="hu-HU" sz="1600" b="0" dirty="0" err="1" smtClean="0"/>
              <a:t>aerogéleknek</a:t>
            </a:r>
            <a:r>
              <a:rPr lang="hu-HU" sz="1600" b="0" dirty="0" smtClean="0"/>
              <a:t>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0" dirty="0" smtClean="0"/>
              <a:t>Rossz elektromos vezető.</a:t>
            </a:r>
            <a:endParaRPr lang="en-US" sz="1600" b="0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264467" y="4571836"/>
            <a:ext cx="3443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Nanobud</a:t>
            </a:r>
            <a:endParaRPr lang="en-US" dirty="0"/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6975" y="4524855"/>
            <a:ext cx="1790700" cy="1905000"/>
          </a:xfrm>
          <a:prstGeom prst="rect">
            <a:avLst/>
          </a:prstGeom>
        </p:spPr>
      </p:pic>
      <p:sp>
        <p:nvSpPr>
          <p:cNvPr id="14" name="Szövegdoboz 13"/>
          <p:cNvSpPr txBox="1"/>
          <p:nvPr/>
        </p:nvSpPr>
        <p:spPr>
          <a:xfrm>
            <a:off x="4463148" y="4952155"/>
            <a:ext cx="36724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0" dirty="0" err="1" smtClean="0"/>
              <a:t>Fullerén</a:t>
            </a:r>
            <a:r>
              <a:rPr lang="hu-HU" sz="1600" b="0" dirty="0" smtClean="0"/>
              <a:t> a </a:t>
            </a:r>
            <a:r>
              <a:rPr lang="hu-HU" sz="1600" b="0" dirty="0" err="1" smtClean="0"/>
              <a:t>nanocső</a:t>
            </a:r>
            <a:r>
              <a:rPr lang="hu-HU" sz="1600" b="0" dirty="0" smtClean="0"/>
              <a:t> oldalához kötve.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0" dirty="0" smtClean="0"/>
              <a:t>Ígéretes </a:t>
            </a:r>
            <a:r>
              <a:rPr lang="hu-HU" sz="1600" b="0" dirty="0" err="1" smtClean="0"/>
              <a:t>téremissziós</a:t>
            </a:r>
            <a:r>
              <a:rPr lang="hu-HU" sz="1600" b="0" dirty="0" smtClean="0"/>
              <a:t> alkalmazásokhoz.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2184308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40</a:t>
            </a:fld>
            <a:endParaRPr lang="en-GB"/>
          </a:p>
        </p:txBody>
      </p:sp>
      <p:sp>
        <p:nvSpPr>
          <p:cNvPr id="6" name="Szövegdoboz 5"/>
          <p:cNvSpPr txBox="1"/>
          <p:nvPr/>
        </p:nvSpPr>
        <p:spPr>
          <a:xfrm>
            <a:off x="179512" y="908720"/>
            <a:ext cx="85689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</a:t>
            </a:r>
            <a:r>
              <a:rPr lang="hu-HU" dirty="0" err="1" smtClean="0"/>
              <a:t>grafén</a:t>
            </a:r>
            <a:r>
              <a:rPr lang="hu-HU" dirty="0" smtClean="0"/>
              <a:t> alapvető fizikai tulajdonságai (többszörös rekorder):</a:t>
            </a:r>
          </a:p>
          <a:p>
            <a:endParaRPr lang="hu-HU" b="0" dirty="0" smtClean="0"/>
          </a:p>
          <a:p>
            <a:pPr>
              <a:buFont typeface="Wingdings" pitchFamily="2" charset="2"/>
              <a:buChar char="Ø"/>
            </a:pPr>
            <a:r>
              <a:rPr lang="hu-HU" b="0" dirty="0" smtClean="0"/>
              <a:t> </a:t>
            </a:r>
            <a:r>
              <a:rPr lang="hu-HU" dirty="0" smtClean="0"/>
              <a:t>Kémiai:</a:t>
            </a:r>
          </a:p>
          <a:p>
            <a:pPr lvl="1">
              <a:buFont typeface="Wingdings" pitchFamily="2" charset="2"/>
              <a:buChar char="§"/>
            </a:pPr>
            <a:r>
              <a:rPr lang="hu-HU" b="0" dirty="0" smtClean="0"/>
              <a:t> a szén legreaktívabb módosulata,</a:t>
            </a:r>
          </a:p>
          <a:p>
            <a:pPr lvl="1">
              <a:buFont typeface="Wingdings" pitchFamily="2" charset="2"/>
              <a:buChar char="§"/>
            </a:pPr>
            <a:r>
              <a:rPr lang="hu-HU" b="0" dirty="0"/>
              <a:t> </a:t>
            </a:r>
            <a:r>
              <a:rPr lang="hu-HU" b="0" dirty="0" smtClean="0"/>
              <a:t>a széleken „sebezhetőek” a szénatomok + nagy laterális kiterjedés,</a:t>
            </a:r>
          </a:p>
          <a:p>
            <a:pPr lvl="1">
              <a:buFont typeface="Wingdings" pitchFamily="2" charset="2"/>
              <a:buChar char="§"/>
            </a:pPr>
            <a:r>
              <a:rPr lang="hu-HU" b="0" dirty="0"/>
              <a:t> </a:t>
            </a:r>
            <a:r>
              <a:rPr lang="hu-HU" b="0" dirty="0" smtClean="0"/>
              <a:t>a legnagyobb a széleken lévő szénatomok aránya a C-módosulatok között.</a:t>
            </a:r>
          </a:p>
          <a:p>
            <a:pPr lvl="1">
              <a:buFont typeface="Wingdings" pitchFamily="2" charset="2"/>
              <a:buChar char="§"/>
            </a:pPr>
            <a:endParaRPr lang="hu-HU" b="0" dirty="0" smtClean="0"/>
          </a:p>
          <a:p>
            <a:pPr>
              <a:buFont typeface="Wingdings" pitchFamily="2" charset="2"/>
              <a:buChar char="Ø"/>
            </a:pPr>
            <a:r>
              <a:rPr lang="hu-HU" b="0" dirty="0" smtClean="0"/>
              <a:t> </a:t>
            </a:r>
            <a:r>
              <a:rPr lang="hu-HU" dirty="0" smtClean="0"/>
              <a:t>Anyag áteresztőképesség (</a:t>
            </a:r>
            <a:r>
              <a:rPr lang="hu-HU" dirty="0" err="1" smtClean="0"/>
              <a:t>permeáció</a:t>
            </a:r>
            <a:r>
              <a:rPr lang="hu-HU" dirty="0" smtClean="0"/>
              <a:t>):</a:t>
            </a:r>
          </a:p>
          <a:p>
            <a:pPr lvl="1">
              <a:buFont typeface="Wingdings" pitchFamily="2" charset="2"/>
              <a:buChar char="§"/>
            </a:pPr>
            <a:r>
              <a:rPr lang="hu-HU" b="0" dirty="0" smtClean="0"/>
              <a:t> a legkevésbé átjárható anyag, még a He se jut át.</a:t>
            </a:r>
          </a:p>
          <a:p>
            <a:pPr lvl="1">
              <a:buFont typeface="Wingdings" pitchFamily="2" charset="2"/>
              <a:buChar char="§"/>
            </a:pPr>
            <a:endParaRPr lang="hu-HU" b="0" dirty="0" smtClean="0"/>
          </a:p>
          <a:p>
            <a:pPr>
              <a:buFont typeface="Wingdings" pitchFamily="2" charset="2"/>
              <a:buChar char="Ø"/>
            </a:pPr>
            <a:r>
              <a:rPr lang="hu-HU" b="0" dirty="0" smtClean="0"/>
              <a:t> </a:t>
            </a:r>
            <a:r>
              <a:rPr lang="hu-HU" dirty="0" smtClean="0"/>
              <a:t>Öngyógyuló képesség:</a:t>
            </a:r>
          </a:p>
          <a:p>
            <a:pPr lvl="1">
              <a:buFont typeface="Wingdings" pitchFamily="2" charset="2"/>
              <a:buChar char="§"/>
            </a:pPr>
            <a:r>
              <a:rPr lang="hu-HU" b="0" dirty="0" smtClean="0"/>
              <a:t> a </a:t>
            </a:r>
            <a:r>
              <a:rPr lang="hu-HU" b="0" dirty="0" err="1" smtClean="0"/>
              <a:t>grafén</a:t>
            </a:r>
            <a:r>
              <a:rPr lang="hu-HU" b="0" dirty="0" smtClean="0"/>
              <a:t> rácshibáiba be tudnak ugrani szénatomok (szén tartalmú molekulákból, vagy szén atomokkal bombázva a rácsot).</a:t>
            </a:r>
          </a:p>
          <a:p>
            <a:pPr>
              <a:buFont typeface="Wingdings" pitchFamily="2" charset="2"/>
              <a:buChar char="Ø"/>
            </a:pPr>
            <a:endParaRPr lang="hu-HU" b="0" dirty="0" smtClean="0"/>
          </a:p>
          <a:p>
            <a:pPr>
              <a:buFont typeface="Wingdings" pitchFamily="2" charset="2"/>
              <a:buChar char="Ø"/>
            </a:pPr>
            <a:r>
              <a:rPr lang="hu-HU" dirty="0" smtClean="0"/>
              <a:t> Optikai:</a:t>
            </a:r>
          </a:p>
          <a:p>
            <a:pPr lvl="1">
              <a:buFont typeface="Wingdings" pitchFamily="2" charset="2"/>
              <a:buChar char="§"/>
            </a:pPr>
            <a:r>
              <a:rPr lang="hu-HU" b="0" dirty="0" smtClean="0"/>
              <a:t> átlátszó, de a beérkező fehér fény intenzitásának kb. 2.3 %-át elnyeli.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42875" y="-71438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hu-HU" sz="3200" kern="0" dirty="0" smtClean="0"/>
              <a:t>4. </a:t>
            </a:r>
            <a:r>
              <a:rPr lang="hu-HU" sz="3200" kern="0" dirty="0" err="1" smtClean="0"/>
              <a:t>Grafén</a:t>
            </a:r>
            <a:endParaRPr lang="hu-HU" sz="3200" kern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41</a:t>
            </a:fld>
            <a:endParaRPr lang="en-GB"/>
          </a:p>
        </p:txBody>
      </p:sp>
      <p:sp>
        <p:nvSpPr>
          <p:cNvPr id="6" name="Téglalap 5"/>
          <p:cNvSpPr/>
          <p:nvPr/>
        </p:nvSpPr>
        <p:spPr>
          <a:xfrm>
            <a:off x="2483768" y="6382306"/>
            <a:ext cx="45448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/>
              <a:t>https://nanohub.org/tools/cntbands-ext/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42875" y="-71438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hu-HU" sz="3200" kern="0" dirty="0" smtClean="0"/>
              <a:t>4. </a:t>
            </a:r>
            <a:r>
              <a:rPr lang="hu-HU" sz="3200" kern="0" dirty="0" err="1" smtClean="0"/>
              <a:t>Grafén</a:t>
            </a:r>
            <a:endParaRPr lang="hu-HU" sz="3200" kern="0" dirty="0" smtClean="0"/>
          </a:p>
        </p:txBody>
      </p:sp>
      <p:sp>
        <p:nvSpPr>
          <p:cNvPr id="8" name="Szövegdoboz 7"/>
          <p:cNvSpPr txBox="1"/>
          <p:nvPr/>
        </p:nvSpPr>
        <p:spPr>
          <a:xfrm>
            <a:off x="179512" y="908720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Vezetési tulajdonságokról bővebben:</a:t>
            </a:r>
          </a:p>
          <a:p>
            <a:r>
              <a:rPr lang="hu-HU" dirty="0" err="1"/>
              <a:t>Grafén</a:t>
            </a:r>
            <a:r>
              <a:rPr lang="hu-HU" dirty="0"/>
              <a:t> </a:t>
            </a:r>
            <a:r>
              <a:rPr lang="hu-HU" dirty="0" err="1"/>
              <a:t>nanoszalagok</a:t>
            </a:r>
            <a:r>
              <a:rPr lang="hu-HU" dirty="0"/>
              <a:t> (</a:t>
            </a:r>
            <a:r>
              <a:rPr lang="hu-HU" dirty="0" err="1"/>
              <a:t>nano</a:t>
            </a:r>
            <a:r>
              <a:rPr lang="hu-HU" dirty="0"/>
              <a:t> </a:t>
            </a:r>
            <a:r>
              <a:rPr lang="hu-HU" dirty="0" err="1"/>
              <a:t>ribbons</a:t>
            </a:r>
            <a:r>
              <a:rPr lang="hu-HU" dirty="0"/>
              <a:t> GNR) </a:t>
            </a:r>
            <a:endParaRPr lang="hu-HU" b="0" dirty="0" smtClean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916832"/>
            <a:ext cx="3249672" cy="2429661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8462" y="1916832"/>
            <a:ext cx="3268231" cy="2434436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251520" y="4509120"/>
            <a:ext cx="3249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0" dirty="0" smtClean="0"/>
              <a:t>Cikkcakk orientációban mindig vezető</a:t>
            </a:r>
            <a:endParaRPr lang="hu-HU" b="0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5210760" y="4510861"/>
            <a:ext cx="3249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0" dirty="0" smtClean="0"/>
              <a:t>Karosszék orientációban vezető vagy félvezető a szélesség függvényében</a:t>
            </a:r>
            <a:endParaRPr lang="hu-HU" b="0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107504" y="5517232"/>
            <a:ext cx="8101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0" dirty="0" smtClean="0"/>
              <a:t>Szén </a:t>
            </a:r>
            <a:r>
              <a:rPr lang="hu-HU" b="0" dirty="0" err="1" smtClean="0"/>
              <a:t>nanocsövek</a:t>
            </a:r>
            <a:r>
              <a:rPr lang="hu-HU" b="0" dirty="0" smtClean="0"/>
              <a:t> és </a:t>
            </a:r>
            <a:r>
              <a:rPr lang="hu-HU" b="0" dirty="0" err="1" smtClean="0"/>
              <a:t>nanoszalagok</a:t>
            </a:r>
            <a:r>
              <a:rPr lang="hu-HU" b="0" dirty="0" smtClean="0"/>
              <a:t> elektromos sávszerkezetének ingyenes szimulációs szoftvere: </a:t>
            </a:r>
            <a:r>
              <a:rPr lang="hu-HU" u="sng" dirty="0" err="1" smtClean="0"/>
              <a:t>CNTbands</a:t>
            </a:r>
            <a:endParaRPr lang="hu-HU" u="sng" dirty="0"/>
          </a:p>
        </p:txBody>
      </p:sp>
    </p:spTree>
    <p:extLst>
      <p:ext uri="{BB962C8B-B14F-4D97-AF65-F5344CB8AC3E}">
        <p14:creationId xmlns:p14="http://schemas.microsoft.com/office/powerpoint/2010/main" val="36080968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42</a:t>
            </a:fld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353" y="1340768"/>
            <a:ext cx="7878071" cy="489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42875" y="-71438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hu-HU" sz="3200" kern="0" dirty="0" smtClean="0"/>
              <a:t>4. </a:t>
            </a:r>
            <a:r>
              <a:rPr lang="hu-HU" sz="3200" kern="0" dirty="0" err="1" smtClean="0"/>
              <a:t>Grafén</a:t>
            </a:r>
            <a:endParaRPr lang="hu-HU" sz="3200" kern="0" dirty="0" smtClean="0"/>
          </a:p>
        </p:txBody>
      </p:sp>
      <p:sp>
        <p:nvSpPr>
          <p:cNvPr id="8" name="Szövegdoboz 7"/>
          <p:cNvSpPr txBox="1"/>
          <p:nvPr/>
        </p:nvSpPr>
        <p:spPr>
          <a:xfrm>
            <a:off x="107504" y="836712"/>
            <a:ext cx="8712968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lnSpc>
                <a:spcPct val="130000"/>
              </a:lnSpc>
            </a:pPr>
            <a:r>
              <a:rPr lang="hu-HU" dirty="0" err="1" smtClean="0"/>
              <a:t>Grafén</a:t>
            </a:r>
            <a:r>
              <a:rPr lang="hu-HU" dirty="0" smtClean="0"/>
              <a:t> – alkalmazási területek összefoglalása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3767635" y="6381328"/>
            <a:ext cx="22445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b="0" dirty="0" smtClean="0"/>
              <a:t>Forrás: </a:t>
            </a:r>
            <a:r>
              <a:rPr lang="hu-HU" sz="1200" b="0" dirty="0" err="1" smtClean="0"/>
              <a:t>Illyefalvi</a:t>
            </a:r>
            <a:r>
              <a:rPr lang="hu-HU" sz="1200" b="0" dirty="0" smtClean="0"/>
              <a:t>, SIITME 2013</a:t>
            </a:r>
            <a:endParaRPr lang="en-US" sz="12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43</a:t>
            </a:fld>
            <a:endParaRPr lang="en-GB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268760"/>
            <a:ext cx="7248525" cy="501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42875" y="-71438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hu-HU" sz="3200" kern="0" dirty="0" smtClean="0"/>
              <a:t>4. </a:t>
            </a:r>
            <a:r>
              <a:rPr lang="hu-HU" sz="3200" kern="0" dirty="0" err="1" smtClean="0"/>
              <a:t>Grafén</a:t>
            </a:r>
            <a:endParaRPr lang="hu-HU" sz="3200" kern="0" dirty="0" smtClean="0"/>
          </a:p>
        </p:txBody>
      </p:sp>
      <p:sp>
        <p:nvSpPr>
          <p:cNvPr id="8" name="Szövegdoboz 7"/>
          <p:cNvSpPr txBox="1"/>
          <p:nvPr/>
        </p:nvSpPr>
        <p:spPr>
          <a:xfrm>
            <a:off x="107504" y="836712"/>
            <a:ext cx="8712968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lnSpc>
                <a:spcPct val="130000"/>
              </a:lnSpc>
            </a:pPr>
            <a:r>
              <a:rPr lang="hu-HU" dirty="0" err="1" smtClean="0"/>
              <a:t>Grafén</a:t>
            </a:r>
            <a:r>
              <a:rPr lang="hu-HU" dirty="0" smtClean="0"/>
              <a:t> – alkalmazási területek összefoglalása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3115544" y="6464369"/>
            <a:ext cx="36166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b="0" dirty="0" smtClean="0"/>
              <a:t>Forrás: </a:t>
            </a:r>
            <a:r>
              <a:rPr lang="hu-HU" sz="1200" b="0" dirty="0" err="1" smtClean="0"/>
              <a:t>Doug</a:t>
            </a:r>
            <a:r>
              <a:rPr lang="hu-HU" sz="1200" b="0" dirty="0" smtClean="0"/>
              <a:t> </a:t>
            </a:r>
            <a:r>
              <a:rPr lang="hu-HU" sz="1200" b="0" dirty="0" err="1" smtClean="0"/>
              <a:t>Speight</a:t>
            </a:r>
            <a:r>
              <a:rPr lang="hu-HU" sz="1200" b="0" dirty="0" smtClean="0"/>
              <a:t>, U.S. </a:t>
            </a:r>
            <a:r>
              <a:rPr lang="hu-HU" sz="1200" b="0" dirty="0" err="1" smtClean="0"/>
              <a:t>Deaperment</a:t>
            </a:r>
            <a:r>
              <a:rPr lang="hu-HU" sz="1200" b="0" dirty="0" smtClean="0"/>
              <a:t> of </a:t>
            </a:r>
            <a:r>
              <a:rPr lang="hu-HU" sz="1200" b="0" dirty="0" err="1" smtClean="0"/>
              <a:t>Energy</a:t>
            </a:r>
            <a:endParaRPr lang="en-US" sz="12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44</a:t>
            </a:fld>
            <a:endParaRPr lang="en-GB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b="69341"/>
          <a:stretch>
            <a:fillRect/>
          </a:stretch>
        </p:blipFill>
        <p:spPr bwMode="auto">
          <a:xfrm>
            <a:off x="251520" y="3284984"/>
            <a:ext cx="411813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t="33171"/>
          <a:stretch>
            <a:fillRect/>
          </a:stretch>
        </p:blipFill>
        <p:spPr bwMode="auto">
          <a:xfrm>
            <a:off x="4427984" y="1972146"/>
            <a:ext cx="4500563" cy="412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142875" y="-71438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hu-HU" sz="3200" kern="0" dirty="0" smtClean="0"/>
              <a:t>4. </a:t>
            </a:r>
            <a:r>
              <a:rPr lang="hu-HU" sz="3200" kern="0" dirty="0" err="1" smtClean="0"/>
              <a:t>Grafén</a:t>
            </a:r>
            <a:endParaRPr lang="hu-HU" sz="3200" kern="0" dirty="0" smtClean="0"/>
          </a:p>
        </p:txBody>
      </p:sp>
      <p:sp>
        <p:nvSpPr>
          <p:cNvPr id="10" name="Szövegdoboz 9"/>
          <p:cNvSpPr txBox="1"/>
          <p:nvPr/>
        </p:nvSpPr>
        <p:spPr>
          <a:xfrm>
            <a:off x="107504" y="836712"/>
            <a:ext cx="8712968" cy="414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lnSpc>
                <a:spcPct val="130000"/>
              </a:lnSpc>
            </a:pPr>
            <a:r>
              <a:rPr lang="hu-HU" dirty="0" err="1" smtClean="0"/>
              <a:t>Grafén</a:t>
            </a:r>
            <a:r>
              <a:rPr lang="hu-HU" dirty="0" smtClean="0"/>
              <a:t> – alkalmazási területek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3767635" y="6381328"/>
            <a:ext cx="22445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b="0" dirty="0" smtClean="0"/>
              <a:t>Forrás: </a:t>
            </a:r>
            <a:r>
              <a:rPr lang="hu-HU" sz="1200" b="0" dirty="0" err="1" smtClean="0"/>
              <a:t>Illyefalvi</a:t>
            </a:r>
            <a:r>
              <a:rPr lang="hu-HU" sz="1200" b="0" dirty="0" smtClean="0"/>
              <a:t>, SIITME 2013</a:t>
            </a:r>
            <a:endParaRPr lang="en-US" sz="1200" b="0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323528" y="1268760"/>
            <a:ext cx="82809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Térvezérelt tranzisztorok (</a:t>
            </a:r>
            <a:r>
              <a:rPr lang="hu-HU" dirty="0" err="1" smtClean="0"/>
              <a:t>FET-ek</a:t>
            </a:r>
            <a:r>
              <a:rPr lang="hu-HU" dirty="0" smtClean="0"/>
              <a:t>)</a:t>
            </a:r>
          </a:p>
          <a:p>
            <a:pPr marL="342900" indent="-342900">
              <a:buAutoNum type="alphaLcParenR"/>
            </a:pPr>
            <a:r>
              <a:rPr lang="hu-HU" b="0" dirty="0" smtClean="0"/>
              <a:t>FET </a:t>
            </a:r>
            <a:r>
              <a:rPr lang="hu-HU" b="0" dirty="0" err="1" smtClean="0"/>
              <a:t>grafén</a:t>
            </a:r>
            <a:r>
              <a:rPr lang="hu-HU" b="0" dirty="0" smtClean="0"/>
              <a:t> alapú </a:t>
            </a:r>
            <a:r>
              <a:rPr lang="hu-HU" b="0" dirty="0" err="1" smtClean="0"/>
              <a:t>source</a:t>
            </a:r>
            <a:r>
              <a:rPr lang="hu-HU" b="0" dirty="0" smtClean="0"/>
              <a:t> és </a:t>
            </a:r>
            <a:r>
              <a:rPr lang="hu-HU" b="0" dirty="0" err="1" smtClean="0"/>
              <a:t>drain</a:t>
            </a:r>
            <a:r>
              <a:rPr lang="hu-HU" b="0" dirty="0" smtClean="0"/>
              <a:t> elektródákkal,</a:t>
            </a:r>
          </a:p>
          <a:p>
            <a:pPr marL="342900" indent="-342900">
              <a:buAutoNum type="alphaLcParenR"/>
            </a:pPr>
            <a:r>
              <a:rPr lang="hu-HU" b="0" dirty="0" smtClean="0"/>
              <a:t>Flexibilis hordozó alapú FET,</a:t>
            </a:r>
            <a:br>
              <a:rPr lang="hu-HU" b="0" dirty="0" smtClean="0"/>
            </a:br>
            <a:r>
              <a:rPr lang="hu-HU" b="0" dirty="0" err="1" smtClean="0"/>
              <a:t>grafén</a:t>
            </a:r>
            <a:r>
              <a:rPr lang="hu-HU" b="0" dirty="0" smtClean="0"/>
              <a:t> alapú </a:t>
            </a:r>
            <a:r>
              <a:rPr lang="hu-HU" b="0" dirty="0" err="1" smtClean="0"/>
              <a:t>source</a:t>
            </a:r>
            <a:r>
              <a:rPr lang="hu-HU" b="0" dirty="0" smtClean="0"/>
              <a:t>/</a:t>
            </a:r>
            <a:r>
              <a:rPr lang="hu-HU" b="0" dirty="0" err="1" smtClean="0"/>
              <a:t>drain</a:t>
            </a:r>
            <a:r>
              <a:rPr lang="hu-HU" b="0" dirty="0" smtClean="0"/>
              <a:t>/</a:t>
            </a:r>
            <a:br>
              <a:rPr lang="hu-HU" b="0" dirty="0" smtClean="0"/>
            </a:br>
            <a:r>
              <a:rPr lang="hu-HU" b="0" dirty="0" err="1" smtClean="0"/>
              <a:t>gate</a:t>
            </a:r>
            <a:r>
              <a:rPr lang="hu-HU" b="0" dirty="0" smtClean="0"/>
              <a:t> elektródákkal.</a:t>
            </a:r>
            <a:endParaRPr lang="en-US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45</a:t>
            </a:fld>
            <a:endParaRPr lang="en-GB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42875" y="-71438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hu-HU" sz="3200" kern="0" dirty="0" smtClean="0"/>
              <a:t>4. </a:t>
            </a:r>
            <a:r>
              <a:rPr lang="hu-HU" sz="3200" kern="0" dirty="0" err="1" smtClean="0"/>
              <a:t>Grafén</a:t>
            </a:r>
            <a:endParaRPr lang="hu-HU" sz="3200" kern="0" dirty="0" smtClean="0"/>
          </a:p>
        </p:txBody>
      </p:sp>
      <p:sp>
        <p:nvSpPr>
          <p:cNvPr id="7" name="Szövegdoboz 6"/>
          <p:cNvSpPr txBox="1"/>
          <p:nvPr/>
        </p:nvSpPr>
        <p:spPr>
          <a:xfrm>
            <a:off x="107504" y="836712"/>
            <a:ext cx="8712968" cy="414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lnSpc>
                <a:spcPct val="130000"/>
              </a:lnSpc>
            </a:pPr>
            <a:r>
              <a:rPr lang="hu-HU" dirty="0" err="1" smtClean="0"/>
              <a:t>Grafén</a:t>
            </a:r>
            <a:r>
              <a:rPr lang="hu-HU" dirty="0" smtClean="0"/>
              <a:t> – alkalmazási területek</a:t>
            </a:r>
          </a:p>
        </p:txBody>
      </p:sp>
      <p:pic>
        <p:nvPicPr>
          <p:cNvPr id="41986" name="Picture 2" descr="C:\Users\bonyar\Desktop\2012_2013_tanév\Nanotudomány előadások\grapheneOL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387302"/>
            <a:ext cx="5377080" cy="3489970"/>
          </a:xfrm>
          <a:prstGeom prst="rect">
            <a:avLst/>
          </a:prstGeom>
          <a:noFill/>
        </p:spPr>
      </p:pic>
      <p:sp>
        <p:nvSpPr>
          <p:cNvPr id="9" name="Szövegdoboz 8"/>
          <p:cNvSpPr txBox="1"/>
          <p:nvPr/>
        </p:nvSpPr>
        <p:spPr>
          <a:xfrm>
            <a:off x="323528" y="1268760"/>
            <a:ext cx="8280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Organikus </a:t>
            </a:r>
            <a:r>
              <a:rPr lang="hu-HU" dirty="0" err="1" smtClean="0"/>
              <a:t>LED-ek</a:t>
            </a:r>
            <a:endParaRPr lang="hu-HU" dirty="0" smtClean="0"/>
          </a:p>
          <a:p>
            <a:pPr>
              <a:buFont typeface="Arial" pitchFamily="34" charset="0"/>
              <a:buChar char="•"/>
            </a:pPr>
            <a:r>
              <a:rPr lang="hu-HU" b="0" dirty="0" smtClean="0"/>
              <a:t> tradicionálisan ITO (</a:t>
            </a:r>
            <a:r>
              <a:rPr lang="hu-HU" b="0" dirty="0" err="1" smtClean="0"/>
              <a:t>indium-ón-oxid</a:t>
            </a:r>
            <a:r>
              <a:rPr lang="hu-HU" b="0" dirty="0" smtClean="0"/>
              <a:t>) átlátszó vezető réteg, de az indium drága és nehezen újrahasznosítható  </a:t>
            </a:r>
            <a:endParaRPr lang="en-US" b="0" dirty="0"/>
          </a:p>
        </p:txBody>
      </p:sp>
      <p:sp>
        <p:nvSpPr>
          <p:cNvPr id="10" name="Téglalap 9"/>
          <p:cNvSpPr/>
          <p:nvPr/>
        </p:nvSpPr>
        <p:spPr>
          <a:xfrm>
            <a:off x="2895475" y="6320353"/>
            <a:ext cx="31886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 b="0" dirty="0" smtClean="0"/>
              <a:t>Forrás: </a:t>
            </a:r>
            <a:r>
              <a:rPr lang="en-US" sz="1200" b="0" dirty="0" smtClean="0"/>
              <a:t>http://phys.org/news187430392.html</a:t>
            </a:r>
            <a:endParaRPr lang="en-US" sz="1200" b="0" dirty="0"/>
          </a:p>
        </p:txBody>
      </p:sp>
      <p:pic>
        <p:nvPicPr>
          <p:cNvPr id="41987" name="Picture 3" descr="C:\Users\bonyar\Desktop\2012_2013_tanév\Nanotudomány előadások\RTEmagicC_OLED_EarlyProduct.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3573016"/>
            <a:ext cx="3115163" cy="2190998"/>
          </a:xfrm>
          <a:prstGeom prst="rect">
            <a:avLst/>
          </a:prstGeom>
          <a:noFill/>
        </p:spPr>
      </p:pic>
      <p:sp>
        <p:nvSpPr>
          <p:cNvPr id="12" name="Szövegdoboz 11"/>
          <p:cNvSpPr txBox="1"/>
          <p:nvPr/>
        </p:nvSpPr>
        <p:spPr>
          <a:xfrm>
            <a:off x="5940152" y="2780928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0" dirty="0" smtClean="0"/>
              <a:t>Hajlékony, átlátszó kijelzők</a:t>
            </a:r>
            <a:endParaRPr lang="en-US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46</a:t>
            </a:fld>
            <a:endParaRPr lang="en-GB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42875" y="-71438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hu-HU" sz="3200" kern="0" dirty="0" smtClean="0"/>
              <a:t>4. </a:t>
            </a:r>
            <a:r>
              <a:rPr lang="hu-HU" sz="3200" kern="0" dirty="0" err="1" smtClean="0"/>
              <a:t>Grafén</a:t>
            </a:r>
            <a:endParaRPr lang="hu-HU" sz="3200" kern="0" dirty="0" smtClean="0"/>
          </a:p>
        </p:txBody>
      </p:sp>
      <p:sp>
        <p:nvSpPr>
          <p:cNvPr id="7" name="Szövegdoboz 6"/>
          <p:cNvSpPr txBox="1"/>
          <p:nvPr/>
        </p:nvSpPr>
        <p:spPr>
          <a:xfrm>
            <a:off x="107504" y="836712"/>
            <a:ext cx="8712968" cy="414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lnSpc>
                <a:spcPct val="130000"/>
              </a:lnSpc>
            </a:pPr>
            <a:r>
              <a:rPr lang="hu-HU" dirty="0" err="1" smtClean="0"/>
              <a:t>Grafén</a:t>
            </a:r>
            <a:r>
              <a:rPr lang="hu-HU" dirty="0" smtClean="0"/>
              <a:t> – alkalmazási területek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107504" y="1353542"/>
            <a:ext cx="8280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Grafén</a:t>
            </a:r>
            <a:r>
              <a:rPr lang="hu-HU" dirty="0" smtClean="0"/>
              <a:t> alapú érintőképernyő</a:t>
            </a:r>
          </a:p>
          <a:p>
            <a:pPr>
              <a:buFont typeface="Arial" pitchFamily="34" charset="0"/>
              <a:buChar char="•"/>
            </a:pPr>
            <a:r>
              <a:rPr lang="hu-HU" b="0" dirty="0" smtClean="0"/>
              <a:t> a CVD </a:t>
            </a:r>
            <a:r>
              <a:rPr lang="hu-HU" b="0" dirty="0" err="1" smtClean="0"/>
              <a:t>grafén</a:t>
            </a:r>
            <a:r>
              <a:rPr lang="hu-HU" b="0" dirty="0" smtClean="0"/>
              <a:t> </a:t>
            </a:r>
            <a:r>
              <a:rPr lang="hu-HU" b="0" dirty="0" err="1" smtClean="0"/>
              <a:t>transzfere</a:t>
            </a:r>
            <a:r>
              <a:rPr lang="hu-HU" b="0" dirty="0" smtClean="0"/>
              <a:t> </a:t>
            </a:r>
            <a:r>
              <a:rPr lang="hu-HU" b="0" dirty="0" err="1" smtClean="0"/>
              <a:t>Cu-ról</a:t>
            </a:r>
            <a:r>
              <a:rPr lang="hu-HU" b="0" dirty="0" smtClean="0"/>
              <a:t> polimer fóliára pl. PET</a:t>
            </a:r>
          </a:p>
          <a:p>
            <a:pPr>
              <a:buFont typeface="Arial" pitchFamily="34" charset="0"/>
              <a:buChar char="•"/>
            </a:pPr>
            <a:r>
              <a:rPr lang="hu-HU" b="0" dirty="0" smtClean="0"/>
              <a:t> @ </a:t>
            </a:r>
            <a:r>
              <a:rPr lang="hu-HU" b="0" dirty="0" err="1" smtClean="0"/>
              <a:t>Nature</a:t>
            </a:r>
            <a:r>
              <a:rPr lang="hu-HU" b="0" dirty="0" smtClean="0"/>
              <a:t> </a:t>
            </a:r>
            <a:r>
              <a:rPr lang="hu-HU" b="0" dirty="0" err="1" smtClean="0"/>
              <a:t>Nanotechnology</a:t>
            </a:r>
            <a:endParaRPr lang="en-US" b="0" dirty="0"/>
          </a:p>
        </p:txBody>
      </p:sp>
      <p:pic>
        <p:nvPicPr>
          <p:cNvPr id="43010" name="Picture 2" descr="C:\Users\bonyar\Desktop\2012_2013_tanév\Nanotudomány előadások\graphene-films-410_tcm18-1847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564904"/>
            <a:ext cx="3905250" cy="3657600"/>
          </a:xfrm>
          <a:prstGeom prst="rect">
            <a:avLst/>
          </a:prstGeom>
          <a:noFill/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9728" y="3933056"/>
            <a:ext cx="3190875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1556792"/>
            <a:ext cx="2524125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églalap 13"/>
          <p:cNvSpPr/>
          <p:nvPr/>
        </p:nvSpPr>
        <p:spPr>
          <a:xfrm>
            <a:off x="1835696" y="6372036"/>
            <a:ext cx="68407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b="0" dirty="0" smtClean="0"/>
              <a:t>Forrás: </a:t>
            </a:r>
            <a:r>
              <a:rPr lang="hu-HU" sz="1200" b="0" dirty="0" err="1" smtClean="0"/>
              <a:t>www.rsc.org</a:t>
            </a:r>
            <a:r>
              <a:rPr lang="hu-HU" sz="1200" b="0" dirty="0" smtClean="0"/>
              <a:t>/</a:t>
            </a:r>
            <a:r>
              <a:rPr lang="hu-HU" sz="1200" b="0" dirty="0" err="1" smtClean="0"/>
              <a:t>chemistryworld</a:t>
            </a:r>
            <a:r>
              <a:rPr lang="hu-HU" sz="1200" b="0" dirty="0" smtClean="0"/>
              <a:t>/News/2010/</a:t>
            </a:r>
            <a:r>
              <a:rPr lang="hu-HU" sz="1200" b="0" dirty="0" err="1" smtClean="0"/>
              <a:t>June</a:t>
            </a:r>
            <a:r>
              <a:rPr lang="hu-HU" sz="1200" b="0" dirty="0" smtClean="0"/>
              <a:t>/20061001.asp</a:t>
            </a:r>
            <a:endParaRPr lang="en-US" sz="12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47</a:t>
            </a:fld>
            <a:endParaRPr lang="en-GB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42875" y="-71438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hu-HU" sz="3200" kern="0" dirty="0" smtClean="0"/>
              <a:t>4. </a:t>
            </a:r>
            <a:r>
              <a:rPr lang="hu-HU" sz="3200" kern="0" dirty="0" err="1" smtClean="0"/>
              <a:t>Grafén</a:t>
            </a:r>
            <a:endParaRPr lang="hu-HU" sz="3200" kern="0" dirty="0" smtClean="0"/>
          </a:p>
        </p:txBody>
      </p:sp>
      <p:sp>
        <p:nvSpPr>
          <p:cNvPr id="7" name="Szövegdoboz 6"/>
          <p:cNvSpPr txBox="1"/>
          <p:nvPr/>
        </p:nvSpPr>
        <p:spPr>
          <a:xfrm>
            <a:off x="107504" y="836712"/>
            <a:ext cx="8712968" cy="414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lnSpc>
                <a:spcPct val="130000"/>
              </a:lnSpc>
            </a:pPr>
            <a:r>
              <a:rPr lang="hu-HU" dirty="0" err="1" smtClean="0"/>
              <a:t>Grafén</a:t>
            </a:r>
            <a:r>
              <a:rPr lang="hu-HU" dirty="0" smtClean="0"/>
              <a:t> – alkalmazási területek</a:t>
            </a:r>
          </a:p>
        </p:txBody>
      </p:sp>
      <p:pic>
        <p:nvPicPr>
          <p:cNvPr id="45058" name="Picture 2" descr="C:\Users\bonyar\Desktop\2012_2013_tanév\Nanotudomány előadások\hydro_graphe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2492896"/>
            <a:ext cx="3802839" cy="2857004"/>
          </a:xfrm>
          <a:prstGeom prst="rect">
            <a:avLst/>
          </a:prstGeom>
          <a:noFill/>
        </p:spPr>
      </p:pic>
      <p:pic>
        <p:nvPicPr>
          <p:cNvPr id="45059" name="Picture 3" descr="C:\Users\bonyar\Desktop\2012_2013_tanév\Nanotudomány előadások\fotocat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1" y="2924944"/>
            <a:ext cx="4865405" cy="2160240"/>
          </a:xfrm>
          <a:prstGeom prst="rect">
            <a:avLst/>
          </a:prstGeom>
          <a:noFill/>
        </p:spPr>
      </p:pic>
      <p:sp>
        <p:nvSpPr>
          <p:cNvPr id="10" name="Szövegdoboz 9"/>
          <p:cNvSpPr txBox="1"/>
          <p:nvPr/>
        </p:nvSpPr>
        <p:spPr>
          <a:xfrm>
            <a:off x="323528" y="1268760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Öntisztuló felületek</a:t>
            </a:r>
          </a:p>
          <a:p>
            <a:pPr>
              <a:buFont typeface="Arial" pitchFamily="34" charset="0"/>
              <a:buChar char="•"/>
            </a:pPr>
            <a:r>
              <a:rPr lang="hu-HU" b="0" dirty="0" smtClean="0"/>
              <a:t> </a:t>
            </a:r>
            <a:r>
              <a:rPr lang="hu-HU" b="0" dirty="0" err="1" smtClean="0"/>
              <a:t>grafén</a:t>
            </a:r>
            <a:r>
              <a:rPr lang="hu-HU" b="0" dirty="0" smtClean="0"/>
              <a:t> alapú bevonat üveg hordozón</a:t>
            </a:r>
          </a:p>
          <a:p>
            <a:pPr>
              <a:buFont typeface="Arial" pitchFamily="34" charset="0"/>
              <a:buChar char="•"/>
            </a:pPr>
            <a:r>
              <a:rPr lang="hu-HU" b="0" dirty="0" smtClean="0"/>
              <a:t> hidrofób felület</a:t>
            </a:r>
          </a:p>
          <a:p>
            <a:pPr>
              <a:buFont typeface="Arial" pitchFamily="34" charset="0"/>
              <a:buChar char="•"/>
            </a:pPr>
            <a:r>
              <a:rPr lang="hu-HU" b="0" dirty="0" smtClean="0"/>
              <a:t> erősített </a:t>
            </a:r>
            <a:r>
              <a:rPr lang="hu-HU" b="0" dirty="0" err="1" smtClean="0"/>
              <a:t>fotokatalitikus</a:t>
            </a:r>
            <a:r>
              <a:rPr lang="hu-HU" b="0" dirty="0" smtClean="0"/>
              <a:t> hatás TiO</a:t>
            </a:r>
            <a:r>
              <a:rPr lang="hu-HU" b="0" baseline="-25000" dirty="0" smtClean="0"/>
              <a:t>2</a:t>
            </a:r>
            <a:r>
              <a:rPr lang="hu-HU" b="0" dirty="0"/>
              <a:t> </a:t>
            </a:r>
            <a:r>
              <a:rPr lang="hu-HU" b="0" dirty="0" smtClean="0"/>
              <a:t>kompozittal</a:t>
            </a:r>
            <a:endParaRPr lang="en-US" b="0" dirty="0"/>
          </a:p>
        </p:txBody>
      </p:sp>
      <p:sp>
        <p:nvSpPr>
          <p:cNvPr id="11" name="Téglalap 10"/>
          <p:cNvSpPr/>
          <p:nvPr/>
        </p:nvSpPr>
        <p:spPr>
          <a:xfrm>
            <a:off x="2555776" y="6392361"/>
            <a:ext cx="49685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b="0" dirty="0" smtClean="0"/>
              <a:t>Forrás: </a:t>
            </a:r>
            <a:r>
              <a:rPr lang="en-US" sz="1200" b="0" dirty="0" smtClean="0"/>
              <a:t>http://pubs.acs.org/doi/abs/10.1021/nn102767d</a:t>
            </a:r>
            <a:endParaRPr lang="en-US" sz="12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48</a:t>
            </a:fld>
            <a:endParaRPr lang="en-GB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42875" y="-71438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hu-HU" sz="3200" kern="0" dirty="0" smtClean="0"/>
              <a:t>4. </a:t>
            </a:r>
            <a:r>
              <a:rPr lang="hu-HU" sz="3200" kern="0" dirty="0" err="1" smtClean="0"/>
              <a:t>Grafén</a:t>
            </a:r>
            <a:endParaRPr lang="hu-HU" sz="3200" kern="0" dirty="0" smtClean="0"/>
          </a:p>
        </p:txBody>
      </p:sp>
      <p:sp>
        <p:nvSpPr>
          <p:cNvPr id="7" name="Szövegdoboz 6"/>
          <p:cNvSpPr txBox="1"/>
          <p:nvPr/>
        </p:nvSpPr>
        <p:spPr>
          <a:xfrm>
            <a:off x="107504" y="836712"/>
            <a:ext cx="8712968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lnSpc>
                <a:spcPct val="130000"/>
              </a:lnSpc>
            </a:pPr>
            <a:r>
              <a:rPr lang="hu-HU" dirty="0" err="1" smtClean="0"/>
              <a:t>Grafén</a:t>
            </a:r>
            <a:r>
              <a:rPr lang="hu-HU" dirty="0" smtClean="0"/>
              <a:t> – alkalmazási területek – </a:t>
            </a:r>
            <a:r>
              <a:rPr lang="hu-HU" dirty="0" err="1" smtClean="0"/>
              <a:t>piezorezisztív</a:t>
            </a:r>
            <a:r>
              <a:rPr lang="hu-HU" dirty="0" smtClean="0"/>
              <a:t> érzékelő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8363" y="1347517"/>
            <a:ext cx="6632029" cy="5033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zövegdoboz 8"/>
          <p:cNvSpPr txBox="1"/>
          <p:nvPr/>
        </p:nvSpPr>
        <p:spPr>
          <a:xfrm>
            <a:off x="2051720" y="6423719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0" dirty="0" smtClean="0"/>
              <a:t>Forrás: http://www.graphene-info.com/graphene-makes-mems-sensors-much-more-sensitive</a:t>
            </a:r>
            <a:endParaRPr lang="en-US" sz="1200" b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49</a:t>
            </a:fld>
            <a:endParaRPr lang="en-GB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42875" y="-71438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hu-HU" sz="3200" kern="0" dirty="0" smtClean="0"/>
              <a:t>4. </a:t>
            </a:r>
            <a:r>
              <a:rPr lang="hu-HU" sz="3200" kern="0" dirty="0" err="1" smtClean="0"/>
              <a:t>Grafén</a:t>
            </a:r>
            <a:endParaRPr lang="hu-HU" sz="3200" kern="0" dirty="0" smtClean="0"/>
          </a:p>
        </p:txBody>
      </p:sp>
      <p:sp>
        <p:nvSpPr>
          <p:cNvPr id="8" name="Szövegdoboz 7"/>
          <p:cNvSpPr txBox="1"/>
          <p:nvPr/>
        </p:nvSpPr>
        <p:spPr>
          <a:xfrm>
            <a:off x="107504" y="836712"/>
            <a:ext cx="8784976" cy="225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lnSpc>
                <a:spcPct val="130000"/>
              </a:lnSpc>
            </a:pPr>
            <a:r>
              <a:rPr lang="hu-HU" dirty="0" err="1" smtClean="0"/>
              <a:t>Grafén</a:t>
            </a:r>
            <a:r>
              <a:rPr lang="hu-HU" dirty="0" smtClean="0"/>
              <a:t> </a:t>
            </a:r>
            <a:r>
              <a:rPr lang="hu-HU" dirty="0" err="1" smtClean="0"/>
              <a:t>nanoszalagok</a:t>
            </a:r>
            <a:r>
              <a:rPr lang="hu-HU" dirty="0" smtClean="0"/>
              <a:t> (</a:t>
            </a:r>
            <a:r>
              <a:rPr lang="hu-HU" dirty="0" err="1" smtClean="0"/>
              <a:t>nano</a:t>
            </a:r>
            <a:r>
              <a:rPr lang="hu-HU" dirty="0" smtClean="0"/>
              <a:t> </a:t>
            </a:r>
            <a:r>
              <a:rPr lang="hu-HU" dirty="0" err="1" smtClean="0"/>
              <a:t>ribbons</a:t>
            </a:r>
            <a:r>
              <a:rPr lang="hu-HU" dirty="0" smtClean="0"/>
              <a:t> GNR) – a jövő elektronikai anyaga?</a:t>
            </a:r>
          </a:p>
          <a:p>
            <a:pPr marL="360363" indent="-360363">
              <a:lnSpc>
                <a:spcPct val="130000"/>
              </a:lnSpc>
            </a:pPr>
            <a:r>
              <a:rPr lang="hu-HU" dirty="0" smtClean="0"/>
              <a:t>Előállítás 1) </a:t>
            </a:r>
            <a:r>
              <a:rPr lang="hu-HU" b="0" dirty="0" smtClean="0"/>
              <a:t>-&gt; pásztázó alagút mikroszkópia (STM) litográfia</a:t>
            </a:r>
          </a:p>
          <a:p>
            <a:pPr marL="360363" indent="-360363">
              <a:lnSpc>
                <a:spcPct val="130000"/>
              </a:lnSpc>
              <a:buFont typeface="Wingdings" pitchFamily="2" charset="2"/>
              <a:buChar char="Ø"/>
            </a:pPr>
            <a:r>
              <a:rPr lang="hu-HU" b="0" dirty="0" smtClean="0"/>
              <a:t>Kiindulási probléma: a </a:t>
            </a:r>
            <a:r>
              <a:rPr lang="hu-HU" b="0" dirty="0" err="1" smtClean="0"/>
              <a:t>grafén</a:t>
            </a:r>
            <a:r>
              <a:rPr lang="hu-HU" b="0" dirty="0" smtClean="0"/>
              <a:t> önmagában véve vezető, szükség lenne félvezető építőelemekre</a:t>
            </a:r>
          </a:p>
          <a:p>
            <a:pPr marL="360363" indent="-360363">
              <a:lnSpc>
                <a:spcPct val="130000"/>
              </a:lnSpc>
              <a:buFont typeface="Wingdings" pitchFamily="2" charset="2"/>
              <a:buChar char="Ø"/>
            </a:pPr>
            <a:r>
              <a:rPr lang="hu-HU" b="0" dirty="0" smtClean="0"/>
              <a:t>Létrehozhatóak félvezető és vezető </a:t>
            </a:r>
            <a:r>
              <a:rPr lang="hu-HU" b="0" dirty="0" err="1" smtClean="0"/>
              <a:t>grafén</a:t>
            </a:r>
            <a:r>
              <a:rPr lang="hu-HU" b="0" dirty="0" smtClean="0"/>
              <a:t> </a:t>
            </a:r>
            <a:r>
              <a:rPr lang="hu-HU" b="0" dirty="0" err="1" smtClean="0"/>
              <a:t>nanoszalagok</a:t>
            </a:r>
            <a:r>
              <a:rPr lang="hu-HU" b="0" dirty="0" smtClean="0"/>
              <a:t>, továbbá elágazások (</a:t>
            </a:r>
            <a:r>
              <a:rPr lang="hu-HU" b="0" dirty="0" err="1" smtClean="0"/>
              <a:t>bent-junctions</a:t>
            </a:r>
            <a:r>
              <a:rPr lang="hu-HU" b="0" dirty="0" smtClean="0"/>
              <a:t>), </a:t>
            </a:r>
            <a:r>
              <a:rPr lang="hu-HU" b="0" dirty="0" err="1" smtClean="0"/>
              <a:t>max</a:t>
            </a:r>
            <a:r>
              <a:rPr lang="hu-HU" b="0" dirty="0" smtClean="0"/>
              <a:t>. tiltott sáv szélesség ~0.5 eV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7795" y="3188171"/>
            <a:ext cx="5724525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zövegdoboz 9"/>
          <p:cNvSpPr txBox="1"/>
          <p:nvPr/>
        </p:nvSpPr>
        <p:spPr>
          <a:xfrm>
            <a:off x="2051720" y="6093296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0" dirty="0" smtClean="0"/>
              <a:t>Forrás: L. </a:t>
            </a:r>
            <a:r>
              <a:rPr lang="hu-HU" sz="1200" b="0" smtClean="0"/>
              <a:t>Tapasztó </a:t>
            </a:r>
            <a:r>
              <a:rPr lang="hu-HU" sz="1200" b="0" dirty="0" smtClean="0"/>
              <a:t>et. </a:t>
            </a:r>
            <a:r>
              <a:rPr lang="hu-HU" sz="1200" b="0" dirty="0" err="1" smtClean="0"/>
              <a:t>al</a:t>
            </a:r>
            <a:r>
              <a:rPr lang="hu-HU" sz="1200" b="0" dirty="0" smtClean="0"/>
              <a:t> ”</a:t>
            </a:r>
            <a:r>
              <a:rPr lang="en-US" sz="1200" b="0" dirty="0" smtClean="0"/>
              <a:t>Tailoring the atomic structure of </a:t>
            </a:r>
            <a:r>
              <a:rPr lang="en-US" sz="1200" b="0" dirty="0" err="1" smtClean="0"/>
              <a:t>graphene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nanoribbons</a:t>
            </a:r>
            <a:r>
              <a:rPr lang="en-US" sz="1200" b="0" dirty="0" smtClean="0"/>
              <a:t> by STM lithography</a:t>
            </a:r>
            <a:r>
              <a:rPr lang="hu-HU" sz="1200" b="0" dirty="0" smtClean="0"/>
              <a:t>”</a:t>
            </a:r>
            <a:endParaRPr lang="en-US" sz="1200" b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142875" y="-71438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2. </a:t>
            </a:r>
            <a:r>
              <a:rPr kumimoji="0" lang="hu-HU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Fullerének</a:t>
            </a:r>
            <a:endParaRPr kumimoji="0" lang="hu-HU" sz="3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07504" y="836712"/>
            <a:ext cx="8712968" cy="414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lnSpc>
                <a:spcPct val="130000"/>
              </a:lnSpc>
            </a:pPr>
            <a:r>
              <a:rPr lang="hu-HU" dirty="0" err="1" smtClean="0"/>
              <a:t>Fullerének</a:t>
            </a:r>
            <a:endParaRPr lang="hu-HU" dirty="0" smtClean="0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653409" y="232247"/>
            <a:ext cx="191452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071814" y="2602607"/>
            <a:ext cx="2562225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zövegdoboz 8"/>
          <p:cNvSpPr txBox="1"/>
          <p:nvPr/>
        </p:nvSpPr>
        <p:spPr>
          <a:xfrm>
            <a:off x="251520" y="1268760"/>
            <a:ext cx="48965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Felfedezése és előállítása</a:t>
            </a:r>
          </a:p>
          <a:p>
            <a:pPr>
              <a:buFont typeface="Arial" pitchFamily="34" charset="0"/>
              <a:buChar char="•"/>
            </a:pPr>
            <a:r>
              <a:rPr lang="hu-HU" dirty="0" smtClean="0"/>
              <a:t> </a:t>
            </a:r>
            <a:r>
              <a:rPr lang="hu-HU" b="0" dirty="0" smtClean="0"/>
              <a:t>1985 H. W. </a:t>
            </a:r>
            <a:r>
              <a:rPr lang="hu-HU" b="0" dirty="0" err="1" smtClean="0"/>
              <a:t>Kroto</a:t>
            </a:r>
            <a:r>
              <a:rPr lang="hu-HU" b="0" dirty="0" smtClean="0"/>
              <a:t> „hogyan keletkeztek több szénatomot tartalmazó molekulák a világűrben?”</a:t>
            </a:r>
          </a:p>
          <a:p>
            <a:pPr>
              <a:buFont typeface="Arial" pitchFamily="34" charset="0"/>
              <a:buChar char="•"/>
            </a:pPr>
            <a:r>
              <a:rPr lang="hu-HU" b="0" dirty="0" smtClean="0"/>
              <a:t> Forgó grafitkorong </a:t>
            </a:r>
            <a:r>
              <a:rPr lang="hu-HU" dirty="0" smtClean="0"/>
              <a:t>lézeres </a:t>
            </a:r>
            <a:r>
              <a:rPr lang="hu-HU" dirty="0" err="1" smtClean="0"/>
              <a:t>ablációja</a:t>
            </a:r>
            <a:endParaRPr lang="hu-HU" dirty="0" smtClean="0"/>
          </a:p>
          <a:p>
            <a:pPr>
              <a:buFont typeface="Arial" pitchFamily="34" charset="0"/>
              <a:buChar char="•"/>
            </a:pPr>
            <a:r>
              <a:rPr lang="hu-HU" dirty="0" smtClean="0"/>
              <a:t> </a:t>
            </a:r>
            <a:r>
              <a:rPr lang="hu-HU" b="0" dirty="0" smtClean="0"/>
              <a:t>Robert </a:t>
            </a:r>
            <a:r>
              <a:rPr lang="hu-HU" b="0" dirty="0" err="1" smtClean="0"/>
              <a:t>Buckminster</a:t>
            </a:r>
            <a:r>
              <a:rPr lang="hu-HU" b="0" dirty="0" smtClean="0"/>
              <a:t> geodetikus kupolái</a:t>
            </a:r>
            <a:br>
              <a:rPr lang="hu-HU" b="0" dirty="0" smtClean="0"/>
            </a:br>
            <a:r>
              <a:rPr lang="hu-HU" b="0" dirty="0" smtClean="0"/>
              <a:t>-&gt; </a:t>
            </a:r>
            <a:r>
              <a:rPr lang="hu-HU" b="0" dirty="0" err="1" smtClean="0"/>
              <a:t>buckminsterfullerén</a:t>
            </a:r>
            <a:endParaRPr lang="hu-HU" b="0" dirty="0" smtClean="0"/>
          </a:p>
          <a:p>
            <a:pPr>
              <a:buFont typeface="Arial" pitchFamily="34" charset="0"/>
              <a:buChar char="•"/>
            </a:pPr>
            <a:r>
              <a:rPr lang="hu-HU" b="0" dirty="0" smtClean="0"/>
              <a:t> 1990 W. </a:t>
            </a:r>
            <a:r>
              <a:rPr lang="hu-HU" b="0" dirty="0" err="1" smtClean="0"/>
              <a:t>Kratschmer</a:t>
            </a:r>
            <a:r>
              <a:rPr lang="hu-HU" b="0" dirty="0" smtClean="0"/>
              <a:t> grafitelektródák közötti </a:t>
            </a:r>
            <a:r>
              <a:rPr lang="hu-HU" dirty="0" smtClean="0"/>
              <a:t>ívkisüléssel</a:t>
            </a:r>
            <a:r>
              <a:rPr lang="hu-HU" b="0" dirty="0" smtClean="0"/>
              <a:t>,</a:t>
            </a:r>
          </a:p>
          <a:p>
            <a:pPr>
              <a:buFont typeface="Arial" pitchFamily="34" charset="0"/>
              <a:buChar char="•"/>
            </a:pPr>
            <a:r>
              <a:rPr lang="hu-HU" b="0" dirty="0" smtClean="0"/>
              <a:t> A korom 10-15%-a </a:t>
            </a:r>
            <a:r>
              <a:rPr lang="hu-HU" b="0" dirty="0" err="1" smtClean="0"/>
              <a:t>fullerén</a:t>
            </a:r>
            <a:r>
              <a:rPr lang="hu-HU" b="0" dirty="0" smtClean="0"/>
              <a:t>, ezért </a:t>
            </a:r>
            <a:r>
              <a:rPr lang="hu-HU" dirty="0" smtClean="0"/>
              <a:t>szétválasztás</a:t>
            </a:r>
            <a:r>
              <a:rPr lang="hu-HU" b="0" dirty="0" smtClean="0"/>
              <a:t> szükséges:</a:t>
            </a:r>
          </a:p>
          <a:p>
            <a:pPr>
              <a:buFont typeface="Arial" pitchFamily="34" charset="0"/>
              <a:buChar char="•"/>
            </a:pPr>
            <a:r>
              <a:rPr lang="hu-HU" b="0" dirty="0" smtClean="0"/>
              <a:t> </a:t>
            </a:r>
            <a:r>
              <a:rPr lang="hu-HU" b="0" dirty="0" err="1" smtClean="0"/>
              <a:t>folyadékkromatográfia</a:t>
            </a:r>
            <a:r>
              <a:rPr lang="hu-HU" b="0" dirty="0" smtClean="0"/>
              <a:t>,</a:t>
            </a:r>
          </a:p>
          <a:p>
            <a:pPr>
              <a:buFont typeface="Arial" pitchFamily="34" charset="0"/>
              <a:buChar char="•"/>
            </a:pPr>
            <a:r>
              <a:rPr lang="hu-HU" b="0" dirty="0" smtClean="0"/>
              <a:t> vákuumszublimálás.</a:t>
            </a:r>
          </a:p>
          <a:p>
            <a:pPr>
              <a:buFont typeface="Arial" pitchFamily="34" charset="0"/>
              <a:buChar char="•"/>
            </a:pPr>
            <a:endParaRPr lang="hu-HU" b="0" dirty="0" smtClean="0"/>
          </a:p>
          <a:p>
            <a:pPr>
              <a:buFont typeface="Arial" pitchFamily="34" charset="0"/>
              <a:buChar char="•"/>
            </a:pPr>
            <a:r>
              <a:rPr lang="hu-HU" b="0" dirty="0" smtClean="0"/>
              <a:t> Laborban napi 1g állítható elő,</a:t>
            </a:r>
            <a:br>
              <a:rPr lang="hu-HU" b="0" dirty="0" smtClean="0"/>
            </a:br>
            <a:r>
              <a:rPr lang="hu-HU" b="0" dirty="0" smtClean="0"/>
              <a:t>C</a:t>
            </a:r>
            <a:r>
              <a:rPr lang="hu-HU" b="0" baseline="-25000" dirty="0" smtClean="0"/>
              <a:t>60</a:t>
            </a:r>
            <a:r>
              <a:rPr lang="hu-HU" b="0" dirty="0" smtClean="0"/>
              <a:t> grammja 50 USD (2009)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50</a:t>
            </a:fld>
            <a:endParaRPr lang="en-GB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772816"/>
            <a:ext cx="734377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42875" y="-71438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hu-HU" sz="3200" kern="0" dirty="0" smtClean="0"/>
              <a:t>4. </a:t>
            </a:r>
            <a:r>
              <a:rPr lang="hu-HU" sz="3200" kern="0" dirty="0" err="1" smtClean="0"/>
              <a:t>Grafén</a:t>
            </a:r>
            <a:endParaRPr lang="hu-HU" sz="3200" kern="0" dirty="0" smtClean="0"/>
          </a:p>
        </p:txBody>
      </p:sp>
      <p:sp>
        <p:nvSpPr>
          <p:cNvPr id="8" name="Szövegdoboz 7"/>
          <p:cNvSpPr txBox="1"/>
          <p:nvPr/>
        </p:nvSpPr>
        <p:spPr>
          <a:xfrm>
            <a:off x="107504" y="836712"/>
            <a:ext cx="8712968" cy="414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lnSpc>
                <a:spcPct val="130000"/>
              </a:lnSpc>
            </a:pPr>
            <a:r>
              <a:rPr lang="hu-HU" dirty="0" err="1" smtClean="0"/>
              <a:t>Grafén</a:t>
            </a:r>
            <a:r>
              <a:rPr lang="hu-HU" dirty="0" smtClean="0"/>
              <a:t> </a:t>
            </a:r>
            <a:r>
              <a:rPr lang="hu-HU" dirty="0" err="1" smtClean="0"/>
              <a:t>nanoszalagok</a:t>
            </a:r>
            <a:r>
              <a:rPr lang="hu-HU" dirty="0" smtClean="0"/>
              <a:t> (</a:t>
            </a:r>
            <a:r>
              <a:rPr lang="hu-HU" dirty="0" err="1" smtClean="0"/>
              <a:t>nano</a:t>
            </a:r>
            <a:r>
              <a:rPr lang="hu-HU" dirty="0" smtClean="0"/>
              <a:t> </a:t>
            </a:r>
            <a:r>
              <a:rPr lang="hu-HU" dirty="0" err="1" smtClean="0"/>
              <a:t>ribbons</a:t>
            </a:r>
            <a:r>
              <a:rPr lang="hu-HU" dirty="0" smtClean="0"/>
              <a:t> GNR) – a jövő elektronikai anyaga?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107504" y="1268760"/>
            <a:ext cx="8280920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lnSpc>
                <a:spcPct val="130000"/>
              </a:lnSpc>
            </a:pPr>
            <a:r>
              <a:rPr lang="hu-HU" dirty="0" smtClean="0"/>
              <a:t>Előállítás 2) </a:t>
            </a:r>
            <a:r>
              <a:rPr lang="hu-HU" b="0" dirty="0" smtClean="0"/>
              <a:t>-&gt; </a:t>
            </a:r>
            <a:r>
              <a:rPr lang="hu-HU" b="0" dirty="0" err="1" smtClean="0"/>
              <a:t>karbotermikus</a:t>
            </a:r>
            <a:r>
              <a:rPr lang="hu-HU" b="0" dirty="0" smtClean="0"/>
              <a:t> marás (CTE)</a:t>
            </a:r>
          </a:p>
        </p:txBody>
      </p:sp>
      <p:sp>
        <p:nvSpPr>
          <p:cNvPr id="10" name="Szövegdoboz 9"/>
          <p:cNvSpPr txBox="1"/>
          <p:nvPr/>
        </p:nvSpPr>
        <p:spPr>
          <a:xfrm>
            <a:off x="2051720" y="6381328"/>
            <a:ext cx="4710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b="0" dirty="0" smtClean="0"/>
              <a:t>Forrás: Tóvári Endre, </a:t>
            </a:r>
            <a:r>
              <a:rPr lang="hu-HU" sz="1200" b="0" dirty="0" err="1" smtClean="0"/>
              <a:t>Grafén</a:t>
            </a:r>
            <a:r>
              <a:rPr lang="hu-HU" sz="1200" b="0" dirty="0" smtClean="0"/>
              <a:t> </a:t>
            </a:r>
            <a:r>
              <a:rPr lang="hu-HU" sz="1200" b="0" dirty="0" err="1" smtClean="0"/>
              <a:t>nanoszalagok</a:t>
            </a:r>
            <a:r>
              <a:rPr lang="hu-HU" sz="1200" b="0" dirty="0" smtClean="0"/>
              <a:t> előállítása OTDK 2011</a:t>
            </a:r>
            <a:endParaRPr lang="en-US" sz="12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51</a:t>
            </a:fld>
            <a:endParaRPr lang="en-GB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42875" y="-71438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hu-HU" sz="3200" kern="0" dirty="0" smtClean="0"/>
              <a:t>4. </a:t>
            </a:r>
            <a:r>
              <a:rPr lang="hu-HU" sz="3200" kern="0" dirty="0" err="1" smtClean="0"/>
              <a:t>Grafén</a:t>
            </a:r>
            <a:endParaRPr lang="hu-HU" sz="3200" kern="0" dirty="0" smtClean="0"/>
          </a:p>
        </p:txBody>
      </p:sp>
      <p:sp>
        <p:nvSpPr>
          <p:cNvPr id="7" name="Szövegdoboz 6"/>
          <p:cNvSpPr txBox="1"/>
          <p:nvPr/>
        </p:nvSpPr>
        <p:spPr>
          <a:xfrm>
            <a:off x="107504" y="836712"/>
            <a:ext cx="8712968" cy="2613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lnSpc>
                <a:spcPct val="130000"/>
              </a:lnSpc>
            </a:pPr>
            <a:r>
              <a:rPr lang="hu-HU" dirty="0" smtClean="0"/>
              <a:t>Potenciális problémák 1)</a:t>
            </a:r>
          </a:p>
          <a:p>
            <a:pPr marL="360363" indent="-360363">
              <a:lnSpc>
                <a:spcPct val="130000"/>
              </a:lnSpc>
              <a:buFont typeface="Wingdings" pitchFamily="2" charset="2"/>
              <a:buChar char="Ø"/>
            </a:pPr>
            <a:r>
              <a:rPr lang="hu-HU" b="0" dirty="0" smtClean="0"/>
              <a:t>A tömegtermelés szempontjából a </a:t>
            </a:r>
            <a:r>
              <a:rPr lang="hu-HU" b="0" dirty="0" err="1" smtClean="0"/>
              <a:t>grafén</a:t>
            </a:r>
            <a:r>
              <a:rPr lang="hu-HU" b="0" dirty="0" smtClean="0"/>
              <a:t> CVD előállítási módja lenne a legígéretesebb eljárás.</a:t>
            </a:r>
          </a:p>
          <a:p>
            <a:pPr marL="360363" indent="-360363">
              <a:lnSpc>
                <a:spcPct val="130000"/>
              </a:lnSpc>
              <a:buFont typeface="Wingdings" pitchFamily="2" charset="2"/>
              <a:buChar char="Ø"/>
            </a:pPr>
            <a:r>
              <a:rPr lang="hu-HU" b="0" dirty="0" smtClean="0"/>
              <a:t>A CVD </a:t>
            </a:r>
            <a:r>
              <a:rPr lang="hu-HU" b="0" dirty="0" err="1" smtClean="0"/>
              <a:t>grafén</a:t>
            </a:r>
            <a:r>
              <a:rPr lang="hu-HU" b="0" dirty="0" smtClean="0"/>
              <a:t> </a:t>
            </a:r>
            <a:r>
              <a:rPr lang="hu-HU" dirty="0" smtClean="0"/>
              <a:t>polikristályos szerkezetű</a:t>
            </a:r>
            <a:r>
              <a:rPr lang="hu-HU" b="0" dirty="0" smtClean="0"/>
              <a:t>, a kristályok között nagyszögű szemcsehatárok vannak, ami miatt a vezetési tulajdonságok 1-2 nagyságrenddel rosszabbak, mint az egykristályos (pl. </a:t>
            </a:r>
            <a:r>
              <a:rPr lang="hu-HU" b="0" dirty="0" err="1" smtClean="0"/>
              <a:t>exfoliálással</a:t>
            </a:r>
            <a:r>
              <a:rPr lang="hu-HU" b="0" dirty="0" smtClean="0"/>
              <a:t> előállított) </a:t>
            </a:r>
            <a:r>
              <a:rPr lang="hu-HU" b="0" dirty="0" err="1" smtClean="0"/>
              <a:t>grafén</a:t>
            </a:r>
            <a:r>
              <a:rPr lang="hu-HU" b="0" dirty="0" smtClean="0"/>
              <a:t> esetében. </a:t>
            </a:r>
          </a:p>
          <a:p>
            <a:pPr marL="360363" indent="-360363">
              <a:lnSpc>
                <a:spcPct val="130000"/>
              </a:lnSpc>
            </a:pPr>
            <a:endParaRPr lang="hu-HU" dirty="0" smtClean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068960"/>
            <a:ext cx="750570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zövegdoboz 8"/>
          <p:cNvSpPr txBox="1"/>
          <p:nvPr/>
        </p:nvSpPr>
        <p:spPr>
          <a:xfrm>
            <a:off x="2555776" y="6309320"/>
            <a:ext cx="6156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0" dirty="0" smtClean="0"/>
              <a:t>Forrás: L.P. Bíró, P. </a:t>
            </a:r>
            <a:r>
              <a:rPr lang="hu-HU" sz="1200" b="0" dirty="0" err="1" smtClean="0"/>
              <a:t>Lambin</a:t>
            </a:r>
            <a:r>
              <a:rPr lang="hu-HU" sz="1200" b="0" dirty="0" smtClean="0"/>
              <a:t>, </a:t>
            </a:r>
            <a:r>
              <a:rPr lang="en-US" sz="1200" b="0" i="1" dirty="0" smtClean="0"/>
              <a:t>New Journal of Physics 15 (2013) 035024</a:t>
            </a:r>
            <a:endParaRPr lang="en-US" sz="12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52</a:t>
            </a:fld>
            <a:endParaRPr lang="en-GB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42875" y="-71438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hu-HU" sz="3200" kern="0" dirty="0" smtClean="0"/>
              <a:t>4. </a:t>
            </a:r>
            <a:r>
              <a:rPr lang="hu-HU" sz="3200" kern="0" dirty="0" err="1" smtClean="0"/>
              <a:t>Grafén</a:t>
            </a:r>
            <a:endParaRPr lang="hu-HU" sz="3200" kern="0" dirty="0" smtClean="0"/>
          </a:p>
        </p:txBody>
      </p:sp>
      <p:sp>
        <p:nvSpPr>
          <p:cNvPr id="7" name="Szövegdoboz 6"/>
          <p:cNvSpPr txBox="1"/>
          <p:nvPr/>
        </p:nvSpPr>
        <p:spPr>
          <a:xfrm>
            <a:off x="107504" y="836712"/>
            <a:ext cx="8712968" cy="205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lnSpc>
                <a:spcPct val="130000"/>
              </a:lnSpc>
            </a:pPr>
            <a:r>
              <a:rPr lang="hu-HU" dirty="0" smtClean="0"/>
              <a:t>Potenciális problémák 1)</a:t>
            </a:r>
          </a:p>
          <a:p>
            <a:pPr marL="360363" indent="-360363">
              <a:lnSpc>
                <a:spcPct val="130000"/>
              </a:lnSpc>
              <a:buFont typeface="Wingdings" pitchFamily="2" charset="2"/>
              <a:buChar char="Ø"/>
            </a:pPr>
            <a:r>
              <a:rPr lang="hu-HU" b="0" dirty="0" smtClean="0"/>
              <a:t>A vezetőképesség romlásáért egyértelműen a szemcsehatárok felelősek.</a:t>
            </a:r>
          </a:p>
          <a:p>
            <a:pPr marL="360363" indent="-360363">
              <a:lnSpc>
                <a:spcPct val="130000"/>
              </a:lnSpc>
              <a:buFont typeface="Wingdings" pitchFamily="2" charset="2"/>
              <a:buChar char="Ø"/>
            </a:pPr>
            <a:r>
              <a:rPr lang="hu-HU" b="0" dirty="0" smtClean="0"/>
              <a:t>Ezt figyelembe kell venni a mintázatkialakítás során is.</a:t>
            </a:r>
          </a:p>
          <a:p>
            <a:pPr marL="360363" indent="-360363">
              <a:lnSpc>
                <a:spcPct val="130000"/>
              </a:lnSpc>
            </a:pPr>
            <a:endParaRPr lang="hu-HU" sz="800" b="0" dirty="0" smtClean="0"/>
          </a:p>
          <a:p>
            <a:pPr marL="360363" indent="-360363">
              <a:lnSpc>
                <a:spcPct val="130000"/>
              </a:lnSpc>
            </a:pPr>
            <a:r>
              <a:rPr lang="hu-HU" b="0" dirty="0" smtClean="0"/>
              <a:t>STM topográfia és vezetőképesség képek egy szemcsehatárról:</a:t>
            </a:r>
          </a:p>
          <a:p>
            <a:pPr marL="360363" indent="-360363">
              <a:lnSpc>
                <a:spcPct val="130000"/>
              </a:lnSpc>
            </a:pPr>
            <a:endParaRPr lang="hu-HU" dirty="0" smtClean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1475" y="2564904"/>
            <a:ext cx="7400925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zövegdoboz 7"/>
          <p:cNvSpPr txBox="1"/>
          <p:nvPr/>
        </p:nvSpPr>
        <p:spPr>
          <a:xfrm>
            <a:off x="2555776" y="6309320"/>
            <a:ext cx="6156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0" dirty="0" smtClean="0"/>
              <a:t>Forrás: L.P. Bíró, P. </a:t>
            </a:r>
            <a:r>
              <a:rPr lang="hu-HU" sz="1200" b="0" dirty="0" err="1" smtClean="0"/>
              <a:t>Lambin</a:t>
            </a:r>
            <a:r>
              <a:rPr lang="hu-HU" sz="1200" b="0" dirty="0" smtClean="0"/>
              <a:t>, </a:t>
            </a:r>
            <a:r>
              <a:rPr lang="en-US" sz="1200" b="0" i="1" dirty="0" smtClean="0"/>
              <a:t>New Journal of Physics 15 (2013) 035024</a:t>
            </a:r>
            <a:endParaRPr lang="en-US" sz="12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53</a:t>
            </a:fld>
            <a:endParaRPr lang="en-GB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42875" y="-71438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hu-HU" sz="3200" kern="0" dirty="0" smtClean="0"/>
              <a:t>4. </a:t>
            </a:r>
            <a:r>
              <a:rPr lang="hu-HU" sz="3200" kern="0" dirty="0" err="1" smtClean="0"/>
              <a:t>Grafén</a:t>
            </a:r>
            <a:endParaRPr lang="hu-HU" sz="3200" kern="0" dirty="0" smtClean="0"/>
          </a:p>
        </p:txBody>
      </p:sp>
      <p:sp>
        <p:nvSpPr>
          <p:cNvPr id="7" name="Szövegdoboz 6"/>
          <p:cNvSpPr txBox="1"/>
          <p:nvPr/>
        </p:nvSpPr>
        <p:spPr>
          <a:xfrm>
            <a:off x="107504" y="836712"/>
            <a:ext cx="8712968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lnSpc>
                <a:spcPct val="130000"/>
              </a:lnSpc>
            </a:pPr>
            <a:r>
              <a:rPr lang="hu-HU" dirty="0" smtClean="0"/>
              <a:t>Potenciális problémák 2)</a:t>
            </a:r>
          </a:p>
          <a:p>
            <a:pPr marL="360363" indent="-360363">
              <a:lnSpc>
                <a:spcPct val="130000"/>
              </a:lnSpc>
              <a:buFont typeface="Wingdings" pitchFamily="2" charset="2"/>
              <a:buChar char="Ø"/>
            </a:pPr>
            <a:r>
              <a:rPr lang="hu-HU" b="0" dirty="0" smtClean="0"/>
              <a:t>A </a:t>
            </a:r>
            <a:r>
              <a:rPr lang="hu-HU" b="0" dirty="0" err="1" smtClean="0"/>
              <a:t>CVD-vel</a:t>
            </a:r>
            <a:r>
              <a:rPr lang="hu-HU" b="0" dirty="0" smtClean="0"/>
              <a:t> előállított </a:t>
            </a:r>
            <a:r>
              <a:rPr lang="hu-HU" b="0" dirty="0" err="1" smtClean="0"/>
              <a:t>grafén</a:t>
            </a:r>
            <a:r>
              <a:rPr lang="hu-HU" b="0" dirty="0" smtClean="0"/>
              <a:t> felülete hullámos (nem ideálisan 2D-s alakzat).</a:t>
            </a:r>
          </a:p>
          <a:p>
            <a:pPr marL="360363" indent="-360363">
              <a:lnSpc>
                <a:spcPct val="130000"/>
              </a:lnSpc>
              <a:buFont typeface="Wingdings" pitchFamily="2" charset="2"/>
              <a:buChar char="Ø"/>
            </a:pPr>
            <a:r>
              <a:rPr lang="hu-HU" b="0" dirty="0" smtClean="0"/>
              <a:t>Az elektromos tulajdonságok lokálisan változnak a hullámosság következtében.</a:t>
            </a:r>
          </a:p>
          <a:p>
            <a:pPr marL="360363" indent="-360363">
              <a:lnSpc>
                <a:spcPct val="130000"/>
              </a:lnSpc>
              <a:buFont typeface="Wingdings" pitchFamily="2" charset="2"/>
              <a:buChar char="Ø"/>
            </a:pPr>
            <a:r>
              <a:rPr lang="hu-HU" b="0" dirty="0" smtClean="0"/>
              <a:t>A hullámosság egyik oka lehet a szemcsehatárok jelenléte:</a:t>
            </a:r>
          </a:p>
          <a:p>
            <a:pPr marL="360363" indent="-360363">
              <a:lnSpc>
                <a:spcPct val="130000"/>
              </a:lnSpc>
            </a:pPr>
            <a:endParaRPr lang="hu-HU" dirty="0" smtClean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348880"/>
            <a:ext cx="5114925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zövegdoboz 8"/>
          <p:cNvSpPr txBox="1"/>
          <p:nvPr/>
        </p:nvSpPr>
        <p:spPr>
          <a:xfrm>
            <a:off x="1979712" y="6309320"/>
            <a:ext cx="6156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0" dirty="0" smtClean="0"/>
              <a:t>Forrás: L.P. Bíró, P. </a:t>
            </a:r>
            <a:r>
              <a:rPr lang="hu-HU" sz="1200" b="0" dirty="0" err="1" smtClean="0"/>
              <a:t>Lambin</a:t>
            </a:r>
            <a:r>
              <a:rPr lang="hu-HU" sz="1200" b="0" dirty="0" smtClean="0"/>
              <a:t>, </a:t>
            </a:r>
            <a:r>
              <a:rPr lang="en-US" sz="1200" b="0" i="1" dirty="0" smtClean="0"/>
              <a:t>New Journal of Physics 15 (2013) 035024</a:t>
            </a:r>
            <a:endParaRPr lang="en-US" sz="12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54</a:t>
            </a:fld>
            <a:endParaRPr lang="en-GB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42875" y="-71438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hu-HU" sz="3200" kern="0" dirty="0" smtClean="0"/>
              <a:t>4. </a:t>
            </a:r>
            <a:r>
              <a:rPr lang="hu-HU" sz="3200" kern="0" dirty="0" err="1" smtClean="0"/>
              <a:t>Grafén</a:t>
            </a:r>
            <a:endParaRPr lang="hu-HU" sz="3200" kern="0" dirty="0" smtClean="0"/>
          </a:p>
        </p:txBody>
      </p:sp>
      <p:sp>
        <p:nvSpPr>
          <p:cNvPr id="7" name="Szövegdoboz 6"/>
          <p:cNvSpPr txBox="1"/>
          <p:nvPr/>
        </p:nvSpPr>
        <p:spPr>
          <a:xfrm>
            <a:off x="107504" y="836712"/>
            <a:ext cx="8712968" cy="225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lnSpc>
                <a:spcPct val="130000"/>
              </a:lnSpc>
            </a:pPr>
            <a:r>
              <a:rPr lang="hu-HU" dirty="0" smtClean="0"/>
              <a:t>Potenciális problémák 2)</a:t>
            </a:r>
          </a:p>
          <a:p>
            <a:pPr marL="360363" indent="-360363">
              <a:lnSpc>
                <a:spcPct val="130000"/>
              </a:lnSpc>
              <a:buFont typeface="Wingdings" pitchFamily="2" charset="2"/>
              <a:buChar char="Ø"/>
            </a:pPr>
            <a:r>
              <a:rPr lang="hu-HU" b="0" dirty="0" smtClean="0"/>
              <a:t>A hullámosság kialakulásának további oka lehet pl. a réz hordozó és a </a:t>
            </a:r>
            <a:r>
              <a:rPr lang="hu-HU" b="0" dirty="0" err="1" smtClean="0"/>
              <a:t>grafén</a:t>
            </a:r>
            <a:r>
              <a:rPr lang="hu-HU" b="0" dirty="0" smtClean="0"/>
              <a:t> ellentétes irányú </a:t>
            </a:r>
            <a:r>
              <a:rPr lang="hu-HU" b="0" dirty="0" err="1" smtClean="0"/>
              <a:t>hőtágulása</a:t>
            </a:r>
            <a:r>
              <a:rPr lang="hu-HU" b="0" dirty="0" smtClean="0"/>
              <a:t> a CVD utáni lehűlés során.</a:t>
            </a:r>
          </a:p>
          <a:p>
            <a:pPr marL="360363" indent="-360363">
              <a:lnSpc>
                <a:spcPct val="130000"/>
              </a:lnSpc>
              <a:buFont typeface="Wingdings" pitchFamily="2" charset="2"/>
              <a:buChar char="Ø"/>
            </a:pPr>
            <a:r>
              <a:rPr lang="hu-HU" b="0" dirty="0" smtClean="0"/>
              <a:t>A réz repedések fölött </a:t>
            </a:r>
            <a:r>
              <a:rPr lang="hu-HU" b="0" dirty="0" err="1" smtClean="0"/>
              <a:t>grafén</a:t>
            </a:r>
            <a:r>
              <a:rPr lang="hu-HU" b="0" dirty="0" smtClean="0"/>
              <a:t> hidak alakulhatnak ki, amelyek csak kvantum hatásokkal magyarázható </a:t>
            </a:r>
            <a:r>
              <a:rPr lang="hu-HU" b="0" dirty="0" err="1" smtClean="0"/>
              <a:t>nano-hullámosságot</a:t>
            </a:r>
            <a:r>
              <a:rPr lang="hu-HU" b="0" dirty="0" smtClean="0"/>
              <a:t> mutatnak.</a:t>
            </a:r>
          </a:p>
          <a:p>
            <a:pPr marL="360363" indent="-360363">
              <a:lnSpc>
                <a:spcPct val="130000"/>
              </a:lnSpc>
            </a:pPr>
            <a:endParaRPr lang="hu-HU" dirty="0" smtClean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780928"/>
            <a:ext cx="7270204" cy="339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zövegdoboz 7"/>
          <p:cNvSpPr txBox="1"/>
          <p:nvPr/>
        </p:nvSpPr>
        <p:spPr>
          <a:xfrm>
            <a:off x="2376264" y="6309320"/>
            <a:ext cx="6156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0" dirty="0" smtClean="0"/>
              <a:t>Forrás: L. Tapasztó et. </a:t>
            </a:r>
            <a:r>
              <a:rPr lang="hu-HU" sz="1200" b="0" dirty="0" err="1" smtClean="0"/>
              <a:t>al</a:t>
            </a:r>
            <a:r>
              <a:rPr lang="hu-HU" sz="1200" b="0" dirty="0" smtClean="0"/>
              <a:t>. </a:t>
            </a:r>
            <a:r>
              <a:rPr lang="fr-FR" sz="1200" b="0" dirty="0" smtClean="0"/>
              <a:t>Nature Physics 8, 739–742 (2012)</a:t>
            </a:r>
            <a:endParaRPr lang="en-US" sz="12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55</a:t>
            </a:fld>
            <a:endParaRPr lang="en-GB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312241"/>
            <a:ext cx="3305745" cy="3997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42875" y="-71438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hu-HU" sz="3200" kern="0" dirty="0" smtClean="0"/>
              <a:t>4. </a:t>
            </a:r>
            <a:r>
              <a:rPr lang="hu-HU" sz="3200" kern="0" dirty="0" err="1" smtClean="0"/>
              <a:t>Grafén</a:t>
            </a:r>
            <a:endParaRPr lang="hu-HU" sz="3200" kern="0" dirty="0" smtClean="0"/>
          </a:p>
        </p:txBody>
      </p:sp>
      <p:sp>
        <p:nvSpPr>
          <p:cNvPr id="8" name="Szövegdoboz 7"/>
          <p:cNvSpPr txBox="1"/>
          <p:nvPr/>
        </p:nvSpPr>
        <p:spPr>
          <a:xfrm>
            <a:off x="107504" y="836712"/>
            <a:ext cx="8856984" cy="15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lnSpc>
                <a:spcPct val="130000"/>
              </a:lnSpc>
            </a:pPr>
            <a:r>
              <a:rPr lang="hu-HU" dirty="0" err="1" smtClean="0"/>
              <a:t>Grafén</a:t>
            </a:r>
            <a:r>
              <a:rPr lang="hu-HU" dirty="0" smtClean="0"/>
              <a:t> </a:t>
            </a:r>
            <a:r>
              <a:rPr lang="hu-HU" dirty="0" err="1" smtClean="0"/>
              <a:t>nanopórusok</a:t>
            </a:r>
            <a:r>
              <a:rPr lang="hu-HU" dirty="0" smtClean="0"/>
              <a:t> és DNS </a:t>
            </a:r>
            <a:r>
              <a:rPr lang="hu-HU" dirty="0" err="1" smtClean="0"/>
              <a:t>szekvenálás</a:t>
            </a:r>
            <a:endParaRPr lang="hu-HU" dirty="0" smtClean="0"/>
          </a:p>
          <a:p>
            <a:pPr marL="360363" indent="-360363">
              <a:lnSpc>
                <a:spcPct val="130000"/>
              </a:lnSpc>
              <a:buFont typeface="Wingdings" pitchFamily="2" charset="2"/>
              <a:buChar char="Ø"/>
            </a:pPr>
            <a:r>
              <a:rPr lang="hu-HU" b="0" dirty="0" smtClean="0"/>
              <a:t>A DNS-t </a:t>
            </a:r>
            <a:r>
              <a:rPr lang="hu-HU" b="0" dirty="0" err="1" smtClean="0"/>
              <a:t>elektroforézissel</a:t>
            </a:r>
            <a:r>
              <a:rPr lang="hu-HU" b="0" dirty="0" smtClean="0"/>
              <a:t> hajtjuk át a </a:t>
            </a:r>
            <a:r>
              <a:rPr lang="hu-HU" b="0" dirty="0" err="1" smtClean="0"/>
              <a:t>nanopóruson</a:t>
            </a:r>
            <a:r>
              <a:rPr lang="hu-HU" b="0" dirty="0" smtClean="0"/>
              <a:t>,</a:t>
            </a:r>
          </a:p>
          <a:p>
            <a:pPr marL="360363" indent="-360363">
              <a:lnSpc>
                <a:spcPct val="130000"/>
              </a:lnSpc>
              <a:buFont typeface="Wingdings" pitchFamily="2" charset="2"/>
              <a:buChar char="Ø"/>
            </a:pPr>
            <a:r>
              <a:rPr lang="hu-HU" b="0" dirty="0" smtClean="0"/>
              <a:t>Az A-T bázisok között 2 db, a G-C bázisok között 3 db hidrogén kötés -&gt; különböző mértékben feszíti szét a pórust -&gt; ionáram mérése a póruson keresztül</a:t>
            </a:r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2276872"/>
            <a:ext cx="5044282" cy="3971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zövegdoboz 9"/>
          <p:cNvSpPr txBox="1"/>
          <p:nvPr/>
        </p:nvSpPr>
        <p:spPr>
          <a:xfrm>
            <a:off x="2376264" y="6309320"/>
            <a:ext cx="6156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0" dirty="0" smtClean="0"/>
              <a:t>Forrás: </a:t>
            </a:r>
            <a:r>
              <a:rPr lang="hu-HU" sz="1200" dirty="0" smtClean="0"/>
              <a:t>Videók is!: </a:t>
            </a:r>
            <a:r>
              <a:rPr lang="hu-HU" sz="1200" b="0" dirty="0" smtClean="0"/>
              <a:t>http://www.ks.uiuc.edu/Research/graphenepores/</a:t>
            </a:r>
            <a:endParaRPr lang="en-US" sz="1200" b="0" dirty="0"/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0693" y="4581128"/>
            <a:ext cx="1282955" cy="1664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56</a:t>
            </a:fld>
            <a:endParaRPr lang="en-GB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42875" y="-71438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hu-HU" sz="3200" kern="0" dirty="0" smtClean="0"/>
              <a:t>4. </a:t>
            </a:r>
            <a:r>
              <a:rPr lang="hu-HU" sz="3200" kern="0" dirty="0" err="1" smtClean="0"/>
              <a:t>Grafén</a:t>
            </a:r>
            <a:endParaRPr lang="hu-HU" sz="3200" kern="0" dirty="0" smtClean="0"/>
          </a:p>
        </p:txBody>
      </p:sp>
      <p:sp>
        <p:nvSpPr>
          <p:cNvPr id="7" name="Szövegdoboz 6"/>
          <p:cNvSpPr txBox="1"/>
          <p:nvPr/>
        </p:nvSpPr>
        <p:spPr>
          <a:xfrm>
            <a:off x="107504" y="836712"/>
            <a:ext cx="8712968" cy="414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lnSpc>
                <a:spcPct val="130000"/>
              </a:lnSpc>
            </a:pPr>
            <a:r>
              <a:rPr lang="hu-HU" dirty="0" smtClean="0"/>
              <a:t>A jövő </a:t>
            </a:r>
            <a:r>
              <a:rPr lang="hu-HU" dirty="0" err="1" smtClean="0"/>
              <a:t>fullerén</a:t>
            </a:r>
            <a:r>
              <a:rPr lang="hu-HU" dirty="0" smtClean="0"/>
              <a:t> és CNT előállítási technológiája? (érdekesség)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782922"/>
            <a:ext cx="3600400" cy="4958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06809" y="1916832"/>
            <a:ext cx="4321175" cy="40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0363" indent="-360363">
              <a:lnSpc>
                <a:spcPct val="130000"/>
              </a:lnSpc>
              <a:buFontTx/>
              <a:buChar char="•"/>
            </a:pPr>
            <a:r>
              <a:rPr lang="hu-HU" sz="2000" b="0" dirty="0" smtClean="0"/>
              <a:t>Kiindulás: a </a:t>
            </a:r>
            <a:r>
              <a:rPr lang="hu-HU" sz="2000" b="0" dirty="0" err="1" smtClean="0"/>
              <a:t>grafén</a:t>
            </a:r>
            <a:r>
              <a:rPr lang="hu-HU" sz="2000" b="0" dirty="0" smtClean="0"/>
              <a:t> mintázása STM litográfiával és </a:t>
            </a:r>
            <a:r>
              <a:rPr lang="hu-HU" sz="2000" b="0" dirty="0" err="1" smtClean="0"/>
              <a:t>CTE-vel</a:t>
            </a:r>
            <a:endParaRPr lang="hu-HU" sz="2000" b="0" dirty="0" smtClean="0"/>
          </a:p>
          <a:p>
            <a:pPr marL="360363" indent="-360363">
              <a:lnSpc>
                <a:spcPct val="130000"/>
              </a:lnSpc>
              <a:buFontTx/>
              <a:buChar char="•"/>
            </a:pPr>
            <a:r>
              <a:rPr lang="hu-HU" sz="2000" b="0" dirty="0" smtClean="0"/>
              <a:t>Definiált alakzatok létrehozása </a:t>
            </a:r>
            <a:r>
              <a:rPr lang="hu-HU" sz="2000" b="0" dirty="0" err="1" smtClean="0"/>
              <a:t>grafénból</a:t>
            </a:r>
            <a:endParaRPr lang="hu-HU" sz="2000" b="0" dirty="0"/>
          </a:p>
          <a:p>
            <a:pPr marL="360363" indent="-360363">
              <a:lnSpc>
                <a:spcPct val="130000"/>
              </a:lnSpc>
              <a:buFontTx/>
              <a:buChar char="•"/>
            </a:pPr>
            <a:r>
              <a:rPr lang="hu-HU" sz="2000" b="0" dirty="0" smtClean="0"/>
              <a:t>A 3D-s formák önszerveződő jelleggel kialakulnak (kvantumkémiai modell)</a:t>
            </a:r>
          </a:p>
          <a:p>
            <a:pPr marL="360363" indent="-360363">
              <a:lnSpc>
                <a:spcPct val="130000"/>
              </a:lnSpc>
              <a:buFontTx/>
              <a:buChar char="•"/>
            </a:pPr>
            <a:r>
              <a:rPr lang="hu-HU" sz="2000" b="0" dirty="0" smtClean="0"/>
              <a:t>@ I. László, I. Zsoldos, Széchenyi István Egyetem , Győr</a:t>
            </a:r>
          </a:p>
          <a:p>
            <a:pPr marL="360363" indent="-360363">
              <a:lnSpc>
                <a:spcPct val="130000"/>
              </a:lnSpc>
              <a:buFontTx/>
              <a:buChar char="•"/>
            </a:pPr>
            <a:r>
              <a:rPr lang="hu-HU" sz="1600" b="0" dirty="0" smtClean="0"/>
              <a:t>(</a:t>
            </a:r>
            <a:r>
              <a:rPr lang="en-US" sz="1600" b="0" dirty="0" err="1" smtClean="0"/>
              <a:t>doi</a:t>
            </a:r>
            <a:r>
              <a:rPr lang="en-US" sz="1600" b="0" dirty="0" smtClean="0"/>
              <a:t>: 10.1209/0295-5075/99/63001</a:t>
            </a:r>
            <a:r>
              <a:rPr lang="hu-HU" sz="1600" b="0" dirty="0" smtClean="0"/>
              <a:t>)</a:t>
            </a:r>
            <a:endParaRPr lang="hu-HU" sz="16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57</a:t>
            </a:fld>
            <a:endParaRPr lang="en-GB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42875" y="-71438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hu-HU" sz="3200" kern="0" dirty="0" smtClean="0"/>
              <a:t>4. </a:t>
            </a:r>
            <a:r>
              <a:rPr lang="hu-HU" sz="3200" kern="0" dirty="0" err="1" smtClean="0"/>
              <a:t>Grafén</a:t>
            </a:r>
            <a:endParaRPr lang="hu-HU" sz="3200" kern="0" dirty="0" smtClean="0"/>
          </a:p>
        </p:txBody>
      </p:sp>
      <p:sp>
        <p:nvSpPr>
          <p:cNvPr id="7" name="Szövegdoboz 6"/>
          <p:cNvSpPr txBox="1"/>
          <p:nvPr/>
        </p:nvSpPr>
        <p:spPr>
          <a:xfrm>
            <a:off x="107504" y="836712"/>
            <a:ext cx="8712968" cy="414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lnSpc>
                <a:spcPct val="130000"/>
              </a:lnSpc>
            </a:pPr>
            <a:r>
              <a:rPr lang="hu-HU" dirty="0" smtClean="0"/>
              <a:t>A jövő </a:t>
            </a:r>
            <a:r>
              <a:rPr lang="hu-HU" dirty="0" err="1" smtClean="0"/>
              <a:t>fullerén</a:t>
            </a:r>
            <a:r>
              <a:rPr lang="hu-HU" dirty="0" smtClean="0"/>
              <a:t> és CNT előállítási technológiája? (érdekesség)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412776"/>
            <a:ext cx="4043066" cy="5037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06809" y="1916832"/>
            <a:ext cx="4321175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0363" indent="-360363">
              <a:lnSpc>
                <a:spcPct val="130000"/>
              </a:lnSpc>
              <a:buFontTx/>
              <a:buChar char="•"/>
            </a:pPr>
            <a:r>
              <a:rPr lang="hu-HU" sz="2000" b="0" dirty="0" smtClean="0"/>
              <a:t>Egyenlőre elméleti szinten működik (szimulációval </a:t>
            </a:r>
            <a:r>
              <a:rPr lang="hu-HU" sz="2000" b="0" dirty="0" err="1" smtClean="0"/>
              <a:t>validálva</a:t>
            </a:r>
            <a:r>
              <a:rPr lang="hu-HU" sz="2000" b="0" dirty="0" smtClean="0"/>
              <a:t>)</a:t>
            </a:r>
            <a:endParaRPr lang="hu-HU" sz="1600" b="0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861048"/>
            <a:ext cx="340042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58</a:t>
            </a:fld>
            <a:endParaRPr lang="en-GB"/>
          </a:p>
        </p:txBody>
      </p:sp>
      <p:sp>
        <p:nvSpPr>
          <p:cNvPr id="6" name="Szövegdoboz 5"/>
          <p:cNvSpPr txBox="1">
            <a:spLocks noChangeArrowheads="1"/>
          </p:cNvSpPr>
          <p:nvPr/>
        </p:nvSpPr>
        <p:spPr bwMode="auto">
          <a:xfrm>
            <a:off x="179388" y="404813"/>
            <a:ext cx="84963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400" dirty="0" smtClean="0"/>
              <a:t>Felhasznált és ajánlott irodalom:</a:t>
            </a:r>
            <a:endParaRPr lang="hu-HU" sz="2400" dirty="0"/>
          </a:p>
          <a:p>
            <a:endParaRPr lang="hu-HU" sz="2400" dirty="0"/>
          </a:p>
          <a:p>
            <a:pPr marL="457200" indent="-457200">
              <a:buAutoNum type="arabicPeriod"/>
            </a:pPr>
            <a:r>
              <a:rPr lang="hu-HU" sz="2400" b="0" dirty="0" err="1" smtClean="0"/>
              <a:t>Csanády</a:t>
            </a:r>
            <a:r>
              <a:rPr lang="hu-HU" sz="2400" b="0" dirty="0" smtClean="0"/>
              <a:t> Andrásné, Kálmán Erika, Konczos Géza – Bevezetés a </a:t>
            </a:r>
            <a:r>
              <a:rPr lang="hu-HU" sz="2400" b="0" dirty="0" err="1" smtClean="0"/>
              <a:t>nanoszerkezetű</a:t>
            </a:r>
            <a:r>
              <a:rPr lang="hu-HU" sz="2400" b="0" dirty="0" smtClean="0"/>
              <a:t> anyagok világába; </a:t>
            </a:r>
            <a:br>
              <a:rPr lang="hu-HU" sz="2400" b="0" dirty="0" smtClean="0"/>
            </a:br>
            <a:r>
              <a:rPr lang="hu-HU" sz="2400" b="0" dirty="0" smtClean="0"/>
              <a:t>ELTE Eötvös Kiadó, 2009</a:t>
            </a:r>
          </a:p>
          <a:p>
            <a:pPr marL="457200" indent="-457200">
              <a:buAutoNum type="arabicPeriod"/>
            </a:pPr>
            <a:endParaRPr lang="hu-HU" sz="2400" b="0" dirty="0" smtClean="0"/>
          </a:p>
          <a:p>
            <a:pPr marL="457200" indent="-457200">
              <a:buAutoNum type="arabicPeriod"/>
            </a:pPr>
            <a:r>
              <a:rPr lang="hu-HU" sz="2400" b="0" dirty="0" err="1" smtClean="0"/>
              <a:t>Mojzes</a:t>
            </a:r>
            <a:r>
              <a:rPr lang="hu-HU" sz="2400" b="0" dirty="0" smtClean="0"/>
              <a:t> Imre, Molnár László Milán – NANO Technológia</a:t>
            </a:r>
            <a:br>
              <a:rPr lang="hu-HU" sz="2400" b="0" dirty="0" smtClean="0"/>
            </a:br>
            <a:r>
              <a:rPr lang="hu-HU" sz="2400" b="0" dirty="0" smtClean="0"/>
              <a:t>Műegyetemi Kiadó, 2007</a:t>
            </a:r>
          </a:p>
          <a:p>
            <a:pPr marL="457200" indent="-457200">
              <a:buAutoNum type="arabicPeriod"/>
            </a:pPr>
            <a:endParaRPr lang="hu-HU" sz="2400" b="0" dirty="0" smtClean="0"/>
          </a:p>
          <a:p>
            <a:pPr marL="457200" indent="-457200">
              <a:buAutoNum type="arabicPeriod"/>
            </a:pPr>
            <a:r>
              <a:rPr lang="hu-HU" sz="2400" b="0" dirty="0" smtClean="0"/>
              <a:t>Az MTA magyar kutatóinak világszínvonalú eredményei:</a:t>
            </a:r>
            <a:br>
              <a:rPr lang="hu-HU" sz="2400" b="0" dirty="0" smtClean="0"/>
            </a:br>
            <a:r>
              <a:rPr lang="hu-HU" sz="2400" dirty="0" smtClean="0"/>
              <a:t>http://www.nanotechnology.hu/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Dia számának helye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46003F4-E583-4CB3-BE0F-A35AF5A17FBA}" type="slidenum">
              <a:rPr lang="en-GB" smtClean="0"/>
              <a:pPr/>
              <a:t>59</a:t>
            </a:fld>
            <a:endParaRPr lang="en-GB" smtClean="0"/>
          </a:p>
        </p:txBody>
      </p:sp>
      <p:sp>
        <p:nvSpPr>
          <p:cNvPr id="51203" name="Szövegdoboz 5"/>
          <p:cNvSpPr txBox="1">
            <a:spLocks noChangeArrowheads="1"/>
          </p:cNvSpPr>
          <p:nvPr/>
        </p:nvSpPr>
        <p:spPr bwMode="auto">
          <a:xfrm>
            <a:off x="179388" y="404813"/>
            <a:ext cx="8496300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400" dirty="0"/>
              <a:t>Ellenőrző kérdések:</a:t>
            </a:r>
          </a:p>
          <a:p>
            <a:endParaRPr lang="hu-HU" sz="2400" dirty="0"/>
          </a:p>
          <a:p>
            <a:pPr marL="457200" indent="-457200">
              <a:buAutoNum type="arabicPeriod"/>
            </a:pPr>
            <a:r>
              <a:rPr lang="hu-HU" sz="2400" b="0" dirty="0" smtClean="0"/>
              <a:t>Definiálja a </a:t>
            </a:r>
            <a:r>
              <a:rPr lang="hu-HU" sz="2400" b="0" dirty="0" err="1" smtClean="0"/>
              <a:t>nanoszerkezetű</a:t>
            </a:r>
            <a:r>
              <a:rPr lang="hu-HU" sz="2400" b="0" dirty="0" smtClean="0"/>
              <a:t> anyagokat és csoportosítsa őket dimenziók (a „</a:t>
            </a:r>
            <a:r>
              <a:rPr lang="hu-HU" sz="2400" b="0" dirty="0" err="1" smtClean="0"/>
              <a:t>nano-kritérium</a:t>
            </a:r>
            <a:r>
              <a:rPr lang="hu-HU" sz="2400" b="0" dirty="0" smtClean="0"/>
              <a:t>” szabadsági foka) szerint.</a:t>
            </a:r>
          </a:p>
          <a:p>
            <a:pPr marL="457200" indent="-457200">
              <a:buAutoNum type="arabicPeriod"/>
            </a:pPr>
            <a:r>
              <a:rPr lang="hu-HU" sz="2400" b="0" dirty="0" smtClean="0"/>
              <a:t>Milyen </a:t>
            </a:r>
            <a:r>
              <a:rPr lang="hu-HU" sz="2400" dirty="0" smtClean="0"/>
              <a:t>előállítási technológiáit </a:t>
            </a:r>
            <a:r>
              <a:rPr lang="hu-HU" sz="2400" b="0" dirty="0" smtClean="0"/>
              <a:t>ismeri a a) </a:t>
            </a:r>
            <a:r>
              <a:rPr lang="hu-HU" sz="2400" b="0" dirty="0" err="1" smtClean="0"/>
              <a:t>fulleréneknek</a:t>
            </a:r>
            <a:r>
              <a:rPr lang="hu-HU" sz="2400" b="0" dirty="0" smtClean="0"/>
              <a:t>, b) szén </a:t>
            </a:r>
            <a:r>
              <a:rPr lang="hu-HU" sz="2400" b="0" dirty="0" err="1" smtClean="0"/>
              <a:t>nanocsöveknek</a:t>
            </a:r>
            <a:r>
              <a:rPr lang="hu-HU" sz="2400" b="0" dirty="0" smtClean="0"/>
              <a:t>, c) </a:t>
            </a:r>
            <a:r>
              <a:rPr lang="hu-HU" sz="2400" b="0" dirty="0" err="1" smtClean="0"/>
              <a:t>grafénnek</a:t>
            </a:r>
            <a:r>
              <a:rPr lang="hu-HU" sz="2400" b="0" dirty="0" smtClean="0"/>
              <a:t>? Egyet fejtsen ki bővebben!</a:t>
            </a:r>
          </a:p>
          <a:p>
            <a:pPr marL="457200" indent="-457200">
              <a:buFontTx/>
              <a:buAutoNum type="arabicPeriod"/>
            </a:pPr>
            <a:r>
              <a:rPr lang="hu-HU" sz="2400" b="0" dirty="0" smtClean="0"/>
              <a:t>Milyen </a:t>
            </a:r>
            <a:r>
              <a:rPr lang="hu-HU" sz="2400" dirty="0" smtClean="0"/>
              <a:t>technológiai és alkalmazási szempontból fontos fizikai tulajdonságai </a:t>
            </a:r>
            <a:r>
              <a:rPr lang="hu-HU" sz="2400" b="0" dirty="0" smtClean="0"/>
              <a:t>vannak a a) </a:t>
            </a:r>
            <a:r>
              <a:rPr lang="hu-HU" sz="2400" b="0" dirty="0" err="1" smtClean="0"/>
              <a:t>fulleréneknek</a:t>
            </a:r>
            <a:r>
              <a:rPr lang="hu-HU" sz="2400" b="0" dirty="0" smtClean="0"/>
              <a:t>, b) szén </a:t>
            </a:r>
            <a:r>
              <a:rPr lang="hu-HU" sz="2400" b="0" dirty="0" err="1" smtClean="0"/>
              <a:t>nanocsöveknek</a:t>
            </a:r>
            <a:r>
              <a:rPr lang="hu-HU" sz="2400" b="0" dirty="0" smtClean="0"/>
              <a:t>, c) </a:t>
            </a:r>
            <a:r>
              <a:rPr lang="hu-HU" sz="2400" b="0" dirty="0" err="1" smtClean="0"/>
              <a:t>grafénnek</a:t>
            </a:r>
            <a:r>
              <a:rPr lang="hu-HU" sz="2400" b="0" dirty="0" smtClean="0"/>
              <a:t>?</a:t>
            </a:r>
          </a:p>
          <a:p>
            <a:pPr marL="457200" indent="-457200">
              <a:buFontTx/>
              <a:buAutoNum type="arabicPeriod"/>
            </a:pPr>
            <a:r>
              <a:rPr lang="hu-HU" sz="2400" b="0" dirty="0" smtClean="0"/>
              <a:t>Milyen </a:t>
            </a:r>
            <a:r>
              <a:rPr lang="hu-HU" sz="2400" dirty="0" smtClean="0"/>
              <a:t>alkalmazási</a:t>
            </a:r>
            <a:r>
              <a:rPr lang="hu-HU" sz="2400" b="0" dirty="0" smtClean="0"/>
              <a:t> </a:t>
            </a:r>
            <a:r>
              <a:rPr lang="hu-HU" sz="2400" dirty="0" smtClean="0"/>
              <a:t>területeit</a:t>
            </a:r>
            <a:r>
              <a:rPr lang="hu-HU" sz="2400" b="0" dirty="0" smtClean="0"/>
              <a:t> (lehet potenciális is) ismeri a a) </a:t>
            </a:r>
            <a:r>
              <a:rPr lang="hu-HU" sz="2400" b="0" dirty="0" err="1" smtClean="0"/>
              <a:t>fulleréneknek</a:t>
            </a:r>
            <a:r>
              <a:rPr lang="hu-HU" sz="2400" b="0" dirty="0" smtClean="0"/>
              <a:t>, b) szén </a:t>
            </a:r>
            <a:r>
              <a:rPr lang="hu-HU" sz="2400" b="0" dirty="0" err="1" smtClean="0"/>
              <a:t>nanocsöveknek</a:t>
            </a:r>
            <a:r>
              <a:rPr lang="hu-HU" sz="2400" b="0" dirty="0" smtClean="0"/>
              <a:t>, c) </a:t>
            </a:r>
            <a:r>
              <a:rPr lang="hu-HU" sz="2400" b="0" dirty="0" err="1" smtClean="0"/>
              <a:t>grafénnek</a:t>
            </a:r>
            <a:r>
              <a:rPr lang="hu-HU" sz="2400" b="0" dirty="0" smtClean="0"/>
              <a:t>? Egyet fejtsen ki bővebben!</a:t>
            </a:r>
          </a:p>
          <a:p>
            <a:pPr marL="457200" indent="-457200">
              <a:buFontTx/>
              <a:buAutoNum type="arabicPeriod"/>
            </a:pPr>
            <a:endParaRPr lang="hu-HU" sz="2400" b="0" dirty="0" smtClean="0"/>
          </a:p>
          <a:p>
            <a:pPr marL="457200" indent="-457200">
              <a:buAutoNum type="arabicPeriod"/>
            </a:pPr>
            <a:endParaRPr lang="en-US" sz="24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142875" y="-71438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hu-HU" sz="3200" kern="0" dirty="0" smtClean="0"/>
              <a:t>2. </a:t>
            </a:r>
            <a:r>
              <a:rPr lang="hu-HU" sz="3200" kern="0" dirty="0" err="1" smtClean="0"/>
              <a:t>Fullerének</a:t>
            </a:r>
            <a:endParaRPr lang="hu-HU" sz="3200" kern="0" dirty="0" smtClean="0"/>
          </a:p>
        </p:txBody>
      </p:sp>
      <p:sp>
        <p:nvSpPr>
          <p:cNvPr id="4" name="Szövegdoboz 3"/>
          <p:cNvSpPr txBox="1"/>
          <p:nvPr/>
        </p:nvSpPr>
        <p:spPr>
          <a:xfrm>
            <a:off x="107504" y="836712"/>
            <a:ext cx="8712968" cy="414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lnSpc>
                <a:spcPct val="130000"/>
              </a:lnSpc>
            </a:pPr>
            <a:r>
              <a:rPr lang="hu-HU" dirty="0" err="1" smtClean="0"/>
              <a:t>Fullerének</a:t>
            </a:r>
            <a:endParaRPr lang="hu-HU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4077072"/>
            <a:ext cx="1224136" cy="221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zövegdoboz 6"/>
          <p:cNvSpPr txBox="1"/>
          <p:nvPr/>
        </p:nvSpPr>
        <p:spPr>
          <a:xfrm>
            <a:off x="251520" y="3330858"/>
            <a:ext cx="5256584" cy="175432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hu-HU" dirty="0" smtClean="0"/>
              <a:t>Alkalmazása</a:t>
            </a:r>
          </a:p>
          <a:p>
            <a:pPr>
              <a:buFont typeface="Arial" pitchFamily="34" charset="0"/>
              <a:buChar char="•"/>
            </a:pPr>
            <a:r>
              <a:rPr lang="hu-HU" dirty="0" smtClean="0"/>
              <a:t> </a:t>
            </a:r>
            <a:r>
              <a:rPr lang="hu-HU" b="0" dirty="0" smtClean="0"/>
              <a:t>antioxidáns (akár 20 szabad gyök megkötése molekulánként) </a:t>
            </a:r>
            <a:r>
              <a:rPr lang="hu-HU" b="0" dirty="0" err="1" smtClean="0"/>
              <a:t>Nano-C</a:t>
            </a:r>
            <a:r>
              <a:rPr lang="hu-HU" b="0" dirty="0" smtClean="0"/>
              <a:t> Japán -&gt; krém</a:t>
            </a:r>
          </a:p>
          <a:p>
            <a:pPr>
              <a:buFont typeface="Arial" pitchFamily="34" charset="0"/>
              <a:buChar char="•"/>
            </a:pPr>
            <a:r>
              <a:rPr lang="hu-HU" b="0" dirty="0" smtClean="0"/>
              <a:t> </a:t>
            </a:r>
            <a:r>
              <a:rPr lang="hu-HU" b="0" dirty="0" err="1" smtClean="0"/>
              <a:t>bevontaként</a:t>
            </a:r>
            <a:r>
              <a:rPr lang="hu-HU" b="0" dirty="0" smtClean="0"/>
              <a:t> száraz kenőanyag (pl. csapágyak, fogaskerekek </a:t>
            </a:r>
            <a:r>
              <a:rPr lang="hu-HU" b="0" dirty="0" err="1" smtClean="0"/>
              <a:t>stb</a:t>
            </a:r>
            <a:r>
              <a:rPr lang="hu-HU" b="0" dirty="0" smtClean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hu-HU" b="0" dirty="0" smtClean="0"/>
              <a:t> gyógyszerek programozott bevitele</a:t>
            </a:r>
          </a:p>
        </p:txBody>
      </p:sp>
      <p:pic>
        <p:nvPicPr>
          <p:cNvPr id="8193" name="Picture 1" descr="C:\Users\bonyar\Desktop\2012_2013_tanév\Nanotudomány előadások\9.  Dr Wu Anti-Oxidant Whitening Serum With Fullerene R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4015434"/>
            <a:ext cx="2304256" cy="2304256"/>
          </a:xfrm>
          <a:prstGeom prst="rect">
            <a:avLst/>
          </a:prstGeom>
          <a:noFill/>
        </p:spPr>
      </p:pic>
      <p:sp>
        <p:nvSpPr>
          <p:cNvPr id="10" name="Szövegdoboz 9"/>
          <p:cNvSpPr txBox="1"/>
          <p:nvPr/>
        </p:nvSpPr>
        <p:spPr>
          <a:xfrm>
            <a:off x="251520" y="1268760"/>
            <a:ext cx="7848872" cy="203132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hu-HU" dirty="0" smtClean="0"/>
              <a:t>Szerkezete</a:t>
            </a:r>
          </a:p>
          <a:p>
            <a:pPr>
              <a:buFont typeface="Arial" pitchFamily="34" charset="0"/>
              <a:buChar char="•"/>
            </a:pPr>
            <a:r>
              <a:rPr lang="hu-HU" dirty="0" smtClean="0"/>
              <a:t> </a:t>
            </a:r>
            <a:r>
              <a:rPr lang="hu-HU" b="0" dirty="0" smtClean="0"/>
              <a:t>magyarul kalitkamolekula: héjszerkezeten elhelyezkedő szénatomok,</a:t>
            </a:r>
          </a:p>
          <a:p>
            <a:pPr>
              <a:buFont typeface="Arial" pitchFamily="34" charset="0"/>
              <a:buChar char="•"/>
            </a:pPr>
            <a:r>
              <a:rPr lang="hu-HU" b="0" dirty="0" smtClean="0"/>
              <a:t> geometria megfontolásokból kell 12 db ötszög, a többi hatszög,</a:t>
            </a:r>
          </a:p>
          <a:p>
            <a:pPr>
              <a:buFont typeface="Arial" pitchFamily="34" charset="0"/>
              <a:buChar char="•"/>
            </a:pPr>
            <a:r>
              <a:rPr lang="hu-HU" b="0" dirty="0" smtClean="0"/>
              <a:t> a C60 lapcentrált köbös rácsban térhálósodik, molekula átmérő ~ 1 nm; rácsállandó ~1,417 nm, közöttük Van der Waals erő hat</a:t>
            </a:r>
          </a:p>
          <a:p>
            <a:pPr>
              <a:buFont typeface="Arial" pitchFamily="34" charset="0"/>
              <a:buChar char="•"/>
            </a:pPr>
            <a:r>
              <a:rPr lang="hu-HU" b="0" dirty="0" smtClean="0"/>
              <a:t> lehetőség van a </a:t>
            </a:r>
            <a:r>
              <a:rPr lang="hu-HU" b="0" dirty="0" err="1" smtClean="0"/>
              <a:t>fullerén</a:t>
            </a:r>
            <a:r>
              <a:rPr lang="hu-HU" b="0" dirty="0" smtClean="0"/>
              <a:t> módosítására (felületre, gömb belsejébe vagy C atom cseréje).</a:t>
            </a:r>
          </a:p>
        </p:txBody>
      </p:sp>
      <p:pic>
        <p:nvPicPr>
          <p:cNvPr id="13" name="Picture 2" descr="C:\Users\bonyar\Desktop\2012_2013_tanév\Nanotudomány előadások\home-pro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7" y="5094328"/>
            <a:ext cx="3672409" cy="1375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42875" y="-71438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hu-HU" sz="3200" kern="0" dirty="0" smtClean="0"/>
              <a:t>2. </a:t>
            </a:r>
            <a:r>
              <a:rPr lang="hu-HU" sz="3200" kern="0" dirty="0" err="1" smtClean="0"/>
              <a:t>Fullerének</a:t>
            </a:r>
            <a:endParaRPr lang="hu-HU" sz="3200" kern="0" dirty="0" smtClean="0"/>
          </a:p>
        </p:txBody>
      </p:sp>
      <p:sp>
        <p:nvSpPr>
          <p:cNvPr id="7" name="Szövegdoboz 6"/>
          <p:cNvSpPr txBox="1"/>
          <p:nvPr/>
        </p:nvSpPr>
        <p:spPr>
          <a:xfrm>
            <a:off x="107504" y="836712"/>
            <a:ext cx="8712968" cy="414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lnSpc>
                <a:spcPct val="130000"/>
              </a:lnSpc>
            </a:pPr>
            <a:r>
              <a:rPr lang="hu-HU" dirty="0" err="1" smtClean="0"/>
              <a:t>Fullerének</a:t>
            </a:r>
            <a:endParaRPr lang="hu-HU" dirty="0" smtClean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2148744"/>
            <a:ext cx="4968552" cy="1576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980728"/>
            <a:ext cx="4968552" cy="1196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zövegdoboz 11"/>
          <p:cNvSpPr txBox="1"/>
          <p:nvPr/>
        </p:nvSpPr>
        <p:spPr>
          <a:xfrm>
            <a:off x="107504" y="1772816"/>
            <a:ext cx="5256584" cy="31393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hu-HU" dirty="0" smtClean="0"/>
              <a:t>Alkalmazási példa:</a:t>
            </a:r>
          </a:p>
          <a:p>
            <a:r>
              <a:rPr lang="hu-HU" b="0" dirty="0" err="1" smtClean="0"/>
              <a:t>Nano</a:t>
            </a:r>
            <a:r>
              <a:rPr lang="hu-HU" b="0" dirty="0" smtClean="0"/>
              <a:t> </a:t>
            </a:r>
            <a:r>
              <a:rPr lang="hu-HU" b="0" dirty="0" err="1" smtClean="0"/>
              <a:t>Lub</a:t>
            </a:r>
            <a:r>
              <a:rPr lang="hu-HU" b="0" dirty="0" smtClean="0"/>
              <a:t> motorolaj adalék</a:t>
            </a:r>
          </a:p>
          <a:p>
            <a:r>
              <a:rPr lang="hu-HU" dirty="0" smtClean="0"/>
              <a:t>Aktív anyag:</a:t>
            </a:r>
            <a:r>
              <a:rPr lang="hu-HU" b="0" dirty="0" smtClean="0"/>
              <a:t/>
            </a:r>
            <a:br>
              <a:rPr lang="hu-HU" b="0" dirty="0" smtClean="0"/>
            </a:br>
            <a:r>
              <a:rPr lang="hu-HU" b="0" dirty="0" smtClean="0"/>
              <a:t>WS2 </a:t>
            </a:r>
            <a:r>
              <a:rPr lang="hu-HU" b="0" dirty="0" err="1" smtClean="0"/>
              <a:t>multilayer</a:t>
            </a:r>
            <a:r>
              <a:rPr lang="hu-HU" b="0" dirty="0" smtClean="0"/>
              <a:t> </a:t>
            </a:r>
            <a:r>
              <a:rPr lang="hu-HU" b="0" dirty="0" err="1" smtClean="0"/>
              <a:t>fullerén</a:t>
            </a:r>
            <a:r>
              <a:rPr lang="hu-HU" b="0" dirty="0" smtClean="0"/>
              <a:t/>
            </a:r>
            <a:br>
              <a:rPr lang="hu-HU" b="0" dirty="0" smtClean="0"/>
            </a:br>
            <a:r>
              <a:rPr lang="hu-HU" b="0" dirty="0" smtClean="0"/>
              <a:t>(„</a:t>
            </a:r>
            <a:r>
              <a:rPr lang="hu-HU" b="0" dirty="0" err="1" smtClean="0"/>
              <a:t>nano</a:t>
            </a:r>
            <a:r>
              <a:rPr lang="hu-HU" b="0" dirty="0" smtClean="0"/>
              <a:t> </a:t>
            </a:r>
            <a:r>
              <a:rPr lang="hu-HU" b="0" dirty="0" err="1" smtClean="0"/>
              <a:t>onion</a:t>
            </a:r>
            <a:r>
              <a:rPr lang="hu-HU" b="0" dirty="0" smtClean="0"/>
              <a:t>”)</a:t>
            </a:r>
          </a:p>
          <a:p>
            <a:endParaRPr lang="hu-HU" b="0" dirty="0" smtClean="0"/>
          </a:p>
          <a:p>
            <a:endParaRPr lang="hu-HU" b="0" dirty="0" smtClean="0"/>
          </a:p>
          <a:p>
            <a:endParaRPr lang="hu-HU" b="0" dirty="0" smtClean="0"/>
          </a:p>
          <a:p>
            <a:r>
              <a:rPr lang="hu-HU" b="0" dirty="0" err="1" smtClean="0">
                <a:hlinkClick r:id="rId4"/>
              </a:rPr>
              <a:t>www.apnano.com</a:t>
            </a:r>
            <a:r>
              <a:rPr lang="hu-HU" b="0" dirty="0" smtClean="0">
                <a:hlinkClick r:id="rId4"/>
              </a:rPr>
              <a:t>/</a:t>
            </a:r>
            <a:r>
              <a:rPr lang="hu-HU" b="0" dirty="0" err="1" smtClean="0">
                <a:hlinkClick r:id="rId4"/>
              </a:rPr>
              <a:t>lubricants</a:t>
            </a:r>
            <a:r>
              <a:rPr lang="hu-HU" b="0" dirty="0" smtClean="0">
                <a:hlinkClick r:id="rId4"/>
              </a:rPr>
              <a:t>/</a:t>
            </a:r>
            <a:endParaRPr lang="hu-HU" b="0" dirty="0" smtClean="0"/>
          </a:p>
          <a:p>
            <a:r>
              <a:rPr lang="hu-HU" b="0" dirty="0" err="1" smtClean="0">
                <a:hlinkClick r:id="rId5"/>
              </a:rPr>
              <a:t>www.sesres.com</a:t>
            </a:r>
            <a:endParaRPr lang="hu-HU" b="0" dirty="0" smtClean="0"/>
          </a:p>
          <a:p>
            <a:endParaRPr lang="hu-HU" b="0" dirty="0" smtClean="0"/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4280248"/>
            <a:ext cx="1872208" cy="1865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8024" y="4279178"/>
            <a:ext cx="1872208" cy="188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08323" y="4280248"/>
            <a:ext cx="2084157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Szövegdoboz 15"/>
          <p:cNvSpPr txBox="1"/>
          <p:nvPr/>
        </p:nvSpPr>
        <p:spPr>
          <a:xfrm>
            <a:off x="4355976" y="3861048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működési mechanizmus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142875" y="-71438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3. </a:t>
            </a:r>
            <a:r>
              <a:rPr kumimoji="0" lang="hu-HU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Nanocsövek</a:t>
            </a:r>
            <a:endParaRPr kumimoji="0" lang="hu-HU" sz="3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07504" y="836712"/>
            <a:ext cx="8712968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lnSpc>
                <a:spcPct val="130000"/>
              </a:lnSpc>
            </a:pPr>
            <a:r>
              <a:rPr lang="hu-HU" dirty="0" smtClean="0"/>
              <a:t>A szén </a:t>
            </a:r>
            <a:r>
              <a:rPr lang="hu-HU" dirty="0" err="1" smtClean="0"/>
              <a:t>nanocsövek</a:t>
            </a:r>
            <a:r>
              <a:rPr lang="hu-HU" dirty="0" smtClean="0"/>
              <a:t> különleges tulajdonságai</a:t>
            </a: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636890" y="2992437"/>
            <a:ext cx="2276475" cy="36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zövegdoboz 5"/>
          <p:cNvSpPr txBox="1"/>
          <p:nvPr/>
        </p:nvSpPr>
        <p:spPr>
          <a:xfrm>
            <a:off x="107504" y="1425550"/>
            <a:ext cx="44644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Felfedezése: </a:t>
            </a:r>
          </a:p>
          <a:p>
            <a:r>
              <a:rPr lang="hu-HU" b="0" dirty="0" smtClean="0"/>
              <a:t>1991 </a:t>
            </a:r>
            <a:r>
              <a:rPr lang="hu-HU" b="0" dirty="0" err="1" smtClean="0"/>
              <a:t>Iijima</a:t>
            </a:r>
            <a:r>
              <a:rPr lang="hu-HU" b="0" dirty="0" smtClean="0"/>
              <a:t> – MWCNT</a:t>
            </a:r>
          </a:p>
          <a:p>
            <a:r>
              <a:rPr lang="hu-HU" b="0" dirty="0" smtClean="0"/>
              <a:t>1993 </a:t>
            </a:r>
            <a:r>
              <a:rPr lang="hu-HU" b="0" dirty="0" err="1" smtClean="0"/>
              <a:t>Iijima</a:t>
            </a:r>
            <a:r>
              <a:rPr lang="hu-HU" b="0" dirty="0" smtClean="0"/>
              <a:t> ill. </a:t>
            </a:r>
            <a:r>
              <a:rPr lang="hu-HU" b="0" dirty="0" err="1" smtClean="0"/>
              <a:t>Bethune</a:t>
            </a:r>
            <a:r>
              <a:rPr lang="hu-HU" b="0" dirty="0" smtClean="0"/>
              <a:t> – SWNT</a:t>
            </a:r>
          </a:p>
          <a:p>
            <a:endParaRPr lang="hu-HU" b="0" dirty="0" smtClean="0"/>
          </a:p>
          <a:p>
            <a:r>
              <a:rPr lang="hu-HU" dirty="0" smtClean="0"/>
              <a:t>Szerkezeti tulajdonságok:</a:t>
            </a:r>
          </a:p>
          <a:p>
            <a:r>
              <a:rPr lang="hu-HU" b="0" dirty="0" smtClean="0"/>
              <a:t>- SWNT átmérő: </a:t>
            </a:r>
            <a:r>
              <a:rPr lang="hu-HU" dirty="0" smtClean="0"/>
              <a:t>1-2 nm </a:t>
            </a:r>
            <a:r>
              <a:rPr lang="hu-HU" b="0" dirty="0" smtClean="0"/>
              <a:t>(grafit esetében a szomszédos atomok távolságának tízszerese)</a:t>
            </a:r>
          </a:p>
          <a:p>
            <a:r>
              <a:rPr lang="hu-HU" b="0" dirty="0" smtClean="0"/>
              <a:t>- MWCNT átmérő </a:t>
            </a:r>
            <a:r>
              <a:rPr lang="hu-HU" dirty="0" smtClean="0"/>
              <a:t>4 nm – x*10 nm</a:t>
            </a:r>
            <a:endParaRPr lang="hu-HU" b="0" dirty="0" smtClean="0"/>
          </a:p>
          <a:p>
            <a:r>
              <a:rPr lang="hu-HU" b="0" dirty="0" smtClean="0"/>
              <a:t>- csövek távolsága: </a:t>
            </a:r>
            <a:r>
              <a:rPr lang="hu-HU" dirty="0" smtClean="0"/>
              <a:t>0.344 – 0.36 nm</a:t>
            </a:r>
          </a:p>
          <a:p>
            <a:pPr>
              <a:buFontTx/>
              <a:buChar char="-"/>
            </a:pPr>
            <a:r>
              <a:rPr lang="hu-HU" b="0" dirty="0" smtClean="0"/>
              <a:t> a csövek vége vagy nyitott vagy </a:t>
            </a:r>
            <a:r>
              <a:rPr lang="hu-HU" b="0" dirty="0" err="1" smtClean="0"/>
              <a:t>fullerén</a:t>
            </a:r>
            <a:r>
              <a:rPr lang="hu-HU" b="0" dirty="0" smtClean="0"/>
              <a:t> szerű sapka zárja le azokat</a:t>
            </a:r>
          </a:p>
          <a:p>
            <a:pPr>
              <a:buFontTx/>
              <a:buChar char="-"/>
            </a:pPr>
            <a:r>
              <a:rPr lang="hu-HU" b="0" dirty="0" smtClean="0"/>
              <a:t> háromféle feltekerési mód: </a:t>
            </a:r>
            <a:r>
              <a:rPr lang="hu-HU" dirty="0" smtClean="0"/>
              <a:t>karosszék, cikcakk, </a:t>
            </a:r>
            <a:r>
              <a:rPr lang="hu-HU" dirty="0" err="1" smtClean="0"/>
              <a:t>királis</a:t>
            </a:r>
            <a:endParaRPr lang="hu-HU" dirty="0" smtClean="0"/>
          </a:p>
          <a:p>
            <a:pPr>
              <a:buFontTx/>
              <a:buChar char="-"/>
            </a:pPr>
            <a:r>
              <a:rPr lang="hu-HU" b="0" dirty="0" smtClean="0"/>
              <a:t> bonyolultabb formák is, pl. spirális, vagy kettős spirál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4932040" y="6001543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0" dirty="0" smtClean="0"/>
              <a:t>karosszék</a:t>
            </a:r>
            <a:endParaRPr lang="en-US" sz="1400" b="0" dirty="0"/>
          </a:p>
        </p:txBody>
      </p:sp>
      <p:sp>
        <p:nvSpPr>
          <p:cNvPr id="8" name="Szövegdoboz 7"/>
          <p:cNvSpPr txBox="1"/>
          <p:nvPr/>
        </p:nvSpPr>
        <p:spPr>
          <a:xfrm>
            <a:off x="6444208" y="6001543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0" dirty="0" smtClean="0"/>
              <a:t>cikcakk</a:t>
            </a:r>
            <a:endParaRPr lang="en-US" sz="1400" b="0" dirty="0"/>
          </a:p>
        </p:txBody>
      </p:sp>
      <p:sp>
        <p:nvSpPr>
          <p:cNvPr id="9" name="Szövegdoboz 8"/>
          <p:cNvSpPr txBox="1"/>
          <p:nvPr/>
        </p:nvSpPr>
        <p:spPr>
          <a:xfrm>
            <a:off x="7740352" y="6001543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0" dirty="0" err="1" smtClean="0"/>
              <a:t>királis</a:t>
            </a:r>
            <a:endParaRPr lang="en-US" sz="1400" b="0" dirty="0"/>
          </a:p>
        </p:txBody>
      </p:sp>
      <p:pic>
        <p:nvPicPr>
          <p:cNvPr id="4098" name="Picture 2" descr="C:\Users\bonyar\Desktop\2012_2013_tanév\Nanotudomány előadások\Struct_tub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268760"/>
            <a:ext cx="2282279" cy="2292311"/>
          </a:xfrm>
          <a:prstGeom prst="rect">
            <a:avLst/>
          </a:prstGeom>
          <a:noFill/>
        </p:spPr>
      </p:pic>
      <p:cxnSp>
        <p:nvCxnSpPr>
          <p:cNvPr id="14" name="Egyenes összekötő nyíllal 13"/>
          <p:cNvCxnSpPr/>
          <p:nvPr/>
        </p:nvCxnSpPr>
        <p:spPr bwMode="auto">
          <a:xfrm flipH="1" flipV="1">
            <a:off x="7236296" y="1772816"/>
            <a:ext cx="648072" cy="6480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Egyenes összekötő nyíllal 14"/>
          <p:cNvCxnSpPr/>
          <p:nvPr/>
        </p:nvCxnSpPr>
        <p:spPr bwMode="auto">
          <a:xfrm flipH="1" flipV="1">
            <a:off x="7164288" y="2204864"/>
            <a:ext cx="720080" cy="2160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Egyenes összekötő nyíllal 16"/>
          <p:cNvCxnSpPr/>
          <p:nvPr/>
        </p:nvCxnSpPr>
        <p:spPr bwMode="auto">
          <a:xfrm flipH="1">
            <a:off x="7236296" y="2420888"/>
            <a:ext cx="648072" cy="4320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Szövegdoboz 18"/>
          <p:cNvSpPr txBox="1"/>
          <p:nvPr/>
        </p:nvSpPr>
        <p:spPr>
          <a:xfrm>
            <a:off x="7884368" y="2257708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0" dirty="0" err="1" smtClean="0"/>
              <a:t>Fullerén</a:t>
            </a:r>
            <a:r>
              <a:rPr lang="hu-HU" sz="1400" b="0" dirty="0" smtClean="0"/>
              <a:t> sapka</a:t>
            </a:r>
            <a:endParaRPr lang="en-US" sz="14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142875" y="-71438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hu-HU" sz="3200" kern="0" dirty="0" smtClean="0"/>
              <a:t>3. </a:t>
            </a:r>
            <a:r>
              <a:rPr lang="hu-HU" sz="3200" kern="0" dirty="0" err="1" smtClean="0"/>
              <a:t>Nanocsövek</a:t>
            </a:r>
            <a:endParaRPr lang="hu-HU" sz="3200" kern="0" dirty="0" smtClean="0"/>
          </a:p>
        </p:txBody>
      </p:sp>
      <p:sp>
        <p:nvSpPr>
          <p:cNvPr id="4" name="Szövegdoboz 3"/>
          <p:cNvSpPr txBox="1"/>
          <p:nvPr/>
        </p:nvSpPr>
        <p:spPr>
          <a:xfrm>
            <a:off x="107504" y="836712"/>
            <a:ext cx="8712968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lnSpc>
                <a:spcPct val="130000"/>
              </a:lnSpc>
            </a:pPr>
            <a:r>
              <a:rPr lang="hu-HU" dirty="0" smtClean="0"/>
              <a:t>A szén </a:t>
            </a:r>
            <a:r>
              <a:rPr lang="hu-HU" dirty="0" err="1" smtClean="0"/>
              <a:t>nanocsövek</a:t>
            </a:r>
            <a:r>
              <a:rPr lang="hu-HU" dirty="0" smtClean="0"/>
              <a:t> különleges tulajdonságai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317652" y="1415673"/>
            <a:ext cx="5694508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61938" indent="-261938">
              <a:lnSpc>
                <a:spcPct val="120000"/>
              </a:lnSpc>
            </a:pPr>
            <a:r>
              <a:rPr lang="hu-HU" sz="2000" b="0" dirty="0"/>
              <a:t>Szerkezeti / geometriai:</a:t>
            </a:r>
          </a:p>
          <a:p>
            <a:pPr marL="261938" indent="-261938">
              <a:lnSpc>
                <a:spcPct val="120000"/>
              </a:lnSpc>
              <a:buFontTx/>
              <a:buChar char="•"/>
            </a:pPr>
            <a:r>
              <a:rPr lang="hu-HU" sz="2000" b="0" dirty="0">
                <a:cs typeface="Arial" charset="0"/>
              </a:rPr>
              <a:t>Létezik egyfalú (SWNT) és többfalú (MWNT)</a:t>
            </a:r>
          </a:p>
          <a:p>
            <a:pPr marL="261938" indent="-261938">
              <a:lnSpc>
                <a:spcPct val="120000"/>
              </a:lnSpc>
              <a:buFontTx/>
              <a:buChar char="•"/>
            </a:pPr>
            <a:r>
              <a:rPr lang="hu-HU" sz="2000" b="0" dirty="0">
                <a:cs typeface="Arial" charset="0"/>
              </a:rPr>
              <a:t>Az egyfalú </a:t>
            </a:r>
            <a:r>
              <a:rPr lang="hu-HU" sz="2000" b="0" dirty="0" err="1">
                <a:cs typeface="Arial" charset="0"/>
              </a:rPr>
              <a:t>nanocső</a:t>
            </a:r>
            <a:r>
              <a:rPr lang="hu-HU" sz="2000" b="0" dirty="0">
                <a:cs typeface="Arial" charset="0"/>
              </a:rPr>
              <a:t> szerkezetének jellemzője:</a:t>
            </a:r>
            <a:br>
              <a:rPr lang="hu-HU" sz="2000" b="0" dirty="0">
                <a:cs typeface="Arial" charset="0"/>
              </a:rPr>
            </a:br>
            <a:r>
              <a:rPr lang="hu-HU" sz="2000" b="0" dirty="0">
                <a:cs typeface="Arial" charset="0"/>
              </a:rPr>
              <a:t>KIRALITÁS vektor</a:t>
            </a:r>
          </a:p>
          <a:p>
            <a:pPr marL="261938" indent="-261938">
              <a:lnSpc>
                <a:spcPct val="120000"/>
              </a:lnSpc>
              <a:buFontTx/>
              <a:buChar char="•"/>
            </a:pPr>
            <a:r>
              <a:rPr lang="hu-HU" sz="2000" b="0" dirty="0">
                <a:cs typeface="Arial" charset="0"/>
              </a:rPr>
              <a:t>Nagy fajlagos felület</a:t>
            </a:r>
          </a:p>
          <a:p>
            <a:pPr marL="261938" indent="-261938">
              <a:lnSpc>
                <a:spcPct val="120000"/>
              </a:lnSpc>
              <a:buFontTx/>
              <a:buChar char="•"/>
            </a:pPr>
            <a:endParaRPr lang="hu-HU" sz="2000" b="0" dirty="0">
              <a:cs typeface="Arial" charset="0"/>
            </a:endParaRPr>
          </a:p>
          <a:p>
            <a:pPr marL="261938" indent="-261938">
              <a:lnSpc>
                <a:spcPct val="120000"/>
              </a:lnSpc>
              <a:buFontTx/>
              <a:buChar char="•"/>
            </a:pPr>
            <a:endParaRPr lang="hu-HU" sz="2000" b="0" dirty="0">
              <a:cs typeface="Arial" charset="0"/>
            </a:endParaRPr>
          </a:p>
          <a:p>
            <a:pPr marL="261938" indent="-261938">
              <a:lnSpc>
                <a:spcPct val="120000"/>
              </a:lnSpc>
              <a:buFontTx/>
              <a:buChar char="•"/>
            </a:pPr>
            <a:endParaRPr lang="hu-HU" sz="2000" b="0" dirty="0" smtClean="0">
              <a:cs typeface="Arial" charset="0"/>
            </a:endParaRPr>
          </a:p>
          <a:p>
            <a:pPr marL="261938" indent="-261938">
              <a:lnSpc>
                <a:spcPct val="120000"/>
              </a:lnSpc>
              <a:buFontTx/>
              <a:buChar char="•"/>
            </a:pPr>
            <a:endParaRPr lang="hu-HU" sz="2000" b="0" dirty="0">
              <a:cs typeface="Arial" charset="0"/>
            </a:endParaRPr>
          </a:p>
          <a:p>
            <a:pPr marL="261938" indent="-261938">
              <a:lnSpc>
                <a:spcPct val="120000"/>
              </a:lnSpc>
            </a:pPr>
            <a:endParaRPr lang="hu-HU" sz="2000" b="0" dirty="0">
              <a:cs typeface="Arial" charset="0"/>
            </a:endParaRPr>
          </a:p>
          <a:p>
            <a:pPr marL="261938" indent="-261938">
              <a:lnSpc>
                <a:spcPct val="120000"/>
              </a:lnSpc>
            </a:pPr>
            <a:r>
              <a:rPr lang="hu-HU" sz="2000" b="0" dirty="0">
                <a:cs typeface="Arial" charset="0"/>
              </a:rPr>
              <a:t>Elektromos:</a:t>
            </a:r>
          </a:p>
          <a:p>
            <a:pPr marL="261938" indent="-261938">
              <a:lnSpc>
                <a:spcPct val="120000"/>
              </a:lnSpc>
              <a:buFontTx/>
              <a:buChar char="•"/>
            </a:pPr>
            <a:r>
              <a:rPr lang="hu-HU" sz="2000" b="0" dirty="0">
                <a:cs typeface="Arial" charset="0"/>
              </a:rPr>
              <a:t>Sávszerkezet függ a </a:t>
            </a:r>
            <a:r>
              <a:rPr lang="hu-HU" sz="2000" b="0" dirty="0" err="1">
                <a:cs typeface="Arial" charset="0"/>
              </a:rPr>
              <a:t>kiralitás</a:t>
            </a:r>
            <a:r>
              <a:rPr lang="hu-HU" sz="2000" b="0" dirty="0">
                <a:cs typeface="Arial" charset="0"/>
              </a:rPr>
              <a:t> vektortól:</a:t>
            </a:r>
          </a:p>
          <a:p>
            <a:pPr marL="711200" lvl="1" indent="-261938">
              <a:lnSpc>
                <a:spcPct val="120000"/>
              </a:lnSpc>
              <a:buFontTx/>
              <a:buChar char="•"/>
            </a:pPr>
            <a:r>
              <a:rPr lang="hu-HU" sz="2000" b="0" dirty="0">
                <a:cs typeface="Arial" charset="0"/>
              </a:rPr>
              <a:t>Lehet félvezető és fémes viselkedésű</a:t>
            </a:r>
          </a:p>
          <a:p>
            <a:pPr marL="261938" indent="-261938">
              <a:buFontTx/>
              <a:buChar char="•"/>
            </a:pPr>
            <a:endParaRPr lang="en-US" sz="2400" dirty="0">
              <a:cs typeface="Arial" charset="0"/>
            </a:endParaRPr>
          </a:p>
        </p:txBody>
      </p:sp>
      <p:pic>
        <p:nvPicPr>
          <p:cNvPr id="7" name="Picture 12" descr="nanotube_05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39952" y="2611537"/>
            <a:ext cx="4752975" cy="283368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-téma">
  <a:themeElements>
    <a:clrScheme name="3_Office-téma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Office-tém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_Office-téma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11932</TotalTime>
  <Words>3061</Words>
  <Application>Microsoft Office PowerPoint</Application>
  <PresentationFormat>Diavetítés a képernyőre (4:3 oldalarány)</PresentationFormat>
  <Paragraphs>570</Paragraphs>
  <Slides>59</Slides>
  <Notes>9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59</vt:i4>
      </vt:variant>
    </vt:vector>
  </HeadingPairs>
  <TitlesOfParts>
    <vt:vector size="67" baseType="lpstr">
      <vt:lpstr>Arial</vt:lpstr>
      <vt:lpstr>Arial Narrow</vt:lpstr>
      <vt:lpstr>Calibri</vt:lpstr>
      <vt:lpstr>Symbol</vt:lpstr>
      <vt:lpstr>Times New Roman</vt:lpstr>
      <vt:lpstr>Wingdings</vt:lpstr>
      <vt:lpstr>3_Office-téma</vt:lpstr>
      <vt:lpstr>Egyenlet</vt:lpstr>
      <vt:lpstr>Nanoszerkezetű anyagok: A szén és allotróp módosulatai </vt:lpstr>
      <vt:lpstr>Áttekintés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>BME-ETT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BME-ETT intro</dc:title>
  <dc:creator>Balogh</dc:creator>
  <cp:lastModifiedBy>Bonyar</cp:lastModifiedBy>
  <cp:revision>723</cp:revision>
  <dcterms:created xsi:type="dcterms:W3CDTF">2002-04-01T22:55:41Z</dcterms:created>
  <dcterms:modified xsi:type="dcterms:W3CDTF">2015-03-23T10:41:58Z</dcterms:modified>
</cp:coreProperties>
</file>