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24" r:id="rId2"/>
    <p:sldMasterId id="2147483679" r:id="rId3"/>
  </p:sldMasterIdLst>
  <p:notesMasterIdLst>
    <p:notesMasterId r:id="rId91"/>
  </p:notesMasterIdLst>
  <p:sldIdLst>
    <p:sldId id="304" r:id="rId4"/>
    <p:sldId id="264" r:id="rId5"/>
    <p:sldId id="310" r:id="rId6"/>
    <p:sldId id="311" r:id="rId7"/>
    <p:sldId id="312" r:id="rId8"/>
    <p:sldId id="340" r:id="rId9"/>
    <p:sldId id="347" r:id="rId10"/>
    <p:sldId id="265" r:id="rId11"/>
    <p:sldId id="266" r:id="rId12"/>
    <p:sldId id="267" r:id="rId13"/>
    <p:sldId id="268" r:id="rId14"/>
    <p:sldId id="269" r:id="rId15"/>
    <p:sldId id="302" r:id="rId16"/>
    <p:sldId id="303" r:id="rId17"/>
    <p:sldId id="316" r:id="rId18"/>
    <p:sldId id="314" r:id="rId19"/>
    <p:sldId id="270" r:id="rId20"/>
    <p:sldId id="271" r:id="rId21"/>
    <p:sldId id="313" r:id="rId22"/>
    <p:sldId id="273" r:id="rId23"/>
    <p:sldId id="300" r:id="rId24"/>
    <p:sldId id="317" r:id="rId25"/>
    <p:sldId id="274" r:id="rId26"/>
    <p:sldId id="315" r:id="rId27"/>
    <p:sldId id="319" r:id="rId28"/>
    <p:sldId id="348" r:id="rId29"/>
    <p:sldId id="352" r:id="rId30"/>
    <p:sldId id="351" r:id="rId31"/>
    <p:sldId id="349" r:id="rId32"/>
    <p:sldId id="350" r:id="rId33"/>
    <p:sldId id="353" r:id="rId34"/>
    <p:sldId id="341" r:id="rId35"/>
    <p:sldId id="275" r:id="rId36"/>
    <p:sldId id="301" r:id="rId37"/>
    <p:sldId id="318" r:id="rId38"/>
    <p:sldId id="276" r:id="rId39"/>
    <p:sldId id="360" r:id="rId40"/>
    <p:sldId id="361" r:id="rId41"/>
    <p:sldId id="277" r:id="rId42"/>
    <p:sldId id="278" r:id="rId43"/>
    <p:sldId id="364" r:id="rId44"/>
    <p:sldId id="362" r:id="rId45"/>
    <p:sldId id="363" r:id="rId46"/>
    <p:sldId id="359" r:id="rId47"/>
    <p:sldId id="365" r:id="rId48"/>
    <p:sldId id="280" r:id="rId49"/>
    <p:sldId id="279" r:id="rId50"/>
    <p:sldId id="335" r:id="rId51"/>
    <p:sldId id="336" r:id="rId52"/>
    <p:sldId id="342" r:id="rId53"/>
    <p:sldId id="343" r:id="rId54"/>
    <p:sldId id="337" r:id="rId55"/>
    <p:sldId id="354" r:id="rId56"/>
    <p:sldId id="355" r:id="rId57"/>
    <p:sldId id="344" r:id="rId58"/>
    <p:sldId id="338" r:id="rId59"/>
    <p:sldId id="345" r:id="rId60"/>
    <p:sldId id="346" r:id="rId61"/>
    <p:sldId id="366" r:id="rId62"/>
    <p:sldId id="339" r:id="rId63"/>
    <p:sldId id="356" r:id="rId64"/>
    <p:sldId id="367" r:id="rId65"/>
    <p:sldId id="357" r:id="rId66"/>
    <p:sldId id="358" r:id="rId67"/>
    <p:sldId id="382" r:id="rId68"/>
    <p:sldId id="322" r:id="rId69"/>
    <p:sldId id="375" r:id="rId70"/>
    <p:sldId id="376" r:id="rId71"/>
    <p:sldId id="377" r:id="rId72"/>
    <p:sldId id="378" r:id="rId73"/>
    <p:sldId id="373" r:id="rId74"/>
    <p:sldId id="374" r:id="rId75"/>
    <p:sldId id="379" r:id="rId76"/>
    <p:sldId id="380" r:id="rId77"/>
    <p:sldId id="381" r:id="rId78"/>
    <p:sldId id="383" r:id="rId79"/>
    <p:sldId id="384" r:id="rId80"/>
    <p:sldId id="385" r:id="rId81"/>
    <p:sldId id="386" r:id="rId82"/>
    <p:sldId id="327" r:id="rId83"/>
    <p:sldId id="328" r:id="rId84"/>
    <p:sldId id="330" r:id="rId85"/>
    <p:sldId id="329" r:id="rId86"/>
    <p:sldId id="331" r:id="rId87"/>
    <p:sldId id="332" r:id="rId88"/>
    <p:sldId id="371" r:id="rId89"/>
    <p:sldId id="372" r:id="rId90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E1E1E"/>
    <a:srgbClr val="900028"/>
    <a:srgbClr val="068159"/>
    <a:srgbClr val="E1DD10"/>
    <a:srgbClr val="3FC8F4"/>
    <a:srgbClr val="003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2294" autoAdjust="0"/>
  </p:normalViewPr>
  <p:slideViewPr>
    <p:cSldViewPr>
      <p:cViewPr varScale="1">
        <p:scale>
          <a:sx n="104" d="100"/>
          <a:sy n="104" d="100"/>
        </p:scale>
        <p:origin x="1218" y="96"/>
      </p:cViewPr>
      <p:guideLst>
        <p:guide orient="horz" pos="338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tableStyles" Target="tableStyle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7D68CE4-2617-4CFC-8DF6-DD5F5D5B8502}" type="datetimeFigureOut">
              <a:rPr lang="hu-HU"/>
              <a:pPr>
                <a:defRPr/>
              </a:pPr>
              <a:t>2015.04.22.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79682DE-4ED7-45BE-9537-AF92CB62C37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48184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70C050-00FF-4BD2-8E71-B3780E615D22}" type="slidenum">
              <a:rPr lang="hu-HU" smtClean="0"/>
              <a:pPr>
                <a:defRPr/>
              </a:pPr>
              <a:t>1</a:t>
            </a:fld>
            <a:endParaRPr lang="hu-HU" smtClean="0"/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 anchor="b"/>
          <a:lstStyle/>
          <a:p>
            <a:pPr algn="r"/>
            <a:fld id="{2ACB7C8A-4DF1-4E63-B43D-C5121E972268}" type="slidenum">
              <a:rPr lang="hu-HU" sz="1200"/>
              <a:pPr algn="r"/>
              <a:t>1</a:t>
            </a:fld>
            <a:endParaRPr lang="hu-HU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lIns="91422" tIns="45712" rIns="91422" bIns="45712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50987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6582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70378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04255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hu-HU" smtClean="0"/>
              <a:t>PSPD: Position Sensitive Photo Detector</a:t>
            </a:r>
            <a:endParaRPr lang="en-US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D6EC51-5901-4F32-A4D0-80D6328E876B}" type="slidenum">
              <a:rPr lang="hu-HU" smtClean="0"/>
              <a:pPr>
                <a:defRPr/>
              </a:pPr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0375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26314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48626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10694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24888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890921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hu-HU" smtClean="0"/>
              <a:t>Setpoint túl közel a free air deflection-hoz</a:t>
            </a:r>
            <a:endParaRPr lang="en-US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DD7F4D-2020-42CC-A225-52A0893AB7A2}" type="slidenum">
              <a:rPr lang="hu-HU" smtClean="0"/>
              <a:pPr>
                <a:defRPr/>
              </a:pPr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2684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hu-HU" smtClean="0"/>
              <a:t>Első alagútáramon alapuló topográfiás eljárást Russel D Young dolgozta ki 1965-1971 között.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64386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34678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5152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hu-HU" smtClean="0"/>
              <a:t>Ha a relatív páratartalom 50%-nál magasabb -&gt; víz adszorbeálódhat ami rontja a képminőséget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276554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42657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508424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hu-HU" smtClean="0"/>
              <a:t>Pl. lokális viszkoelaszticitás, ragadás térképezése</a:t>
            </a:r>
            <a:endParaRPr lang="en-US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73C24B-88DB-4373-BF7A-7D82CD207443}" type="slidenum">
              <a:rPr lang="hu-HU" smtClean="0"/>
              <a:pPr>
                <a:defRPr/>
              </a:pPr>
              <a:t>45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37592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284749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15935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386787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60560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565245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134722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503065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783888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700167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262708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hu-HU" smtClean="0"/>
              <a:t>m: a tű mágneses momentuma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671037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572605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278183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hu-HU" smtClean="0"/>
              <a:t>Domének mágnesezettségi irányának megállapítása</a:t>
            </a:r>
          </a:p>
          <a:p>
            <a:pPr eaLnBrk="1" hangingPunct="1"/>
            <a:r>
              <a:rPr lang="hu-HU" smtClean="0"/>
              <a:t>Szélsőséges esetben akár mentés merevlemezről…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757940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51339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374340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030142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847520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910184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576036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688968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857729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114607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23606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28162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4787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hu-HU" smtClean="0"/>
              <a:t>A lényeg: T: transzmisziós együttható, ha a potenciálgát keskeny és alacsony -&gt; áthaladás valószínüsége a szigetelő vastagságától exponenciálisan függ. Vagyis, ha potenciálkülönbséget hozunk létre egy vékony, nm-es szigetelőréteg két oldala között, akkor a szigetelő vastagságától erősen függő áram fog folyni!! = érzékenyek vagyunk a szigetelő vastagságára nézve.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62583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35627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23385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hu-HU" smtClean="0"/>
              <a:t>Kvantumkorall [Manoharan, 2000] atomis simaságú réz cu(111) felületen kobalt atomok ellipszis elrendezésben. A képen az elektron valószínüségsűrűség függvényében tapasztalható állóhullámok láthatóak.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0014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85750"/>
            <a:ext cx="17145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61438" y="0"/>
            <a:ext cx="2032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51888" y="322263"/>
            <a:ext cx="1778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/>
          <p:cNvSpPr txBox="1"/>
          <p:nvPr userDrawn="1"/>
        </p:nvSpPr>
        <p:spPr>
          <a:xfrm>
            <a:off x="2987675" y="5929313"/>
            <a:ext cx="5942013" cy="549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1500"/>
              <a:t>BUDAPEST UNIVERSITY OF TECHNOLOGY AND ECONOMICS</a:t>
            </a:r>
          </a:p>
          <a:p>
            <a:pPr algn="r">
              <a:defRPr/>
            </a:pPr>
            <a:r>
              <a:rPr lang="en-GB" sz="1500"/>
              <a:t>DEPARTMENT OF ELECTRONICS TECHNOLOGY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5856288"/>
            <a:ext cx="2428875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Cím helye 1"/>
          <p:cNvSpPr>
            <a:spLocks noGrp="1"/>
          </p:cNvSpPr>
          <p:nvPr>
            <p:ph type="ctrTitle"/>
          </p:nvPr>
        </p:nvSpPr>
        <p:spPr>
          <a:xfrm>
            <a:off x="941388" y="2071688"/>
            <a:ext cx="7053262" cy="1470025"/>
          </a:xfrm>
        </p:spPr>
        <p:txBody>
          <a:bodyPr/>
          <a:lstStyle>
            <a:lvl1pPr>
              <a:defRPr sz="3600" b="0"/>
            </a:lvl1pPr>
          </a:lstStyle>
          <a:p>
            <a:r>
              <a:rPr lang="en-GB"/>
              <a:t>MINTACÍM SZERKESZTÉSE</a:t>
            </a:r>
          </a:p>
        </p:txBody>
      </p:sp>
      <p:sp>
        <p:nvSpPr>
          <p:cNvPr id="34824" name="Szöveg helye 2"/>
          <p:cNvSpPr>
            <a:spLocks noGrp="1"/>
          </p:cNvSpPr>
          <p:nvPr>
            <p:ph type="subTitle" idx="1"/>
          </p:nvPr>
        </p:nvSpPr>
        <p:spPr>
          <a:xfrm>
            <a:off x="941388" y="3684588"/>
            <a:ext cx="7053262" cy="1752600"/>
          </a:xfrm>
        </p:spPr>
        <p:txBody>
          <a:bodyPr/>
          <a:lstStyle>
            <a:lvl1pPr marL="0" indent="0">
              <a:buFont typeface="Arial" charset="0"/>
              <a:buNone/>
              <a:defRPr sz="2100"/>
            </a:lvl1pPr>
          </a:lstStyle>
          <a:p>
            <a:r>
              <a:rPr lang="en-GB"/>
              <a:t>Alcím mintájának szerkesztése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D03B8-DBAA-4696-8393-34FD0C442F60}" type="datetime1">
              <a:rPr lang="hu-HU" smtClean="0"/>
              <a:pPr>
                <a:defRPr/>
              </a:pPr>
              <a:t>2015.04.22.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9D915-EAAE-410B-A3B9-AB2DFFE233C7}" type="datetime1">
              <a:rPr lang="hu-HU" smtClean="0"/>
              <a:pPr>
                <a:defRPr/>
              </a:pPr>
              <a:t>2015.04.22.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A4C1B-6D43-4843-9204-29E2006BBEB6}" type="datetime1">
              <a:rPr lang="hu-HU" smtClean="0"/>
              <a:pPr>
                <a:defRPr/>
              </a:pPr>
              <a:t>2015.04.22.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ABA73-F409-4CC9-90B4-5FAC00FE62B9}" type="datetime1">
              <a:rPr lang="hu-HU" smtClean="0"/>
              <a:pPr>
                <a:defRPr/>
              </a:pPr>
              <a:t>2015.04.22.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78442-B7A3-4945-A71E-05C33CC2451B}" type="datetime1">
              <a:rPr lang="hu-HU" smtClean="0"/>
              <a:pPr>
                <a:defRPr/>
              </a:pPr>
              <a:t>2015.04.22.</a:t>
            </a:fld>
            <a:endParaRPr lang="en-US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26583-0E88-410F-B2C1-87DA65E77D8A}" type="datetime1">
              <a:rPr lang="hu-HU" smtClean="0"/>
              <a:pPr>
                <a:defRPr/>
              </a:pPr>
              <a:t>2015.04.22.</a:t>
            </a:fld>
            <a:endParaRPr lang="en-US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D1166-AC0B-4B84-9BED-D40C9F0ADF97}" type="datetime1">
              <a:rPr lang="hu-HU" smtClean="0"/>
              <a:pPr>
                <a:defRPr/>
              </a:pPr>
              <a:t>2015.04.22.</a:t>
            </a:fld>
            <a:endParaRPr lang="en-US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D170B-1AFE-4AA9-BB07-8666D3985FA7}" type="datetime1">
              <a:rPr lang="hu-HU" smtClean="0"/>
              <a:pPr>
                <a:defRPr/>
              </a:pPr>
              <a:t>2015.04.22.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631BC-8D8F-446C-8009-A20F9ED22EAA}" type="datetime1">
              <a:rPr lang="hu-HU" smtClean="0"/>
              <a:pPr>
                <a:defRPr/>
              </a:pPr>
              <a:t>2015.04.22.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BD37-2D5E-49A4-8DFF-A9459F8582C6}" type="datetime1">
              <a:rPr lang="hu-HU" smtClean="0"/>
              <a:pPr>
                <a:defRPr/>
              </a:pPr>
              <a:t>2015.04.22.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2ED2D-A947-4029-AD40-AAEF1609A615}" type="datetime1">
              <a:rPr lang="hu-HU" smtClean="0"/>
              <a:pPr>
                <a:defRPr/>
              </a:pPr>
              <a:t>2015.04.22.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C43DE-89BB-451A-BC72-6FA4E8EB96C5}" type="datetime1">
              <a:rPr lang="hu-HU" smtClean="0"/>
              <a:pPr>
                <a:defRPr/>
              </a:pPr>
              <a:t>2015.04.22.</a:t>
            </a:fld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1C286-03C5-4AF4-902A-DCAE02216880}" type="datetime1">
              <a:rPr lang="hu-HU" smtClean="0"/>
              <a:pPr>
                <a:defRPr/>
              </a:pPr>
              <a:t>2015.04.22.</a:t>
            </a:fld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DA1FB-C1AF-4C9F-BF33-B696D3044EEB}" type="datetime1">
              <a:rPr lang="hu-HU" smtClean="0"/>
              <a:pPr>
                <a:defRPr/>
              </a:pPr>
              <a:t>2015.04.22.</a:t>
            </a:fld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B4767-E684-4F10-A881-E26D0D5EF058}" type="datetime1">
              <a:rPr lang="hu-HU" smtClean="0"/>
              <a:pPr>
                <a:defRPr/>
              </a:pPr>
              <a:t>2015.04.22.</a:t>
            </a:fld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01AB7-4FF6-429A-9016-AE59BEC1BD84}" type="datetime1">
              <a:rPr lang="hu-HU" smtClean="0"/>
              <a:pPr>
                <a:defRPr/>
              </a:pPr>
              <a:t>2015.04.22.</a:t>
            </a:fld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AC339-58E9-4A7E-BA3B-941C827A2863}" type="datetime1">
              <a:rPr lang="hu-HU" smtClean="0"/>
              <a:pPr>
                <a:defRPr/>
              </a:pPr>
              <a:t>2015.04.22.</a:t>
            </a:fld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12071-A473-43DE-8B22-FB056779D497}" type="datetime1">
              <a:rPr lang="hu-HU" smtClean="0"/>
              <a:pPr>
                <a:defRPr/>
              </a:pPr>
              <a:t>2015.04.22.</a:t>
            </a:fld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028E2-8706-44A8-B3C7-6844DA84BAB6}" type="datetime1">
              <a:rPr lang="hu-HU" smtClean="0"/>
              <a:pPr>
                <a:defRPr/>
              </a:pPr>
              <a:t>2015.04.22.</a:t>
            </a:fld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509FC-170B-4EB6-8B17-6D509B47D3C2}" type="datetime1">
              <a:rPr lang="hu-HU" smtClean="0"/>
              <a:pPr>
                <a:defRPr/>
              </a:pPr>
              <a:t>2015.04.22.</a:t>
            </a:fld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DF639-BB8D-41A3-8FDD-E038B9414377}" type="datetime1">
              <a:rPr lang="hu-HU" smtClean="0"/>
              <a:pPr>
                <a:defRPr/>
              </a:pPr>
              <a:t>2015.04.22.</a:t>
            </a:fld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6C368-4935-4D36-9767-8F673999285B}" type="datetime1">
              <a:rPr lang="hu-HU" smtClean="0"/>
              <a:pPr>
                <a:defRPr/>
              </a:pPr>
              <a:t>2015.04.22.</a:t>
            </a:fld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64613" y="0"/>
            <a:ext cx="179387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963025" y="3000375"/>
            <a:ext cx="1809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6"/>
          <p:cNvPicPr>
            <a:picLocks noChangeAspect="1" noChangeArrowheads="1"/>
          </p:cNvPicPr>
          <p:nvPr userDrawn="1"/>
        </p:nvPicPr>
        <p:blipFill>
          <a:blip r:embed="rId15" cstate="print"/>
          <a:srcRect l="19777" t="39880" r="18260" b="39879"/>
          <a:stretch>
            <a:fillRect/>
          </a:stretch>
        </p:blipFill>
        <p:spPr bwMode="auto">
          <a:xfrm>
            <a:off x="177800" y="6327775"/>
            <a:ext cx="15875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MINTACÍM SZERKESZTÉSE</a:t>
            </a:r>
          </a:p>
        </p:txBody>
      </p:sp>
      <p:sp>
        <p:nvSpPr>
          <p:cNvPr id="2054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Mintaszöveg szerkesztése</a:t>
            </a:r>
          </a:p>
          <a:p>
            <a:pPr lvl="1"/>
            <a:r>
              <a:rPr lang="en-GB" smtClean="0"/>
              <a:t>Második szint</a:t>
            </a:r>
          </a:p>
          <a:p>
            <a:pPr lvl="2"/>
            <a:r>
              <a:rPr lang="en-GB" smtClean="0"/>
              <a:t>Harmadik szint</a:t>
            </a:r>
          </a:p>
          <a:p>
            <a:pPr lvl="3"/>
            <a:r>
              <a:rPr lang="en-GB" smtClean="0"/>
              <a:t>Negyedik szint</a:t>
            </a:r>
          </a:p>
          <a:p>
            <a:pPr lvl="4"/>
            <a:r>
              <a:rPr lang="en-GB" smtClean="0"/>
              <a:t>Ötödik szint</a:t>
            </a:r>
          </a:p>
        </p:txBody>
      </p:sp>
      <p:sp>
        <p:nvSpPr>
          <p:cNvPr id="11" name="Élőláb helye 4"/>
          <p:cNvSpPr>
            <a:spLocks noGrp="1"/>
          </p:cNvSpPr>
          <p:nvPr>
            <p:ph type="ftr" sz="quarter" idx="3"/>
          </p:nvPr>
        </p:nvSpPr>
        <p:spPr>
          <a:xfrm>
            <a:off x="2571750" y="6381750"/>
            <a:ext cx="40719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595959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7500938" y="6386513"/>
            <a:ext cx="12858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595959"/>
                </a:solidFill>
                <a:cs typeface="Arial" charset="0"/>
              </a:defRPr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>
          <a:solidFill>
            <a:srgbClr val="1E1E1E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1E1E1E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1E1E1E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1E1E1E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1E1E1E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1E1E1E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1E1E1E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1E1E1E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1E1E1E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  <a:endParaRPr lang="en-US" smtClean="0"/>
          </a:p>
        </p:txBody>
      </p:sp>
      <p:sp>
        <p:nvSpPr>
          <p:cNvPr id="3075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1E424D8-1CA3-4217-86C6-8FBE86A501F6}" type="datetime1">
              <a:rPr lang="hu-HU" smtClean="0"/>
              <a:pPr>
                <a:defRPr/>
              </a:pPr>
              <a:t>2015.04.22.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741942CD-17EC-44D8-8113-EBAF78C6C2A0}" type="datetime1">
              <a:rPr lang="hu-HU" smtClean="0"/>
              <a:pPr>
                <a:defRPr/>
              </a:pPr>
              <a:t>2015.04.22.</a:t>
            </a:fld>
            <a:endParaRPr lang="hu-HU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‹#›</a:t>
            </a:fld>
            <a:r>
              <a:rPr lang="en-GB" dirty="0" smtClean="0"/>
              <a:t>/</a:t>
            </a:r>
            <a:r>
              <a:rPr lang="hu-HU" dirty="0" smtClean="0"/>
              <a:t>87</a:t>
            </a:r>
            <a:endParaRPr lang="en-GB" dirty="0"/>
          </a:p>
        </p:txBody>
      </p:sp>
      <p:pic>
        <p:nvPicPr>
          <p:cNvPr id="4103" name="Picture 4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64613" y="0"/>
            <a:ext cx="179387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5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963025" y="3000375"/>
            <a:ext cx="1809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6"/>
          <p:cNvPicPr>
            <a:picLocks noChangeAspect="1" noChangeArrowheads="1"/>
          </p:cNvPicPr>
          <p:nvPr userDrawn="1"/>
        </p:nvPicPr>
        <p:blipFill>
          <a:blip r:embed="rId15" cstate="print"/>
          <a:srcRect l="19777" t="39880" r="18260" b="39879"/>
          <a:stretch>
            <a:fillRect/>
          </a:stretch>
        </p:blipFill>
        <p:spPr bwMode="auto">
          <a:xfrm>
            <a:off x="177800" y="6327775"/>
            <a:ext cx="15875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6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5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4.wmf"/><Relationship Id="rId5" Type="http://schemas.openxmlformats.org/officeDocument/2006/relationships/image" Target="../media/image11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wmf"/><Relationship Id="rId1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ctrTitle"/>
          </p:nvPr>
        </p:nvSpPr>
        <p:spPr>
          <a:xfrm>
            <a:off x="539552" y="1341438"/>
            <a:ext cx="7805737" cy="2735262"/>
          </a:xfrm>
        </p:spPr>
        <p:txBody>
          <a:bodyPr/>
          <a:lstStyle/>
          <a:p>
            <a:pPr algn="l" eaLnBrk="1" hangingPunct="1"/>
            <a:r>
              <a:rPr lang="hu-HU" sz="3200" b="1" dirty="0" smtClean="0"/>
              <a:t>MIKROSZKÓPIÁS MÓDSZEREK - </a:t>
            </a:r>
            <a:br>
              <a:rPr lang="hu-HU" sz="3200" b="1" dirty="0" smtClean="0"/>
            </a:br>
            <a:r>
              <a:rPr lang="hu-HU" sz="3200" b="1" dirty="0" smtClean="0"/>
              <a:t>PÁSZTÁZÓSZONDÁS MIKROSZKÓPIA</a:t>
            </a:r>
            <a:br>
              <a:rPr lang="hu-HU" sz="3200" b="1" dirty="0" smtClean="0"/>
            </a:br>
            <a:r>
              <a:rPr lang="hu-HU" sz="3200" b="1" dirty="0" smtClean="0"/>
              <a:t/>
            </a:r>
            <a:br>
              <a:rPr lang="hu-HU" sz="3200" b="1" dirty="0" smtClean="0"/>
            </a:br>
            <a:endParaRPr lang="hu-HU" sz="3200" dirty="0" smtClean="0"/>
          </a:p>
        </p:txBody>
      </p:sp>
      <p:sp>
        <p:nvSpPr>
          <p:cNvPr id="12" name="Rectangle 14"/>
          <p:cNvSpPr>
            <a:spLocks noGrp="1"/>
          </p:cNvSpPr>
          <p:nvPr>
            <p:ph type="subTitle" idx="1"/>
          </p:nvPr>
        </p:nvSpPr>
        <p:spPr bwMode="auto">
          <a:xfrm>
            <a:off x="542925" y="3933825"/>
            <a:ext cx="705326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Dr. Bonyár Attila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bonyar</a:t>
            </a:r>
            <a:r>
              <a:rPr kumimoji="0" lang="hu-HU" sz="1600" b="0" i="0" u="sng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@</a:t>
            </a:r>
            <a:r>
              <a:rPr kumimoji="0" lang="hu-HU" sz="16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ett.bme.hu</a:t>
            </a:r>
            <a:endParaRPr kumimoji="0" lang="hu-HU" sz="1600" b="0" i="0" u="sng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Budapest, </a:t>
            </a: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2015.04.16; 2015.04.30.</a:t>
            </a:r>
            <a:endParaRPr kumimoji="0" lang="hu-H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0001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smtClean="0"/>
              <a:t>Az STM hegy</a:t>
            </a:r>
          </a:p>
        </p:txBody>
      </p:sp>
      <p:sp>
        <p:nvSpPr>
          <p:cNvPr id="21507" name="Szövegdoboz 8"/>
          <p:cNvSpPr txBox="1">
            <a:spLocks noChangeArrowheads="1"/>
          </p:cNvSpPr>
          <p:nvPr/>
        </p:nvSpPr>
        <p:spPr bwMode="auto">
          <a:xfrm>
            <a:off x="395288" y="1181100"/>
            <a:ext cx="8072437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1938" indent="-261938">
              <a:buClr>
                <a:schemeClr val="tx1"/>
              </a:buClr>
              <a:buSzPts val="2000"/>
              <a:buFont typeface="Arial" charset="0"/>
              <a:buChar char="•"/>
            </a:pPr>
            <a:r>
              <a:rPr lang="hu-HU" sz="2000"/>
              <a:t>Az STM hegy természetesen vezető kell, hogy legyen</a:t>
            </a:r>
          </a:p>
          <a:p>
            <a:pPr marL="261938" indent="-261938">
              <a:buClr>
                <a:schemeClr val="tx1"/>
              </a:buClr>
              <a:buSzPts val="2000"/>
              <a:buFont typeface="Arial" charset="0"/>
              <a:buChar char="•"/>
            </a:pPr>
            <a:r>
              <a:rPr lang="hu-HU" sz="2000"/>
              <a:t>ezen kívül pedig követelmény az anyagával szemben, hogy ellenálló legyen</a:t>
            </a:r>
          </a:p>
          <a:p>
            <a:pPr marL="719138" lvl="2" indent="-261938">
              <a:buClr>
                <a:schemeClr val="tx1"/>
              </a:buClr>
              <a:buSzPts val="2000"/>
              <a:buFont typeface="Arial" charset="0"/>
              <a:buChar char="•"/>
            </a:pPr>
            <a:r>
              <a:rPr lang="hu-HU" sz="2000"/>
              <a:t>Volfrám,</a:t>
            </a:r>
          </a:p>
          <a:p>
            <a:pPr marL="719138" lvl="2" indent="-261938">
              <a:buClr>
                <a:schemeClr val="tx1"/>
              </a:buClr>
              <a:buSzPts val="2000"/>
              <a:buFont typeface="Arial" charset="0"/>
              <a:buChar char="•"/>
            </a:pPr>
            <a:r>
              <a:rPr lang="hu-HU" sz="2000"/>
              <a:t>platina-iridium ötvözet</a:t>
            </a:r>
          </a:p>
          <a:p>
            <a:pPr marL="261938" indent="-261938">
              <a:buClr>
                <a:schemeClr val="tx1"/>
              </a:buClr>
              <a:buSzPts val="2000"/>
              <a:buFont typeface="Arial" charset="0"/>
              <a:buChar char="•"/>
            </a:pPr>
            <a:r>
              <a:rPr lang="hu-HU" sz="2000"/>
              <a:t>A „hegyezés” legkifinomultabb az elektrokémiai maratás:</a:t>
            </a:r>
          </a:p>
          <a:p>
            <a:pPr marL="719138" lvl="2" indent="-261938">
              <a:buClr>
                <a:schemeClr val="tx1"/>
              </a:buClr>
              <a:buSzPts val="2000"/>
              <a:buFont typeface="Arial" charset="0"/>
              <a:buChar char="•"/>
            </a:pPr>
            <a:r>
              <a:rPr lang="hu-HU" sz="2000"/>
              <a:t>a volfrám esetében kálium-hidroxid (KOH)</a:t>
            </a:r>
          </a:p>
          <a:p>
            <a:pPr marL="719138" lvl="2" indent="-261938">
              <a:buClr>
                <a:schemeClr val="tx1"/>
              </a:buClr>
              <a:buSzPts val="2000"/>
              <a:buFont typeface="Arial" charset="0"/>
              <a:buChar char="•"/>
            </a:pPr>
            <a:r>
              <a:rPr lang="hu-HU" sz="2000"/>
              <a:t>a platina-iridium ötvözet esetében kálium-klorid vizes oldata</a:t>
            </a:r>
          </a:p>
          <a:p>
            <a:pPr marL="261938" indent="-261938">
              <a:buClr>
                <a:schemeClr val="tx1"/>
              </a:buClr>
              <a:buSzPts val="2000"/>
              <a:buFont typeface="Arial" charset="0"/>
              <a:buChar char="•"/>
            </a:pPr>
            <a:r>
              <a:rPr lang="hu-HU" sz="2000"/>
              <a:t>Az STM heggyel szemben nincsenek olyan konkrét követelmények, az STM képalkotását alig befolyásolják a mikroszkóp hegyének geometriai viszonyai.</a:t>
            </a:r>
          </a:p>
          <a:p>
            <a:pPr marL="261938" indent="-261938">
              <a:buClr>
                <a:schemeClr val="tx1"/>
              </a:buClr>
              <a:buSzPts val="2000"/>
              <a:buFont typeface="Arial" charset="0"/>
              <a:buChar char="•"/>
            </a:pPr>
            <a:r>
              <a:rPr lang="hu-HU" sz="2000"/>
              <a:t>A legegyszerűbb STM alkalmazásokban gyakran elég egy finom vágóeszközzel kis szögben elvágni egy volfrám huzalt.</a:t>
            </a:r>
          </a:p>
          <a:p>
            <a:pPr marL="261938" indent="-261938">
              <a:buClr>
                <a:schemeClr val="tx1"/>
              </a:buClr>
              <a:buSzPts val="2000"/>
              <a:buFont typeface="Arial" charset="0"/>
              <a:buChar char="•"/>
            </a:pPr>
            <a:r>
              <a:rPr lang="hu-HU" sz="2000"/>
              <a:t>Az ilyen módszerrel elkészített STM hegyek geometriája véletlenszerűen alakul ki, a csúcs görbületi sugara  0,1 μm és 1 μm közé esik.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10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smtClean="0"/>
              <a:t>Manipuláció stm-mel</a:t>
            </a:r>
          </a:p>
        </p:txBody>
      </p:sp>
      <p:sp>
        <p:nvSpPr>
          <p:cNvPr id="22531" name="Szövegdoboz 8"/>
          <p:cNvSpPr txBox="1">
            <a:spLocks noChangeArrowheads="1"/>
          </p:cNvSpPr>
          <p:nvPr/>
        </p:nvSpPr>
        <p:spPr bwMode="auto">
          <a:xfrm>
            <a:off x="395288" y="917575"/>
            <a:ext cx="428625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buClr>
                <a:schemeClr val="tx1"/>
              </a:buClr>
              <a:buSzPts val="2000"/>
              <a:buFont typeface="Arial" charset="0"/>
              <a:buChar char="•"/>
            </a:pPr>
            <a:r>
              <a:rPr lang="hu-HU" sz="2000"/>
              <a:t>Először megkeressük a mozgati kívánt, felületen kötött atomot</a:t>
            </a:r>
          </a:p>
          <a:p>
            <a:pPr marL="174625" indent="-174625">
              <a:buClr>
                <a:schemeClr val="tx1"/>
              </a:buClr>
              <a:buSzPts val="2000"/>
              <a:buFont typeface="Arial" charset="0"/>
              <a:buChar char="•"/>
            </a:pPr>
            <a:r>
              <a:rPr lang="hu-HU" sz="2000"/>
              <a:t>Az STM tűt az atom felé helyezzük</a:t>
            </a:r>
          </a:p>
          <a:p>
            <a:pPr marL="623888" lvl="1" indent="-166688">
              <a:buClr>
                <a:schemeClr val="tx1"/>
              </a:buClr>
              <a:buSzPts val="2000"/>
              <a:buFont typeface="Arial" charset="0"/>
              <a:buChar char="•"/>
            </a:pPr>
            <a:r>
              <a:rPr lang="hu-HU" sz="2000"/>
              <a:t>Az alagútáram növelésével csökkentjük a tű és az atom közötti távolságot</a:t>
            </a:r>
          </a:p>
          <a:p>
            <a:pPr marL="174625" indent="-174625">
              <a:buClr>
                <a:schemeClr val="tx1"/>
              </a:buClr>
              <a:buSzPts val="2000"/>
              <a:buFont typeface="Arial" charset="0"/>
              <a:buChar char="•"/>
            </a:pPr>
            <a:r>
              <a:rPr lang="hu-HU" sz="2000"/>
              <a:t>Ha a megfelelő alagútáram értéket állítottuk be, akkor ezek után az atom együtt fog mozogni a minta felszínén.</a:t>
            </a:r>
          </a:p>
          <a:p>
            <a:pPr marL="174625" indent="-174625">
              <a:buClr>
                <a:schemeClr val="tx1"/>
              </a:buClr>
              <a:buSzPts val="2000"/>
              <a:buFont typeface="Arial" charset="0"/>
              <a:buChar char="•"/>
            </a:pPr>
            <a:r>
              <a:rPr lang="hu-HU" sz="2000"/>
              <a:t>Mozgassuk tehát a tűt a kiválasztott pozícióig.</a:t>
            </a:r>
          </a:p>
          <a:p>
            <a:pPr marL="623888" lvl="1" indent="-166688">
              <a:buClr>
                <a:schemeClr val="tx1"/>
              </a:buClr>
              <a:buSzPts val="2000"/>
              <a:buFont typeface="Arial" charset="0"/>
              <a:buChar char="•"/>
            </a:pPr>
            <a:r>
              <a:rPr lang="hu-HU" sz="2000"/>
              <a:t>Csökkentsük az alagútáram értékét, aminek hatására az atom-tű kölcsönhatás gyengül,</a:t>
            </a:r>
          </a:p>
          <a:p>
            <a:pPr marL="174625" indent="-174625">
              <a:buClr>
                <a:schemeClr val="tx1"/>
              </a:buClr>
              <a:buSzPts val="2000"/>
              <a:buFont typeface="Arial" charset="0"/>
              <a:buChar char="•"/>
            </a:pPr>
            <a:r>
              <a:rPr lang="hu-HU" sz="2000"/>
              <a:t>Az atom-felszín kötőerő hatására ismét megkötődik a felszínen.</a:t>
            </a:r>
            <a:endParaRPr lang="hu-HU"/>
          </a:p>
        </p:txBody>
      </p:sp>
      <p:grpSp>
        <p:nvGrpSpPr>
          <p:cNvPr id="22532" name="Group 3"/>
          <p:cNvGrpSpPr>
            <a:grpSpLocks/>
          </p:cNvGrpSpPr>
          <p:nvPr/>
        </p:nvGrpSpPr>
        <p:grpSpPr bwMode="auto">
          <a:xfrm>
            <a:off x="4929188" y="1071563"/>
            <a:ext cx="3668712" cy="5541962"/>
            <a:chOff x="3105" y="675"/>
            <a:chExt cx="2311" cy="3491"/>
          </a:xfrm>
        </p:grpSpPr>
        <p:pic>
          <p:nvPicPr>
            <p:cNvPr id="22534" name="Picture 7" descr="STMman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05" y="675"/>
              <a:ext cx="2311" cy="1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5" name="Picture 8" descr="mirag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50" y="2475"/>
              <a:ext cx="2250" cy="1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33" name="Szövegdoboz 7"/>
          <p:cNvSpPr txBox="1">
            <a:spLocks noChangeArrowheads="1"/>
          </p:cNvSpPr>
          <p:nvPr/>
        </p:nvSpPr>
        <p:spPr bwMode="auto">
          <a:xfrm>
            <a:off x="5003800" y="3933825"/>
            <a:ext cx="2232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Kvantumkarám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11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214438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smtClean="0"/>
              <a:t>AFM – atomerő mikroszkóp</a:t>
            </a:r>
          </a:p>
        </p:txBody>
      </p:sp>
      <p:sp>
        <p:nvSpPr>
          <p:cNvPr id="23555" name="Téglalap 11"/>
          <p:cNvSpPr>
            <a:spLocks noChangeArrowheads="1"/>
          </p:cNvSpPr>
          <p:nvPr/>
        </p:nvSpPr>
        <p:spPr bwMode="auto">
          <a:xfrm>
            <a:off x="447675" y="1071563"/>
            <a:ext cx="82486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/>
              <a:t>Az AFM működése hasonló a mikrotűs profilmérőkéhez, azonban annál jóval kifinomultabb eszközről van szó. Egy hegyes tűt a minta felületén mozgatjuk. A tű egy vékony, és ezáltal könnyen hajló konzol (kantilever) végén található. A tű követi a minta felületén lévő kitüremkedéseket és bemélyedéseket.</a:t>
            </a:r>
          </a:p>
        </p:txBody>
      </p:sp>
      <p:grpSp>
        <p:nvGrpSpPr>
          <p:cNvPr id="23556" name="Group 3"/>
          <p:cNvGrpSpPr>
            <a:grpSpLocks/>
          </p:cNvGrpSpPr>
          <p:nvPr/>
        </p:nvGrpSpPr>
        <p:grpSpPr bwMode="auto">
          <a:xfrm>
            <a:off x="1428750" y="3500438"/>
            <a:ext cx="6929438" cy="2786062"/>
            <a:chOff x="495" y="1755"/>
            <a:chExt cx="4770" cy="2205"/>
          </a:xfrm>
        </p:grpSpPr>
        <p:pic>
          <p:nvPicPr>
            <p:cNvPr id="23557" name="Picture 16" descr="AFM_sematiku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05" y="1755"/>
              <a:ext cx="3060" cy="2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8" name="Picture 17" descr="C:\Dokumentumok\BME\Kutatás\Publikációk\Könyv\AFM fejezet\Képek\DSC_4050-MR-Braill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5" y="1890"/>
              <a:ext cx="1537" cy="2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12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214438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smtClean="0"/>
              <a:t>AFM – atomerő mikroszkóp</a:t>
            </a:r>
            <a:br>
              <a:rPr lang="hu-HU" sz="3200" b="1" cap="all" smtClean="0"/>
            </a:br>
            <a:r>
              <a:rPr lang="hu-HU" sz="3200" b="1" cap="all" smtClean="0"/>
              <a:t>	Tű mozgatásával</a:t>
            </a:r>
          </a:p>
        </p:txBody>
      </p:sp>
      <p:pic>
        <p:nvPicPr>
          <p:cNvPr id="24579" name="Kép 7" descr="SPM TrainingNtbk RevE_page30_image0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5350" y="1357313"/>
            <a:ext cx="7353300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13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214438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smtClean="0"/>
              <a:t>AFM – atomerő mikroszkóp</a:t>
            </a:r>
            <a:br>
              <a:rPr lang="hu-HU" sz="3200" b="1" cap="all" smtClean="0"/>
            </a:br>
            <a:r>
              <a:rPr lang="hu-HU" sz="3200" b="1" cap="all" smtClean="0"/>
              <a:t>	minta mozgatásával</a:t>
            </a:r>
          </a:p>
        </p:txBody>
      </p:sp>
      <p:pic>
        <p:nvPicPr>
          <p:cNvPr id="25603" name="Kép 7" descr="SPM TrainingNtbk RevE_page30_image1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8600" y="1285875"/>
            <a:ext cx="614680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508500"/>
            <a:ext cx="142875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14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142875" y="714375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/>
              <a:t>A kontakt üzemmód bemutatásán keresztül</a:t>
            </a:r>
          </a:p>
        </p:txBody>
      </p:sp>
      <p:pic>
        <p:nvPicPr>
          <p:cNvPr id="2662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285875"/>
            <a:ext cx="7681913" cy="496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ím 1"/>
          <p:cNvSpPr txBox="1">
            <a:spLocks/>
          </p:cNvSpPr>
          <p:nvPr/>
        </p:nvSpPr>
        <p:spPr bwMode="auto">
          <a:xfrm>
            <a:off x="107950" y="-242888"/>
            <a:ext cx="8229600" cy="128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képalkotás elve</a:t>
            </a: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15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457200" y="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AZ AFM TŰ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341438"/>
            <a:ext cx="3762375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Szövegdoboz 3"/>
          <p:cNvSpPr txBox="1">
            <a:spLocks noChangeArrowheads="1"/>
          </p:cNvSpPr>
          <p:nvPr/>
        </p:nvSpPr>
        <p:spPr bwMode="auto">
          <a:xfrm>
            <a:off x="4500563" y="1412875"/>
            <a:ext cx="3311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Si chip</a:t>
            </a:r>
            <a:endParaRPr lang="en-US"/>
          </a:p>
        </p:txBody>
      </p:sp>
      <p:sp>
        <p:nvSpPr>
          <p:cNvPr id="27653" name="Szövegdoboz 4"/>
          <p:cNvSpPr txBox="1">
            <a:spLocks noChangeArrowheads="1"/>
          </p:cNvSpPr>
          <p:nvPr/>
        </p:nvSpPr>
        <p:spPr bwMode="auto">
          <a:xfrm>
            <a:off x="3995738" y="2349500"/>
            <a:ext cx="3313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Rugós tartókonzol</a:t>
            </a:r>
            <a:endParaRPr lang="en-US"/>
          </a:p>
        </p:txBody>
      </p:sp>
      <p:sp>
        <p:nvSpPr>
          <p:cNvPr id="27654" name="Szövegdoboz 5"/>
          <p:cNvSpPr txBox="1">
            <a:spLocks noChangeArrowheads="1"/>
          </p:cNvSpPr>
          <p:nvPr/>
        </p:nvSpPr>
        <p:spPr bwMode="auto">
          <a:xfrm>
            <a:off x="2916238" y="2987675"/>
            <a:ext cx="3311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Szonda vagy hegy</a:t>
            </a:r>
            <a:endParaRPr lang="en-US"/>
          </a:p>
        </p:txBody>
      </p:sp>
      <p:pic>
        <p:nvPicPr>
          <p:cNvPr id="27655" name="Picture 4" descr="C:\Users\bonyar\Desktop\2012_2013_tanév\Nanotudomány előadások\bs_sini_tip_cantile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5084763"/>
            <a:ext cx="42291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5" descr="C:\Users\bonyar\Desktop\2012_2013_tanév\Nanotudomány előadások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4149725"/>
            <a:ext cx="31686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125" y="2349500"/>
            <a:ext cx="20161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125" y="692150"/>
            <a:ext cx="2016125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Egyenes összekötő nyíllal 14"/>
          <p:cNvCxnSpPr/>
          <p:nvPr/>
        </p:nvCxnSpPr>
        <p:spPr>
          <a:xfrm flipV="1">
            <a:off x="5364163" y="981075"/>
            <a:ext cx="1511300" cy="57626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V="1">
            <a:off x="6084888" y="2060575"/>
            <a:ext cx="1079500" cy="431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>
            <a:off x="6084888" y="2492375"/>
            <a:ext cx="2159000" cy="36036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>
            <a:off x="5003800" y="3213100"/>
            <a:ext cx="2376488" cy="714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3" name="Szövegdoboz 21"/>
          <p:cNvSpPr txBox="1">
            <a:spLocks noChangeArrowheads="1"/>
          </p:cNvSpPr>
          <p:nvPr/>
        </p:nvSpPr>
        <p:spPr bwMode="auto">
          <a:xfrm>
            <a:off x="323850" y="4006850"/>
            <a:ext cx="46799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Tipikus SiNi alalpú AFM tűk felépítése és a fontosabb elnevezések</a:t>
            </a:r>
            <a:endParaRPr lang="en-US"/>
          </a:p>
        </p:txBody>
      </p:sp>
      <p:sp>
        <p:nvSpPr>
          <p:cNvPr id="21" name="Dia számának hely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16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28587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smtClean="0"/>
              <a:t>AZ AFM tű</a:t>
            </a:r>
          </a:p>
        </p:txBody>
      </p:sp>
      <p:grpSp>
        <p:nvGrpSpPr>
          <p:cNvPr id="28675" name="Group 2"/>
          <p:cNvGrpSpPr>
            <a:grpSpLocks/>
          </p:cNvGrpSpPr>
          <p:nvPr/>
        </p:nvGrpSpPr>
        <p:grpSpPr bwMode="auto">
          <a:xfrm>
            <a:off x="428625" y="1071563"/>
            <a:ext cx="8286750" cy="5065712"/>
            <a:chOff x="225" y="765"/>
            <a:chExt cx="5220" cy="3191"/>
          </a:xfrm>
        </p:grpSpPr>
        <p:sp>
          <p:nvSpPr>
            <p:cNvPr id="28676" name="Téglalap 9"/>
            <p:cNvSpPr>
              <a:spLocks noChangeArrowheads="1"/>
            </p:cNvSpPr>
            <p:nvPr/>
          </p:nvSpPr>
          <p:spPr bwMode="auto">
            <a:xfrm>
              <a:off x="225" y="765"/>
              <a:ext cx="488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2000"/>
                <a:t>Anyaga legtöbbször szilícium, vagy szilícium-nitrid.</a:t>
              </a:r>
            </a:p>
          </p:txBody>
        </p:sp>
        <p:sp>
          <p:nvSpPr>
            <p:cNvPr id="28677" name="Szövegdoboz 11"/>
            <p:cNvSpPr txBox="1">
              <a:spLocks noChangeArrowheads="1"/>
            </p:cNvSpPr>
            <p:nvPr/>
          </p:nvSpPr>
          <p:spPr bwMode="auto">
            <a:xfrm>
              <a:off x="249" y="990"/>
              <a:ext cx="5196" cy="2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74625" indent="-174625">
                <a:buClr>
                  <a:schemeClr val="tx1"/>
                </a:buClr>
                <a:buSzPts val="2000"/>
                <a:buFont typeface="Arial" charset="0"/>
                <a:buChar char="•"/>
              </a:pPr>
              <a:r>
                <a:rPr lang="hu-HU" sz="2000"/>
                <a:t>Elektrokémiai maratással:</a:t>
              </a:r>
            </a:p>
            <a:p>
              <a:pPr marL="631825" lvl="2" indent="-174625">
                <a:buClr>
                  <a:schemeClr val="tx1"/>
                </a:buClr>
                <a:buSzPts val="2000"/>
                <a:buFont typeface="Arial" charset="0"/>
                <a:buChar char="•"/>
              </a:pPr>
              <a:r>
                <a:rPr lang="hu-HU" sz="2000"/>
                <a:t>Egy passziváló réteggel (például oxiddal) megóvjuk azokat a részeket, amelyeket nem kívánunk marni</a:t>
              </a:r>
            </a:p>
            <a:p>
              <a:pPr marL="631825" lvl="2" indent="-174625">
                <a:buClr>
                  <a:schemeClr val="tx1"/>
                </a:buClr>
                <a:buSzPts val="2000"/>
                <a:buFont typeface="Arial" charset="0"/>
                <a:buChar char="•"/>
              </a:pPr>
              <a:r>
                <a:rPr lang="hu-HU" sz="2000"/>
                <a:t>a munkadarabot az anyagához megfelelő maratószerbe helyezzük. (Ez a maratószer sokféle lehet, pl. fluorsav)</a:t>
              </a:r>
            </a:p>
            <a:p>
              <a:pPr marL="631825" lvl="2" indent="-174625">
                <a:buClr>
                  <a:schemeClr val="tx1"/>
                </a:buClr>
                <a:buSzPts val="2000"/>
                <a:buFont typeface="Arial" charset="0"/>
                <a:buChar char="•"/>
              </a:pPr>
              <a:r>
                <a:rPr lang="hu-HU" sz="2000"/>
                <a:t>A maratószeren keresztül zárunk egy áramkört, amibe belekapcsoljuk a munkadarabot.</a:t>
              </a:r>
            </a:p>
            <a:p>
              <a:pPr marL="631825" lvl="2" indent="-174625">
                <a:buClr>
                  <a:schemeClr val="tx1"/>
                </a:buClr>
                <a:buSzPts val="2000"/>
                <a:buFont typeface="Arial" charset="0"/>
                <a:buChar char="•"/>
              </a:pPr>
              <a:r>
                <a:rPr lang="hu-HU" sz="2000"/>
                <a:t>Így az átfolyó áram nagyságával  tudjuk szabályozni a maratás sebességét.</a:t>
              </a:r>
            </a:p>
            <a:p>
              <a:pPr marL="174625" indent="-174625"/>
              <a:r>
                <a:rPr lang="hu-HU" sz="2000"/>
                <a:t> </a:t>
              </a:r>
            </a:p>
            <a:p>
              <a:pPr marL="174625" indent="-174625">
                <a:buClr>
                  <a:schemeClr val="tx1"/>
                </a:buClr>
                <a:buSzPts val="2000"/>
                <a:buFont typeface="Arial" charset="0"/>
                <a:buChar char="•"/>
              </a:pPr>
              <a:r>
                <a:rPr lang="hu-HU" sz="2000"/>
                <a:t>Fókuszált ionnyalábbal (</a:t>
              </a:r>
              <a:r>
                <a:rPr lang="hu-HU" sz="2000" b="1"/>
                <a:t>FIB</a:t>
              </a:r>
              <a:r>
                <a:rPr lang="hu-HU" sz="2000"/>
                <a:t> – </a:t>
              </a:r>
              <a:r>
                <a:rPr lang="hu-HU" sz="2000" b="1"/>
                <a:t>F</a:t>
              </a:r>
              <a:r>
                <a:rPr lang="hu-HU" sz="2000"/>
                <a:t>ocused </a:t>
              </a:r>
              <a:r>
                <a:rPr lang="hu-HU" sz="2000" b="1"/>
                <a:t>I</a:t>
              </a:r>
              <a:r>
                <a:rPr lang="hu-HU" sz="2000"/>
                <a:t>on </a:t>
              </a:r>
              <a:r>
                <a:rPr lang="hu-HU" sz="2000" b="1"/>
                <a:t>B</a:t>
              </a:r>
              <a:r>
                <a:rPr lang="hu-HU" sz="2000"/>
                <a:t>eam):</a:t>
              </a:r>
            </a:p>
            <a:p>
              <a:pPr marL="631825" lvl="2" indent="-174625">
                <a:buClr>
                  <a:schemeClr val="tx1"/>
                </a:buClr>
                <a:buSzPts val="2000"/>
                <a:buFont typeface="Arial" charset="0"/>
                <a:buChar char="•"/>
              </a:pPr>
              <a:r>
                <a:rPr lang="hu-HU" sz="2000"/>
                <a:t>A mechanikai úton kialakított hegyre elekromos térben gyorsított ionokat (például argont) lőnek, és ezzel alakítják ki a kis hegygörbületet. Az eljárás előnye, hogy reprodukálható, és jó minőségű végeredményt ad, azonban speciális eszközt igényel.</a:t>
              </a:r>
              <a:endParaRPr lang="hu-HU"/>
            </a:p>
          </p:txBody>
        </p:sp>
      </p:grp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17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28587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dirty="0" smtClean="0"/>
              <a:t>AZ AFM TŰ</a:t>
            </a:r>
          </a:p>
        </p:txBody>
      </p:sp>
      <p:sp>
        <p:nvSpPr>
          <p:cNvPr id="29699" name="Téglalap 11"/>
          <p:cNvSpPr>
            <a:spLocks noChangeArrowheads="1"/>
          </p:cNvSpPr>
          <p:nvPr/>
        </p:nvSpPr>
        <p:spPr bwMode="auto">
          <a:xfrm>
            <a:off x="320675" y="4857750"/>
            <a:ext cx="85026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1938" indent="-261938">
              <a:buFont typeface="Arial" charset="0"/>
              <a:buChar char="•"/>
            </a:pPr>
            <a:r>
              <a:rPr lang="hu-HU" sz="2400"/>
              <a:t>Szén nanocső „ragasztásával”</a:t>
            </a:r>
          </a:p>
          <a:p>
            <a:pPr marL="623888" lvl="1" indent="-166688">
              <a:buFont typeface="Arial" charset="0"/>
              <a:buChar char="•"/>
            </a:pPr>
            <a:r>
              <a:rPr lang="hu-HU" sz="2400"/>
              <a:t>Az előzőleg előkészített AFM hegyre szén nanocsövet helyeznek (ezt „pick-up” technikával valósítják meg).</a:t>
            </a:r>
          </a:p>
          <a:p>
            <a:pPr marL="623888" lvl="1" indent="-166688">
              <a:buFont typeface="Arial" charset="0"/>
              <a:buChar char="•"/>
            </a:pPr>
            <a:r>
              <a:rPr lang="hu-HU" sz="2400"/>
              <a:t>A nanocsövet van der Waals erő tartja a helyén. </a:t>
            </a:r>
          </a:p>
        </p:txBody>
      </p:sp>
      <p:pic>
        <p:nvPicPr>
          <p:cNvPr id="29700" name="Picture 7" descr="afm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000" y="1285875"/>
            <a:ext cx="4318000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18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457200" y="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AZ AFM TŰ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700213"/>
            <a:ext cx="82296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Szövegdoboz 3"/>
          <p:cNvSpPr txBox="1">
            <a:spLocks noChangeArrowheads="1"/>
          </p:cNvSpPr>
          <p:nvPr/>
        </p:nvSpPr>
        <p:spPr bwMode="auto">
          <a:xfrm>
            <a:off x="323850" y="1052513"/>
            <a:ext cx="849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SEM képek három eltérő technológiával előállított Si alapú AFM tűről</a:t>
            </a:r>
            <a:endParaRPr lang="en-US"/>
          </a:p>
        </p:txBody>
      </p:sp>
      <p:sp>
        <p:nvSpPr>
          <p:cNvPr id="30725" name="Szövegdoboz 4"/>
          <p:cNvSpPr txBox="1">
            <a:spLocks noChangeArrowheads="1"/>
          </p:cNvSpPr>
          <p:nvPr/>
        </p:nvSpPr>
        <p:spPr bwMode="auto">
          <a:xfrm>
            <a:off x="468313" y="4149725"/>
            <a:ext cx="25193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Elektrokémiai marás</a:t>
            </a:r>
            <a:endParaRPr lang="en-US"/>
          </a:p>
        </p:txBody>
      </p:sp>
      <p:sp>
        <p:nvSpPr>
          <p:cNvPr id="30726" name="Szövegdoboz 5"/>
          <p:cNvSpPr txBox="1">
            <a:spLocks noChangeArrowheads="1"/>
          </p:cNvSpPr>
          <p:nvPr/>
        </p:nvSpPr>
        <p:spPr bwMode="auto">
          <a:xfrm>
            <a:off x="3492500" y="4149725"/>
            <a:ext cx="25193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Fókuszált ionsugaras marás</a:t>
            </a:r>
            <a:endParaRPr lang="en-US"/>
          </a:p>
        </p:txBody>
      </p:sp>
      <p:sp>
        <p:nvSpPr>
          <p:cNvPr id="30727" name="Szövegdoboz 6"/>
          <p:cNvSpPr txBox="1">
            <a:spLocks noChangeArrowheads="1"/>
          </p:cNvSpPr>
          <p:nvPr/>
        </p:nvSpPr>
        <p:spPr bwMode="auto">
          <a:xfrm>
            <a:off x="6227763" y="4149725"/>
            <a:ext cx="25209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Szén nanocső ragasztással</a:t>
            </a:r>
            <a:endParaRPr lang="en-US"/>
          </a:p>
        </p:txBody>
      </p:sp>
      <p:pic>
        <p:nvPicPr>
          <p:cNvPr id="30728" name="Picture 7" descr="AFMkép"/>
          <p:cNvPicPr>
            <a:picLocks noChangeAspect="1" noChangeArrowheads="1"/>
          </p:cNvPicPr>
          <p:nvPr/>
        </p:nvPicPr>
        <p:blipFill>
          <a:blip r:embed="rId3" cstate="print"/>
          <a:srcRect r="4742"/>
          <a:stretch>
            <a:fillRect/>
          </a:stretch>
        </p:blipFill>
        <p:spPr bwMode="auto">
          <a:xfrm>
            <a:off x="3257550" y="4797425"/>
            <a:ext cx="5491163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Szövegdoboz 8"/>
          <p:cNvSpPr txBox="1">
            <a:spLocks noChangeArrowheads="1"/>
          </p:cNvSpPr>
          <p:nvPr/>
        </p:nvSpPr>
        <p:spPr bwMode="auto">
          <a:xfrm>
            <a:off x="250825" y="5159375"/>
            <a:ext cx="2881313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Cél, minél </a:t>
            </a:r>
            <a:r>
              <a:rPr lang="hu-HU" b="1"/>
              <a:t>hegyesebb</a:t>
            </a:r>
            <a:r>
              <a:rPr lang="hu-HU"/>
              <a:t> tű, de a hegyesebb tű </a:t>
            </a:r>
            <a:r>
              <a:rPr lang="hu-HU" b="1"/>
              <a:t>törékenyebb</a:t>
            </a:r>
            <a:endParaRPr lang="en-US" b="1"/>
          </a:p>
        </p:txBody>
      </p:sp>
      <p:sp>
        <p:nvSpPr>
          <p:cNvPr id="12" name="Dia számának hely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19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414933"/>
            <a:ext cx="8229600" cy="128587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dirty="0" smtClean="0"/>
              <a:t>SPM módszerek története</a:t>
            </a:r>
            <a:br>
              <a:rPr lang="hu-HU" sz="3200" b="1" cap="all" dirty="0" smtClean="0"/>
            </a:br>
            <a:r>
              <a:rPr lang="hu-HU" sz="3200" b="1" cap="all" dirty="0" smtClean="0"/>
              <a:t>	Nobel-díjak</a:t>
            </a:r>
          </a:p>
        </p:txBody>
      </p:sp>
      <p:sp>
        <p:nvSpPr>
          <p:cNvPr id="14339" name="Szövegdoboz 4"/>
          <p:cNvSpPr txBox="1">
            <a:spLocks noChangeArrowheads="1"/>
          </p:cNvSpPr>
          <p:nvPr/>
        </p:nvSpPr>
        <p:spPr bwMode="auto">
          <a:xfrm>
            <a:off x="519113" y="2143125"/>
            <a:ext cx="81057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STM (Scanning Tuneling Microscope)</a:t>
            </a:r>
          </a:p>
          <a:p>
            <a:r>
              <a:rPr lang="hu-HU" sz="2400"/>
              <a:t>	</a:t>
            </a:r>
            <a:r>
              <a:rPr lang="en-US" sz="2400"/>
              <a:t>1981</a:t>
            </a:r>
            <a:r>
              <a:rPr lang="hu-HU" sz="2400"/>
              <a:t>: </a:t>
            </a:r>
            <a:r>
              <a:rPr lang="en-US" sz="2400"/>
              <a:t>Gerd Binnig</a:t>
            </a:r>
            <a:r>
              <a:rPr lang="hu-HU" sz="2400"/>
              <a:t>,</a:t>
            </a:r>
            <a:r>
              <a:rPr lang="en-US" sz="2400"/>
              <a:t> Heinrich Rohrer (IB</a:t>
            </a:r>
            <a:r>
              <a:rPr lang="hu-HU" sz="2400"/>
              <a:t>M, Zürich</a:t>
            </a:r>
            <a:r>
              <a:rPr lang="en-US" sz="2400"/>
              <a:t>)</a:t>
            </a:r>
            <a:r>
              <a:rPr lang="hu-HU" sz="2400"/>
              <a:t>; </a:t>
            </a:r>
            <a:r>
              <a:rPr lang="en-US" sz="2400"/>
              <a:t> </a:t>
            </a:r>
            <a:r>
              <a:rPr lang="hu-HU" sz="2400"/>
              <a:t>	</a:t>
            </a:r>
            <a:r>
              <a:rPr lang="en-US" sz="2400"/>
              <a:t>Nobel</a:t>
            </a:r>
            <a:r>
              <a:rPr lang="hu-HU" sz="2400"/>
              <a:t>:</a:t>
            </a:r>
            <a:r>
              <a:rPr lang="en-US" sz="2400"/>
              <a:t> 1986</a:t>
            </a:r>
            <a:endParaRPr lang="hu-HU" sz="2400"/>
          </a:p>
          <a:p>
            <a:r>
              <a:rPr lang="hu-HU" sz="2400"/>
              <a:t>	(Ernst Ruskával megosztva, aki a SEM feltalálója)</a:t>
            </a:r>
          </a:p>
          <a:p>
            <a:r>
              <a:rPr lang="hu-HU" sz="2400"/>
              <a:t>	A felfedezés és a díj között csupán 5 év telt el!</a:t>
            </a:r>
          </a:p>
          <a:p>
            <a:endParaRPr lang="hu-HU" sz="2400"/>
          </a:p>
          <a:p>
            <a:pPr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AFM (Atomic Force Microscope)</a:t>
            </a:r>
          </a:p>
          <a:p>
            <a:r>
              <a:rPr lang="hu-HU" sz="2400"/>
              <a:t>	1986: Binnig, Rohrer, Quate (IBM, Zürich és 	Stanford University)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2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28587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smtClean="0"/>
              <a:t>AFM minta mozgatása</a:t>
            </a:r>
          </a:p>
        </p:txBody>
      </p:sp>
      <p:sp>
        <p:nvSpPr>
          <p:cNvPr id="31747" name="Téglalap 9"/>
          <p:cNvSpPr>
            <a:spLocks noChangeArrowheads="1"/>
          </p:cNvSpPr>
          <p:nvPr/>
        </p:nvSpPr>
        <p:spPr bwMode="auto">
          <a:xfrm>
            <a:off x="554038" y="1587500"/>
            <a:ext cx="812165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Szervetlen kristály (például Lítium-nióbát - LiNbO</a:t>
            </a:r>
            <a:r>
              <a:rPr lang="hu-HU" sz="2400" baseline="-25000"/>
              <a:t>3</a:t>
            </a:r>
            <a:r>
              <a:rPr lang="hu-HU" sz="2400"/>
              <a:t>, bárium-titanát – BaTiO</a:t>
            </a:r>
            <a:r>
              <a:rPr lang="hu-HU" sz="2400" baseline="-25000"/>
              <a:t>3</a:t>
            </a:r>
            <a:r>
              <a:rPr lang="hu-HU" sz="2400"/>
              <a:t>).</a:t>
            </a:r>
          </a:p>
          <a:p>
            <a:pPr marL="711200" lvl="1" indent="-254000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A piezoelektromos együttható tipikus értéke ezeknél az anyagoknál 10</a:t>
            </a:r>
            <a:r>
              <a:rPr lang="hu-HU" sz="2400" baseline="30000"/>
              <a:t>-10</a:t>
            </a:r>
            <a:r>
              <a:rPr lang="hu-HU" sz="2400"/>
              <a:t>-10</a:t>
            </a:r>
            <a:r>
              <a:rPr lang="hu-HU" sz="2400" baseline="30000"/>
              <a:t>-11</a:t>
            </a:r>
            <a:r>
              <a:rPr lang="hu-HU" sz="2400"/>
              <a:t> m/V nagyságrendjébe esik.</a:t>
            </a:r>
          </a:p>
          <a:p>
            <a:pPr marL="174625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Ebből látszik, hogy a piezoelektromos anyagokkal rendkívül pontos pozícionálást végezhetünk el, feltéve, hogy a maximális elmozdulás kicsi.</a:t>
            </a:r>
          </a:p>
          <a:p>
            <a:pPr marL="174625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Az SPM módszerek esetében leggyakrabban egy speciális kerámiából, ólom-cirkónium-titanátból (PZT) szinterelt hengert használnak.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20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28587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dirty="0" smtClean="0"/>
              <a:t>AFM minta mozgatása</a:t>
            </a:r>
          </a:p>
        </p:txBody>
      </p:sp>
      <p:pic>
        <p:nvPicPr>
          <p:cNvPr id="32771" name="Kép 8" descr="piezo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38" y="1143000"/>
            <a:ext cx="8467725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Kép 9" descr="SPM TrainingNtbk RevE_page18_image0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3500438"/>
            <a:ext cx="1166812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Kép 10" descr="SPM TrainingNtbk RevE_page18_image1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0300" y="4071938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Szövegdoboz 6"/>
          <p:cNvSpPr txBox="1">
            <a:spLocks noChangeArrowheads="1"/>
          </p:cNvSpPr>
          <p:nvPr/>
        </p:nvSpPr>
        <p:spPr bwMode="auto">
          <a:xfrm>
            <a:off x="323850" y="4111625"/>
            <a:ext cx="34559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Pl. Bruker diInnova:</a:t>
            </a:r>
          </a:p>
          <a:p>
            <a:r>
              <a:rPr lang="hu-HU" b="1"/>
              <a:t>Large area scanner</a:t>
            </a:r>
            <a:r>
              <a:rPr lang="hu-HU"/>
              <a:t>: </a:t>
            </a:r>
          </a:p>
          <a:p>
            <a:r>
              <a:rPr lang="hu-HU"/>
              <a:t>max. 100 um x 100 um</a:t>
            </a:r>
          </a:p>
          <a:p>
            <a:r>
              <a:rPr lang="hu-HU" b="1"/>
              <a:t>Small area scanner: </a:t>
            </a:r>
          </a:p>
          <a:p>
            <a:r>
              <a:rPr lang="hu-HU"/>
              <a:t>max. 5 um x 5 um</a:t>
            </a:r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21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3644900"/>
            <a:ext cx="4752975" cy="2303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960438"/>
            <a:ext cx="403225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ím 1"/>
          <p:cNvSpPr txBox="1">
            <a:spLocks/>
          </p:cNvSpPr>
          <p:nvPr/>
        </p:nvSpPr>
        <p:spPr bwMode="auto">
          <a:xfrm>
            <a:off x="457200" y="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>
                <a:solidFill>
                  <a:schemeClr val="tx2"/>
                </a:solidFill>
                <a:latin typeface="+mj-lt"/>
                <a:ea typeface="+mj-ea"/>
                <a:cs typeface="+mj-cs"/>
              </a:rPr>
              <a:t>AFM minta mozgatása</a:t>
            </a:r>
            <a:endParaRPr lang="hu-HU" sz="3200" b="1" kern="0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797" name="Szövegdoboz 4"/>
          <p:cNvSpPr txBox="1">
            <a:spLocks noChangeArrowheads="1"/>
          </p:cNvSpPr>
          <p:nvPr/>
        </p:nvSpPr>
        <p:spPr bwMode="auto">
          <a:xfrm>
            <a:off x="468313" y="1231900"/>
            <a:ext cx="38163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 pásztázás közben a piezo cső </a:t>
            </a:r>
            <a:r>
              <a:rPr lang="hu-HU" b="1"/>
              <a:t>„bólogató” mozgást </a:t>
            </a:r>
            <a:r>
              <a:rPr lang="hu-HU"/>
              <a:t>végez, a minta egy ív mentén mozog -&gt; </a:t>
            </a:r>
            <a:r>
              <a:rPr lang="hu-HU" b="1"/>
              <a:t>kompenzáció</a:t>
            </a:r>
            <a:r>
              <a:rPr lang="hu-HU"/>
              <a:t> a kép feldolgozása során</a:t>
            </a:r>
            <a:endParaRPr lang="en-US" b="1"/>
          </a:p>
        </p:txBody>
      </p:sp>
      <p:sp>
        <p:nvSpPr>
          <p:cNvPr id="33798" name="Szövegdoboz 5"/>
          <p:cNvSpPr txBox="1">
            <a:spLocks noChangeArrowheads="1"/>
          </p:cNvSpPr>
          <p:nvPr/>
        </p:nvSpPr>
        <p:spPr bwMode="auto">
          <a:xfrm>
            <a:off x="323850" y="3729038"/>
            <a:ext cx="32400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A PZT kerámia hiszteréziséből adódó mozgási </a:t>
            </a:r>
            <a:r>
              <a:rPr lang="hu-HU" b="1"/>
              <a:t>nemlinearitás</a:t>
            </a:r>
            <a:endParaRPr lang="en-US" b="1"/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3276600" y="4149725"/>
            <a:ext cx="6477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0" name="Szövegdoboz 8"/>
          <p:cNvSpPr txBox="1">
            <a:spLocks noChangeArrowheads="1"/>
          </p:cNvSpPr>
          <p:nvPr/>
        </p:nvSpPr>
        <p:spPr bwMode="auto">
          <a:xfrm>
            <a:off x="323850" y="5157788"/>
            <a:ext cx="32400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A PZT kerámia </a:t>
            </a:r>
            <a:r>
              <a:rPr lang="hu-HU" b="1"/>
              <a:t>kúszása</a:t>
            </a:r>
            <a:endParaRPr lang="en-US" b="1"/>
          </a:p>
        </p:txBody>
      </p:sp>
      <p:cxnSp>
        <p:nvCxnSpPr>
          <p:cNvPr id="10" name="Egyenes összekötő nyíllal 9"/>
          <p:cNvCxnSpPr/>
          <p:nvPr/>
        </p:nvCxnSpPr>
        <p:spPr>
          <a:xfrm>
            <a:off x="3276600" y="5373688"/>
            <a:ext cx="6477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2" name="Szövegdoboz 10"/>
          <p:cNvSpPr txBox="1">
            <a:spLocks noChangeArrowheads="1"/>
          </p:cNvSpPr>
          <p:nvPr/>
        </p:nvSpPr>
        <p:spPr bwMode="auto">
          <a:xfrm>
            <a:off x="323850" y="5724525"/>
            <a:ext cx="32400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b="1"/>
              <a:t>Mindkettő korrigálandó!</a:t>
            </a:r>
            <a:endParaRPr lang="en-US" b="1"/>
          </a:p>
        </p:txBody>
      </p:sp>
      <p:sp>
        <p:nvSpPr>
          <p:cNvPr id="13" name="Dia számának hely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22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28587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dirty="0" err="1" smtClean="0"/>
              <a:t>Kantilever</a:t>
            </a:r>
            <a:r>
              <a:rPr lang="hu-HU" sz="3200" b="1" cap="all" dirty="0" smtClean="0"/>
              <a:t> elmozdulásának mérése</a:t>
            </a:r>
          </a:p>
        </p:txBody>
      </p:sp>
      <p:pic>
        <p:nvPicPr>
          <p:cNvPr id="34819" name="Picture 8" descr="Fotodióda"/>
          <p:cNvPicPr>
            <a:picLocks noChangeAspect="1" noChangeArrowheads="1"/>
          </p:cNvPicPr>
          <p:nvPr/>
        </p:nvPicPr>
        <p:blipFill>
          <a:blip r:embed="rId3" cstate="print"/>
          <a:srcRect l="2063" t="-117" r="4716" b="7387"/>
          <a:stretch>
            <a:fillRect/>
          </a:stretch>
        </p:blipFill>
        <p:spPr bwMode="auto">
          <a:xfrm>
            <a:off x="1214438" y="1357313"/>
            <a:ext cx="6715125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Szövegdoboz 5"/>
          <p:cNvSpPr txBox="1">
            <a:spLocks noChangeArrowheads="1"/>
          </p:cNvSpPr>
          <p:nvPr/>
        </p:nvSpPr>
        <p:spPr bwMode="auto">
          <a:xfrm>
            <a:off x="5219700" y="1196975"/>
            <a:ext cx="33845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PSPD</a:t>
            </a:r>
            <a:r>
              <a:rPr lang="hu-HU"/>
              <a:t>: pozíció érzékeny fotodetektor</a:t>
            </a:r>
          </a:p>
          <a:p>
            <a:r>
              <a:rPr lang="hu-HU" b="1"/>
              <a:t>QPD</a:t>
            </a:r>
            <a:r>
              <a:rPr lang="hu-HU"/>
              <a:t>: négyosztású fotodetektor (CCD)</a:t>
            </a: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23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457200" y="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Kantilever</a:t>
            </a: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elmozdulásának mérése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8850" y="2051050"/>
            <a:ext cx="74295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6313" y="1052513"/>
            <a:ext cx="261937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573463"/>
            <a:ext cx="192405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1628775"/>
            <a:ext cx="280035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Szövegdoboz 6"/>
          <p:cNvSpPr txBox="1">
            <a:spLocks noChangeArrowheads="1"/>
          </p:cNvSpPr>
          <p:nvPr/>
        </p:nvSpPr>
        <p:spPr bwMode="auto">
          <a:xfrm>
            <a:off x="6084888" y="1331913"/>
            <a:ext cx="2873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5848" name="Szövegdoboz 7"/>
          <p:cNvSpPr txBox="1">
            <a:spLocks noChangeArrowheads="1"/>
          </p:cNvSpPr>
          <p:nvPr/>
        </p:nvSpPr>
        <p:spPr bwMode="auto">
          <a:xfrm>
            <a:off x="8243888" y="1331913"/>
            <a:ext cx="288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B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5849" name="Szövegdoboz 8"/>
          <p:cNvSpPr txBox="1">
            <a:spLocks noChangeArrowheads="1"/>
          </p:cNvSpPr>
          <p:nvPr/>
        </p:nvSpPr>
        <p:spPr bwMode="auto">
          <a:xfrm>
            <a:off x="6084888" y="2482850"/>
            <a:ext cx="2873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C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5850" name="Szövegdoboz 9"/>
          <p:cNvSpPr txBox="1">
            <a:spLocks noChangeArrowheads="1"/>
          </p:cNvSpPr>
          <p:nvPr/>
        </p:nvSpPr>
        <p:spPr bwMode="auto">
          <a:xfrm>
            <a:off x="8243888" y="2492375"/>
            <a:ext cx="288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D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5851" name="Szövegdoboz 10"/>
          <p:cNvSpPr txBox="1">
            <a:spLocks noChangeArrowheads="1"/>
          </p:cNvSpPr>
          <p:nvPr/>
        </p:nvSpPr>
        <p:spPr bwMode="auto">
          <a:xfrm>
            <a:off x="1692275" y="6308725"/>
            <a:ext cx="7343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 rugós konzol lehetséges alakváltozásai a fellépő erők következtében</a:t>
            </a:r>
            <a:endParaRPr lang="en-US"/>
          </a:p>
        </p:txBody>
      </p:sp>
      <p:sp>
        <p:nvSpPr>
          <p:cNvPr id="35852" name="Szövegdoboz 11"/>
          <p:cNvSpPr txBox="1">
            <a:spLocks noChangeArrowheads="1"/>
          </p:cNvSpPr>
          <p:nvPr/>
        </p:nvSpPr>
        <p:spPr bwMode="auto">
          <a:xfrm>
            <a:off x="323850" y="2760663"/>
            <a:ext cx="2735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>
                <a:solidFill>
                  <a:schemeClr val="bg1"/>
                </a:solidFill>
              </a:rPr>
              <a:t>Laser a konzolra pozícionálva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24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457200" y="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Kantilever</a:t>
            </a: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elmozdulásának mérése</a:t>
            </a:r>
          </a:p>
        </p:txBody>
      </p:sp>
      <p:sp>
        <p:nvSpPr>
          <p:cNvPr id="36867" name="Szövegdoboz 2"/>
          <p:cNvSpPr txBox="1">
            <a:spLocks noChangeArrowheads="1"/>
          </p:cNvSpPr>
          <p:nvPr/>
        </p:nvSpPr>
        <p:spPr bwMode="auto">
          <a:xfrm>
            <a:off x="468313" y="1258888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Piezorezisztív</a:t>
            </a:r>
            <a:r>
              <a:rPr lang="hu-HU"/>
              <a:t> elmozdulás mérés</a:t>
            </a:r>
            <a:endParaRPr lang="en-US"/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628775"/>
            <a:ext cx="432117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 descr="C:\Users\bonyar\Desktop\2012_2013_tanév\Nanotudomány előadások\piez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4413" y="1268413"/>
            <a:ext cx="3924300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644900"/>
            <a:ext cx="3462337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Szövegdoboz 8"/>
          <p:cNvSpPr txBox="1">
            <a:spLocks noChangeArrowheads="1"/>
          </p:cNvSpPr>
          <p:nvPr/>
        </p:nvSpPr>
        <p:spPr bwMode="auto">
          <a:xfrm>
            <a:off x="5219700" y="1258888"/>
            <a:ext cx="3816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Kiolvasás – Wheatstone híd</a:t>
            </a:r>
            <a:endParaRPr lang="en-US"/>
          </a:p>
        </p:txBody>
      </p:sp>
      <p:pic>
        <p:nvPicPr>
          <p:cNvPr id="3687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5013325"/>
            <a:ext cx="36480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3" name="Szövegdoboz 10"/>
          <p:cNvSpPr txBox="1">
            <a:spLocks noChangeArrowheads="1"/>
          </p:cNvSpPr>
          <p:nvPr/>
        </p:nvSpPr>
        <p:spPr bwMode="auto">
          <a:xfrm>
            <a:off x="1619250" y="3716338"/>
            <a:ext cx="2232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>
                <a:solidFill>
                  <a:schemeClr val="bg1"/>
                </a:solidFill>
              </a:rPr>
              <a:t>Piezorezisztív AFM chip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6874" name="Szövegdoboz 11"/>
          <p:cNvSpPr txBox="1">
            <a:spLocks noChangeArrowheads="1"/>
          </p:cNvSpPr>
          <p:nvPr/>
        </p:nvSpPr>
        <p:spPr bwMode="auto">
          <a:xfrm>
            <a:off x="4716463" y="4292600"/>
            <a:ext cx="36718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Előny: </a:t>
            </a:r>
            <a:r>
              <a:rPr lang="hu-HU" b="1"/>
              <a:t>párhuzamosított mérések</a:t>
            </a:r>
            <a:r>
              <a:rPr lang="hu-HU"/>
              <a:t/>
            </a:r>
            <a:br>
              <a:rPr lang="hu-HU"/>
            </a:br>
            <a:r>
              <a:rPr lang="hu-HU"/>
              <a:t>„cantilever array”</a:t>
            </a:r>
            <a:endParaRPr lang="en-US"/>
          </a:p>
        </p:txBody>
      </p:sp>
      <p:sp>
        <p:nvSpPr>
          <p:cNvPr id="13" name="Dia számának hely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25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0" y="817563"/>
            <a:ext cx="4608513" cy="57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ím 1"/>
          <p:cNvSpPr txBox="1">
            <a:spLocks/>
          </p:cNvSpPr>
          <p:nvPr/>
        </p:nvSpPr>
        <p:spPr bwMode="auto">
          <a:xfrm>
            <a:off x="179388" y="-17145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szabályozási kör</a:t>
            </a:r>
          </a:p>
        </p:txBody>
      </p:sp>
      <p:sp>
        <p:nvSpPr>
          <p:cNvPr id="37892" name="Szövegdoboz 3"/>
          <p:cNvSpPr txBox="1">
            <a:spLocks noChangeArrowheads="1"/>
          </p:cNvSpPr>
          <p:nvPr/>
        </p:nvSpPr>
        <p:spPr bwMode="auto">
          <a:xfrm>
            <a:off x="323850" y="1412875"/>
            <a:ext cx="3095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Négyszegmenses fotodetektor esetén a vertikális és laterális jelek képzése</a:t>
            </a:r>
            <a:endParaRPr lang="en-US"/>
          </a:p>
        </p:txBody>
      </p:sp>
      <p:sp>
        <p:nvSpPr>
          <p:cNvPr id="37893" name="Szövegdoboz 4"/>
          <p:cNvSpPr txBox="1">
            <a:spLocks noChangeArrowheads="1"/>
          </p:cNvSpPr>
          <p:nvPr/>
        </p:nvSpPr>
        <p:spPr bwMode="auto">
          <a:xfrm>
            <a:off x="395288" y="3308350"/>
            <a:ext cx="29527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A/D és D/A átalakítás </a:t>
            </a:r>
          </a:p>
          <a:p>
            <a:pPr algn="ctr"/>
            <a:r>
              <a:rPr lang="hu-HU"/>
              <a:t>(A piezo kerámia nagyfeszültséggel működik!)</a:t>
            </a:r>
            <a:endParaRPr lang="en-US"/>
          </a:p>
        </p:txBody>
      </p:sp>
      <p:sp>
        <p:nvSpPr>
          <p:cNvPr id="37894" name="Szövegdoboz 5"/>
          <p:cNvSpPr txBox="1">
            <a:spLocks noChangeArrowheads="1"/>
          </p:cNvSpPr>
          <p:nvPr/>
        </p:nvSpPr>
        <p:spPr bwMode="auto">
          <a:xfrm>
            <a:off x="395288" y="5302250"/>
            <a:ext cx="29527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PID szabályozás megvalósítása</a:t>
            </a:r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26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179388" y="-17145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szabályozási kör</a:t>
            </a:r>
          </a:p>
        </p:txBody>
      </p:sp>
      <p:sp>
        <p:nvSpPr>
          <p:cNvPr id="38915" name="Szövegdoboz 2"/>
          <p:cNvSpPr txBox="1">
            <a:spLocks noChangeArrowheads="1"/>
          </p:cNvSpPr>
          <p:nvPr/>
        </p:nvSpPr>
        <p:spPr bwMode="auto">
          <a:xfrm>
            <a:off x="323850" y="836613"/>
            <a:ext cx="849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 PID helyes beállítása (kontakt mód)</a:t>
            </a:r>
            <a:endParaRPr lang="en-US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565400"/>
            <a:ext cx="84613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Szövegdoboz 4"/>
          <p:cNvSpPr txBox="1">
            <a:spLocks noChangeArrowheads="1"/>
          </p:cNvSpPr>
          <p:nvPr/>
        </p:nvSpPr>
        <p:spPr bwMode="auto">
          <a:xfrm>
            <a:off x="395288" y="1557338"/>
            <a:ext cx="83534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PID értékek 0-nak választva: nincs szabályozás, a konzol elhajlik, de ezt nem kompenzáljuk a piezo mozgatásával. Hibajel (deflection signal) maximális.</a:t>
            </a:r>
            <a:endParaRPr lang="en-US"/>
          </a:p>
        </p:txBody>
      </p:sp>
      <p:sp>
        <p:nvSpPr>
          <p:cNvPr id="38918" name="Szövegdoboz 5"/>
          <p:cNvSpPr txBox="1">
            <a:spLocks noChangeArrowheads="1"/>
          </p:cNvSpPr>
          <p:nvPr/>
        </p:nvSpPr>
        <p:spPr bwMode="auto">
          <a:xfrm>
            <a:off x="395288" y="5446713"/>
            <a:ext cx="8353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Optimális PID szabályozás. A konzol elhajlását konstans értéken tartjuk a piezo mozgatásával. A hibajel minimális. A magasság információt „átvisszük” a topográfiai jelbe. </a:t>
            </a:r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27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179388" y="-17145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szabályozási kör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865822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Szövegdoboz 3"/>
          <p:cNvSpPr txBox="1">
            <a:spLocks noChangeArrowheads="1"/>
          </p:cNvSpPr>
          <p:nvPr/>
        </p:nvSpPr>
        <p:spPr bwMode="auto">
          <a:xfrm>
            <a:off x="323850" y="836613"/>
            <a:ext cx="849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 PID helyes beállítása (kontakt mód)</a:t>
            </a:r>
            <a:endParaRPr lang="en-US"/>
          </a:p>
        </p:txBody>
      </p:sp>
      <p:sp>
        <p:nvSpPr>
          <p:cNvPr id="39941" name="Szövegdoboz 9"/>
          <p:cNvSpPr txBox="1">
            <a:spLocks noChangeArrowheads="1"/>
          </p:cNvSpPr>
          <p:nvPr/>
        </p:nvSpPr>
        <p:spPr bwMode="auto">
          <a:xfrm>
            <a:off x="-107950" y="5807075"/>
            <a:ext cx="2663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Hibajel </a:t>
            </a:r>
            <a:r>
              <a:rPr lang="en-US"/>
              <a:t>(d</a:t>
            </a:r>
            <a:r>
              <a:rPr lang="hu-HU"/>
              <a:t>e</a:t>
            </a:r>
            <a:r>
              <a:rPr lang="en-US"/>
              <a:t>flection signal)</a:t>
            </a:r>
          </a:p>
        </p:txBody>
      </p:sp>
      <p:sp>
        <p:nvSpPr>
          <p:cNvPr id="39942" name="Szövegdoboz 10"/>
          <p:cNvSpPr txBox="1">
            <a:spLocks noChangeArrowheads="1"/>
          </p:cNvSpPr>
          <p:nvPr/>
        </p:nvSpPr>
        <p:spPr bwMode="auto">
          <a:xfrm>
            <a:off x="1908175" y="5805488"/>
            <a:ext cx="2663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Topográfia</a:t>
            </a:r>
            <a:endParaRPr lang="en-US"/>
          </a:p>
        </p:txBody>
      </p:sp>
      <p:sp>
        <p:nvSpPr>
          <p:cNvPr id="39943" name="Szövegdoboz 11"/>
          <p:cNvSpPr txBox="1">
            <a:spLocks noChangeArrowheads="1"/>
          </p:cNvSpPr>
          <p:nvPr/>
        </p:nvSpPr>
        <p:spPr bwMode="auto">
          <a:xfrm>
            <a:off x="5508625" y="5613400"/>
            <a:ext cx="33845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A laza szabályozási kör kvetkeztében rossz a tű követése -&gt; magasabb struktúrák</a:t>
            </a:r>
            <a:endParaRPr lang="en-US"/>
          </a:p>
        </p:txBody>
      </p:sp>
      <p:sp>
        <p:nvSpPr>
          <p:cNvPr id="39944" name="Szövegdoboz 12"/>
          <p:cNvSpPr txBox="1">
            <a:spLocks noChangeArrowheads="1"/>
          </p:cNvSpPr>
          <p:nvPr/>
        </p:nvSpPr>
        <p:spPr bwMode="auto">
          <a:xfrm>
            <a:off x="2411413" y="6372225"/>
            <a:ext cx="3024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Nem jó a túl sok hibajel</a:t>
            </a:r>
            <a:endParaRPr lang="en-US" b="1"/>
          </a:p>
        </p:txBody>
      </p:sp>
      <p:cxnSp>
        <p:nvCxnSpPr>
          <p:cNvPr id="15" name="Egyenes összekötő nyíllal 14"/>
          <p:cNvCxnSpPr/>
          <p:nvPr/>
        </p:nvCxnSpPr>
        <p:spPr>
          <a:xfrm flipH="1" flipV="1">
            <a:off x="1547813" y="5157788"/>
            <a:ext cx="1008062" cy="12239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ia számának hely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28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179388" y="-17145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szabályozási kör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376363"/>
            <a:ext cx="60198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3860800"/>
            <a:ext cx="616585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Szövegdoboz 3"/>
          <p:cNvSpPr txBox="1">
            <a:spLocks noChangeArrowheads="1"/>
          </p:cNvSpPr>
          <p:nvPr/>
        </p:nvSpPr>
        <p:spPr bwMode="auto">
          <a:xfrm>
            <a:off x="323850" y="836613"/>
            <a:ext cx="849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 PID szabályozás hatása</a:t>
            </a:r>
            <a:endParaRPr lang="en-US"/>
          </a:p>
        </p:txBody>
      </p:sp>
      <p:sp>
        <p:nvSpPr>
          <p:cNvPr id="40966" name="Szövegdoboz 5"/>
          <p:cNvSpPr txBox="1">
            <a:spLocks noChangeArrowheads="1"/>
          </p:cNvSpPr>
          <p:nvPr/>
        </p:nvSpPr>
        <p:spPr bwMode="auto">
          <a:xfrm>
            <a:off x="2987675" y="3429000"/>
            <a:ext cx="4392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Optimalizált szabályozás</a:t>
            </a:r>
            <a:endParaRPr lang="en-US"/>
          </a:p>
        </p:txBody>
      </p:sp>
      <p:sp>
        <p:nvSpPr>
          <p:cNvPr id="40967" name="Szövegdoboz 6"/>
          <p:cNvSpPr txBox="1">
            <a:spLocks noChangeArrowheads="1"/>
          </p:cNvSpPr>
          <p:nvPr/>
        </p:nvSpPr>
        <p:spPr bwMode="auto">
          <a:xfrm>
            <a:off x="2555875" y="5940425"/>
            <a:ext cx="43926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Setpoint túl kicsi (kontakt módnál)</a:t>
            </a:r>
            <a:endParaRPr lang="en-US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29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715375" cy="928687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dirty="0" smtClean="0"/>
              <a:t>HOGYAN TALÁLJUNK FEL </a:t>
            </a:r>
            <a:r>
              <a:rPr lang="hu-HU" sz="3200" b="1" cap="all" dirty="0" err="1" smtClean="0"/>
              <a:t>SPM-et</a:t>
            </a:r>
            <a:r>
              <a:rPr lang="hu-HU" sz="3200" b="1" cap="all" dirty="0" smtClean="0"/>
              <a:t>? I.</a:t>
            </a:r>
          </a:p>
        </p:txBody>
      </p:sp>
      <p:sp>
        <p:nvSpPr>
          <p:cNvPr id="15363" name="Téglalap 11"/>
          <p:cNvSpPr>
            <a:spLocks noChangeArrowheads="1"/>
          </p:cNvSpPr>
          <p:nvPr/>
        </p:nvSpPr>
        <p:spPr bwMode="auto">
          <a:xfrm>
            <a:off x="357188" y="1428750"/>
            <a:ext cx="8248650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1"/>
              <a:t>AFM, atomic force microscopy: Contact AFM, Non-contact AFM, 	Dynamic contact AFM, Tapping AFM</a:t>
            </a:r>
          </a:p>
          <a:p>
            <a:r>
              <a:rPr lang="hu-HU" sz="2000"/>
              <a:t>BEEM, ballistic electron emission microscopy</a:t>
            </a:r>
          </a:p>
          <a:p>
            <a:r>
              <a:rPr lang="hu-HU" sz="2000"/>
              <a:t>CFM, chemical force microscopy</a:t>
            </a:r>
          </a:p>
          <a:p>
            <a:r>
              <a:rPr lang="hu-HU" sz="2000" b="1"/>
              <a:t>C-AFM, conductive atomic force microscopy</a:t>
            </a:r>
          </a:p>
          <a:p>
            <a:r>
              <a:rPr lang="hu-HU" sz="2000">
                <a:solidFill>
                  <a:srgbClr val="C00000"/>
                </a:solidFill>
              </a:rPr>
              <a:t>EFM, electrostatic force microscopy</a:t>
            </a:r>
          </a:p>
          <a:p>
            <a:r>
              <a:rPr lang="hu-HU" sz="2000"/>
              <a:t>ESTM electrochemical scanning tunneling microscope</a:t>
            </a:r>
          </a:p>
          <a:p>
            <a:r>
              <a:rPr lang="hu-HU" sz="2000"/>
              <a:t>FMM, force modulation microscopy</a:t>
            </a:r>
          </a:p>
          <a:p>
            <a:r>
              <a:rPr lang="hu-HU" sz="2000"/>
              <a:t>KPFM, kelvin probe force microscopy</a:t>
            </a:r>
          </a:p>
          <a:p>
            <a:r>
              <a:rPr lang="hu-HU" sz="2000">
                <a:solidFill>
                  <a:srgbClr val="C00000"/>
                </a:solidFill>
              </a:rPr>
              <a:t>MFM, magnetic force microscopy</a:t>
            </a:r>
          </a:p>
          <a:p>
            <a:r>
              <a:rPr lang="hu-HU" sz="2000"/>
              <a:t>MRFM, magnetic resonance force microscopy</a:t>
            </a:r>
          </a:p>
          <a:p>
            <a:r>
              <a:rPr lang="hu-HU" sz="2000">
                <a:solidFill>
                  <a:srgbClr val="C00000"/>
                </a:solidFill>
              </a:rPr>
              <a:t>NSOM, near-field scanning optical microscopy (or SNOM, scanning near-field optical microscopy)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3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179388" y="-17145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szabályozási kör</a:t>
            </a:r>
          </a:p>
        </p:txBody>
      </p:sp>
      <p:sp>
        <p:nvSpPr>
          <p:cNvPr id="41987" name="Szövegdoboz 3"/>
          <p:cNvSpPr txBox="1">
            <a:spLocks noChangeArrowheads="1"/>
          </p:cNvSpPr>
          <p:nvPr/>
        </p:nvSpPr>
        <p:spPr bwMode="auto">
          <a:xfrm>
            <a:off x="323850" y="836613"/>
            <a:ext cx="849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 PID szabályozás hatása</a:t>
            </a:r>
            <a:endParaRPr lang="en-US"/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268413"/>
            <a:ext cx="6264275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4005263"/>
            <a:ext cx="626427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Szövegdoboz 5"/>
          <p:cNvSpPr txBox="1">
            <a:spLocks noChangeArrowheads="1"/>
          </p:cNvSpPr>
          <p:nvPr/>
        </p:nvSpPr>
        <p:spPr bwMode="auto">
          <a:xfrm>
            <a:off x="2268538" y="3429000"/>
            <a:ext cx="4391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Integráló erősítés túl nagy („szőrösödés”)</a:t>
            </a:r>
            <a:endParaRPr lang="en-US"/>
          </a:p>
        </p:txBody>
      </p:sp>
      <p:sp>
        <p:nvSpPr>
          <p:cNvPr id="41991" name="Szövegdoboz 6"/>
          <p:cNvSpPr txBox="1">
            <a:spLocks noChangeArrowheads="1"/>
          </p:cNvSpPr>
          <p:nvPr/>
        </p:nvSpPr>
        <p:spPr bwMode="auto">
          <a:xfrm>
            <a:off x="2268538" y="6156325"/>
            <a:ext cx="4391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Integráló erősítés túl kicsi (laza követés)</a:t>
            </a:r>
            <a:endParaRPr lang="en-US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30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179388" y="-17145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mérés lépései</a:t>
            </a:r>
          </a:p>
        </p:txBody>
      </p:sp>
      <p:sp>
        <p:nvSpPr>
          <p:cNvPr id="43011" name="Szövegdoboz 2"/>
          <p:cNvSpPr txBox="1">
            <a:spLocks noChangeArrowheads="1"/>
          </p:cNvSpPr>
          <p:nvPr/>
        </p:nvSpPr>
        <p:spPr bwMode="auto">
          <a:xfrm>
            <a:off x="2555875" y="908050"/>
            <a:ext cx="2879725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Mintaelőkészítés</a:t>
            </a:r>
            <a:endParaRPr lang="en-US"/>
          </a:p>
        </p:txBody>
      </p:sp>
      <p:sp>
        <p:nvSpPr>
          <p:cNvPr id="43012" name="Szövegdoboz 3"/>
          <p:cNvSpPr txBox="1">
            <a:spLocks noChangeArrowheads="1"/>
          </p:cNvSpPr>
          <p:nvPr/>
        </p:nvSpPr>
        <p:spPr bwMode="auto">
          <a:xfrm>
            <a:off x="2555875" y="1547813"/>
            <a:ext cx="2879725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Minta felhelyezése a scannerre</a:t>
            </a:r>
            <a:endParaRPr lang="en-US"/>
          </a:p>
        </p:txBody>
      </p:sp>
      <p:sp>
        <p:nvSpPr>
          <p:cNvPr id="43013" name="Szövegdoboz 4"/>
          <p:cNvSpPr txBox="1">
            <a:spLocks noChangeArrowheads="1"/>
          </p:cNvSpPr>
          <p:nvPr/>
        </p:nvSpPr>
        <p:spPr bwMode="auto">
          <a:xfrm>
            <a:off x="2555875" y="2420938"/>
            <a:ext cx="2879725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Tű cseréje (opcionális)</a:t>
            </a:r>
            <a:endParaRPr lang="en-US"/>
          </a:p>
        </p:txBody>
      </p:sp>
      <p:sp>
        <p:nvSpPr>
          <p:cNvPr id="43014" name="Szövegdoboz 5"/>
          <p:cNvSpPr txBox="1">
            <a:spLocks noChangeArrowheads="1"/>
          </p:cNvSpPr>
          <p:nvPr/>
        </p:nvSpPr>
        <p:spPr bwMode="auto">
          <a:xfrm>
            <a:off x="2555875" y="3059113"/>
            <a:ext cx="2879725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Laser pozícionálása</a:t>
            </a:r>
            <a:endParaRPr lang="en-US"/>
          </a:p>
        </p:txBody>
      </p:sp>
      <p:sp>
        <p:nvSpPr>
          <p:cNvPr id="43015" name="Szövegdoboz 6"/>
          <p:cNvSpPr txBox="1">
            <a:spLocks noChangeArrowheads="1"/>
          </p:cNvSpPr>
          <p:nvPr/>
        </p:nvSpPr>
        <p:spPr bwMode="auto">
          <a:xfrm>
            <a:off x="2411413" y="3716338"/>
            <a:ext cx="3097212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Minta megközelítése a tűvel</a:t>
            </a:r>
            <a:endParaRPr lang="en-US"/>
          </a:p>
        </p:txBody>
      </p:sp>
      <p:sp>
        <p:nvSpPr>
          <p:cNvPr id="43016" name="Szövegdoboz 7"/>
          <p:cNvSpPr txBox="1">
            <a:spLocks noChangeArrowheads="1"/>
          </p:cNvSpPr>
          <p:nvPr/>
        </p:nvSpPr>
        <p:spPr bwMode="auto">
          <a:xfrm>
            <a:off x="2555875" y="4356100"/>
            <a:ext cx="2879725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PID optimalizálás</a:t>
            </a:r>
            <a:endParaRPr lang="en-US"/>
          </a:p>
        </p:txBody>
      </p:sp>
      <p:sp>
        <p:nvSpPr>
          <p:cNvPr id="43017" name="Szövegdoboz 8"/>
          <p:cNvSpPr txBox="1">
            <a:spLocks noChangeArrowheads="1"/>
          </p:cNvSpPr>
          <p:nvPr/>
        </p:nvSpPr>
        <p:spPr bwMode="auto">
          <a:xfrm>
            <a:off x="2555875" y="5003800"/>
            <a:ext cx="2879725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Pásztázás (nagy átfogás)</a:t>
            </a:r>
            <a:endParaRPr lang="en-US"/>
          </a:p>
        </p:txBody>
      </p:sp>
      <p:sp>
        <p:nvSpPr>
          <p:cNvPr id="43018" name="Szövegdoboz 9"/>
          <p:cNvSpPr txBox="1">
            <a:spLocks noChangeArrowheads="1"/>
          </p:cNvSpPr>
          <p:nvPr/>
        </p:nvSpPr>
        <p:spPr bwMode="auto">
          <a:xfrm>
            <a:off x="2555875" y="5651500"/>
            <a:ext cx="2879725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Nagyítás (zoom)</a:t>
            </a:r>
            <a:endParaRPr lang="en-US"/>
          </a:p>
        </p:txBody>
      </p:sp>
      <p:sp>
        <p:nvSpPr>
          <p:cNvPr id="43019" name="Szövegdoboz 10"/>
          <p:cNvSpPr txBox="1">
            <a:spLocks noChangeArrowheads="1"/>
          </p:cNvSpPr>
          <p:nvPr/>
        </p:nvSpPr>
        <p:spPr bwMode="auto">
          <a:xfrm>
            <a:off x="2555875" y="6300788"/>
            <a:ext cx="2879725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Tű felemelése</a:t>
            </a:r>
            <a:endParaRPr lang="en-US"/>
          </a:p>
        </p:txBody>
      </p:sp>
      <p:cxnSp>
        <p:nvCxnSpPr>
          <p:cNvPr id="12" name="Egyenes összekötő nyíllal 11"/>
          <p:cNvCxnSpPr>
            <a:stCxn id="43011" idx="2"/>
            <a:endCxn id="43012" idx="0"/>
          </p:cNvCxnSpPr>
          <p:nvPr/>
        </p:nvCxnSpPr>
        <p:spPr>
          <a:xfrm>
            <a:off x="3995738" y="1277938"/>
            <a:ext cx="0" cy="2698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>
            <a:off x="3995738" y="2205038"/>
            <a:ext cx="0" cy="2698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>
            <a:off x="3995738" y="2798763"/>
            <a:ext cx="0" cy="2698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>
            <a:off x="3995738" y="3448050"/>
            <a:ext cx="0" cy="2682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>
            <a:off x="3995738" y="4095750"/>
            <a:ext cx="0" cy="2698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>
            <a:off x="3995738" y="4743450"/>
            <a:ext cx="0" cy="2698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>
            <a:off x="3995738" y="5391150"/>
            <a:ext cx="0" cy="2698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>
            <a:off x="3995738" y="6040438"/>
            <a:ext cx="0" cy="2682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>
            <a:endCxn id="43011" idx="3"/>
          </p:cNvCxnSpPr>
          <p:nvPr/>
        </p:nvCxnSpPr>
        <p:spPr>
          <a:xfrm flipH="1" flipV="1">
            <a:off x="5435600" y="1093788"/>
            <a:ext cx="576263" cy="3905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29" name="Szövegdoboz 26"/>
          <p:cNvSpPr txBox="1">
            <a:spLocks noChangeArrowheads="1"/>
          </p:cNvSpPr>
          <p:nvPr/>
        </p:nvSpPr>
        <p:spPr bwMode="auto">
          <a:xfrm>
            <a:off x="5867400" y="908050"/>
            <a:ext cx="288131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A minta maximális mérete kb. 2 cm mindhárom dimenzióban, és maximum kb 10 g (</a:t>
            </a:r>
            <a:r>
              <a:rPr lang="hu-HU" b="1"/>
              <a:t>piezo rezonancia</a:t>
            </a:r>
            <a:r>
              <a:rPr lang="hu-HU"/>
              <a:t>!!)</a:t>
            </a:r>
            <a:endParaRPr lang="en-US"/>
          </a:p>
        </p:txBody>
      </p:sp>
      <p:sp>
        <p:nvSpPr>
          <p:cNvPr id="43030" name="Szövegdoboz 28"/>
          <p:cNvSpPr txBox="1">
            <a:spLocks noChangeArrowheads="1"/>
          </p:cNvSpPr>
          <p:nvPr/>
        </p:nvSpPr>
        <p:spPr bwMode="auto">
          <a:xfrm>
            <a:off x="5940425" y="4543425"/>
            <a:ext cx="28797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Érdemes nagyobb pásztázási mérettel indulni, mint ami a megfigyelni kívánt struktúrákhoz szükséges, és innen közelíteni </a:t>
            </a:r>
            <a:endParaRPr lang="en-US"/>
          </a:p>
        </p:txBody>
      </p:sp>
      <p:cxnSp>
        <p:nvCxnSpPr>
          <p:cNvPr id="30" name="Egyenes összekötő nyíllal 29"/>
          <p:cNvCxnSpPr/>
          <p:nvPr/>
        </p:nvCxnSpPr>
        <p:spPr>
          <a:xfrm flipH="1">
            <a:off x="5435600" y="5229225"/>
            <a:ext cx="86518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nyíllal 31"/>
          <p:cNvCxnSpPr>
            <a:endCxn id="43018" idx="3"/>
          </p:cNvCxnSpPr>
          <p:nvPr/>
        </p:nvCxnSpPr>
        <p:spPr>
          <a:xfrm flipH="1">
            <a:off x="5435600" y="5229225"/>
            <a:ext cx="865188" cy="6080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ia számának hely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31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997200"/>
            <a:ext cx="38989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Szövegdoboz 2"/>
          <p:cNvSpPr txBox="1">
            <a:spLocks noChangeArrowheads="1"/>
          </p:cNvSpPr>
          <p:nvPr/>
        </p:nvSpPr>
        <p:spPr bwMode="auto">
          <a:xfrm>
            <a:off x="468313" y="981075"/>
            <a:ext cx="8064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A tű lehelyezése a minta felületére</a:t>
            </a:r>
            <a:endParaRPr lang="en-US"/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3478213"/>
            <a:ext cx="46085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2513" y="1341438"/>
            <a:ext cx="24003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Szövegdoboz 7"/>
          <p:cNvSpPr txBox="1">
            <a:spLocks noChangeArrowheads="1"/>
          </p:cNvSpPr>
          <p:nvPr/>
        </p:nvSpPr>
        <p:spPr bwMode="auto">
          <a:xfrm>
            <a:off x="468313" y="1484313"/>
            <a:ext cx="5472112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hu-HU" b="1"/>
              <a:t>Léptetőmotor</a:t>
            </a:r>
            <a:r>
              <a:rPr lang="hu-HU"/>
              <a:t>: nagy mozgástartomány (5 cm), rossz felbontás (~1 um)</a:t>
            </a:r>
          </a:p>
          <a:p>
            <a:pPr marL="342900" indent="-342900">
              <a:buFontTx/>
              <a:buAutoNum type="arabicParenR"/>
            </a:pPr>
            <a:r>
              <a:rPr lang="hu-HU" b="1"/>
              <a:t>Piezo scanner</a:t>
            </a:r>
            <a:r>
              <a:rPr lang="hu-HU"/>
              <a:t>: kis mozgástartomány (7,5 um), nagy felbontás (~0,1 nm)</a:t>
            </a:r>
          </a:p>
          <a:p>
            <a:pPr marL="342900" indent="-342900">
              <a:buFontTx/>
              <a:buAutoNum type="arabicParenR"/>
            </a:pPr>
            <a:endParaRPr lang="hu-HU"/>
          </a:p>
          <a:p>
            <a:pPr marL="342900" indent="-342900"/>
            <a:r>
              <a:rPr lang="hu-HU"/>
              <a:t>A kettőt </a:t>
            </a:r>
            <a:r>
              <a:rPr lang="hu-HU" b="1"/>
              <a:t>felváltva</a:t>
            </a:r>
            <a:r>
              <a:rPr lang="hu-HU"/>
              <a:t> kell használni!</a:t>
            </a:r>
          </a:p>
        </p:txBody>
      </p:sp>
      <p:sp>
        <p:nvSpPr>
          <p:cNvPr id="44039" name="Szövegdoboz 8"/>
          <p:cNvSpPr txBox="1">
            <a:spLocks noChangeArrowheads="1"/>
          </p:cNvSpPr>
          <p:nvPr/>
        </p:nvSpPr>
        <p:spPr bwMode="auto">
          <a:xfrm>
            <a:off x="1835150" y="5445125"/>
            <a:ext cx="1873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/>
              <a:t>Piezo scanner</a:t>
            </a:r>
            <a:endParaRPr lang="en-US" sz="1400"/>
          </a:p>
        </p:txBody>
      </p:sp>
      <p:sp>
        <p:nvSpPr>
          <p:cNvPr id="44040" name="Szövegdoboz 9"/>
          <p:cNvSpPr txBox="1">
            <a:spLocks noChangeArrowheads="1"/>
          </p:cNvSpPr>
          <p:nvPr/>
        </p:nvSpPr>
        <p:spPr bwMode="auto">
          <a:xfrm>
            <a:off x="2843213" y="4705350"/>
            <a:ext cx="1873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/>
              <a:t>léptetőmotorok</a:t>
            </a:r>
            <a:endParaRPr lang="en-US" sz="1400"/>
          </a:p>
        </p:txBody>
      </p:sp>
      <p:sp>
        <p:nvSpPr>
          <p:cNvPr id="44041" name="Szövegdoboz 10"/>
          <p:cNvSpPr txBox="1">
            <a:spLocks noChangeArrowheads="1"/>
          </p:cNvSpPr>
          <p:nvPr/>
        </p:nvSpPr>
        <p:spPr bwMode="auto">
          <a:xfrm>
            <a:off x="1835150" y="4149725"/>
            <a:ext cx="18732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/>
              <a:t>AFM tű</a:t>
            </a:r>
            <a:endParaRPr lang="en-US" sz="1400"/>
          </a:p>
        </p:txBody>
      </p:sp>
      <p:sp>
        <p:nvSpPr>
          <p:cNvPr id="44042" name="Szövegdoboz 11"/>
          <p:cNvSpPr txBox="1">
            <a:spLocks noChangeArrowheads="1"/>
          </p:cNvSpPr>
          <p:nvPr/>
        </p:nvSpPr>
        <p:spPr bwMode="auto">
          <a:xfrm>
            <a:off x="539750" y="4221163"/>
            <a:ext cx="1871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/>
              <a:t>minta</a:t>
            </a:r>
            <a:endParaRPr lang="en-US" sz="1400"/>
          </a:p>
        </p:txBody>
      </p:sp>
      <p:sp>
        <p:nvSpPr>
          <p:cNvPr id="15" name="Téglalap 14"/>
          <p:cNvSpPr/>
          <p:nvPr/>
        </p:nvSpPr>
        <p:spPr>
          <a:xfrm>
            <a:off x="1763713" y="4797425"/>
            <a:ext cx="863600" cy="360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églalap 15"/>
          <p:cNvSpPr/>
          <p:nvPr/>
        </p:nvSpPr>
        <p:spPr>
          <a:xfrm>
            <a:off x="395288" y="4797425"/>
            <a:ext cx="936625" cy="360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Egyenes összekötő nyíllal 13"/>
          <p:cNvCxnSpPr/>
          <p:nvPr/>
        </p:nvCxnSpPr>
        <p:spPr>
          <a:xfrm>
            <a:off x="755650" y="4724400"/>
            <a:ext cx="0" cy="1152525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6" name="Szövegdoboz 16"/>
          <p:cNvSpPr txBox="1">
            <a:spLocks noChangeArrowheads="1"/>
          </p:cNvSpPr>
          <p:nvPr/>
        </p:nvSpPr>
        <p:spPr bwMode="auto">
          <a:xfrm>
            <a:off x="6372225" y="971550"/>
            <a:ext cx="2376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diInnova mérőfej</a:t>
            </a:r>
            <a:endParaRPr lang="en-US"/>
          </a:p>
        </p:txBody>
      </p:sp>
      <p:sp>
        <p:nvSpPr>
          <p:cNvPr id="17" name="Cím 1"/>
          <p:cNvSpPr txBox="1">
            <a:spLocks/>
          </p:cNvSpPr>
          <p:nvPr/>
        </p:nvSpPr>
        <p:spPr bwMode="auto">
          <a:xfrm>
            <a:off x="179388" y="-17145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mérés lépései</a:t>
            </a:r>
          </a:p>
        </p:txBody>
      </p:sp>
      <p:sp>
        <p:nvSpPr>
          <p:cNvPr id="20" name="Dia számának hely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32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28587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smtClean="0"/>
              <a:t>Afm mérési módok</a:t>
            </a:r>
          </a:p>
        </p:txBody>
      </p:sp>
      <p:sp>
        <p:nvSpPr>
          <p:cNvPr id="45059" name="Téglalap 9"/>
          <p:cNvSpPr>
            <a:spLocks noChangeArrowheads="1"/>
          </p:cNvSpPr>
          <p:nvPr/>
        </p:nvSpPr>
        <p:spPr bwMode="auto">
          <a:xfrm>
            <a:off x="554038" y="1785938"/>
            <a:ext cx="803592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800"/>
              <a:t>3 alapvető mód van:</a:t>
            </a:r>
          </a:p>
          <a:p>
            <a:pPr marL="631825" lvl="1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800"/>
              <a:t>kontakt,</a:t>
            </a:r>
          </a:p>
          <a:p>
            <a:pPr marL="631825" lvl="1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800"/>
              <a:t>„tapping”,</a:t>
            </a:r>
          </a:p>
          <a:p>
            <a:pPr marL="631825" lvl="1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800"/>
              <a:t>nem kontakt.</a:t>
            </a:r>
          </a:p>
          <a:p>
            <a:pPr marL="174625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800"/>
              <a:t>A kantilever lényeges paraméterei:</a:t>
            </a:r>
          </a:p>
          <a:p>
            <a:pPr marL="631825" lvl="1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800"/>
              <a:t>rezonancia-frekvencia,</a:t>
            </a:r>
          </a:p>
          <a:p>
            <a:pPr marL="631825" lvl="1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800"/>
              <a:t>rugóállandó,</a:t>
            </a:r>
          </a:p>
          <a:p>
            <a:pPr marL="631825" lvl="1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800"/>
              <a:t>rezgés ampitudója.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33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28587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dirty="0" err="1" smtClean="0"/>
              <a:t>Afm</a:t>
            </a:r>
            <a:r>
              <a:rPr lang="hu-HU" sz="3200" b="1" cap="all" dirty="0" smtClean="0"/>
              <a:t> mérési módok</a:t>
            </a:r>
          </a:p>
        </p:txBody>
      </p:sp>
      <p:pic>
        <p:nvPicPr>
          <p:cNvPr id="46083" name="Picture 8" descr="Lennard"/>
          <p:cNvPicPr>
            <a:picLocks noChangeAspect="1" noChangeArrowheads="1"/>
          </p:cNvPicPr>
          <p:nvPr/>
        </p:nvPicPr>
        <p:blipFill>
          <a:blip r:embed="rId3" cstate="print"/>
          <a:srcRect l="-11" t="3896" r="4668" b="14032"/>
          <a:stretch>
            <a:fillRect/>
          </a:stretch>
        </p:blipFill>
        <p:spPr bwMode="auto">
          <a:xfrm>
            <a:off x="971550" y="1808163"/>
            <a:ext cx="693737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Szövegdoboz 5"/>
          <p:cNvSpPr txBox="1">
            <a:spLocks noChangeArrowheads="1"/>
          </p:cNvSpPr>
          <p:nvPr/>
        </p:nvSpPr>
        <p:spPr bwMode="auto">
          <a:xfrm>
            <a:off x="468313" y="1116013"/>
            <a:ext cx="72723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A Lennard-Jones potenciál és a működési tartományok</a:t>
            </a:r>
            <a:endParaRPr lang="en-US" b="1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34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142875" y="796925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/>
              <a:t>A pont-spektroszkópia és a nyomóerő szabályozása</a:t>
            </a:r>
          </a:p>
        </p:txBody>
      </p:sp>
      <p:sp>
        <p:nvSpPr>
          <p:cNvPr id="47107" name="TextBox 9"/>
          <p:cNvSpPr txBox="1">
            <a:spLocks noChangeArrowheads="1"/>
          </p:cNvSpPr>
          <p:nvPr/>
        </p:nvSpPr>
        <p:spPr bwMode="auto">
          <a:xfrm>
            <a:off x="142875" y="1285875"/>
            <a:ext cx="878681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Hooke törvénye:</a:t>
            </a:r>
          </a:p>
          <a:p>
            <a:endParaRPr lang="hu-HU"/>
          </a:p>
          <a:p>
            <a:r>
              <a:rPr lang="hu-HU"/>
              <a:t>A nyomóerő szabályozása:</a:t>
            </a:r>
          </a:p>
          <a:p>
            <a:endParaRPr lang="hu-HU"/>
          </a:p>
          <a:p>
            <a:r>
              <a:rPr lang="hu-HU" sz="1600"/>
              <a:t>Ahol: F: erő [nN], k: rugóállandó [nN/nm], x: Z riányú kitérés [nm], R: a tű és a felület jellemző rugalmassága [nm/mV], U</a:t>
            </a:r>
            <a:r>
              <a:rPr lang="hu-HU" sz="1600" baseline="-25000"/>
              <a:t>sp</a:t>
            </a:r>
            <a:r>
              <a:rPr lang="hu-HU" sz="1600"/>
              <a:t>: setpoint (referencia) feszültség [mV]</a:t>
            </a:r>
          </a:p>
        </p:txBody>
      </p:sp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63" y="1357313"/>
            <a:ext cx="1590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6575" y="1928813"/>
            <a:ext cx="22098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3092450"/>
            <a:ext cx="8370887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ím 1"/>
          <p:cNvSpPr>
            <a:spLocks noGrp="1"/>
          </p:cNvSpPr>
          <p:nvPr>
            <p:ph type="title" idx="4294967295"/>
          </p:nvPr>
        </p:nvSpPr>
        <p:spPr>
          <a:xfrm>
            <a:off x="107950" y="-171450"/>
            <a:ext cx="8229600" cy="128587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dirty="0" err="1" smtClean="0"/>
              <a:t>Afm</a:t>
            </a:r>
            <a:r>
              <a:rPr lang="hu-HU" sz="3200" b="1" cap="all" dirty="0" smtClean="0"/>
              <a:t> mérési módok</a:t>
            </a:r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35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071563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dirty="0" smtClean="0"/>
              <a:t>A kontakt mód</a:t>
            </a:r>
          </a:p>
        </p:txBody>
      </p:sp>
      <p:sp>
        <p:nvSpPr>
          <p:cNvPr id="48131" name="Téglalap 9"/>
          <p:cNvSpPr>
            <a:spLocks noChangeArrowheads="1"/>
          </p:cNvSpPr>
          <p:nvPr/>
        </p:nvSpPr>
        <p:spPr bwMode="auto">
          <a:xfrm>
            <a:off x="554038" y="1071563"/>
            <a:ext cx="8035925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0,01 és 1,0 N/m közötti rugóállandó</a:t>
            </a:r>
          </a:p>
          <a:p>
            <a:pPr marL="174625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Mérendő erő tipikusan nN-tól µN-ig</a:t>
            </a:r>
          </a:p>
          <a:p>
            <a:pPr marL="174625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Levegőben és folyadék alatt is működik</a:t>
            </a:r>
          </a:p>
          <a:p>
            <a:pPr marL="174625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Előnyök:</a:t>
            </a:r>
          </a:p>
          <a:p>
            <a:pPr marL="631825" lvl="1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gyors,</a:t>
            </a:r>
          </a:p>
          <a:p>
            <a:pPr marL="631825" lvl="1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((egyetlen módszer, amivel atomi felbontás elérhető (spec. felszínen),))</a:t>
            </a:r>
          </a:p>
          <a:p>
            <a:pPr marL="631825" lvl="1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nagyon egyenetlen felületről a legjobb eredményt adja.</a:t>
            </a:r>
          </a:p>
          <a:p>
            <a:pPr marL="174625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Hátrányok:</a:t>
            </a:r>
          </a:p>
          <a:p>
            <a:pPr marL="631825" lvl="1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nyíróerők befolyásolják a térképet,</a:t>
            </a:r>
          </a:p>
          <a:p>
            <a:pPr marL="631825" lvl="1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felületen adszorbeált folyadékréteg rontja a képminőséget,</a:t>
            </a:r>
          </a:p>
          <a:p>
            <a:pPr marL="631825" lvl="1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bizonyos minták megsérülhetnek.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36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457200" y="0"/>
            <a:ext cx="82296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kontakt mód</a:t>
            </a:r>
          </a:p>
        </p:txBody>
      </p:sp>
      <p:pic>
        <p:nvPicPr>
          <p:cNvPr id="49155" name="Picture 2" descr="G:\publikációk\2011. június - MICRON\Képek a cikkbe\végleges\vekonyrtg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133600"/>
            <a:ext cx="43973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3" descr="G:\publikációk\2011. június - MICRON\első bírálat után\új képek\méretezett_végleges\fig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8988" y="2162175"/>
            <a:ext cx="436562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Box 4"/>
          <p:cNvSpPr txBox="1">
            <a:spLocks noChangeArrowheads="1"/>
          </p:cNvSpPr>
          <p:nvPr/>
        </p:nvSpPr>
        <p:spPr bwMode="auto">
          <a:xfrm>
            <a:off x="320675" y="1125538"/>
            <a:ext cx="864393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/>
              <a:t>Példa:</a:t>
            </a:r>
          </a:p>
          <a:p>
            <a:r>
              <a:rPr lang="hu-HU" sz="2000"/>
              <a:t>Technológiailag eltérő arany vékonyréteg felületek</a:t>
            </a:r>
          </a:p>
        </p:txBody>
      </p:sp>
      <p:sp>
        <p:nvSpPr>
          <p:cNvPr id="49158" name="Szövegdoboz 9"/>
          <p:cNvSpPr txBox="1">
            <a:spLocks noChangeArrowheads="1"/>
          </p:cNvSpPr>
          <p:nvPr/>
        </p:nvSpPr>
        <p:spPr bwMode="auto">
          <a:xfrm>
            <a:off x="1908175" y="5940425"/>
            <a:ext cx="1008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1 </a:t>
            </a:r>
            <a:r>
              <a:rPr lang="hu-HU">
                <a:latin typeface="Symbol" pitchFamily="18" charset="2"/>
              </a:rPr>
              <a:t>m</a:t>
            </a:r>
            <a:r>
              <a:rPr lang="hu-HU"/>
              <a:t>m</a:t>
            </a:r>
            <a:r>
              <a:rPr lang="hu-HU" baseline="30000"/>
              <a:t>2</a:t>
            </a:r>
            <a:endParaRPr lang="en-GB" baseline="30000"/>
          </a:p>
        </p:txBody>
      </p:sp>
      <p:sp>
        <p:nvSpPr>
          <p:cNvPr id="49159" name="Szövegdoboz 10"/>
          <p:cNvSpPr txBox="1">
            <a:spLocks noChangeArrowheads="1"/>
          </p:cNvSpPr>
          <p:nvPr/>
        </p:nvSpPr>
        <p:spPr bwMode="auto">
          <a:xfrm>
            <a:off x="6300788" y="5940425"/>
            <a:ext cx="10080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10 </a:t>
            </a:r>
            <a:r>
              <a:rPr lang="hu-HU">
                <a:latin typeface="Symbol" pitchFamily="18" charset="2"/>
              </a:rPr>
              <a:t>m</a:t>
            </a:r>
            <a:r>
              <a:rPr lang="hu-HU"/>
              <a:t>m</a:t>
            </a:r>
            <a:r>
              <a:rPr lang="hu-HU" baseline="30000"/>
              <a:t>2</a:t>
            </a:r>
            <a:endParaRPr lang="en-GB" baseline="30000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37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457200" y="0"/>
            <a:ext cx="82296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kontakt mód</a:t>
            </a:r>
          </a:p>
        </p:txBody>
      </p:sp>
      <p:sp>
        <p:nvSpPr>
          <p:cNvPr id="50179" name="TextBox 4"/>
          <p:cNvSpPr txBox="1">
            <a:spLocks noChangeArrowheads="1"/>
          </p:cNvSpPr>
          <p:nvPr/>
        </p:nvSpPr>
        <p:spPr bwMode="auto">
          <a:xfrm>
            <a:off x="320675" y="1125538"/>
            <a:ext cx="864393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/>
              <a:t>Példa:</a:t>
            </a:r>
          </a:p>
          <a:p>
            <a:r>
              <a:rPr lang="hu-HU" sz="2000"/>
              <a:t>KBr (001) sík, atomi felbontásban [Giessibl and Binnig 1992]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349500"/>
            <a:ext cx="43529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916113"/>
            <a:ext cx="453390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Szövegdoboz 5"/>
          <p:cNvSpPr txBox="1">
            <a:spLocks noChangeArrowheads="1"/>
          </p:cNvSpPr>
          <p:nvPr/>
        </p:nvSpPr>
        <p:spPr bwMode="auto">
          <a:xfrm>
            <a:off x="179388" y="5445125"/>
            <a:ext cx="4248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Pásztázási méret real time megváltoztatása 5 nm-ről 10 nm-re</a:t>
            </a:r>
            <a:endParaRPr lang="en-US"/>
          </a:p>
        </p:txBody>
      </p:sp>
      <p:cxnSp>
        <p:nvCxnSpPr>
          <p:cNvPr id="8" name="Egyenes összekötő nyíllal 7"/>
          <p:cNvCxnSpPr/>
          <p:nvPr/>
        </p:nvCxnSpPr>
        <p:spPr>
          <a:xfrm flipV="1">
            <a:off x="3419475" y="3789363"/>
            <a:ext cx="3816350" cy="18716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>
            <a:off x="3419475" y="5661025"/>
            <a:ext cx="4321175" cy="2159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ia számának hely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38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28587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smtClean="0"/>
              <a:t>A „Tapping” mód</a:t>
            </a:r>
          </a:p>
        </p:txBody>
      </p:sp>
      <p:pic>
        <p:nvPicPr>
          <p:cNvPr id="51203" name="Kép 3" descr="SPM TrainingNtbk RevE_page14_image0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1000125"/>
            <a:ext cx="548640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39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715375" cy="928687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dirty="0" smtClean="0"/>
              <a:t>HOGYAN TALÁLJUNK FEL </a:t>
            </a:r>
            <a:r>
              <a:rPr lang="hu-HU" sz="3200" b="1" cap="all" dirty="0" err="1" smtClean="0"/>
              <a:t>SPM-et</a:t>
            </a:r>
            <a:r>
              <a:rPr lang="hu-HU" sz="3200" b="1" cap="all" dirty="0" smtClean="0"/>
              <a:t>? II.</a:t>
            </a:r>
          </a:p>
        </p:txBody>
      </p:sp>
      <p:sp>
        <p:nvSpPr>
          <p:cNvPr id="16387" name="Téglalap 11"/>
          <p:cNvSpPr>
            <a:spLocks noChangeArrowheads="1"/>
          </p:cNvSpPr>
          <p:nvPr/>
        </p:nvSpPr>
        <p:spPr bwMode="auto">
          <a:xfrm>
            <a:off x="357188" y="1285875"/>
            <a:ext cx="82486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/>
              <a:t>PFM, Piezoresponse Force Microscopy</a:t>
            </a:r>
          </a:p>
          <a:p>
            <a:r>
              <a:rPr lang="hu-HU" sz="2000"/>
              <a:t>PSTM, photon scanning tunneling microscopy</a:t>
            </a:r>
          </a:p>
          <a:p>
            <a:r>
              <a:rPr lang="hu-HU" sz="2000"/>
              <a:t>PTMS, photothermal microspectroscopy/microscopy</a:t>
            </a:r>
          </a:p>
          <a:p>
            <a:r>
              <a:rPr lang="hu-HU" sz="2000"/>
              <a:t>SECM, scanning electrochemical microscopy</a:t>
            </a:r>
          </a:p>
          <a:p>
            <a:r>
              <a:rPr lang="hu-HU" sz="2000"/>
              <a:t>SCM, scanning capacitance microscopy</a:t>
            </a:r>
          </a:p>
          <a:p>
            <a:r>
              <a:rPr lang="hu-HU" sz="2000"/>
              <a:t>SGM, scanning gate microscopy</a:t>
            </a:r>
          </a:p>
          <a:p>
            <a:r>
              <a:rPr lang="hu-HU" sz="2000"/>
              <a:t>SICM, scanning ion-conductance microscopy</a:t>
            </a:r>
          </a:p>
          <a:p>
            <a:r>
              <a:rPr lang="hu-HU" sz="2000"/>
              <a:t>SPSM spin polarized scanning tunneling microscopy</a:t>
            </a:r>
          </a:p>
          <a:p>
            <a:r>
              <a:rPr lang="hu-HU" sz="2000"/>
              <a:t>SSRM, scanning spreading resistance microscopy</a:t>
            </a:r>
          </a:p>
          <a:p>
            <a:r>
              <a:rPr lang="hu-HU" sz="2000">
                <a:solidFill>
                  <a:srgbClr val="C00000"/>
                </a:solidFill>
              </a:rPr>
              <a:t>SThM, scanning thermal microscopy</a:t>
            </a:r>
          </a:p>
          <a:p>
            <a:r>
              <a:rPr lang="hu-HU" sz="2000" b="1"/>
              <a:t>STM, scanning tunneling microscopy</a:t>
            </a:r>
          </a:p>
          <a:p>
            <a:r>
              <a:rPr lang="hu-HU" sz="2000"/>
              <a:t>SVM, scanning voltage microscopy</a:t>
            </a:r>
          </a:p>
          <a:p>
            <a:r>
              <a:rPr lang="hu-HU" sz="2000"/>
              <a:t>SHPM, scanning Hall probe microscopy</a:t>
            </a:r>
          </a:p>
          <a:p>
            <a:r>
              <a:rPr lang="hu-HU" sz="2000"/>
              <a:t>SXSTM synchrotron x-ray scanning tunneling microscopy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4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28587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dirty="0" smtClean="0"/>
              <a:t>A „tapping” mód</a:t>
            </a:r>
          </a:p>
        </p:txBody>
      </p:sp>
      <p:sp>
        <p:nvSpPr>
          <p:cNvPr id="52227" name="Téglalap 9"/>
          <p:cNvSpPr>
            <a:spLocks noChangeArrowheads="1"/>
          </p:cNvSpPr>
          <p:nvPr/>
        </p:nvSpPr>
        <p:spPr bwMode="auto">
          <a:xfrm>
            <a:off x="554038" y="1643063"/>
            <a:ext cx="8035925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1 és 100 N/m közötti rugóállandó</a:t>
            </a:r>
          </a:p>
          <a:p>
            <a:pPr marL="174625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Rezonancia-frekvencia 300 kHz körül</a:t>
            </a:r>
          </a:p>
          <a:p>
            <a:pPr marL="174625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A rezgési ampitudó RMS-e az, amire visszacsatolunk.</a:t>
            </a:r>
          </a:p>
          <a:p>
            <a:pPr marL="174625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Amplitudó: 20nm és 100 nm között</a:t>
            </a:r>
          </a:p>
          <a:p>
            <a:pPr marL="174625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Működik folyadékban is, csak a frekvencia változik.</a:t>
            </a:r>
          </a:p>
          <a:p>
            <a:pPr marL="174625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Előnyök:</a:t>
            </a:r>
          </a:p>
          <a:p>
            <a:pPr marL="631825" lvl="1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a legtöbbféle mintán 1 és 5 nm közötti felbontás,</a:t>
            </a:r>
          </a:p>
          <a:p>
            <a:pPr marL="631825" lvl="1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kisebb erőhatás,</a:t>
            </a:r>
          </a:p>
          <a:p>
            <a:pPr marL="631825" lvl="1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nincs nyíróerő.</a:t>
            </a:r>
          </a:p>
          <a:p>
            <a:pPr marL="174625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Hátrányok:</a:t>
            </a:r>
          </a:p>
          <a:p>
            <a:pPr marL="631825" lvl="1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Kisebb pásztázási sebesség,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40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457200" y="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„tapping” mód</a:t>
            </a:r>
            <a:endParaRPr lang="hu-HU" sz="3200" b="1" kern="0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3251" name="Szövegdoboz 3"/>
          <p:cNvSpPr txBox="1">
            <a:spLocks noChangeArrowheads="1"/>
          </p:cNvSpPr>
          <p:nvPr/>
        </p:nvSpPr>
        <p:spPr bwMode="auto">
          <a:xfrm>
            <a:off x="468313" y="1268413"/>
            <a:ext cx="8280400" cy="480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Eredeti (és átalánosabb) elnevezés: </a:t>
            </a:r>
            <a:r>
              <a:rPr lang="hu-HU" b="1"/>
              <a:t>dinamikus mód</a:t>
            </a:r>
            <a:r>
              <a:rPr lang="hu-HU"/>
              <a:t/>
            </a:r>
            <a:br>
              <a:rPr lang="hu-HU"/>
            </a:br>
            <a:r>
              <a:rPr lang="hu-HU"/>
              <a:t>- Amplitúdó modulációs képalkotás (</a:t>
            </a:r>
            <a:r>
              <a:rPr lang="hu-HU" b="1"/>
              <a:t>AM-mód</a:t>
            </a:r>
            <a:r>
              <a:rPr lang="hu-HU"/>
              <a:t>)</a:t>
            </a:r>
          </a:p>
          <a:p>
            <a:pPr>
              <a:buFontTx/>
              <a:buChar char="-"/>
            </a:pPr>
            <a:r>
              <a:rPr lang="hu-HU"/>
              <a:t> Frekvencia modulációs képalkotás (</a:t>
            </a:r>
            <a:r>
              <a:rPr lang="hu-HU" b="1"/>
              <a:t>FM-mód</a:t>
            </a:r>
            <a:r>
              <a:rPr lang="hu-HU"/>
              <a:t>)</a:t>
            </a:r>
          </a:p>
          <a:p>
            <a:pPr>
              <a:buFontTx/>
              <a:buChar char="-"/>
            </a:pPr>
            <a:r>
              <a:rPr lang="hu-HU"/>
              <a:t> Fázisinformáció -&gt; </a:t>
            </a:r>
            <a:r>
              <a:rPr lang="hu-HU" b="1"/>
              <a:t>fázistérkép</a:t>
            </a:r>
          </a:p>
          <a:p>
            <a:pPr>
              <a:buFontTx/>
              <a:buChar char="-"/>
            </a:pPr>
            <a:r>
              <a:rPr lang="hu-HU"/>
              <a:t> </a:t>
            </a:r>
            <a:r>
              <a:rPr lang="hu-HU" i="1"/>
              <a:t>f</a:t>
            </a:r>
            <a:r>
              <a:rPr lang="hu-HU" i="1" baseline="-25000"/>
              <a:t>drive</a:t>
            </a:r>
            <a:r>
              <a:rPr lang="hu-HU"/>
              <a:t> közel van </a:t>
            </a:r>
            <a:r>
              <a:rPr lang="hu-HU" i="1"/>
              <a:t>f</a:t>
            </a:r>
            <a:r>
              <a:rPr lang="hu-HU" i="1" baseline="-25000"/>
              <a:t>0</a:t>
            </a:r>
            <a:r>
              <a:rPr lang="hu-HU"/>
              <a:t>-hoz, de attól kismértékben eltér</a:t>
            </a:r>
          </a:p>
          <a:p>
            <a:pPr>
              <a:buFontTx/>
              <a:buChar char="-"/>
            </a:pPr>
            <a:r>
              <a:rPr lang="hu-HU"/>
              <a:t> A változás az amplitúdóban illetve a fázisban nem azonnali, a jel késleltetve van a kölcsönhatások miatt:</a:t>
            </a:r>
          </a:p>
          <a:p>
            <a:pPr>
              <a:buFontTx/>
              <a:buChar char="-"/>
            </a:pPr>
            <a:r>
              <a:rPr lang="hu-HU"/>
              <a:t> Az AM mód gyorsasága a jósági tényezőtől függ (Q~100000 vákuumban)</a:t>
            </a:r>
          </a:p>
          <a:p>
            <a:pPr>
              <a:buFontTx/>
              <a:buChar char="-"/>
            </a:pPr>
            <a:endParaRPr lang="hu-HU"/>
          </a:p>
          <a:p>
            <a:pPr>
              <a:buFontTx/>
              <a:buChar char="-"/>
            </a:pPr>
            <a:endParaRPr lang="hu-HU"/>
          </a:p>
          <a:p>
            <a:pPr>
              <a:buFontTx/>
              <a:buChar char="-"/>
            </a:pPr>
            <a:endParaRPr lang="hu-HU"/>
          </a:p>
          <a:p>
            <a:pPr>
              <a:buFontTx/>
              <a:buChar char="-"/>
            </a:pPr>
            <a:r>
              <a:rPr lang="hu-HU"/>
              <a:t> Eredetileg a dinamikus módot non-contact üzemre tervezték, ahol távol a mintától tisztát vonzó erők hatnak a tűre (lásd később </a:t>
            </a:r>
            <a:r>
              <a:rPr lang="hu-HU" b="1"/>
              <a:t>non-contact</a:t>
            </a:r>
            <a:r>
              <a:rPr lang="hu-HU"/>
              <a:t> </a:t>
            </a:r>
            <a:r>
              <a:rPr lang="hu-HU" b="1"/>
              <a:t>mód</a:t>
            </a:r>
            <a:r>
              <a:rPr lang="hu-HU"/>
              <a:t>)</a:t>
            </a:r>
          </a:p>
          <a:p>
            <a:pPr>
              <a:buFontTx/>
              <a:buChar char="-"/>
            </a:pPr>
            <a:r>
              <a:rPr lang="hu-HU"/>
              <a:t> Később vezették be a felülethez közeli, taszító erőhatások tartományában történő mérésre (</a:t>
            </a:r>
            <a:r>
              <a:rPr lang="hu-HU" b="1"/>
              <a:t>tapping-mód</a:t>
            </a:r>
            <a:r>
              <a:rPr lang="hu-HU"/>
              <a:t> elnevezés 1993-tól)</a:t>
            </a:r>
          </a:p>
          <a:p>
            <a:pPr>
              <a:buFontTx/>
              <a:buChar char="-"/>
            </a:pPr>
            <a:r>
              <a:rPr lang="hu-HU"/>
              <a:t> Atomi felbontás elérése először FM-módban 1995-ben, AM-módban 1997-ben, Si felületen, vákuumban</a:t>
            </a:r>
            <a:endParaRPr lang="en-US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3716338"/>
            <a:ext cx="2047875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644900"/>
            <a:ext cx="201612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41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457200" y="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„tapping” mód</a:t>
            </a:r>
            <a:endParaRPr lang="hu-HU" sz="3200" b="1" kern="0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781300"/>
            <a:ext cx="5040313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Box 4"/>
          <p:cNvSpPr txBox="1">
            <a:spLocks noChangeArrowheads="1"/>
          </p:cNvSpPr>
          <p:nvPr/>
        </p:nvSpPr>
        <p:spPr bwMode="auto">
          <a:xfrm>
            <a:off x="320675" y="981075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/>
              <a:t>Példa: Si (111) 7x7 rekonstrukciója AM-móddal</a:t>
            </a:r>
          </a:p>
        </p:txBody>
      </p:sp>
      <p:sp>
        <p:nvSpPr>
          <p:cNvPr id="54277" name="Szövegdoboz 4"/>
          <p:cNvSpPr txBox="1">
            <a:spLocks noChangeArrowheads="1"/>
          </p:cNvSpPr>
          <p:nvPr/>
        </p:nvSpPr>
        <p:spPr bwMode="auto">
          <a:xfrm>
            <a:off x="323850" y="1484313"/>
            <a:ext cx="79200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Az Si egykristály felülete magas hőmérsékleten és ultra-nagy vákuumban átrendeződik egy energetikailag stabilabb formába (DAS modell).</a:t>
            </a:r>
            <a:br>
              <a:rPr lang="hu-HU"/>
            </a:br>
            <a:r>
              <a:rPr lang="hu-HU"/>
              <a:t>(http://nanowiz.tripod.com/sisteps/si111.htm)</a:t>
            </a:r>
            <a:endParaRPr lang="en-US"/>
          </a:p>
        </p:txBody>
      </p:sp>
      <p:pic>
        <p:nvPicPr>
          <p:cNvPr id="542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2276475"/>
            <a:ext cx="37020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4868863"/>
            <a:ext cx="3600450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0" name="Szövegdoboz 8"/>
          <p:cNvSpPr txBox="1">
            <a:spLocks noChangeArrowheads="1"/>
          </p:cNvSpPr>
          <p:nvPr/>
        </p:nvSpPr>
        <p:spPr bwMode="auto">
          <a:xfrm>
            <a:off x="6948488" y="4292600"/>
            <a:ext cx="194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Giessibl@1995</a:t>
            </a:r>
            <a:endParaRPr lang="en-US" b="1"/>
          </a:p>
        </p:txBody>
      </p:sp>
      <p:sp>
        <p:nvSpPr>
          <p:cNvPr id="54281" name="Szövegdoboz 9"/>
          <p:cNvSpPr txBox="1">
            <a:spLocks noChangeArrowheads="1"/>
          </p:cNvSpPr>
          <p:nvPr/>
        </p:nvSpPr>
        <p:spPr bwMode="auto">
          <a:xfrm>
            <a:off x="3348038" y="6300788"/>
            <a:ext cx="20875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Erlandson@1997</a:t>
            </a:r>
            <a:endParaRPr lang="en-US" b="1"/>
          </a:p>
        </p:txBody>
      </p:sp>
      <p:sp>
        <p:nvSpPr>
          <p:cNvPr id="12" name="Dia számának hely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42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457200" y="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„tapping” mód</a:t>
            </a:r>
          </a:p>
        </p:txBody>
      </p:sp>
      <p:sp>
        <p:nvSpPr>
          <p:cNvPr id="55299" name="TextBox 4"/>
          <p:cNvSpPr txBox="1">
            <a:spLocks noChangeArrowheads="1"/>
          </p:cNvSpPr>
          <p:nvPr/>
        </p:nvSpPr>
        <p:spPr bwMode="auto">
          <a:xfrm>
            <a:off x="320675" y="981075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/>
              <a:t>Példa: Si (111) 7x7 – összevetés STM képekkel</a:t>
            </a:r>
          </a:p>
        </p:txBody>
      </p:sp>
      <p:pic>
        <p:nvPicPr>
          <p:cNvPr id="55300" name="Picture 2" descr="C:\Users\bonyar\Desktop\2012_2013_tanév\Nanotudomány előadások\NewsImage_12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276475"/>
            <a:ext cx="3865563" cy="386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3" descr="C:\Users\bonyar\Desktop\2012_2013_tanév\Nanotudomány előadások\saját\Si111_7x7_40k_bi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347913"/>
            <a:ext cx="3816350" cy="374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Szövegdoboz 5"/>
          <p:cNvSpPr txBox="1">
            <a:spLocks noChangeArrowheads="1"/>
          </p:cNvSpPr>
          <p:nvPr/>
        </p:nvSpPr>
        <p:spPr bwMode="auto">
          <a:xfrm>
            <a:off x="6011863" y="1916113"/>
            <a:ext cx="2881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(6.1x6.1 nm)</a:t>
            </a:r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43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457200" y="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„tapping” mód</a:t>
            </a:r>
            <a:endParaRPr lang="hu-HU" sz="3200" b="1" kern="0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6323" name="Picture 2" descr="C:\Users\bonyar\Desktop\Drezda\szeptember_méréssorozat\új_AFM-es rész\phase10_good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852738"/>
            <a:ext cx="398938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3" descr="C:\Users\bonyar\Desktop\Drezda\szeptember_méréssorozat\új_AFM-es rész\tapping10h_marked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2738"/>
            <a:ext cx="4176713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Szövegdoboz 4"/>
          <p:cNvSpPr txBox="1">
            <a:spLocks noChangeArrowheads="1"/>
          </p:cNvSpPr>
          <p:nvPr/>
        </p:nvSpPr>
        <p:spPr bwMode="auto">
          <a:xfrm>
            <a:off x="395288" y="981075"/>
            <a:ext cx="83534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 tapping mód egyik előnye, hogy a fázisjel nagyon érzékeny az anyagjellemző  különbségekre (energia disszipációbeli eltérések), így nagyobb kontrasztot ad eltérő tulajdonságú (pl. viszkozitású) anyagok határán. </a:t>
            </a:r>
            <a:r>
              <a:rPr lang="hu-HU" b="1"/>
              <a:t>Heterogén felületek térképezése, elem-összetétel kontraszt.</a:t>
            </a:r>
            <a:r>
              <a:rPr lang="hu-HU"/>
              <a:t/>
            </a:r>
            <a:br>
              <a:rPr lang="hu-HU"/>
            </a:br>
            <a:r>
              <a:rPr lang="hu-HU"/>
              <a:t>Példa: Réz-forrasz interfész tapping módú képe (IML: intermetallikus réteg)</a:t>
            </a:r>
            <a:endParaRPr lang="en-US"/>
          </a:p>
        </p:txBody>
      </p:sp>
      <p:sp>
        <p:nvSpPr>
          <p:cNvPr id="56326" name="Szövegdoboz 5"/>
          <p:cNvSpPr txBox="1">
            <a:spLocks noChangeArrowheads="1"/>
          </p:cNvSpPr>
          <p:nvPr/>
        </p:nvSpPr>
        <p:spPr bwMode="auto">
          <a:xfrm>
            <a:off x="1547813" y="2492375"/>
            <a:ext cx="3240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Fáziskép</a:t>
            </a:r>
            <a:endParaRPr lang="en-US"/>
          </a:p>
        </p:txBody>
      </p:sp>
      <p:sp>
        <p:nvSpPr>
          <p:cNvPr id="56327" name="Szövegdoboz 6"/>
          <p:cNvSpPr txBox="1">
            <a:spLocks noChangeArrowheads="1"/>
          </p:cNvSpPr>
          <p:nvPr/>
        </p:nvSpPr>
        <p:spPr bwMode="auto">
          <a:xfrm>
            <a:off x="5724525" y="2492375"/>
            <a:ext cx="3240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Amplitúdó kép</a:t>
            </a:r>
            <a:endParaRPr lang="en-US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44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457200" y="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„tapping” mód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196975"/>
            <a:ext cx="424815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Szövegdoboz 3"/>
          <p:cNvSpPr txBox="1">
            <a:spLocks noChangeArrowheads="1"/>
          </p:cNvSpPr>
          <p:nvPr/>
        </p:nvSpPr>
        <p:spPr bwMode="auto">
          <a:xfrm>
            <a:off x="6588125" y="889000"/>
            <a:ext cx="30241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/>
              <a:t>Forrás: Cleveland@1998</a:t>
            </a:r>
            <a:endParaRPr lang="en-US" sz="1400"/>
          </a:p>
        </p:txBody>
      </p:sp>
      <p:pic>
        <p:nvPicPr>
          <p:cNvPr id="5734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292600"/>
            <a:ext cx="17145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5157788"/>
            <a:ext cx="39433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1" name="Szövegdoboz 6"/>
          <p:cNvSpPr txBox="1">
            <a:spLocks noChangeArrowheads="1"/>
          </p:cNvSpPr>
          <p:nvPr/>
        </p:nvSpPr>
        <p:spPr bwMode="auto">
          <a:xfrm>
            <a:off x="323850" y="1196975"/>
            <a:ext cx="42481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 tapping mód alkalmas a rezgő konzol energia disszipációjának mérésére (vagyis a konzol energiaveszteségének mérésére az atomi szintű kölcsönhatások által)</a:t>
            </a:r>
            <a:endParaRPr lang="en-US"/>
          </a:p>
        </p:txBody>
      </p:sp>
      <p:sp>
        <p:nvSpPr>
          <p:cNvPr id="57352" name="Szövegdoboz 7"/>
          <p:cNvSpPr txBox="1">
            <a:spLocks noChangeArrowheads="1"/>
          </p:cNvSpPr>
          <p:nvPr/>
        </p:nvSpPr>
        <p:spPr bwMode="auto">
          <a:xfrm>
            <a:off x="323850" y="3009900"/>
            <a:ext cx="38163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 betáplált teljesítmény (P</a:t>
            </a:r>
            <a:r>
              <a:rPr lang="hu-HU" baseline="-25000"/>
              <a:t>in</a:t>
            </a:r>
            <a:r>
              <a:rPr lang="hu-HU"/>
              <a:t>) háttérdisszipációra (P</a:t>
            </a:r>
            <a:r>
              <a:rPr lang="hu-HU" baseline="-25000"/>
              <a:t>0</a:t>
            </a:r>
            <a:r>
              <a:rPr lang="hu-HU"/>
              <a:t>) és a tűdisszipációjára oszlik (P</a:t>
            </a:r>
            <a:r>
              <a:rPr lang="hu-HU" baseline="-25000"/>
              <a:t>tip</a:t>
            </a:r>
            <a:r>
              <a:rPr lang="hu-HU"/>
              <a:t>):</a:t>
            </a:r>
            <a:endParaRPr lang="en-US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45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 bwMode="auto">
          <a:xfrm>
            <a:off x="457200" y="0"/>
            <a:ext cx="82296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hu-HU" sz="3200" b="1" kern="0" cap="all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nem-kontakt mód</a:t>
            </a:r>
          </a:p>
        </p:txBody>
      </p:sp>
      <p:pic>
        <p:nvPicPr>
          <p:cNvPr id="58371" name="Kép 5" descr="SPM TrainingNtbk RevE_page15_image0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3088" y="857250"/>
            <a:ext cx="5457825" cy="54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46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071563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smtClean="0"/>
              <a:t>A nem-kontakt mód</a:t>
            </a:r>
          </a:p>
        </p:txBody>
      </p:sp>
      <p:sp>
        <p:nvSpPr>
          <p:cNvPr id="59395" name="Téglalap 9"/>
          <p:cNvSpPr>
            <a:spLocks noChangeArrowheads="1"/>
          </p:cNvSpPr>
          <p:nvPr/>
        </p:nvSpPr>
        <p:spPr bwMode="auto">
          <a:xfrm>
            <a:off x="554038" y="1285875"/>
            <a:ext cx="8035925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A kantilever hasonló, mint a tapping módnál</a:t>
            </a:r>
          </a:p>
          <a:p>
            <a:pPr marL="174625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Amplitudó: &lt;10 nm</a:t>
            </a:r>
          </a:p>
          <a:p>
            <a:pPr marL="174625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A felülethez közeledve csökken a rezonancia-frekvencia (az elhangolás „felfelé” történik); ezt detektáljuk</a:t>
            </a:r>
          </a:p>
          <a:p>
            <a:pPr marL="174625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Előnyök:</a:t>
            </a:r>
          </a:p>
          <a:p>
            <a:pPr marL="631825" lvl="1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a legtöbbféle mintán 1 és 5 nm közötti felbontás,</a:t>
            </a:r>
          </a:p>
          <a:p>
            <a:pPr marL="631825" lvl="1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kisebb erőhatás,</a:t>
            </a:r>
          </a:p>
          <a:p>
            <a:pPr marL="631825" lvl="1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nincs nyíróerő.</a:t>
            </a:r>
          </a:p>
          <a:p>
            <a:pPr marL="174625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Hátrányok:</a:t>
            </a:r>
          </a:p>
          <a:p>
            <a:pPr marL="631825" lvl="1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sokkal kisebb pásztázási sebesség, hiszen meg kell akadályozni, hogy a tű „leragadjon”</a:t>
            </a:r>
          </a:p>
          <a:p>
            <a:pPr marL="631825" lvl="1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kisebb felbontás</a:t>
            </a:r>
          </a:p>
          <a:p>
            <a:pPr marL="631825" lvl="1" indent="-174625">
              <a:buClr>
                <a:schemeClr val="tx1"/>
              </a:buClr>
              <a:buSzPts val="2400"/>
              <a:buFont typeface="Arial" charset="0"/>
              <a:buChar char="•"/>
            </a:pPr>
            <a:r>
              <a:rPr lang="hu-HU" sz="2400"/>
              <a:t>csak hidrofób anyagokon működik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47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28587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smtClean="0"/>
              <a:t>Képalkotási hibák</a:t>
            </a:r>
            <a:br>
              <a:rPr lang="hu-HU" sz="3200" b="1" cap="all" smtClean="0"/>
            </a:br>
            <a:r>
              <a:rPr lang="hu-HU" sz="3200" b="1" cap="all" smtClean="0"/>
              <a:t>	Tűgeometria hatása</a:t>
            </a:r>
          </a:p>
        </p:txBody>
      </p:sp>
      <p:pic>
        <p:nvPicPr>
          <p:cNvPr id="60419" name="Kép 3" descr="SPM TrainingNtbk RevE_page57_image0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1500188"/>
            <a:ext cx="29718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Kép 5" descr="SPM TrainingNtbk RevE_page57_image1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1357313"/>
            <a:ext cx="3465513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48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214313"/>
            <a:ext cx="8229600" cy="128587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smtClean="0"/>
              <a:t>KÉPALKOTÁSI HIBÁK</a:t>
            </a:r>
            <a:br>
              <a:rPr lang="hu-HU" sz="3200" b="1" cap="all" smtClean="0"/>
            </a:br>
            <a:r>
              <a:rPr lang="hu-HU" sz="3200" b="1" cap="all" smtClean="0"/>
              <a:t>	Geometriai konvolúció</a:t>
            </a:r>
          </a:p>
        </p:txBody>
      </p:sp>
      <p:pic>
        <p:nvPicPr>
          <p:cNvPr id="61443" name="Picture 7" descr="AFMkép"/>
          <p:cNvPicPr>
            <a:picLocks noChangeAspect="1" noChangeArrowheads="1"/>
          </p:cNvPicPr>
          <p:nvPr/>
        </p:nvPicPr>
        <p:blipFill>
          <a:blip r:embed="rId3" cstate="print"/>
          <a:srcRect r="4742"/>
          <a:stretch>
            <a:fillRect/>
          </a:stretch>
        </p:blipFill>
        <p:spPr bwMode="auto">
          <a:xfrm>
            <a:off x="590550" y="2776538"/>
            <a:ext cx="7962900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Szövegdoboz 2"/>
          <p:cNvSpPr txBox="1">
            <a:spLocks noChangeArrowheads="1"/>
          </p:cNvSpPr>
          <p:nvPr/>
        </p:nvSpPr>
        <p:spPr bwMode="auto">
          <a:xfrm>
            <a:off x="468313" y="1763713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A képalkotás elve a geometriai konvolúció</a:t>
            </a: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49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715375" cy="10001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dirty="0" smtClean="0"/>
              <a:t>AZ </a:t>
            </a:r>
            <a:r>
              <a:rPr lang="hu-HU" sz="3200" b="1" cap="all" dirty="0" err="1" smtClean="0"/>
              <a:t>SPM-ek</a:t>
            </a:r>
            <a:r>
              <a:rPr lang="hu-HU" sz="3200" b="1" cap="all" dirty="0" smtClean="0"/>
              <a:t> megkülönböztetése</a:t>
            </a:r>
          </a:p>
        </p:txBody>
      </p:sp>
      <p:sp>
        <p:nvSpPr>
          <p:cNvPr id="6" name="Téglalap 11"/>
          <p:cNvSpPr>
            <a:spLocks noChangeArrowheads="1"/>
          </p:cNvSpPr>
          <p:nvPr/>
        </p:nvSpPr>
        <p:spPr bwMode="auto">
          <a:xfrm>
            <a:off x="285750" y="1714500"/>
            <a:ext cx="824865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sz="2400" dirty="0"/>
              <a:t>Az egyes típusok közötti különbség lehet:</a:t>
            </a:r>
          </a:p>
          <a:p>
            <a:pPr marL="174625" indent="-174625">
              <a:buFontTx/>
              <a:buChar char="-"/>
              <a:defRPr/>
            </a:pPr>
            <a:r>
              <a:rPr lang="hu-HU" sz="2400" dirty="0"/>
              <a:t>kölcsönhatás típusa</a:t>
            </a:r>
          </a:p>
          <a:p>
            <a:pPr marL="174625" indent="-174625">
              <a:buFontTx/>
              <a:buChar char="-"/>
              <a:defRPr/>
            </a:pPr>
            <a:r>
              <a:rPr lang="hu-HU" sz="2400" dirty="0"/>
              <a:t>térképezés módszere</a:t>
            </a:r>
          </a:p>
          <a:p>
            <a:pPr marL="174625" indent="-174625">
              <a:buFontTx/>
              <a:buChar char="-"/>
              <a:defRPr/>
            </a:pPr>
            <a:endParaRPr lang="hu-HU" sz="2400" dirty="0"/>
          </a:p>
          <a:p>
            <a:pPr>
              <a:defRPr/>
            </a:pPr>
            <a:r>
              <a:rPr lang="hu-HU" sz="2400" dirty="0"/>
              <a:t>Bizonyos SPM módszereknél a kombinált (</a:t>
            </a:r>
            <a:r>
              <a:rPr lang="hu-HU" sz="2400" dirty="0" err="1"/>
              <a:t>lift-mode</a:t>
            </a:r>
            <a:r>
              <a:rPr lang="hu-HU" sz="2400" dirty="0"/>
              <a:t>) képalkotás lehet célravezető.</a:t>
            </a:r>
          </a:p>
          <a:p>
            <a:pPr>
              <a:defRPr/>
            </a:pPr>
            <a:endParaRPr lang="hu-HU" sz="2400" dirty="0"/>
          </a:p>
          <a:p>
            <a:pPr>
              <a:defRPr/>
            </a:pPr>
            <a:r>
              <a:rPr lang="hu-HU" sz="2400" dirty="0"/>
              <a:t>Ezen kívül, bár nem hívjuk </a:t>
            </a:r>
            <a:r>
              <a:rPr lang="hu-HU" sz="2400" dirty="0" err="1"/>
              <a:t>SPM-nek</a:t>
            </a:r>
            <a:r>
              <a:rPr lang="hu-HU" sz="2400" dirty="0"/>
              <a:t>, vannak kísérletek adattárolásra is </a:t>
            </a:r>
            <a:r>
              <a:rPr lang="hu-HU" sz="2400" dirty="0" err="1"/>
              <a:t>AFM-szerű</a:t>
            </a:r>
            <a:r>
              <a:rPr lang="hu-HU" sz="2400" dirty="0"/>
              <a:t> tűkkel (</a:t>
            </a:r>
            <a:r>
              <a:rPr lang="hu-HU" sz="2400" dirty="0" err="1"/>
              <a:t>millipede</a:t>
            </a:r>
            <a:r>
              <a:rPr lang="hu-HU" sz="2400" dirty="0"/>
              <a:t>)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5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411288"/>
            <a:ext cx="6337300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ím 1"/>
          <p:cNvSpPr txBox="1">
            <a:spLocks/>
          </p:cNvSpPr>
          <p:nvPr/>
        </p:nvSpPr>
        <p:spPr bwMode="auto">
          <a:xfrm>
            <a:off x="457200" y="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Képalkotási hibák</a:t>
            </a:r>
          </a:p>
        </p:txBody>
      </p:sp>
      <p:sp>
        <p:nvSpPr>
          <p:cNvPr id="62468" name="Szövegdoboz 2"/>
          <p:cNvSpPr txBox="1">
            <a:spLocks noChangeArrowheads="1"/>
          </p:cNvSpPr>
          <p:nvPr/>
        </p:nvSpPr>
        <p:spPr bwMode="auto">
          <a:xfrm>
            <a:off x="468313" y="981075"/>
            <a:ext cx="8064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Furcsa, ismétlődő mintázatok -&gt; törött hegy</a:t>
            </a:r>
            <a:endParaRPr lang="en-US"/>
          </a:p>
        </p:txBody>
      </p:sp>
      <p:sp>
        <p:nvSpPr>
          <p:cNvPr id="62469" name="Szövegdoboz 4"/>
          <p:cNvSpPr txBox="1">
            <a:spLocks noChangeArrowheads="1"/>
          </p:cNvSpPr>
          <p:nvPr/>
        </p:nvSpPr>
        <p:spPr bwMode="auto">
          <a:xfrm>
            <a:off x="5219700" y="6237288"/>
            <a:ext cx="2736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/>
              <a:t>Scan méret (700x700nm)</a:t>
            </a:r>
            <a:endParaRPr lang="en-US" sz="1400"/>
          </a:p>
        </p:txBody>
      </p:sp>
      <p:sp>
        <p:nvSpPr>
          <p:cNvPr id="62470" name="Szövegdoboz 5"/>
          <p:cNvSpPr txBox="1">
            <a:spLocks noChangeArrowheads="1"/>
          </p:cNvSpPr>
          <p:nvPr/>
        </p:nvSpPr>
        <p:spPr bwMode="auto">
          <a:xfrm>
            <a:off x="5940425" y="5445125"/>
            <a:ext cx="1871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>
                <a:solidFill>
                  <a:srgbClr val="FF0000"/>
                </a:solidFill>
              </a:rPr>
              <a:t>Eredetileg 5 nm-es nanogyöngyök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50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484313"/>
            <a:ext cx="5113337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ím 1"/>
          <p:cNvSpPr txBox="1">
            <a:spLocks/>
          </p:cNvSpPr>
          <p:nvPr/>
        </p:nvSpPr>
        <p:spPr bwMode="auto">
          <a:xfrm>
            <a:off x="457200" y="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Képalkotási hibák</a:t>
            </a:r>
          </a:p>
        </p:txBody>
      </p:sp>
      <p:sp>
        <p:nvSpPr>
          <p:cNvPr id="63492" name="Szövegdoboz 2"/>
          <p:cNvSpPr txBox="1">
            <a:spLocks noChangeArrowheads="1"/>
          </p:cNvSpPr>
          <p:nvPr/>
        </p:nvSpPr>
        <p:spPr bwMode="auto">
          <a:xfrm>
            <a:off x="468313" y="981075"/>
            <a:ext cx="8064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Az alakzatok formája változatos lehet és minden jelben megjelennek</a:t>
            </a:r>
            <a:endParaRPr lang="en-US"/>
          </a:p>
        </p:txBody>
      </p:sp>
      <p:sp>
        <p:nvSpPr>
          <p:cNvPr id="63493" name="Szövegdoboz 4"/>
          <p:cNvSpPr txBox="1">
            <a:spLocks noChangeArrowheads="1"/>
          </p:cNvSpPr>
          <p:nvPr/>
        </p:nvSpPr>
        <p:spPr bwMode="auto">
          <a:xfrm>
            <a:off x="7812088" y="3789363"/>
            <a:ext cx="7921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fázis</a:t>
            </a:r>
            <a:endParaRPr lang="en-US"/>
          </a:p>
        </p:txBody>
      </p:sp>
      <p:cxnSp>
        <p:nvCxnSpPr>
          <p:cNvPr id="7" name="Egyenes összekötő nyíllal 6"/>
          <p:cNvCxnSpPr/>
          <p:nvPr/>
        </p:nvCxnSpPr>
        <p:spPr>
          <a:xfrm flipH="1" flipV="1">
            <a:off x="7092950" y="2708275"/>
            <a:ext cx="574675" cy="12255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H="1">
            <a:off x="7092950" y="3933825"/>
            <a:ext cx="574675" cy="10080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6" name="Szövegdoboz 10"/>
          <p:cNvSpPr txBox="1">
            <a:spLocks noChangeArrowheads="1"/>
          </p:cNvSpPr>
          <p:nvPr/>
        </p:nvSpPr>
        <p:spPr bwMode="auto">
          <a:xfrm>
            <a:off x="179388" y="3429000"/>
            <a:ext cx="15128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Pengetéses mód amplitúdó</a:t>
            </a:r>
            <a:endParaRPr lang="en-US"/>
          </a:p>
        </p:txBody>
      </p:sp>
      <p:cxnSp>
        <p:nvCxnSpPr>
          <p:cNvPr id="12" name="Egyenes összekötő nyíllal 11"/>
          <p:cNvCxnSpPr/>
          <p:nvPr/>
        </p:nvCxnSpPr>
        <p:spPr>
          <a:xfrm flipV="1">
            <a:off x="1619250" y="2565400"/>
            <a:ext cx="288925" cy="14398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>
            <a:off x="1619250" y="4005263"/>
            <a:ext cx="288925" cy="11525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51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28587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dirty="0" smtClean="0"/>
              <a:t>Képalkotási hibák </a:t>
            </a:r>
            <a:r>
              <a:rPr lang="hu-HU" sz="3200" b="1" cap="all" dirty="0" err="1" smtClean="0"/>
              <a:t>-Több</a:t>
            </a:r>
            <a:r>
              <a:rPr lang="hu-HU" sz="3200" b="1" cap="all" dirty="0" smtClean="0"/>
              <a:t> hegy</a:t>
            </a:r>
          </a:p>
        </p:txBody>
      </p:sp>
      <p:pic>
        <p:nvPicPr>
          <p:cNvPr id="64515" name="Kép 3" descr="SPM TrainingNtbk RevE_page62_image0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9313" y="1428750"/>
            <a:ext cx="5359400" cy="503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Szövegdoboz 5"/>
          <p:cNvSpPr txBox="1">
            <a:spLocks noChangeArrowheads="1"/>
          </p:cNvSpPr>
          <p:nvPr/>
        </p:nvSpPr>
        <p:spPr bwMode="auto">
          <a:xfrm>
            <a:off x="144463" y="1268413"/>
            <a:ext cx="3563937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 hegy törésének következtében előfordulhat, hogy több „új hegyünk” keletkezik, ennek hatása: hasonló és ismétlődő stuktúrák, azonos távolságra egymástól, de lehet különböző méretben</a:t>
            </a:r>
          </a:p>
          <a:p>
            <a:endParaRPr lang="hu-HU"/>
          </a:p>
          <a:p>
            <a:r>
              <a:rPr lang="hu-HU"/>
              <a:t>Példa: DNS molekulák iker (twin) képződés</a:t>
            </a:r>
            <a:endParaRPr lang="en-US"/>
          </a:p>
        </p:txBody>
      </p:sp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221163"/>
            <a:ext cx="2160588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52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457200" y="-100013"/>
            <a:ext cx="8229600" cy="128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Képalkotási hibák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312863"/>
            <a:ext cx="714375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Szövegdoboz 2"/>
          <p:cNvSpPr txBox="1">
            <a:spLocks noChangeArrowheads="1"/>
          </p:cNvSpPr>
          <p:nvPr/>
        </p:nvSpPr>
        <p:spPr bwMode="auto">
          <a:xfrm>
            <a:off x="468313" y="881063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 sérült hegy hatása nem mindig nyilvánvaló, vagy könnyen észrevehető</a:t>
            </a:r>
            <a:endParaRPr lang="en-US"/>
          </a:p>
        </p:txBody>
      </p:sp>
      <p:sp>
        <p:nvSpPr>
          <p:cNvPr id="65541" name="Szövegdoboz 4"/>
          <p:cNvSpPr txBox="1">
            <a:spLocks noChangeArrowheads="1"/>
          </p:cNvSpPr>
          <p:nvPr/>
        </p:nvSpPr>
        <p:spPr bwMode="auto">
          <a:xfrm>
            <a:off x="1835150" y="6300788"/>
            <a:ext cx="6769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Megfigyelhető a szemcsék alakjának és méretének torzulása</a:t>
            </a:r>
            <a:endParaRPr lang="en-US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53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457200" y="-100013"/>
            <a:ext cx="8229600" cy="128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Képalkotási hibák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98650"/>
            <a:ext cx="8893175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Szövegdoboz 3"/>
          <p:cNvSpPr txBox="1">
            <a:spLocks noChangeArrowheads="1"/>
          </p:cNvSpPr>
          <p:nvPr/>
        </p:nvSpPr>
        <p:spPr bwMode="auto">
          <a:xfrm>
            <a:off x="179388" y="981075"/>
            <a:ext cx="820896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 tű geometriájának korrigálása (blind reconstruction)</a:t>
            </a:r>
          </a:p>
          <a:p>
            <a:pPr>
              <a:buFontTx/>
              <a:buChar char="-"/>
            </a:pPr>
            <a:r>
              <a:rPr lang="hu-HU"/>
              <a:t> A tű alakjának felismerése és meghatározása a kép alapján</a:t>
            </a:r>
          </a:p>
          <a:p>
            <a:pPr>
              <a:buFontTx/>
              <a:buChar char="-"/>
            </a:pPr>
            <a:r>
              <a:rPr lang="hu-HU"/>
              <a:t> </a:t>
            </a:r>
            <a:r>
              <a:rPr lang="hu-HU" b="1"/>
              <a:t>Dekonvolúció</a:t>
            </a:r>
            <a:r>
              <a:rPr lang="hu-HU"/>
              <a:t> az egész képre</a:t>
            </a:r>
            <a:endParaRPr lang="en-US"/>
          </a:p>
        </p:txBody>
      </p:sp>
      <p:sp>
        <p:nvSpPr>
          <p:cNvPr id="66565" name="Szövegdoboz 4"/>
          <p:cNvSpPr txBox="1">
            <a:spLocks noChangeArrowheads="1"/>
          </p:cNvSpPr>
          <p:nvPr/>
        </p:nvSpPr>
        <p:spPr bwMode="auto">
          <a:xfrm>
            <a:off x="4067175" y="6308725"/>
            <a:ext cx="4392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Eredetileg 100 nm-es nanoparticle</a:t>
            </a:r>
            <a:endParaRPr lang="en-US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54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457200" y="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Képalkotási hibák</a:t>
            </a:r>
          </a:p>
        </p:txBody>
      </p:sp>
      <p:sp>
        <p:nvSpPr>
          <p:cNvPr id="67587" name="Szövegdoboz 2"/>
          <p:cNvSpPr txBox="1">
            <a:spLocks noChangeArrowheads="1"/>
          </p:cNvSpPr>
          <p:nvPr/>
        </p:nvSpPr>
        <p:spPr bwMode="auto">
          <a:xfrm>
            <a:off x="468313" y="981075"/>
            <a:ext cx="8064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Scanner drift</a:t>
            </a:r>
            <a:endParaRPr lang="en-US"/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429000"/>
            <a:ext cx="4189412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1196975"/>
            <a:ext cx="4481512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4" descr="C:\Users\bonyar\Desktop\2012_2013_tanév\Nanotudomány előadások\scanner drif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3573463"/>
            <a:ext cx="2952750" cy="291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1" name="Szövegdoboz 6"/>
          <p:cNvSpPr txBox="1">
            <a:spLocks noChangeArrowheads="1"/>
          </p:cNvSpPr>
          <p:nvPr/>
        </p:nvSpPr>
        <p:spPr bwMode="auto">
          <a:xfrm>
            <a:off x="539750" y="1484313"/>
            <a:ext cx="3600450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Oka:</a:t>
            </a:r>
          </a:p>
          <a:p>
            <a:pPr>
              <a:buFontTx/>
              <a:buChar char="-"/>
            </a:pPr>
            <a:r>
              <a:rPr lang="hu-HU"/>
              <a:t> Piezo cső </a:t>
            </a:r>
            <a:r>
              <a:rPr lang="hu-HU" b="1"/>
              <a:t>kúszása</a:t>
            </a:r>
            <a:r>
              <a:rPr lang="hu-HU"/>
              <a:t>,</a:t>
            </a:r>
          </a:p>
          <a:p>
            <a:pPr>
              <a:buFontTx/>
              <a:buChar char="-"/>
            </a:pPr>
            <a:r>
              <a:rPr lang="hu-HU"/>
              <a:t> külső </a:t>
            </a:r>
            <a:r>
              <a:rPr lang="hu-HU" b="1"/>
              <a:t>hőmérséklet</a:t>
            </a:r>
            <a:r>
              <a:rPr lang="hu-HU"/>
              <a:t> ingadozása.</a:t>
            </a:r>
          </a:p>
          <a:p>
            <a:endParaRPr lang="hu-HU" sz="800"/>
          </a:p>
          <a:p>
            <a:r>
              <a:rPr lang="hu-HU"/>
              <a:t>Leggyakrabban </a:t>
            </a:r>
            <a:r>
              <a:rPr lang="hu-HU" b="1"/>
              <a:t>nagyítás</a:t>
            </a:r>
            <a:r>
              <a:rPr lang="hu-HU"/>
              <a:t> (zoomolás) során jelentkezik a pásztázás kezdeti szakaszán</a:t>
            </a:r>
            <a:endParaRPr lang="en-US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55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28587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smtClean="0"/>
              <a:t>Képalkotási hibák </a:t>
            </a:r>
            <a:br>
              <a:rPr lang="hu-HU" sz="3200" b="1" cap="all" smtClean="0"/>
            </a:br>
            <a:r>
              <a:rPr lang="hu-HU" sz="3200" b="1" cap="all" smtClean="0"/>
              <a:t>	gyűrűs hiba (tapping)</a:t>
            </a:r>
          </a:p>
        </p:txBody>
      </p:sp>
      <p:pic>
        <p:nvPicPr>
          <p:cNvPr id="68611" name="Kép 3" descr="SPM TrainingNtbk RevE_page64_image2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38"/>
            <a:ext cx="452755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Kép 5" descr="SPM TrainingNtbk RevE_page64_image3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14438"/>
            <a:ext cx="446405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Szövegdoboz 4"/>
          <p:cNvSpPr txBox="1">
            <a:spLocks noChangeArrowheads="1"/>
          </p:cNvSpPr>
          <p:nvPr/>
        </p:nvSpPr>
        <p:spPr bwMode="auto">
          <a:xfrm>
            <a:off x="684213" y="5732463"/>
            <a:ext cx="74168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Oka: tapping módnál a rezonancia frekvencia nagyfrekvenciás oldalán vagyunk, megoldás a drive frekvencia csökkentése</a:t>
            </a:r>
            <a:endParaRPr lang="en-US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56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457200" y="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Képalkotási hibák</a:t>
            </a: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203450"/>
            <a:ext cx="75628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Szövegdoboz 4"/>
          <p:cNvSpPr txBox="1">
            <a:spLocks noChangeArrowheads="1"/>
          </p:cNvSpPr>
          <p:nvPr/>
        </p:nvSpPr>
        <p:spPr bwMode="auto">
          <a:xfrm>
            <a:off x="468313" y="981075"/>
            <a:ext cx="8064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Felületi szennyeződések</a:t>
            </a:r>
            <a:endParaRPr lang="en-US"/>
          </a:p>
        </p:txBody>
      </p:sp>
      <p:sp>
        <p:nvSpPr>
          <p:cNvPr id="69637" name="Szövegdoboz 5"/>
          <p:cNvSpPr txBox="1">
            <a:spLocks noChangeArrowheads="1"/>
          </p:cNvSpPr>
          <p:nvPr/>
        </p:nvSpPr>
        <p:spPr bwMode="auto">
          <a:xfrm>
            <a:off x="684213" y="1557338"/>
            <a:ext cx="3743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SEM kép egy szennyeződéssel borított kalibrációs rácsról</a:t>
            </a:r>
            <a:endParaRPr lang="en-US"/>
          </a:p>
        </p:txBody>
      </p:sp>
      <p:sp>
        <p:nvSpPr>
          <p:cNvPr id="69638" name="Szövegdoboz 6"/>
          <p:cNvSpPr txBox="1">
            <a:spLocks noChangeArrowheads="1"/>
          </p:cNvSpPr>
          <p:nvPr/>
        </p:nvSpPr>
        <p:spPr bwMode="auto">
          <a:xfrm>
            <a:off x="4932363" y="1557338"/>
            <a:ext cx="3743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 kalibrációs rács AFM-es képe</a:t>
            </a:r>
            <a:endParaRPr lang="en-US"/>
          </a:p>
        </p:txBody>
      </p:sp>
      <p:sp>
        <p:nvSpPr>
          <p:cNvPr id="69639" name="Szövegdoboz 7"/>
          <p:cNvSpPr txBox="1">
            <a:spLocks noChangeArrowheads="1"/>
          </p:cNvSpPr>
          <p:nvPr/>
        </p:nvSpPr>
        <p:spPr bwMode="auto">
          <a:xfrm>
            <a:off x="684213" y="5661025"/>
            <a:ext cx="74882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A tapping mód fázisjele ill. a kontakt mód eltéritési jele nagyon érzékeny az eltérő anyagjellemzőkre -&gt; felhasználható szándékos szennyeződés detektáláshoz.</a:t>
            </a:r>
            <a:endParaRPr lang="en-US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57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457200" y="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Képalkotási hibák</a:t>
            </a:r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196975"/>
            <a:ext cx="5267325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Szövegdoboz 3"/>
          <p:cNvSpPr txBox="1">
            <a:spLocks noChangeArrowheads="1"/>
          </p:cNvSpPr>
          <p:nvPr/>
        </p:nvSpPr>
        <p:spPr bwMode="auto">
          <a:xfrm>
            <a:off x="468313" y="981075"/>
            <a:ext cx="8064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Elektronikus zaj</a:t>
            </a:r>
            <a:endParaRPr lang="en-US"/>
          </a:p>
        </p:txBody>
      </p:sp>
      <p:sp>
        <p:nvSpPr>
          <p:cNvPr id="70661" name="Szövegdoboz 4"/>
          <p:cNvSpPr txBox="1">
            <a:spLocks noChangeArrowheads="1"/>
          </p:cNvSpPr>
          <p:nvPr/>
        </p:nvSpPr>
        <p:spPr bwMode="auto">
          <a:xfrm>
            <a:off x="468313" y="3573463"/>
            <a:ext cx="25193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Elektronikus zaj megjelenése</a:t>
            </a:r>
            <a:endParaRPr lang="en-US"/>
          </a:p>
        </p:txBody>
      </p:sp>
      <p:cxnSp>
        <p:nvCxnSpPr>
          <p:cNvPr id="6" name="Egyenes összekötő nyíllal 5"/>
          <p:cNvCxnSpPr/>
          <p:nvPr/>
        </p:nvCxnSpPr>
        <p:spPr>
          <a:xfrm flipV="1">
            <a:off x="2411413" y="1341438"/>
            <a:ext cx="865187" cy="24479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>
            <a:off x="2411413" y="3789363"/>
            <a:ext cx="792162" cy="431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58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2349500"/>
            <a:ext cx="7072313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ím 1"/>
          <p:cNvSpPr txBox="1">
            <a:spLocks/>
          </p:cNvSpPr>
          <p:nvPr/>
        </p:nvSpPr>
        <p:spPr bwMode="auto">
          <a:xfrm>
            <a:off x="457200" y="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Képalkotási hibák</a:t>
            </a:r>
          </a:p>
        </p:txBody>
      </p:sp>
      <p:sp>
        <p:nvSpPr>
          <p:cNvPr id="71684" name="Szövegdoboz 3"/>
          <p:cNvSpPr txBox="1">
            <a:spLocks noChangeArrowheads="1"/>
          </p:cNvSpPr>
          <p:nvPr/>
        </p:nvSpPr>
        <p:spPr bwMode="auto">
          <a:xfrm>
            <a:off x="468313" y="981075"/>
            <a:ext cx="8064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Lézer interferencia</a:t>
            </a:r>
            <a:endParaRPr lang="en-US"/>
          </a:p>
        </p:txBody>
      </p:sp>
      <p:sp>
        <p:nvSpPr>
          <p:cNvPr id="71685" name="Szövegdoboz 4"/>
          <p:cNvSpPr txBox="1">
            <a:spLocks noChangeArrowheads="1"/>
          </p:cNvSpPr>
          <p:nvPr/>
        </p:nvSpPr>
        <p:spPr bwMode="auto">
          <a:xfrm>
            <a:off x="4643438" y="2420938"/>
            <a:ext cx="3097212" cy="923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Oszcilláció, amit a lézer diffrakciója okoz az LL érzékelőben</a:t>
            </a:r>
            <a:endParaRPr lang="en-US"/>
          </a:p>
        </p:txBody>
      </p:sp>
      <p:sp>
        <p:nvSpPr>
          <p:cNvPr id="71686" name="Szövegdoboz 5"/>
          <p:cNvSpPr txBox="1">
            <a:spLocks noChangeArrowheads="1"/>
          </p:cNvSpPr>
          <p:nvPr/>
        </p:nvSpPr>
        <p:spPr bwMode="auto">
          <a:xfrm>
            <a:off x="468313" y="1484313"/>
            <a:ext cx="79200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 lézer nem megfelelő pozícionálásából származik, interferencia a konzolról és a mintáról visszaverődő hullámok között</a:t>
            </a:r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59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ce\Desktop\ELEKTRONET\képek\AFM_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3438" y="2636838"/>
            <a:ext cx="5484812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7" descr="veeco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3644900"/>
            <a:ext cx="13335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8"/>
          <p:cNvSpPr txBox="1">
            <a:spLocks noChangeArrowheads="1"/>
          </p:cNvSpPr>
          <p:nvPr/>
        </p:nvSpPr>
        <p:spPr bwMode="auto">
          <a:xfrm>
            <a:off x="1042988" y="4002088"/>
            <a:ext cx="1071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diI</a:t>
            </a:r>
            <a:r>
              <a:rPr lang="hu-HU" sz="1600"/>
              <a:t>nnova</a:t>
            </a:r>
          </a:p>
        </p:txBody>
      </p:sp>
      <p:pic>
        <p:nvPicPr>
          <p:cNvPr id="18437" name="Picture 6" descr="equipment-image-displa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4437063"/>
            <a:ext cx="187325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12"/>
          <p:cNvSpPr txBox="1">
            <a:spLocks noChangeArrowheads="1"/>
          </p:cNvSpPr>
          <p:nvPr/>
        </p:nvSpPr>
        <p:spPr bwMode="auto">
          <a:xfrm>
            <a:off x="107950" y="1192213"/>
            <a:ext cx="33845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/>
              <a:t>Támogatott üzemmódok:</a:t>
            </a:r>
          </a:p>
          <a:p>
            <a:pPr>
              <a:buFont typeface="Arial" charset="0"/>
              <a:buChar char="•"/>
            </a:pPr>
            <a:r>
              <a:rPr lang="hu-HU" sz="1600"/>
              <a:t> AFM (Atomic Force Microscopy),</a:t>
            </a:r>
          </a:p>
          <a:p>
            <a:pPr lvl="1">
              <a:buFont typeface="Wingdings" pitchFamily="2" charset="2"/>
              <a:buChar char="Ø"/>
            </a:pPr>
            <a:r>
              <a:rPr lang="hu-HU" sz="1600"/>
              <a:t> kontakt mód,</a:t>
            </a:r>
          </a:p>
          <a:p>
            <a:pPr lvl="1">
              <a:buFont typeface="Wingdings" pitchFamily="2" charset="2"/>
              <a:buChar char="Ø"/>
            </a:pPr>
            <a:r>
              <a:rPr lang="hu-HU" sz="1600"/>
              <a:t> kopogtató (tapping) mód,</a:t>
            </a:r>
          </a:p>
          <a:p>
            <a:pPr>
              <a:buFont typeface="Arial" charset="0"/>
              <a:buChar char="•"/>
            </a:pPr>
            <a:r>
              <a:rPr lang="hu-HU" sz="1600"/>
              <a:t> LFM (Lateral Force M.),</a:t>
            </a:r>
          </a:p>
          <a:p>
            <a:pPr>
              <a:buFont typeface="Arial" charset="0"/>
              <a:buChar char="•"/>
            </a:pPr>
            <a:r>
              <a:rPr lang="hu-HU" sz="1600"/>
              <a:t> STM (Scanning Tunneling M.)</a:t>
            </a:r>
          </a:p>
          <a:p>
            <a:pPr>
              <a:buFont typeface="Arial" charset="0"/>
              <a:buChar char="•"/>
            </a:pPr>
            <a:r>
              <a:rPr lang="hu-HU" sz="1600"/>
              <a:t> EFM (Electric Force M.),</a:t>
            </a:r>
          </a:p>
          <a:p>
            <a:pPr>
              <a:buFont typeface="Arial" charset="0"/>
              <a:buChar char="•"/>
            </a:pPr>
            <a:r>
              <a:rPr lang="hu-HU" sz="1600"/>
              <a:t> MFM (Magnetic Force M.),</a:t>
            </a:r>
          </a:p>
          <a:p>
            <a:pPr>
              <a:buFont typeface="Arial" charset="0"/>
              <a:buChar char="•"/>
            </a:pPr>
            <a:r>
              <a:rPr lang="hu-HU" sz="1600"/>
              <a:t> SCM (Scanning Capacitance M.)</a:t>
            </a:r>
          </a:p>
        </p:txBody>
      </p:sp>
      <p:sp>
        <p:nvSpPr>
          <p:cNvPr id="18439" name="TextBox 13"/>
          <p:cNvSpPr txBox="1">
            <a:spLocks noChangeArrowheads="1"/>
          </p:cNvSpPr>
          <p:nvPr/>
        </p:nvSpPr>
        <p:spPr bwMode="auto">
          <a:xfrm>
            <a:off x="4643438" y="1196975"/>
            <a:ext cx="35290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/>
              <a:t>Fluidikai cella:</a:t>
            </a:r>
          </a:p>
          <a:p>
            <a:pPr lvl="1">
              <a:buFont typeface="Wingdings" pitchFamily="2" charset="2"/>
              <a:buChar char="Ø"/>
            </a:pPr>
            <a:r>
              <a:rPr lang="hu-HU" sz="1600"/>
              <a:t> kompatibilitás biológiai mintákkal</a:t>
            </a:r>
          </a:p>
          <a:p>
            <a:pPr lvl="1">
              <a:buFont typeface="Wingdings" pitchFamily="2" charset="2"/>
              <a:buChar char="Ø"/>
            </a:pPr>
            <a:r>
              <a:rPr lang="hu-HU" sz="1600"/>
              <a:t> DNS „nanoborotválás”</a:t>
            </a:r>
          </a:p>
          <a:p>
            <a:pPr lvl="1">
              <a:buFont typeface="Wingdings" pitchFamily="2" charset="2"/>
              <a:buChar char="Ø"/>
            </a:pPr>
            <a:r>
              <a:rPr lang="hu-HU" sz="1600"/>
              <a:t> DNS „nanobeültetés”</a:t>
            </a:r>
          </a:p>
        </p:txBody>
      </p:sp>
      <p:sp>
        <p:nvSpPr>
          <p:cNvPr id="12" name="Cím 1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715375" cy="10001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dirty="0" smtClean="0"/>
              <a:t>BRUKER </a:t>
            </a:r>
            <a:r>
              <a:rPr lang="hu-HU" sz="3200" b="1" cap="all" dirty="0" err="1" smtClean="0"/>
              <a:t>diInnova</a:t>
            </a:r>
            <a:r>
              <a:rPr lang="hu-HU" sz="3200" b="1" cap="all" dirty="0" smtClean="0"/>
              <a:t> SPM (BME-ETT)</a:t>
            </a:r>
          </a:p>
        </p:txBody>
      </p:sp>
      <p:sp>
        <p:nvSpPr>
          <p:cNvPr id="13" name="Dia számának hely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6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28587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dirty="0" smtClean="0"/>
              <a:t>Képalkotási hibák</a:t>
            </a:r>
            <a:br>
              <a:rPr lang="hu-HU" sz="3200" b="1" cap="all" dirty="0" smtClean="0"/>
            </a:br>
            <a:r>
              <a:rPr lang="hu-HU" sz="3200" b="1" cap="all" dirty="0" smtClean="0"/>
              <a:t>	</a:t>
            </a:r>
            <a:r>
              <a:rPr lang="hu-HU" sz="3200" b="1" cap="all" dirty="0" err="1" smtClean="0"/>
              <a:t>Piezo</a:t>
            </a:r>
            <a:r>
              <a:rPr lang="hu-HU" sz="3200" b="1" cap="all" dirty="0" smtClean="0"/>
              <a:t> hajlása (100 </a:t>
            </a:r>
            <a:r>
              <a:rPr lang="hu-HU" sz="3200" b="1" cap="all" dirty="0" err="1" smtClean="0"/>
              <a:t>µ</a:t>
            </a:r>
            <a:r>
              <a:rPr lang="hu-HU" sz="3200" b="1" dirty="0" err="1" smtClean="0"/>
              <a:t>m</a:t>
            </a:r>
            <a:r>
              <a:rPr lang="hu-HU" sz="3200" b="1" cap="all" dirty="0" smtClean="0"/>
              <a:t>)</a:t>
            </a:r>
          </a:p>
        </p:txBody>
      </p:sp>
      <p:pic>
        <p:nvPicPr>
          <p:cNvPr id="72707" name="Kép 3" descr="SPM TrainingNtbk RevE_page65_image0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00188"/>
            <a:ext cx="400685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Kép 5" descr="SPM TrainingNtbk RevE_page65_image1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725" y="1460500"/>
            <a:ext cx="3978275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60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433638"/>
            <a:ext cx="8316912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ím 1"/>
          <p:cNvSpPr txBox="1">
            <a:spLocks/>
          </p:cNvSpPr>
          <p:nvPr/>
        </p:nvSpPr>
        <p:spPr bwMode="auto">
          <a:xfrm>
            <a:off x="457200" y="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Képalkotási hibák</a:t>
            </a:r>
          </a:p>
        </p:txBody>
      </p:sp>
      <p:sp>
        <p:nvSpPr>
          <p:cNvPr id="73732" name="Szövegdoboz 3"/>
          <p:cNvSpPr txBox="1">
            <a:spLocks noChangeArrowheads="1"/>
          </p:cNvSpPr>
          <p:nvPr/>
        </p:nvSpPr>
        <p:spPr bwMode="auto">
          <a:xfrm>
            <a:off x="468313" y="981075"/>
            <a:ext cx="8064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A szintezés, és a helyes korrekció kiválasztása</a:t>
            </a:r>
            <a:endParaRPr lang="en-US"/>
          </a:p>
        </p:txBody>
      </p:sp>
      <p:sp>
        <p:nvSpPr>
          <p:cNvPr id="73733" name="Szövegdoboz 4"/>
          <p:cNvSpPr txBox="1">
            <a:spLocks noChangeArrowheads="1"/>
          </p:cNvSpPr>
          <p:nvPr/>
        </p:nvSpPr>
        <p:spPr bwMode="auto">
          <a:xfrm>
            <a:off x="900113" y="5386388"/>
            <a:ext cx="2447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Eredeti jel</a:t>
            </a:r>
            <a:endParaRPr lang="en-US"/>
          </a:p>
        </p:txBody>
      </p:sp>
      <p:sp>
        <p:nvSpPr>
          <p:cNvPr id="73734" name="Szövegdoboz 5"/>
          <p:cNvSpPr txBox="1">
            <a:spLocks noChangeArrowheads="1"/>
          </p:cNvSpPr>
          <p:nvPr/>
        </p:nvSpPr>
        <p:spPr bwMode="auto">
          <a:xfrm>
            <a:off x="3348038" y="5386388"/>
            <a:ext cx="24479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Soronkénti illesztés (műtermékes)</a:t>
            </a:r>
            <a:endParaRPr lang="en-US"/>
          </a:p>
        </p:txBody>
      </p:sp>
      <p:sp>
        <p:nvSpPr>
          <p:cNvPr id="73735" name="Szövegdoboz 6"/>
          <p:cNvSpPr txBox="1">
            <a:spLocks noChangeArrowheads="1"/>
          </p:cNvSpPr>
          <p:nvPr/>
        </p:nvSpPr>
        <p:spPr bwMode="auto">
          <a:xfrm>
            <a:off x="6156325" y="5386388"/>
            <a:ext cx="24479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Soronkénti illesztés a szemcsék figyelmen kívül hagyásával</a:t>
            </a:r>
            <a:endParaRPr lang="en-US"/>
          </a:p>
        </p:txBody>
      </p:sp>
      <p:sp>
        <p:nvSpPr>
          <p:cNvPr id="73736" name="Szövegdoboz 8"/>
          <p:cNvSpPr txBox="1">
            <a:spLocks noChangeArrowheads="1"/>
          </p:cNvSpPr>
          <p:nvPr/>
        </p:nvSpPr>
        <p:spPr bwMode="auto">
          <a:xfrm>
            <a:off x="468313" y="1484313"/>
            <a:ext cx="83518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 nyers AFM-es kép szintezést igényel a minta ferdesége (tilt) és a piezo mozgásának íve (bow) miatt. A helyes szintezési eljárás kiválasztása nem triviális.</a:t>
            </a:r>
            <a:endParaRPr lang="en-US"/>
          </a:p>
        </p:txBody>
      </p:sp>
      <p:sp>
        <p:nvSpPr>
          <p:cNvPr id="73737" name="Szövegdoboz 9"/>
          <p:cNvSpPr txBox="1">
            <a:spLocks noChangeArrowheads="1"/>
          </p:cNvSpPr>
          <p:nvPr/>
        </p:nvSpPr>
        <p:spPr bwMode="auto">
          <a:xfrm>
            <a:off x="2484438" y="6300788"/>
            <a:ext cx="5256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1.6 um x 1.6 um-es képek, nanogömbökről</a:t>
            </a:r>
            <a:endParaRPr lang="en-US"/>
          </a:p>
        </p:txBody>
      </p:sp>
      <p:sp>
        <p:nvSpPr>
          <p:cNvPr id="12" name="Dia számának hely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61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457200" y="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Képalkotási hibák</a:t>
            </a:r>
          </a:p>
        </p:txBody>
      </p:sp>
      <p:sp>
        <p:nvSpPr>
          <p:cNvPr id="74755" name="Szövegdoboz 3"/>
          <p:cNvSpPr txBox="1">
            <a:spLocks noChangeArrowheads="1"/>
          </p:cNvSpPr>
          <p:nvPr/>
        </p:nvSpPr>
        <p:spPr bwMode="auto">
          <a:xfrm>
            <a:off x="468313" y="981075"/>
            <a:ext cx="8064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A szintezés, és a helyes korrekció kiválasztása</a:t>
            </a:r>
            <a:endParaRPr lang="en-US"/>
          </a:p>
        </p:txBody>
      </p:sp>
      <p:pic>
        <p:nvPicPr>
          <p:cNvPr id="747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276475"/>
            <a:ext cx="8220075" cy="397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7" name="Szövegdoboz 4"/>
          <p:cNvSpPr txBox="1">
            <a:spLocks noChangeArrowheads="1"/>
          </p:cNvSpPr>
          <p:nvPr/>
        </p:nvSpPr>
        <p:spPr bwMode="auto">
          <a:xfrm>
            <a:off x="539750" y="1557338"/>
            <a:ext cx="8064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Példa: harmadfokú polinom kalibrációs rácson</a:t>
            </a:r>
            <a:endParaRPr lang="en-US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62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457200" y="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Képalkotási hibák</a:t>
            </a:r>
          </a:p>
        </p:txBody>
      </p:sp>
      <p:sp>
        <p:nvSpPr>
          <p:cNvPr id="75779" name="Szövegdoboz 2"/>
          <p:cNvSpPr txBox="1">
            <a:spLocks noChangeArrowheads="1"/>
          </p:cNvSpPr>
          <p:nvPr/>
        </p:nvSpPr>
        <p:spPr bwMode="auto">
          <a:xfrm>
            <a:off x="468313" y="981075"/>
            <a:ext cx="8064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A szintezés bonyolultsága függ a felület magasság/szélesség arányától</a:t>
            </a:r>
            <a:endParaRPr lang="en-US"/>
          </a:p>
        </p:txBody>
      </p:sp>
      <p:pic>
        <p:nvPicPr>
          <p:cNvPr id="75780" name="Picture 2" descr="G:\publikációk\2012. január - MATERIALS SCIENCE FORUM\képek\fin\szintezesek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1557338"/>
            <a:ext cx="6408737" cy="486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1" name="TextBox 4"/>
          <p:cNvSpPr txBox="1">
            <a:spLocks noChangeArrowheads="1"/>
          </p:cNvSpPr>
          <p:nvPr/>
        </p:nvSpPr>
        <p:spPr bwMode="auto">
          <a:xfrm>
            <a:off x="249238" y="4524375"/>
            <a:ext cx="22352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lphaUcParenR"/>
            </a:pPr>
            <a:r>
              <a:rPr lang="hu-HU" sz="1600"/>
              <a:t>Nyers kép,</a:t>
            </a:r>
          </a:p>
          <a:p>
            <a:pPr marL="342900" indent="-342900"/>
            <a:r>
              <a:rPr lang="hu-HU" sz="1600"/>
              <a:t>B)   soronkénti medián illesztés, </a:t>
            </a:r>
          </a:p>
          <a:p>
            <a:pPr marL="342900" indent="-342900"/>
            <a:r>
              <a:rPr lang="hu-HU" sz="1600"/>
              <a:t>C)   sík illesztés, </a:t>
            </a:r>
          </a:p>
          <a:p>
            <a:pPr marL="342900" indent="-342900"/>
            <a:r>
              <a:rPr lang="hu-HU" sz="1600"/>
              <a:t>D)   másodfokú  polinom illesztés</a:t>
            </a:r>
          </a:p>
        </p:txBody>
      </p:sp>
      <p:sp>
        <p:nvSpPr>
          <p:cNvPr id="75782" name="Szövegdoboz 5"/>
          <p:cNvSpPr txBox="1">
            <a:spLocks noChangeArrowheads="1"/>
          </p:cNvSpPr>
          <p:nvPr/>
        </p:nvSpPr>
        <p:spPr bwMode="auto">
          <a:xfrm>
            <a:off x="395288" y="1700213"/>
            <a:ext cx="1873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Példa 1): arany vékonyréteg felület, kis m/sz arány</a:t>
            </a:r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63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C:\_munka\PhD\AFM_fájlok\AgPd\20080220_AgPd_ESP\vonalillesztet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1463" y="949325"/>
            <a:ext cx="4595812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_munka\PhD\AFM_fájlok\AgPd\20080220_AgPd_ESP\nyer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7650" y="949325"/>
            <a:ext cx="4595813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/>
          </p:cNvSpPr>
          <p:nvPr/>
        </p:nvSpPr>
        <p:spPr bwMode="auto">
          <a:xfrm>
            <a:off x="447675" y="1422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7800" lvl="1" indent="-3175">
              <a:spcBef>
                <a:spcPct val="20000"/>
              </a:spcBef>
              <a:defRPr/>
            </a:pPr>
            <a:endParaRPr lang="hu-HU" sz="2400" kern="0" dirty="0">
              <a:solidFill>
                <a:srgbClr val="1E1E1E"/>
              </a:solidFill>
              <a:latin typeface="+mn-lt"/>
            </a:endParaRPr>
          </a:p>
        </p:txBody>
      </p:sp>
      <p:sp>
        <p:nvSpPr>
          <p:cNvPr id="6" name="Rectangle 3"/>
          <p:cNvSpPr txBox="1">
            <a:spLocks/>
          </p:cNvSpPr>
          <p:nvPr/>
        </p:nvSpPr>
        <p:spPr bwMode="auto">
          <a:xfrm>
            <a:off x="323850" y="1700213"/>
            <a:ext cx="317817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7800" lvl="1" indent="-3175">
              <a:spcBef>
                <a:spcPct val="20000"/>
              </a:spcBef>
              <a:defRPr/>
            </a:pPr>
            <a:r>
              <a:rPr lang="hu-HU" sz="2400" kern="0" dirty="0" err="1">
                <a:solidFill>
                  <a:srgbClr val="1E1E1E"/>
                </a:solidFill>
                <a:latin typeface="+mn-lt"/>
              </a:rPr>
              <a:t>AgPd</a:t>
            </a:r>
            <a:r>
              <a:rPr lang="hu-HU" sz="2400" kern="0" dirty="0">
                <a:solidFill>
                  <a:srgbClr val="1E1E1E"/>
                </a:solidFill>
                <a:latin typeface="+mn-lt"/>
              </a:rPr>
              <a:t> felszíne, nyers adatok</a:t>
            </a:r>
          </a:p>
        </p:txBody>
      </p:sp>
      <p:sp>
        <p:nvSpPr>
          <p:cNvPr id="8" name="Rectangle 3"/>
          <p:cNvSpPr txBox="1">
            <a:spLocks/>
          </p:cNvSpPr>
          <p:nvPr/>
        </p:nvSpPr>
        <p:spPr bwMode="auto">
          <a:xfrm>
            <a:off x="468313" y="2565400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42925" lvl="1" indent="-3683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u-HU" sz="2400" kern="0" dirty="0">
                <a:solidFill>
                  <a:srgbClr val="1E1E1E"/>
                </a:solidFill>
              </a:rPr>
              <a:t>soronkénti egyenes illesztésével</a:t>
            </a:r>
            <a:endParaRPr lang="hu-HU" sz="2400" kern="0" dirty="0">
              <a:solidFill>
                <a:srgbClr val="1E1E1E"/>
              </a:solidFill>
              <a:latin typeface="+mn-lt"/>
            </a:endParaRPr>
          </a:p>
        </p:txBody>
      </p:sp>
      <p:sp>
        <p:nvSpPr>
          <p:cNvPr id="9" name="Rectangle 3"/>
          <p:cNvSpPr txBox="1">
            <a:spLocks/>
          </p:cNvSpPr>
          <p:nvPr/>
        </p:nvSpPr>
        <p:spPr bwMode="auto">
          <a:xfrm>
            <a:off x="447675" y="3684588"/>
            <a:ext cx="31781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7525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u-HU" sz="2400" kern="0" dirty="0">
                <a:solidFill>
                  <a:srgbClr val="1E1E1E"/>
                </a:solidFill>
              </a:rPr>
              <a:t>sík illesztésével</a:t>
            </a:r>
          </a:p>
          <a:p>
            <a:pPr marL="534988" lvl="1" indent="-360363">
              <a:spcBef>
                <a:spcPct val="20000"/>
              </a:spcBef>
              <a:defRPr/>
            </a:pPr>
            <a:endParaRPr lang="hu-HU" sz="2400" kern="0" dirty="0">
              <a:solidFill>
                <a:srgbClr val="1E1E1E"/>
              </a:solidFill>
              <a:latin typeface="+mn-lt"/>
            </a:endParaRPr>
          </a:p>
        </p:txBody>
      </p:sp>
      <p:sp>
        <p:nvSpPr>
          <p:cNvPr id="11" name="Rectangle 3"/>
          <p:cNvSpPr txBox="1">
            <a:spLocks/>
          </p:cNvSpPr>
          <p:nvPr/>
        </p:nvSpPr>
        <p:spPr bwMode="auto">
          <a:xfrm>
            <a:off x="179388" y="5126038"/>
            <a:ext cx="82137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7800" lvl="1" indent="-3175">
              <a:spcBef>
                <a:spcPct val="20000"/>
              </a:spcBef>
              <a:defRPr/>
            </a:pPr>
            <a:r>
              <a:rPr lang="hu-HU" sz="2200" kern="0" dirty="0">
                <a:solidFill>
                  <a:srgbClr val="1E1E1E"/>
                </a:solidFill>
                <a:latin typeface="+mn-lt"/>
              </a:rPr>
              <a:t>Új módszer lényege: felület egyedi struktúráinak és a háttérstruktúrának a felismerése és elkülönítése, majd a háttér kivonása iterációval (Molnár László Milán PhD tézise).</a:t>
            </a:r>
          </a:p>
        </p:txBody>
      </p:sp>
      <p:sp>
        <p:nvSpPr>
          <p:cNvPr id="12" name="Rectangle 3"/>
          <p:cNvSpPr txBox="1">
            <a:spLocks/>
          </p:cNvSpPr>
          <p:nvPr/>
        </p:nvSpPr>
        <p:spPr bwMode="auto">
          <a:xfrm>
            <a:off x="457200" y="4221163"/>
            <a:ext cx="31781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7525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u-HU" sz="2400" kern="0" dirty="0">
                <a:solidFill>
                  <a:srgbClr val="1E1E1E"/>
                </a:solidFill>
              </a:rPr>
              <a:t>az új módszerrel</a:t>
            </a:r>
          </a:p>
          <a:p>
            <a:pPr marL="534988" lvl="1" indent="-360363">
              <a:spcBef>
                <a:spcPct val="20000"/>
              </a:spcBef>
              <a:defRPr/>
            </a:pPr>
            <a:endParaRPr lang="hu-HU" sz="2400" kern="0" dirty="0">
              <a:solidFill>
                <a:srgbClr val="1E1E1E"/>
              </a:solidFill>
              <a:latin typeface="+mn-lt"/>
            </a:endParaRPr>
          </a:p>
        </p:txBody>
      </p:sp>
      <p:pic>
        <p:nvPicPr>
          <p:cNvPr id="2051" name="Picture 3" descr="C:\_munka\PhD\AFM_fájlok\AgPd\20080220_AgPd_ESP\sikillesz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8925" y="960438"/>
            <a:ext cx="45958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_munka\PhD\AFM_fájlok\AgPd\20080220_AgPd_ESP\entr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81463" y="960438"/>
            <a:ext cx="459581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ím 1"/>
          <p:cNvSpPr txBox="1">
            <a:spLocks/>
          </p:cNvSpPr>
          <p:nvPr/>
        </p:nvSpPr>
        <p:spPr bwMode="auto">
          <a:xfrm>
            <a:off x="457200" y="0"/>
            <a:ext cx="822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u-HU" sz="3200" b="1" kern="0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Képalkotási hibák</a:t>
            </a:r>
          </a:p>
        </p:txBody>
      </p:sp>
      <p:sp>
        <p:nvSpPr>
          <p:cNvPr id="76813" name="Szövegdoboz 15"/>
          <p:cNvSpPr txBox="1">
            <a:spLocks noChangeArrowheads="1"/>
          </p:cNvSpPr>
          <p:nvPr/>
        </p:nvSpPr>
        <p:spPr bwMode="auto">
          <a:xfrm>
            <a:off x="395288" y="1125538"/>
            <a:ext cx="3671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Példa 2): nagy m/sz arány</a:t>
            </a:r>
            <a:endParaRPr lang="en-US"/>
          </a:p>
        </p:txBody>
      </p:sp>
      <p:sp>
        <p:nvSpPr>
          <p:cNvPr id="17" name="Dia számának hely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64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115616" y="5949280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Kép forrása: </a:t>
            </a:r>
            <a:r>
              <a:rPr lang="en-US" dirty="0" smtClean="0"/>
              <a:t>http://physics.aalto.fi/groups/comp/sin/research/</a:t>
            </a:r>
            <a:endParaRPr lang="en-US" dirty="0"/>
          </a:p>
        </p:txBody>
      </p:sp>
      <p:pic>
        <p:nvPicPr>
          <p:cNvPr id="63490" name="Picture 2" descr="C:\Users\bonyar\Desktop\2013_2014_1_félév\Nanotudomány_2013\képek\afmm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49862"/>
            <a:ext cx="5328592" cy="4232074"/>
          </a:xfrm>
          <a:prstGeom prst="rect">
            <a:avLst/>
          </a:prstGeom>
          <a:noFill/>
        </p:spPr>
      </p:pic>
      <p:sp>
        <p:nvSpPr>
          <p:cNvPr id="6" name="Cím 1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715375" cy="10001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dirty="0" smtClean="0"/>
              <a:t>Módszerek erőterek mérésére</a:t>
            </a: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65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715375" cy="10001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dirty="0" err="1" smtClean="0"/>
              <a:t>ErőtEREK</a:t>
            </a:r>
            <a:r>
              <a:rPr lang="hu-HU" sz="3200" b="1" cap="all" dirty="0" smtClean="0"/>
              <a:t> MÉRÉSE – LIFT MODE</a:t>
            </a:r>
          </a:p>
        </p:txBody>
      </p:sp>
      <p:sp>
        <p:nvSpPr>
          <p:cNvPr id="7" name="Téglalap 6"/>
          <p:cNvSpPr/>
          <p:nvPr/>
        </p:nvSpPr>
        <p:spPr>
          <a:xfrm>
            <a:off x="428625" y="1428750"/>
            <a:ext cx="5214938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-HU" sz="2400" dirty="0"/>
              <a:t>A „</a:t>
            </a:r>
            <a:r>
              <a:rPr lang="hu-HU" sz="2400" dirty="0" err="1"/>
              <a:t>lift-mode</a:t>
            </a:r>
            <a:r>
              <a:rPr lang="hu-HU" sz="2400" dirty="0"/>
              <a:t>” képalkotás minden (!!!) olyan SPM módszerre igaz, amely távoli kölcsönhatásra alapul.</a:t>
            </a:r>
          </a:p>
          <a:p>
            <a:pPr>
              <a:defRPr/>
            </a:pPr>
            <a:endParaRPr lang="hu-HU" sz="2400" dirty="0"/>
          </a:p>
          <a:p>
            <a:pPr>
              <a:defRPr/>
            </a:pPr>
            <a:r>
              <a:rPr lang="hu-HU" sz="2400" dirty="0"/>
              <a:t>Elve:</a:t>
            </a:r>
          </a:p>
          <a:p>
            <a:pPr marL="261938" indent="-261938">
              <a:buFontTx/>
              <a:buChar char="-"/>
              <a:defRPr/>
            </a:pPr>
            <a:r>
              <a:rPr lang="hu-HU" sz="2400" dirty="0"/>
              <a:t>első áthaladásnál hagyományos képalkotás</a:t>
            </a:r>
          </a:p>
          <a:p>
            <a:pPr marL="261938" indent="-261938">
              <a:buFontTx/>
              <a:buChar char="-"/>
              <a:defRPr/>
            </a:pPr>
            <a:r>
              <a:rPr lang="hu-HU" sz="2400" dirty="0"/>
              <a:t>második áthaladásnál adott távolsággal megemeljük a tűt</a:t>
            </a:r>
          </a:p>
          <a:p>
            <a:pPr marL="261938" indent="-261938">
              <a:buFontTx/>
              <a:buChar char="-"/>
              <a:defRPr/>
            </a:pPr>
            <a:r>
              <a:rPr lang="hu-HU" sz="2400" dirty="0"/>
              <a:t>a második pásztázás magasságát vezéreljük úgy, hogy a felületet lekövesse</a:t>
            </a:r>
            <a:endParaRPr lang="en-US" sz="2400" dirty="0"/>
          </a:p>
        </p:txBody>
      </p:sp>
      <p:pic>
        <p:nvPicPr>
          <p:cNvPr id="79876" name="Picture 2" descr="C:\Documents and Settings\Laca\Asztal\magnetic_force_microscopy_173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75" y="1357313"/>
            <a:ext cx="26638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66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715375" cy="10001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dirty="0" smtClean="0"/>
              <a:t>MFM – MAGNETIC FORCE MICROSCOPY</a:t>
            </a:r>
          </a:p>
        </p:txBody>
      </p:sp>
      <p:sp>
        <p:nvSpPr>
          <p:cNvPr id="77827" name="Téglalap 11"/>
          <p:cNvSpPr>
            <a:spLocks noChangeArrowheads="1"/>
          </p:cNvSpPr>
          <p:nvPr/>
        </p:nvSpPr>
        <p:spPr bwMode="auto">
          <a:xfrm>
            <a:off x="285750" y="1714500"/>
            <a:ext cx="824865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/>
              <a:t>Mágneses doménszerkezetek mérésére használatos.</a:t>
            </a:r>
          </a:p>
          <a:p>
            <a:endParaRPr lang="hu-HU" sz="2400"/>
          </a:p>
          <a:p>
            <a:r>
              <a:rPr lang="hu-HU" sz="2400"/>
              <a:t>A tű mágnesezett (vagy elektromagnetikus). Mágneses dipólusok közti erő:</a:t>
            </a:r>
          </a:p>
          <a:p>
            <a:endParaRPr lang="hu-HU" sz="2400"/>
          </a:p>
          <a:p>
            <a:endParaRPr lang="hu-HU" sz="2400"/>
          </a:p>
          <a:p>
            <a:r>
              <a:rPr lang="hu-HU" sz="2400"/>
              <a:t>Ez képződik le a tű/kantilever rendszer lehajlásában.</a:t>
            </a:r>
          </a:p>
          <a:p>
            <a:endParaRPr lang="hu-HU" sz="2400"/>
          </a:p>
          <a:p>
            <a:r>
              <a:rPr lang="hu-HU" sz="2400"/>
              <a:t>DE! Ahhoz, hogy használható képet kapjunk, trükköket kell alkalmazni.</a:t>
            </a:r>
          </a:p>
          <a:p>
            <a:endParaRPr lang="hu-HU" sz="2400"/>
          </a:p>
        </p:txBody>
      </p:sp>
      <p:pic>
        <p:nvPicPr>
          <p:cNvPr id="77828" name="Picture 2" descr="C:\Documents and Settings\Laca\Asztal\mágnes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3311525"/>
            <a:ext cx="27146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67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715375" cy="10001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dirty="0" smtClean="0"/>
              <a:t>MFM – MAGNETIC FORCE MICROSCOPY</a:t>
            </a:r>
          </a:p>
        </p:txBody>
      </p:sp>
      <p:sp>
        <p:nvSpPr>
          <p:cNvPr id="7" name="Téglalap 6"/>
          <p:cNvSpPr/>
          <p:nvPr/>
        </p:nvSpPr>
        <p:spPr>
          <a:xfrm>
            <a:off x="428625" y="1428750"/>
            <a:ext cx="7858125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-HU" sz="2400" dirty="0"/>
              <a:t>Történetileg először maratott mágneses anyagból (tipikusan nikkel) készült a tű.</a:t>
            </a:r>
          </a:p>
          <a:p>
            <a:pPr>
              <a:defRPr/>
            </a:pPr>
            <a:endParaRPr lang="hu-HU" sz="2400" dirty="0"/>
          </a:p>
          <a:p>
            <a:pPr>
              <a:defRPr/>
            </a:pPr>
            <a:r>
              <a:rPr lang="hu-HU" sz="2400" dirty="0"/>
              <a:t>A modern tűk általában </a:t>
            </a:r>
            <a:r>
              <a:rPr lang="hu-HU" sz="2400" dirty="0" err="1"/>
              <a:t>szilícium-nitridből</a:t>
            </a:r>
            <a:r>
              <a:rPr lang="hu-HU" sz="2400" dirty="0"/>
              <a:t> készülnek, mágnesezhető, kb. 50 nm vastag réteggel – nikkelből vagy kobaltból.</a:t>
            </a:r>
          </a:p>
          <a:p>
            <a:pPr>
              <a:defRPr/>
            </a:pPr>
            <a:endParaRPr lang="hu-HU" sz="2400" dirty="0"/>
          </a:p>
          <a:p>
            <a:pPr>
              <a:defRPr/>
            </a:pPr>
            <a:r>
              <a:rPr lang="hu-HU" sz="2400" dirty="0"/>
              <a:t>Megbízható mérés feltételei:</a:t>
            </a:r>
          </a:p>
          <a:p>
            <a:pPr marL="261938" indent="-261938">
              <a:buFontTx/>
              <a:buChar char="-"/>
              <a:defRPr/>
            </a:pPr>
            <a:r>
              <a:rPr lang="hu-HU" sz="2400" dirty="0"/>
              <a:t>a mágneses dipólmomentum ne változzon a mérés alatt</a:t>
            </a:r>
          </a:p>
          <a:p>
            <a:pPr marL="261938" indent="-261938">
              <a:buFontTx/>
              <a:buChar char="-"/>
              <a:defRPr/>
            </a:pPr>
            <a:r>
              <a:rPr lang="hu-HU" sz="2400" dirty="0"/>
              <a:t>ha rezonancia-módban üzemeltetjük, akkor közel a rezonanciafrekvencia közelében tartsuk a </a:t>
            </a:r>
            <a:r>
              <a:rPr lang="hu-HU" sz="2400" dirty="0" err="1"/>
              <a:t>kantilevert</a:t>
            </a:r>
            <a:endParaRPr lang="en-US" sz="240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68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715375" cy="10001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dirty="0" smtClean="0"/>
              <a:t>MFM – MAGNETIC FORCE MICROSCOPY</a:t>
            </a:r>
          </a:p>
        </p:txBody>
      </p:sp>
      <p:sp>
        <p:nvSpPr>
          <p:cNvPr id="7" name="Téglalap 6"/>
          <p:cNvSpPr/>
          <p:nvPr/>
        </p:nvSpPr>
        <p:spPr>
          <a:xfrm>
            <a:off x="428625" y="1428750"/>
            <a:ext cx="8072438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-HU" sz="2400" dirty="0"/>
              <a:t>Statikus mód:</a:t>
            </a:r>
          </a:p>
          <a:p>
            <a:pPr marL="261938" indent="-261938">
              <a:buFontTx/>
              <a:buChar char="-"/>
              <a:defRPr/>
            </a:pPr>
            <a:r>
              <a:rPr lang="hu-HU" sz="2400" dirty="0"/>
              <a:t>közvetlenül a mágneses erőt képzi le: </a:t>
            </a:r>
            <a:r>
              <a:rPr lang="el-GR" sz="2400" i="1" dirty="0"/>
              <a:t>Δ</a:t>
            </a:r>
            <a:r>
              <a:rPr lang="hu-HU" sz="2400" i="1" dirty="0"/>
              <a:t>z = </a:t>
            </a:r>
            <a:r>
              <a:rPr lang="hu-HU" sz="2400" i="1" dirty="0" err="1"/>
              <a:t>F</a:t>
            </a:r>
            <a:r>
              <a:rPr lang="hu-HU" sz="2400" i="1" baseline="-25000" dirty="0" err="1"/>
              <a:t>z</a:t>
            </a:r>
            <a:r>
              <a:rPr lang="hu-HU" sz="2400" i="1" dirty="0"/>
              <a:t>/k</a:t>
            </a:r>
            <a:endParaRPr lang="hu-HU" sz="2400" dirty="0"/>
          </a:p>
          <a:p>
            <a:pPr marL="261938" indent="-261938">
              <a:buFontTx/>
              <a:buChar char="-"/>
              <a:defRPr/>
            </a:pPr>
            <a:r>
              <a:rPr lang="hu-HU" sz="2400" dirty="0"/>
              <a:t>a </a:t>
            </a:r>
            <a:r>
              <a:rPr lang="hu-HU" sz="2400" dirty="0" err="1"/>
              <a:t>kantilever</a:t>
            </a:r>
            <a:r>
              <a:rPr lang="hu-HU" sz="2400" dirty="0"/>
              <a:t> lehajlását mérjük</a:t>
            </a:r>
          </a:p>
          <a:p>
            <a:pPr marL="261938" indent="-261938">
              <a:buFontTx/>
              <a:buChar char="-"/>
              <a:defRPr/>
            </a:pPr>
            <a:r>
              <a:rPr lang="hu-HU" sz="2400" dirty="0"/>
              <a:t>néhányszor 10 </a:t>
            </a:r>
            <a:r>
              <a:rPr lang="hu-HU" sz="2400" dirty="0" err="1"/>
              <a:t>pN</a:t>
            </a:r>
            <a:r>
              <a:rPr lang="hu-HU" sz="2400" dirty="0"/>
              <a:t> erőt kell érzékelni</a:t>
            </a:r>
          </a:p>
          <a:p>
            <a:pPr>
              <a:defRPr/>
            </a:pPr>
            <a:r>
              <a:rPr lang="hu-HU" sz="2400" dirty="0"/>
              <a:t>Dinamikus mód:</a:t>
            </a:r>
          </a:p>
          <a:p>
            <a:pPr marL="261938" indent="-261938">
              <a:buFontTx/>
              <a:buChar char="-"/>
              <a:defRPr/>
            </a:pPr>
            <a:r>
              <a:rPr lang="hu-HU" sz="2400" dirty="0"/>
              <a:t>A rezgetett (kb. tapping, csak kisebb </a:t>
            </a:r>
            <a:r>
              <a:rPr lang="hu-HU" sz="2400" dirty="0" err="1"/>
              <a:t>amplitudóval</a:t>
            </a:r>
            <a:r>
              <a:rPr lang="hu-HU" sz="2400" dirty="0"/>
              <a:t>) </a:t>
            </a:r>
            <a:r>
              <a:rPr lang="hu-HU" sz="2400" dirty="0" err="1"/>
              <a:t>kantileverre</a:t>
            </a:r>
            <a:r>
              <a:rPr lang="hu-HU" sz="2400" dirty="0"/>
              <a:t> ható mágneses erő oszcillál:</a:t>
            </a:r>
          </a:p>
          <a:p>
            <a:pPr marL="261938" indent="-261938">
              <a:buFontTx/>
              <a:buChar char="-"/>
              <a:defRPr/>
            </a:pPr>
            <a:endParaRPr lang="hu-HU" sz="2400" dirty="0"/>
          </a:p>
          <a:p>
            <a:pPr marL="261938" indent="-261938">
              <a:buFontTx/>
              <a:buChar char="-"/>
              <a:defRPr/>
            </a:pPr>
            <a:endParaRPr lang="hu-HU" sz="2400" dirty="0"/>
          </a:p>
          <a:p>
            <a:pPr marL="261938" indent="-261938">
              <a:buFontTx/>
              <a:buChar char="-"/>
              <a:defRPr/>
            </a:pPr>
            <a:r>
              <a:rPr lang="hu-HU" sz="2400" dirty="0"/>
              <a:t>A rezonanciafrekvencia eltolódását mérjük:</a:t>
            </a:r>
            <a:endParaRPr lang="en-US" sz="2400" dirty="0"/>
          </a:p>
        </p:txBody>
      </p:sp>
      <p:pic>
        <p:nvPicPr>
          <p:cNvPr id="80900" name="Picture 2" descr="C:\Documents and Settings\Laca\Asztal\zs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238" y="4143375"/>
            <a:ext cx="497363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3" descr="C:\Documents and Settings\Laca\Asztal\delta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5286375"/>
            <a:ext cx="29289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69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3289300"/>
            <a:ext cx="7091362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ím 1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715375" cy="10001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dirty="0" smtClean="0"/>
              <a:t>A készülék rezgésmentesítése</a:t>
            </a:r>
          </a:p>
        </p:txBody>
      </p:sp>
      <p:sp>
        <p:nvSpPr>
          <p:cNvPr id="19460" name="Szövegdoboz 5"/>
          <p:cNvSpPr txBox="1">
            <a:spLocks noChangeArrowheads="1"/>
          </p:cNvSpPr>
          <p:nvPr/>
        </p:nvSpPr>
        <p:spPr bwMode="auto">
          <a:xfrm>
            <a:off x="179388" y="1425575"/>
            <a:ext cx="77057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Akusztikus hullámok a levegőben</a:t>
            </a:r>
            <a:r>
              <a:rPr lang="hu-HU"/>
              <a:t>-&gt; zárható doboz vagy „sapka”</a:t>
            </a:r>
          </a:p>
          <a:p>
            <a:endParaRPr lang="hu-HU"/>
          </a:p>
          <a:p>
            <a:r>
              <a:rPr lang="hu-HU" b="1"/>
              <a:t>Vezetett rezgések </a:t>
            </a:r>
            <a:r>
              <a:rPr lang="hu-HU"/>
              <a:t>pl. talaj -&gt; rezgésmentesítő asztal</a:t>
            </a:r>
            <a:endParaRPr lang="en-US"/>
          </a:p>
        </p:txBody>
      </p:sp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950" y="1628775"/>
            <a:ext cx="1589088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Egyenes összekötő nyíllal 8"/>
          <p:cNvCxnSpPr/>
          <p:nvPr/>
        </p:nvCxnSpPr>
        <p:spPr>
          <a:xfrm>
            <a:off x="6588125" y="1773238"/>
            <a:ext cx="720725" cy="3603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4787900" y="2349500"/>
            <a:ext cx="1584325" cy="11509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ia számának hely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7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715375" cy="10001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dirty="0" smtClean="0"/>
              <a:t>MFM – MAGNETIC FORCE MICROSCOPY</a:t>
            </a:r>
          </a:p>
        </p:txBody>
      </p:sp>
      <p:pic>
        <p:nvPicPr>
          <p:cNvPr id="81923" name="Picture 2" descr="C:\Documents and Settings\Laca\Asztal\MFM.png"/>
          <p:cNvPicPr>
            <a:picLocks noChangeAspect="1" noChangeArrowheads="1"/>
          </p:cNvPicPr>
          <p:nvPr/>
        </p:nvPicPr>
        <p:blipFill>
          <a:blip r:embed="rId3" cstate="print"/>
          <a:srcRect t="23769"/>
          <a:stretch>
            <a:fillRect/>
          </a:stretch>
        </p:blipFill>
        <p:spPr bwMode="auto">
          <a:xfrm>
            <a:off x="214313" y="3111500"/>
            <a:ext cx="8286750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3" descr="Q:\Dokumentumok\BME\Kutatás\Publikációk\Könyv\AFM fejezet\Képek\MFM.jpg"/>
          <p:cNvPicPr>
            <a:picLocks noChangeAspect="1" noChangeArrowheads="1"/>
          </p:cNvPicPr>
          <p:nvPr/>
        </p:nvPicPr>
        <p:blipFill>
          <a:blip r:embed="rId4" cstate="print"/>
          <a:srcRect l="15218" t="21419" b="42448"/>
          <a:stretch>
            <a:fillRect/>
          </a:stretch>
        </p:blipFill>
        <p:spPr bwMode="auto">
          <a:xfrm>
            <a:off x="1143000" y="1143000"/>
            <a:ext cx="6269038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70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715375" cy="10001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2800" b="1" cap="all" dirty="0" smtClean="0"/>
              <a:t>EFM – </a:t>
            </a:r>
            <a:r>
              <a:rPr lang="hu-HU" sz="2800" b="1" cap="all" dirty="0" err="1" smtClean="0"/>
              <a:t>Electrostatic</a:t>
            </a:r>
            <a:r>
              <a:rPr lang="hu-HU" sz="2800" b="1" cap="all" dirty="0" smtClean="0"/>
              <a:t> </a:t>
            </a:r>
            <a:r>
              <a:rPr lang="hu-HU" sz="2800" b="1" cap="all" dirty="0" err="1" smtClean="0"/>
              <a:t>force</a:t>
            </a:r>
            <a:r>
              <a:rPr lang="hu-HU" sz="2800" b="1" cap="all" dirty="0" smtClean="0"/>
              <a:t> </a:t>
            </a:r>
            <a:r>
              <a:rPr lang="hu-HU" sz="2800" b="1" cap="all" dirty="0" err="1" smtClean="0"/>
              <a:t>microscope</a:t>
            </a:r>
            <a:endParaRPr lang="hu-HU" sz="2800" b="1" cap="all" dirty="0" smtClean="0"/>
          </a:p>
        </p:txBody>
      </p:sp>
      <p:sp>
        <p:nvSpPr>
          <p:cNvPr id="6" name="Téglalap 5"/>
          <p:cNvSpPr/>
          <p:nvPr/>
        </p:nvSpPr>
        <p:spPr>
          <a:xfrm>
            <a:off x="428625" y="1428750"/>
            <a:ext cx="8072438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-HU" sz="2400" dirty="0"/>
              <a:t>Nagyon hasonló az </a:t>
            </a:r>
            <a:r>
              <a:rPr lang="hu-HU" sz="2400" dirty="0" err="1"/>
              <a:t>MFM-hez</a:t>
            </a:r>
            <a:r>
              <a:rPr lang="hu-HU" sz="2400" dirty="0"/>
              <a:t>. A fő különbség, hogy elektrosztatikus vonzást vagy taszítást érzékelünk.</a:t>
            </a:r>
          </a:p>
          <a:p>
            <a:pPr marL="261938" indent="-261938">
              <a:buFontTx/>
              <a:buChar char="-"/>
              <a:defRPr/>
            </a:pPr>
            <a:r>
              <a:rPr lang="hu-HU" sz="2400" dirty="0"/>
              <a:t>A tű és a minta felszíne egy kapacitásként viselkedik</a:t>
            </a:r>
          </a:p>
          <a:p>
            <a:pPr marL="261938" indent="-261938">
              <a:buFontTx/>
              <a:buChar char="-"/>
              <a:defRPr/>
            </a:pPr>
            <a:endParaRPr lang="hu-HU" sz="2400" dirty="0"/>
          </a:p>
          <a:p>
            <a:pPr marL="261938" indent="-261938">
              <a:buFontTx/>
              <a:buChar char="-"/>
              <a:defRPr/>
            </a:pPr>
            <a:endParaRPr lang="hu-HU" sz="2400" dirty="0"/>
          </a:p>
          <a:p>
            <a:pPr marL="261938" indent="-261938">
              <a:buFontTx/>
              <a:buChar char="-"/>
              <a:defRPr/>
            </a:pPr>
            <a:endParaRPr lang="hu-HU" sz="2400" dirty="0"/>
          </a:p>
          <a:p>
            <a:pPr marL="261938" indent="-261938">
              <a:buFontTx/>
              <a:buChar char="-"/>
              <a:defRPr/>
            </a:pPr>
            <a:endParaRPr lang="hu-HU" sz="2400" dirty="0"/>
          </a:p>
          <a:p>
            <a:pPr marL="261938" indent="-261938">
              <a:buFontTx/>
              <a:buChar char="-"/>
              <a:defRPr/>
            </a:pPr>
            <a:endParaRPr lang="hu-HU" sz="2400" dirty="0"/>
          </a:p>
          <a:p>
            <a:pPr marL="261938" indent="-261938">
              <a:buFontTx/>
              <a:buChar char="-"/>
              <a:defRPr/>
            </a:pPr>
            <a:r>
              <a:rPr lang="hu-HU" sz="2400" dirty="0"/>
              <a:t>felületi töltések, potenciálviszonyok feltérképezésére alkalmas</a:t>
            </a:r>
          </a:p>
          <a:p>
            <a:pPr marL="719138" lvl="1" indent="-261938">
              <a:buFontTx/>
              <a:buChar char="-"/>
              <a:defRPr/>
            </a:pPr>
            <a:r>
              <a:rPr lang="hu-HU" sz="2400" dirty="0"/>
              <a:t>pl.: hibás IC-n a vezetékeket lehet vizsgálni</a:t>
            </a:r>
          </a:p>
          <a:p>
            <a:pPr marL="719138" lvl="1" indent="-261938">
              <a:buFontTx/>
              <a:buChar char="-"/>
              <a:defRPr/>
            </a:pPr>
            <a:r>
              <a:rPr lang="hu-HU" sz="2400" dirty="0" err="1"/>
              <a:t>ohmikus</a:t>
            </a:r>
            <a:r>
              <a:rPr lang="hu-HU" sz="2400" dirty="0"/>
              <a:t> viselkedés minősítése</a:t>
            </a:r>
            <a:endParaRPr lang="en-US" sz="2400" dirty="0"/>
          </a:p>
        </p:txBody>
      </p:sp>
      <p:pic>
        <p:nvPicPr>
          <p:cNvPr id="82948" name="Picture 6" descr="C:\Documents and Settings\Laca\Asztal\delta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2714625"/>
            <a:ext cx="15001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7" descr="C:\Documents and Settings\Laca\Asztal\Fe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50" y="3357563"/>
            <a:ext cx="2495550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8" descr="C:\Documents and Settings\Laca\Asztal\eletrostatic_force_174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6725" y="2622550"/>
            <a:ext cx="2849563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71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715375" cy="10001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2800" b="1" cap="all" dirty="0" smtClean="0"/>
              <a:t>EFM – </a:t>
            </a:r>
            <a:r>
              <a:rPr lang="hu-HU" sz="2800" b="1" cap="all" dirty="0" err="1" smtClean="0"/>
              <a:t>Electrostatic</a:t>
            </a:r>
            <a:r>
              <a:rPr lang="hu-HU" sz="2800" b="1" cap="all" dirty="0" smtClean="0"/>
              <a:t> </a:t>
            </a:r>
            <a:r>
              <a:rPr lang="hu-HU" sz="2800" b="1" cap="all" dirty="0" err="1" smtClean="0"/>
              <a:t>force</a:t>
            </a:r>
            <a:r>
              <a:rPr lang="hu-HU" sz="2800" b="1" cap="all" dirty="0" smtClean="0"/>
              <a:t> </a:t>
            </a:r>
            <a:r>
              <a:rPr lang="hu-HU" sz="2800" b="1" cap="all" dirty="0" err="1" smtClean="0"/>
              <a:t>microscope</a:t>
            </a:r>
            <a:endParaRPr lang="hu-HU" sz="2800" b="1" cap="all" dirty="0" smtClean="0"/>
          </a:p>
        </p:txBody>
      </p:sp>
      <p:sp>
        <p:nvSpPr>
          <p:cNvPr id="83971" name="Téglalap 3"/>
          <p:cNvSpPr>
            <a:spLocks noChangeArrowheads="1"/>
          </p:cNvSpPr>
          <p:nvPr/>
        </p:nvSpPr>
        <p:spPr bwMode="auto">
          <a:xfrm>
            <a:off x="179512" y="1124744"/>
            <a:ext cx="80724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dirty="0" smtClean="0"/>
              <a:t>Sikeresen alkalmazható (jó kontrasztot ad):</a:t>
            </a:r>
          </a:p>
          <a:p>
            <a:pPr>
              <a:buFontTx/>
              <a:buChar char="-"/>
            </a:pPr>
            <a:r>
              <a:rPr lang="hu-HU" sz="2400" dirty="0" smtClean="0"/>
              <a:t> Kompozit (vezető, szigetelő részekből álló) minták,</a:t>
            </a:r>
          </a:p>
          <a:p>
            <a:pPr>
              <a:buFontTx/>
              <a:buChar char="-"/>
            </a:pPr>
            <a:r>
              <a:rPr lang="hu-HU" sz="2400" dirty="0" smtClean="0"/>
              <a:t> Eltemetett töltéseket tartalmazó minták,</a:t>
            </a:r>
          </a:p>
          <a:p>
            <a:pPr>
              <a:buFontTx/>
              <a:buChar char="-"/>
            </a:pPr>
            <a:r>
              <a:rPr lang="hu-HU" sz="2400" dirty="0" smtClean="0"/>
              <a:t> Elektromosan előfeszített minták.</a:t>
            </a:r>
            <a:endParaRPr lang="hu-HU" sz="2400" dirty="0"/>
          </a:p>
          <a:p>
            <a:endParaRPr lang="en-US" sz="2400" dirty="0"/>
          </a:p>
        </p:txBody>
      </p:sp>
      <p:pic>
        <p:nvPicPr>
          <p:cNvPr id="83972" name="Picture 2" descr="C:\Documents and Settings\Laca\Asztal\a_Electrostatic Force Microscopy Fiber- Textiles Nanotechnolg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857500"/>
            <a:ext cx="3810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Szövegdoboz 5"/>
          <p:cNvSpPr txBox="1">
            <a:spLocks noChangeArrowheads="1"/>
          </p:cNvSpPr>
          <p:nvPr/>
        </p:nvSpPr>
        <p:spPr bwMode="auto">
          <a:xfrm>
            <a:off x="571500" y="5500688"/>
            <a:ext cx="3571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Nagy ellenállású (polimer) szál ohmikus viselkedése</a:t>
            </a:r>
          </a:p>
        </p:txBody>
      </p:sp>
      <p:pic>
        <p:nvPicPr>
          <p:cNvPr id="83974" name="Picture 3" descr="C:\Documents and Settings\Laca\Asztal\view_27414511770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63" y="2857500"/>
            <a:ext cx="2747962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5" name="Szövegdoboz 7"/>
          <p:cNvSpPr txBox="1">
            <a:spLocks noChangeArrowheads="1"/>
          </p:cNvSpPr>
          <p:nvPr/>
        </p:nvSpPr>
        <p:spPr bwMode="auto">
          <a:xfrm>
            <a:off x="5072063" y="5500688"/>
            <a:ext cx="3571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/>
              <a:t>elektronemisszió nanocső végéből</a:t>
            </a:r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72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214313" y="214313"/>
            <a:ext cx="87153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0" cap="all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EFM – Electrostatic force microscope</a:t>
            </a:r>
            <a:endParaRPr kumimoji="0" lang="hu-HU" sz="2800" b="1" i="0" u="none" strike="noStrike" kern="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2466" name="Picture 2" descr="C:\Users\bonyar\Desktop\2013_2014_1_félév\Nanotudomány_2013\képek\p30-Electrostatic-Force-Microscopy-EFM-m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92532"/>
            <a:ext cx="6048672" cy="4276196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179512" y="1196752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Használhatunk </a:t>
            </a:r>
            <a:r>
              <a:rPr lang="hu-HU" sz="2000" dirty="0" err="1" smtClean="0"/>
              <a:t>lift-off</a:t>
            </a:r>
            <a:r>
              <a:rPr lang="hu-HU" sz="2000" dirty="0" smtClean="0"/>
              <a:t> módot, vagy egy-áthaladásos mérést, ahol külön frekvencián </a:t>
            </a:r>
            <a:r>
              <a:rPr lang="hu-HU" sz="2000" dirty="0" err="1" smtClean="0"/>
              <a:t>demoduláljuk</a:t>
            </a:r>
            <a:r>
              <a:rPr lang="hu-HU" sz="2000" dirty="0" smtClean="0"/>
              <a:t> a topográfiai és az elektrosztatikus információt.</a:t>
            </a:r>
            <a:endParaRPr lang="en-US" sz="200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73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715375" cy="10001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000" b="1" cap="all" dirty="0" err="1" smtClean="0"/>
              <a:t>SThM</a:t>
            </a:r>
            <a:r>
              <a:rPr lang="hu-HU" sz="3000" b="1" cap="all" dirty="0" smtClean="0"/>
              <a:t> – </a:t>
            </a:r>
            <a:r>
              <a:rPr lang="hu-HU" sz="3000" b="1" cap="all" dirty="0" err="1" smtClean="0"/>
              <a:t>scanning</a:t>
            </a:r>
            <a:r>
              <a:rPr lang="hu-HU" sz="3000" b="1" cap="all" dirty="0" smtClean="0"/>
              <a:t> </a:t>
            </a:r>
            <a:r>
              <a:rPr lang="hu-HU" sz="3000" b="1" cap="all" dirty="0" err="1" smtClean="0"/>
              <a:t>thermal</a:t>
            </a:r>
            <a:r>
              <a:rPr lang="hu-HU" sz="3000" b="1" cap="all" dirty="0" smtClean="0"/>
              <a:t> </a:t>
            </a:r>
            <a:r>
              <a:rPr lang="hu-HU" sz="3000" b="1" cap="all" dirty="0" err="1" smtClean="0"/>
              <a:t>microscope</a:t>
            </a:r>
            <a:endParaRPr lang="hu-HU" sz="3000" b="1" cap="all" dirty="0" smtClean="0"/>
          </a:p>
        </p:txBody>
      </p:sp>
      <p:sp>
        <p:nvSpPr>
          <p:cNvPr id="6" name="Rectangle 3"/>
          <p:cNvSpPr txBox="1">
            <a:spLocks/>
          </p:cNvSpPr>
          <p:nvPr/>
        </p:nvSpPr>
        <p:spPr bwMode="auto">
          <a:xfrm>
            <a:off x="428625" y="1428750"/>
            <a:ext cx="79295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hu-HU" sz="2500" kern="0" dirty="0">
                <a:solidFill>
                  <a:srgbClr val="1E1E1E"/>
                </a:solidFill>
                <a:latin typeface="+mn-lt"/>
              </a:rPr>
              <a:t>Termikus tulajdonságok mérésére: hőmérséklet, </a:t>
            </a:r>
            <a:r>
              <a:rPr lang="hu-HU" sz="2500" kern="0" dirty="0" err="1">
                <a:solidFill>
                  <a:srgbClr val="1E1E1E"/>
                </a:solidFill>
                <a:latin typeface="+mn-lt"/>
              </a:rPr>
              <a:t>hővezetőképesség</a:t>
            </a:r>
            <a:r>
              <a:rPr lang="hu-HU" sz="2500" kern="0" dirty="0">
                <a:solidFill>
                  <a:srgbClr val="1E1E1E"/>
                </a:solidFill>
                <a:latin typeface="+mn-lt"/>
              </a:rPr>
              <a:t>, </a:t>
            </a:r>
            <a:r>
              <a:rPr lang="hu-HU" sz="2500" kern="0" dirty="0" err="1">
                <a:solidFill>
                  <a:srgbClr val="1E1E1E"/>
                </a:solidFill>
                <a:latin typeface="+mn-lt"/>
              </a:rPr>
              <a:t>hőkapacitás</a:t>
            </a:r>
            <a:endParaRPr lang="hu-HU" sz="2500" kern="0" dirty="0">
              <a:solidFill>
                <a:srgbClr val="1E1E1E"/>
              </a:solidFill>
              <a:latin typeface="+mn-lt"/>
            </a:endParaRPr>
          </a:p>
        </p:txBody>
      </p:sp>
      <p:pic>
        <p:nvPicPr>
          <p:cNvPr id="91140" name="Picture 2" descr="C:\Documents and Settings\Laca\Asztal\ImageForArticle_2115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2857500"/>
            <a:ext cx="3805238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3" descr="C:\Documents and Settings\Laca\Asztal\NewsImage_48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75" y="3071813"/>
            <a:ext cx="3071813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2" name="Szövegdoboz 6"/>
          <p:cNvSpPr txBox="1">
            <a:spLocks noChangeArrowheads="1"/>
          </p:cNvSpPr>
          <p:nvPr/>
        </p:nvSpPr>
        <p:spPr bwMode="auto">
          <a:xfrm>
            <a:off x="5292725" y="2349500"/>
            <a:ext cx="30241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Mérési mód: termoelem vagy ellenállás</a:t>
            </a:r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74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715375" cy="10001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000" b="1" cap="all" dirty="0" err="1" smtClean="0"/>
              <a:t>SThM</a:t>
            </a:r>
            <a:r>
              <a:rPr lang="hu-HU" sz="3000" b="1" cap="all" dirty="0" smtClean="0"/>
              <a:t> – </a:t>
            </a:r>
            <a:r>
              <a:rPr lang="hu-HU" sz="3000" b="1" cap="all" dirty="0" err="1" smtClean="0"/>
              <a:t>scanning</a:t>
            </a:r>
            <a:r>
              <a:rPr lang="hu-HU" sz="3000" b="1" cap="all" dirty="0" smtClean="0"/>
              <a:t> </a:t>
            </a:r>
            <a:r>
              <a:rPr lang="hu-HU" sz="3000" b="1" cap="all" dirty="0" err="1" smtClean="0"/>
              <a:t>thermal</a:t>
            </a:r>
            <a:r>
              <a:rPr lang="hu-HU" sz="3000" b="1" cap="all" dirty="0" smtClean="0"/>
              <a:t> </a:t>
            </a:r>
            <a:r>
              <a:rPr lang="hu-HU" sz="3000" b="1" cap="all" dirty="0" err="1" smtClean="0"/>
              <a:t>microscope</a:t>
            </a:r>
            <a:endParaRPr lang="hu-HU" sz="3000" b="1" cap="all" dirty="0" smtClean="0"/>
          </a:p>
        </p:txBody>
      </p:sp>
      <p:sp>
        <p:nvSpPr>
          <p:cNvPr id="4" name="Rectangle 3"/>
          <p:cNvSpPr txBox="1">
            <a:spLocks/>
          </p:cNvSpPr>
          <p:nvPr/>
        </p:nvSpPr>
        <p:spPr bwMode="auto">
          <a:xfrm>
            <a:off x="428625" y="1428750"/>
            <a:ext cx="79295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hu-HU" sz="2500" kern="0" dirty="0" err="1">
                <a:solidFill>
                  <a:srgbClr val="1E1E1E"/>
                </a:solidFill>
                <a:latin typeface="+mn-lt"/>
              </a:rPr>
              <a:t>Kompozitok</a:t>
            </a:r>
            <a:r>
              <a:rPr lang="hu-HU" sz="2500" kern="0" dirty="0">
                <a:solidFill>
                  <a:srgbClr val="1E1E1E"/>
                </a:solidFill>
                <a:latin typeface="+mn-lt"/>
              </a:rPr>
              <a:t> vizsgálatára kiváló:</a:t>
            </a:r>
          </a:p>
          <a:p>
            <a:pPr marL="265113" indent="-265113">
              <a:spcBef>
                <a:spcPct val="20000"/>
              </a:spcBef>
              <a:defRPr/>
            </a:pPr>
            <a:r>
              <a:rPr lang="hu-HU" sz="2500" kern="0" dirty="0">
                <a:solidFill>
                  <a:srgbClr val="1E1E1E"/>
                </a:solidFill>
                <a:latin typeface="+mn-lt"/>
              </a:rPr>
              <a:t>-	elkülöníthető a beágyazó anyag</a:t>
            </a:r>
          </a:p>
          <a:p>
            <a:pPr>
              <a:spcBef>
                <a:spcPct val="20000"/>
              </a:spcBef>
              <a:defRPr/>
            </a:pPr>
            <a:r>
              <a:rPr lang="hu-HU" sz="2500" kern="0" dirty="0">
                <a:solidFill>
                  <a:srgbClr val="1E1E1E"/>
                </a:solidFill>
                <a:latin typeface="+mn-lt"/>
              </a:rPr>
              <a:t>pl. PVC mátrix, PB (</a:t>
            </a:r>
            <a:r>
              <a:rPr lang="hu-HU" sz="2500" kern="0" dirty="0" err="1">
                <a:solidFill>
                  <a:srgbClr val="1E1E1E"/>
                </a:solidFill>
                <a:latin typeface="+mn-lt"/>
              </a:rPr>
              <a:t>polibutadién</a:t>
            </a:r>
            <a:r>
              <a:rPr lang="hu-HU" sz="2500" kern="0" dirty="0">
                <a:solidFill>
                  <a:srgbClr val="1E1E1E"/>
                </a:solidFill>
                <a:latin typeface="+mn-lt"/>
              </a:rPr>
              <a:t>) szemcsék</a:t>
            </a:r>
          </a:p>
        </p:txBody>
      </p:sp>
      <p:pic>
        <p:nvPicPr>
          <p:cNvPr id="92164" name="Picture 2" descr="C:\Documents and Settings\Laca\Asztal\image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3000375"/>
            <a:ext cx="2203450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Picture 3" descr="C:\Documents and Settings\Laca\Asztal\image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88" y="3000375"/>
            <a:ext cx="229393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/>
          </p:cNvSpPr>
          <p:nvPr/>
        </p:nvSpPr>
        <p:spPr bwMode="auto">
          <a:xfrm>
            <a:off x="1500188" y="5429250"/>
            <a:ext cx="22145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hu-HU" sz="2000" kern="0" dirty="0">
                <a:solidFill>
                  <a:srgbClr val="1E1E1E"/>
                </a:solidFill>
                <a:latin typeface="+mn-lt"/>
              </a:rPr>
              <a:t>jó keveredés</a:t>
            </a:r>
          </a:p>
        </p:txBody>
      </p:sp>
      <p:sp>
        <p:nvSpPr>
          <p:cNvPr id="9" name="Rectangle 3"/>
          <p:cNvSpPr txBox="1">
            <a:spLocks/>
          </p:cNvSpPr>
          <p:nvPr/>
        </p:nvSpPr>
        <p:spPr bwMode="auto">
          <a:xfrm>
            <a:off x="4929188" y="5429250"/>
            <a:ext cx="22145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hu-HU" sz="2000" kern="0" dirty="0">
                <a:solidFill>
                  <a:srgbClr val="1E1E1E"/>
                </a:solidFill>
                <a:latin typeface="+mn-lt"/>
              </a:rPr>
              <a:t>rossz keveredés</a:t>
            </a:r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75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214313" y="214313"/>
            <a:ext cx="87153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1" i="0" u="none" strike="noStrike" kern="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C-AFM – konduktancia mód</a:t>
            </a:r>
          </a:p>
        </p:txBody>
      </p:sp>
      <p:pic>
        <p:nvPicPr>
          <p:cNvPr id="64514" name="Picture 2" descr="C:\Users\bonyar\Desktop\2013_2014_1_félév\Nanotudomány_2013\képek\Conductive-AF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814539"/>
            <a:ext cx="8260232" cy="2494781"/>
          </a:xfrm>
          <a:prstGeom prst="rect">
            <a:avLst/>
          </a:prstGeom>
          <a:noFill/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4784"/>
            <a:ext cx="3672408" cy="20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395536" y="1340768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A mérés elve: </a:t>
            </a:r>
            <a:r>
              <a:rPr lang="hu-HU" dirty="0" smtClean="0"/>
              <a:t>elektromos kontaktus a tű és a felület között, előfeszített helyzetben mérjük a pásztázás során átfolyó áramot.</a:t>
            </a:r>
          </a:p>
          <a:p>
            <a:endParaRPr lang="hu-HU" dirty="0" smtClean="0"/>
          </a:p>
          <a:p>
            <a:r>
              <a:rPr lang="hu-HU" b="1" dirty="0" smtClean="0"/>
              <a:t>Problémák: </a:t>
            </a:r>
            <a:r>
              <a:rPr lang="hu-HU" dirty="0" smtClean="0"/>
              <a:t>felületi szennyeződés, </a:t>
            </a:r>
            <a:r>
              <a:rPr lang="hu-HU" dirty="0" err="1" smtClean="0"/>
              <a:t>öxidréteg</a:t>
            </a:r>
            <a:r>
              <a:rPr lang="hu-HU" dirty="0" smtClean="0"/>
              <a:t> a fémezésen, a fémezés sérülékeny</a:t>
            </a:r>
            <a:endParaRPr lang="en-US" dirty="0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76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214313" y="214313"/>
            <a:ext cx="87153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1" i="0" u="none" strike="noStrike" kern="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SKPM – </a:t>
            </a:r>
            <a:r>
              <a:rPr kumimoji="0" lang="hu-HU" sz="3000" b="1" i="0" u="none" strike="noStrike" kern="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Scanning</a:t>
            </a:r>
            <a:r>
              <a:rPr kumimoji="0" lang="hu-HU" sz="3000" b="1" i="0" u="none" strike="noStrike" kern="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Kelvin </a:t>
            </a:r>
            <a:r>
              <a:rPr kumimoji="0" lang="hu-HU" sz="3000" b="1" i="0" u="none" strike="noStrike" kern="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Probe</a:t>
            </a:r>
            <a:r>
              <a:rPr kumimoji="0" lang="hu-HU" sz="3000" b="1" i="0" u="none" strike="noStrike" kern="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3000" b="1" i="0" u="none" strike="noStrike" kern="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</a:t>
            </a:r>
            <a:r>
              <a:rPr kumimoji="0" lang="hu-HU" sz="3000" b="1" i="0" u="none" strike="noStrike" kern="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65540" name="Picture 4" descr="C:\Users\bonyar\Desktop\2013_2014_1_félév\Nanotudomány_2013\képek\ImageForArticle_2555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132856"/>
            <a:ext cx="7063917" cy="4220691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251520" y="1124744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Felület kilépési munkáját lehet vele mérni.</a:t>
            </a:r>
            <a:br>
              <a:rPr lang="hu-HU" dirty="0" smtClean="0"/>
            </a:br>
            <a:r>
              <a:rPr lang="hu-HU" dirty="0" smtClean="0"/>
              <a:t>Kettős meghajtással, a szabályozás a </a:t>
            </a:r>
            <a:r>
              <a:rPr lang="hu-HU" dirty="0" smtClean="0"/>
              <a:t>felületi potenciálok különbsége miatti </a:t>
            </a:r>
            <a:r>
              <a:rPr lang="hu-HU" dirty="0" smtClean="0"/>
              <a:t>erőhatást igyekszik 0-n tartani.</a:t>
            </a:r>
            <a:endParaRPr lang="en-US" dirty="0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77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214313" y="214313"/>
            <a:ext cx="87153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1" i="0" u="none" strike="noStrike" kern="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SKPM – </a:t>
            </a:r>
            <a:r>
              <a:rPr kumimoji="0" lang="hu-HU" sz="3000" b="1" i="0" u="none" strike="noStrike" kern="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Scanning</a:t>
            </a:r>
            <a:r>
              <a:rPr kumimoji="0" lang="hu-HU" sz="3000" b="1" i="0" u="none" strike="noStrike" kern="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Kelvin </a:t>
            </a:r>
            <a:r>
              <a:rPr kumimoji="0" lang="hu-HU" sz="3000" b="1" i="0" u="none" strike="noStrike" kern="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Probe</a:t>
            </a:r>
            <a:r>
              <a:rPr kumimoji="0" lang="hu-HU" sz="3000" b="1" i="0" u="none" strike="noStrike" kern="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3000" b="1" i="0" u="none" strike="noStrike" kern="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</a:t>
            </a:r>
            <a:r>
              <a:rPr kumimoji="0" lang="hu-HU" sz="3000" b="1" i="0" u="none" strike="noStrike" kern="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348880"/>
            <a:ext cx="6897030" cy="312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1979712" y="558924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topográfia</a:t>
            </a:r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5580112" y="565195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potenciál</a:t>
            </a:r>
            <a:endParaRPr lang="en-US" dirty="0"/>
          </a:p>
        </p:txBody>
      </p:sp>
      <p:sp>
        <p:nvSpPr>
          <p:cNvPr id="6" name="Szövegdoboz 5"/>
          <p:cNvSpPr txBox="1"/>
          <p:nvPr/>
        </p:nvSpPr>
        <p:spPr>
          <a:xfrm>
            <a:off x="251520" y="1484784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CD RW felület SKPM képe</a:t>
            </a:r>
            <a:endParaRPr lang="en-US" sz="240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78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645024"/>
            <a:ext cx="6701372" cy="20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ím 1"/>
          <p:cNvSpPr txBox="1">
            <a:spLocks/>
          </p:cNvSpPr>
          <p:nvPr/>
        </p:nvSpPr>
        <p:spPr bwMode="auto">
          <a:xfrm>
            <a:off x="-1711" y="214313"/>
            <a:ext cx="939824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1" i="0" u="none" strike="noStrike" kern="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SCM - </a:t>
            </a:r>
            <a:r>
              <a:rPr kumimoji="0" lang="hu-HU" sz="3000" b="1" i="0" u="none" strike="noStrike" kern="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Scanning</a:t>
            </a:r>
            <a:r>
              <a:rPr kumimoji="0" lang="hu-HU" sz="3000" b="1" i="0" u="none" strike="noStrike" kern="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3000" b="1" i="0" u="none" strike="noStrike" kern="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capacitance</a:t>
            </a:r>
            <a:r>
              <a:rPr kumimoji="0" lang="hu-HU" sz="3000" b="1" i="0" u="none" strike="noStrike" kern="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3000" b="1" i="0" u="none" strike="noStrike" kern="0" cap="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microscopy</a:t>
            </a:r>
            <a:endParaRPr kumimoji="0" lang="hu-HU" sz="3000" b="1" i="0" u="none" strike="noStrike" kern="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1520" y="1340768"/>
            <a:ext cx="7920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Kelvin módszer kiegészítésével pl. úgy, hogy monitorozzuk az w</a:t>
            </a:r>
            <a:r>
              <a:rPr lang="hu-HU" baseline="-25000" dirty="0" smtClean="0"/>
              <a:t>2</a:t>
            </a:r>
            <a:r>
              <a:rPr lang="hu-HU" dirty="0" smtClean="0"/>
              <a:t> frekvencián a jelet, nem pedig kinullázzuk.</a:t>
            </a:r>
          </a:p>
          <a:p>
            <a:endParaRPr lang="hu-HU" dirty="0" smtClean="0"/>
          </a:p>
          <a:p>
            <a:r>
              <a:rPr lang="hu-HU" dirty="0" smtClean="0"/>
              <a:t>Megbízhatatlan eredményeket ad, egyrészt a felületi szennyeződések, másrészt a kiszámíthatatlan tűgeometria miatt.</a:t>
            </a:r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79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0001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smtClean="0"/>
              <a:t>Pásztátó alagútmikroszkóp I.</a:t>
            </a:r>
            <a:endParaRPr lang="hu-HU" sz="3200" cap="all" smtClean="0"/>
          </a:p>
        </p:txBody>
      </p:sp>
      <p:sp>
        <p:nvSpPr>
          <p:cNvPr id="1032" name="Szövegdoboz 12"/>
          <p:cNvSpPr txBox="1">
            <a:spLocks noChangeArrowheads="1"/>
          </p:cNvSpPr>
          <p:nvPr/>
        </p:nvSpPr>
        <p:spPr bwMode="auto">
          <a:xfrm>
            <a:off x="411163" y="1000125"/>
            <a:ext cx="832008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/>
              <a:t>Vegyünk egy elektront, melynek adott a mozgási energiája, és beleütközik egy véges kiterjedésű potenciálgátba (ez a gát lehet például egy vékony szigetelő réteg). Az elektron mozgását a Schrödinger-egyenlet írja le</a:t>
            </a:r>
          </a:p>
          <a:p>
            <a:r>
              <a:rPr lang="hu-HU" sz="2000"/>
              <a:t>Egydimenziós esetben, és véges, L szélességű négyszögletes potenciálgát esetében a Schrödinger-egyenlet:</a:t>
            </a:r>
            <a:endParaRPr lang="hu-HU"/>
          </a:p>
        </p:txBody>
      </p:sp>
      <p:grpSp>
        <p:nvGrpSpPr>
          <p:cNvPr id="1033" name="Group 3"/>
          <p:cNvGrpSpPr>
            <a:grpSpLocks/>
          </p:cNvGrpSpPr>
          <p:nvPr/>
        </p:nvGrpSpPr>
        <p:grpSpPr bwMode="auto">
          <a:xfrm>
            <a:off x="571500" y="3000375"/>
            <a:ext cx="3643313" cy="3071813"/>
            <a:chOff x="249" y="1800"/>
            <a:chExt cx="2766" cy="2250"/>
          </a:xfrm>
        </p:grpSpPr>
        <p:graphicFrame>
          <p:nvGraphicFramePr>
            <p:cNvPr id="1026" name="Object 9"/>
            <p:cNvGraphicFramePr>
              <a:graphicFrameLocks noChangeAspect="1"/>
            </p:cNvGraphicFramePr>
            <p:nvPr/>
          </p:nvGraphicFramePr>
          <p:xfrm>
            <a:off x="495" y="1800"/>
            <a:ext cx="1769" cy="4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1" name="Equation" r:id="rId4" imgW="1498320" imgH="419040" progId="Equation.3">
                    <p:embed/>
                  </p:oleObj>
                </mc:Choice>
                <mc:Fallback>
                  <p:oleObj name="Equation" r:id="rId4" imgW="1498320" imgH="41904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5" y="1800"/>
                          <a:ext cx="1769" cy="49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12"/>
            <p:cNvGraphicFramePr>
              <a:graphicFrameLocks noChangeAspect="1"/>
            </p:cNvGraphicFramePr>
            <p:nvPr/>
          </p:nvGraphicFramePr>
          <p:xfrm>
            <a:off x="249" y="3420"/>
            <a:ext cx="2051" cy="6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" name="Equation" r:id="rId6" imgW="1333440" imgH="406080" progId="Equation.3">
                    <p:embed/>
                  </p:oleObj>
                </mc:Choice>
                <mc:Fallback>
                  <p:oleObj name="Equation" r:id="rId6" imgW="1333440" imgH="40608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" y="3420"/>
                          <a:ext cx="2051" cy="63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8" name="Object 14"/>
            <p:cNvGraphicFramePr>
              <a:graphicFrameLocks noChangeAspect="1"/>
            </p:cNvGraphicFramePr>
            <p:nvPr/>
          </p:nvGraphicFramePr>
          <p:xfrm>
            <a:off x="360" y="2520"/>
            <a:ext cx="1757" cy="3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3" name="Equation" r:id="rId8" imgW="1168200" imgH="228600" progId="Equation.3">
                    <p:embed/>
                  </p:oleObj>
                </mc:Choice>
                <mc:Fallback>
                  <p:oleObj name="Equation" r:id="rId8" imgW="1168200" imgH="228600" progId="Equation.3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" y="2520"/>
                          <a:ext cx="1757" cy="3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16"/>
            <p:cNvGraphicFramePr>
              <a:graphicFrameLocks noChangeAspect="1"/>
            </p:cNvGraphicFramePr>
            <p:nvPr/>
          </p:nvGraphicFramePr>
          <p:xfrm>
            <a:off x="360" y="2925"/>
            <a:ext cx="939" cy="3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4" name="Equation" r:id="rId10" imgW="647640" imgH="241200" progId="Equation.3">
                    <p:embed/>
                  </p:oleObj>
                </mc:Choice>
                <mc:Fallback>
                  <p:oleObj name="Equation" r:id="rId10" imgW="647640" imgH="241200" progId="Equation.3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" y="2925"/>
                          <a:ext cx="939" cy="3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0" name="Object 18"/>
            <p:cNvGraphicFramePr>
              <a:graphicFrameLocks noChangeAspect="1"/>
            </p:cNvGraphicFramePr>
            <p:nvPr/>
          </p:nvGraphicFramePr>
          <p:xfrm>
            <a:off x="2160" y="2565"/>
            <a:ext cx="855" cy="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" name="Equation" r:id="rId12" imgW="622080" imgH="469800" progId="Equation.3">
                    <p:embed/>
                  </p:oleObj>
                </mc:Choice>
                <mc:Fallback>
                  <p:oleObj name="Equation" r:id="rId12" imgW="622080" imgH="469800" progId="Equation.3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2565"/>
                          <a:ext cx="855" cy="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34" name="Picture 8" descr="C:\Dokumentumok\BME\Kutatás\Publikációk\Könyv\AFM fejezet\Képek\Potenciálgát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57750" y="3143250"/>
            <a:ext cx="376555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ia számának hely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8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715375" cy="10001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000" b="1" cap="all" dirty="0" smtClean="0"/>
              <a:t>NSOM – </a:t>
            </a:r>
            <a:r>
              <a:rPr lang="hu-HU" sz="3000" b="1" cap="all" dirty="0" err="1" smtClean="0"/>
              <a:t>near-field</a:t>
            </a:r>
            <a:r>
              <a:rPr lang="hu-HU" sz="3000" b="1" cap="all" dirty="0" smtClean="0"/>
              <a:t> </a:t>
            </a:r>
            <a:r>
              <a:rPr lang="hu-HU" sz="3000" b="1" cap="all" dirty="0" err="1" smtClean="0"/>
              <a:t>optical</a:t>
            </a:r>
            <a:r>
              <a:rPr lang="hu-HU" sz="3000" b="1" cap="all" dirty="0" smtClean="0"/>
              <a:t> </a:t>
            </a:r>
            <a:r>
              <a:rPr lang="hu-HU" sz="3000" b="1" cap="all" dirty="0" err="1" smtClean="0"/>
              <a:t>microscope</a:t>
            </a:r>
            <a:endParaRPr lang="hu-HU" sz="3000" b="1" cap="all" dirty="0" smtClean="0"/>
          </a:p>
        </p:txBody>
      </p:sp>
      <p:sp>
        <p:nvSpPr>
          <p:cNvPr id="84995" name="Téglalap 3"/>
          <p:cNvSpPr>
            <a:spLocks noChangeArrowheads="1"/>
          </p:cNvSpPr>
          <p:nvPr/>
        </p:nvSpPr>
        <p:spPr bwMode="auto">
          <a:xfrm>
            <a:off x="428625" y="1428750"/>
            <a:ext cx="8072438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/>
              <a:t>Közeltéri pásztázó optikai mikroszkópia</a:t>
            </a:r>
          </a:p>
          <a:p>
            <a:endParaRPr lang="hu-HU" sz="2400"/>
          </a:p>
          <a:p>
            <a:r>
              <a:rPr lang="hu-HU" sz="2400"/>
              <a:t>A „távoltéri”, azaz hagyományos optikai mikroszkóp esetében a felbontást korlátozza a fény diffrakciója. Két pont megkülönböztethetőségének határa:</a:t>
            </a:r>
          </a:p>
          <a:p>
            <a:endParaRPr lang="hu-HU" sz="2400"/>
          </a:p>
          <a:p>
            <a:endParaRPr lang="hu-HU" sz="2400"/>
          </a:p>
          <a:p>
            <a:endParaRPr lang="hu-HU" sz="2400"/>
          </a:p>
          <a:p>
            <a:r>
              <a:rPr lang="hu-HU" sz="2400"/>
              <a:t>λ a hullámhossz, NA a numerikus apertúra. A 0,61-et ki lehet számolni kör alakú rés Fourier-transzformációjából.</a:t>
            </a:r>
          </a:p>
          <a:p>
            <a:endParaRPr lang="hu-HU" sz="2400"/>
          </a:p>
          <a:p>
            <a:r>
              <a:rPr lang="hu-HU" sz="2400"/>
              <a:t>ENNÉL jobb optikai mikroszkópot nem lehet készíteni!</a:t>
            </a:r>
            <a:endParaRPr lang="en-US" sz="2400"/>
          </a:p>
        </p:txBody>
      </p:sp>
      <p:pic>
        <p:nvPicPr>
          <p:cNvPr id="84996" name="Picture 2" descr="C:\Documents and Settings\Laca\Asztal\c4e712c2588330bbd213272ab81a06f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413" y="3489325"/>
            <a:ext cx="128428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80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715375" cy="10001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000" b="1" cap="all" dirty="0" smtClean="0"/>
              <a:t>NSOM – </a:t>
            </a:r>
            <a:r>
              <a:rPr lang="hu-HU" sz="3000" b="1" cap="all" dirty="0" err="1" smtClean="0"/>
              <a:t>near-field</a:t>
            </a:r>
            <a:r>
              <a:rPr lang="hu-HU" sz="3000" b="1" cap="all" dirty="0" smtClean="0"/>
              <a:t> </a:t>
            </a:r>
            <a:r>
              <a:rPr lang="hu-HU" sz="3000" b="1" cap="all" dirty="0" err="1" smtClean="0"/>
              <a:t>optical</a:t>
            </a:r>
            <a:r>
              <a:rPr lang="hu-HU" sz="3000" b="1" cap="all" dirty="0" smtClean="0"/>
              <a:t> </a:t>
            </a:r>
            <a:r>
              <a:rPr lang="hu-HU" sz="3000" b="1" cap="all" dirty="0" err="1" smtClean="0"/>
              <a:t>microscope</a:t>
            </a:r>
            <a:endParaRPr lang="hu-HU" sz="3000" b="1" cap="all" dirty="0" smtClean="0"/>
          </a:p>
        </p:txBody>
      </p:sp>
      <p:sp>
        <p:nvSpPr>
          <p:cNvPr id="86019" name="Téglalap 3"/>
          <p:cNvSpPr>
            <a:spLocks noChangeArrowheads="1"/>
          </p:cNvSpPr>
          <p:nvPr/>
        </p:nvSpPr>
        <p:spPr bwMode="auto">
          <a:xfrm>
            <a:off x="428625" y="1428750"/>
            <a:ext cx="80724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/>
              <a:t>Az előzőek csak távoltérre igazak. A minta felületén közeltérben exponenciálisan elhaló EM kibocsájtás azonban érzékelhető.</a:t>
            </a:r>
          </a:p>
          <a:p>
            <a:endParaRPr lang="hu-HU" sz="2400"/>
          </a:p>
          <a:p>
            <a:r>
              <a:rPr lang="hu-HU" sz="2400"/>
              <a:t>Két alapvető típus: apertúrával rendelkező és apertúra nélküli</a:t>
            </a:r>
          </a:p>
        </p:txBody>
      </p:sp>
      <p:pic>
        <p:nvPicPr>
          <p:cNvPr id="86020" name="Picture 2" descr="C:\Documents and Settings\Laca\Asztal\NSOM-tip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3429000"/>
            <a:ext cx="6307137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81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715375" cy="10001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000" b="1" cap="all" dirty="0" smtClean="0"/>
              <a:t>NSOM – </a:t>
            </a:r>
            <a:r>
              <a:rPr lang="hu-HU" sz="3000" b="1" cap="all" dirty="0" err="1" smtClean="0"/>
              <a:t>near-field</a:t>
            </a:r>
            <a:r>
              <a:rPr lang="hu-HU" sz="3000" b="1" cap="all" dirty="0" smtClean="0"/>
              <a:t> </a:t>
            </a:r>
            <a:r>
              <a:rPr lang="hu-HU" sz="3000" b="1" cap="all" dirty="0" err="1" smtClean="0"/>
              <a:t>optical</a:t>
            </a:r>
            <a:r>
              <a:rPr lang="hu-HU" sz="3000" b="1" cap="all" dirty="0" smtClean="0"/>
              <a:t> </a:t>
            </a:r>
            <a:r>
              <a:rPr lang="hu-HU" sz="3000" b="1" cap="all" dirty="0" err="1" smtClean="0"/>
              <a:t>microscope</a:t>
            </a:r>
            <a:endParaRPr lang="hu-HU" sz="3000" b="1" cap="all" dirty="0" smtClean="0"/>
          </a:p>
        </p:txBody>
      </p:sp>
      <p:sp>
        <p:nvSpPr>
          <p:cNvPr id="87043" name="Téglalap 3"/>
          <p:cNvSpPr>
            <a:spLocks noChangeArrowheads="1"/>
          </p:cNvSpPr>
          <p:nvPr/>
        </p:nvSpPr>
        <p:spPr bwMode="auto">
          <a:xfrm>
            <a:off x="428625" y="1428750"/>
            <a:ext cx="8072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/>
              <a:t>Apertúrával rendelkező módszer esetei:</a:t>
            </a:r>
          </a:p>
        </p:txBody>
      </p:sp>
      <p:pic>
        <p:nvPicPr>
          <p:cNvPr id="87044" name="Picture 2" descr="C:\Documents and Settings\Laca\Asztal\NSOM-apertur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25"/>
            <a:ext cx="8399462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82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715375" cy="10001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000" b="1" cap="all" dirty="0" smtClean="0"/>
              <a:t>NSOM – </a:t>
            </a:r>
            <a:r>
              <a:rPr lang="hu-HU" sz="3000" b="1" cap="all" dirty="0" err="1" smtClean="0"/>
              <a:t>near-field</a:t>
            </a:r>
            <a:r>
              <a:rPr lang="hu-HU" sz="3000" b="1" cap="all" dirty="0" smtClean="0"/>
              <a:t> </a:t>
            </a:r>
            <a:r>
              <a:rPr lang="hu-HU" sz="3000" b="1" cap="all" dirty="0" err="1" smtClean="0"/>
              <a:t>optical</a:t>
            </a:r>
            <a:r>
              <a:rPr lang="hu-HU" sz="3000" b="1" cap="all" dirty="0" smtClean="0"/>
              <a:t> </a:t>
            </a:r>
            <a:r>
              <a:rPr lang="hu-HU" sz="3000" b="1" cap="all" dirty="0" err="1" smtClean="0"/>
              <a:t>microscope</a:t>
            </a:r>
            <a:endParaRPr lang="hu-HU" sz="3000" b="1" cap="all" dirty="0" smtClean="0"/>
          </a:p>
        </p:txBody>
      </p:sp>
      <p:sp>
        <p:nvSpPr>
          <p:cNvPr id="88067" name="Téglalap 3"/>
          <p:cNvSpPr>
            <a:spLocks noChangeArrowheads="1"/>
          </p:cNvSpPr>
          <p:nvPr/>
        </p:nvSpPr>
        <p:spPr bwMode="auto">
          <a:xfrm>
            <a:off x="428625" y="1428750"/>
            <a:ext cx="80724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/>
              <a:t>A fényvezetés miatt kicsit módosítani kell az eredeti AFM blokkdiagramon:</a:t>
            </a:r>
          </a:p>
        </p:txBody>
      </p:sp>
      <p:pic>
        <p:nvPicPr>
          <p:cNvPr id="88068" name="Picture 2" descr="C:\Documents and Settings\Laca\Asztal\NSOM-setu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2428875"/>
            <a:ext cx="5138737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83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715375" cy="10001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000" b="1" cap="all" dirty="0" smtClean="0"/>
              <a:t>NSOM – </a:t>
            </a:r>
            <a:r>
              <a:rPr lang="hu-HU" sz="3000" b="1" cap="all" dirty="0" err="1" smtClean="0"/>
              <a:t>near-field</a:t>
            </a:r>
            <a:r>
              <a:rPr lang="hu-HU" sz="3000" b="1" cap="all" dirty="0" smtClean="0"/>
              <a:t> </a:t>
            </a:r>
            <a:r>
              <a:rPr lang="hu-HU" sz="3000" b="1" cap="all" dirty="0" err="1" smtClean="0"/>
              <a:t>optical</a:t>
            </a:r>
            <a:r>
              <a:rPr lang="hu-HU" sz="3000" b="1" cap="all" dirty="0" smtClean="0"/>
              <a:t> </a:t>
            </a:r>
            <a:r>
              <a:rPr lang="hu-HU" sz="3000" b="1" cap="all" dirty="0" err="1" smtClean="0"/>
              <a:t>microscope</a:t>
            </a:r>
            <a:endParaRPr lang="hu-HU" sz="3000" b="1" cap="all" dirty="0" smtClean="0"/>
          </a:p>
        </p:txBody>
      </p:sp>
      <p:sp>
        <p:nvSpPr>
          <p:cNvPr id="4" name="Téglalap 3"/>
          <p:cNvSpPr/>
          <p:nvPr/>
        </p:nvSpPr>
        <p:spPr>
          <a:xfrm>
            <a:off x="357188" y="1225550"/>
            <a:ext cx="4500562" cy="4894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-HU" sz="2400" dirty="0"/>
              <a:t>Sok nehézsége van:</a:t>
            </a:r>
          </a:p>
          <a:p>
            <a:pPr marL="265113" indent="-265113">
              <a:buFontTx/>
              <a:buChar char="-"/>
              <a:defRPr/>
            </a:pPr>
            <a:r>
              <a:rPr lang="hu-HU" sz="2400" dirty="0"/>
              <a:t>tű előkészítése</a:t>
            </a:r>
          </a:p>
          <a:p>
            <a:pPr marL="265113" indent="-265113">
              <a:buFontTx/>
              <a:buChar char="-"/>
              <a:defRPr/>
            </a:pPr>
            <a:r>
              <a:rPr lang="hu-HU" sz="2400" dirty="0"/>
              <a:t>megvilágítás</a:t>
            </a:r>
          </a:p>
          <a:p>
            <a:pPr marL="265113" indent="-265113">
              <a:buFontTx/>
              <a:buChar char="-"/>
              <a:defRPr/>
            </a:pPr>
            <a:r>
              <a:rPr lang="hu-HU" sz="2400" dirty="0"/>
              <a:t>optikai rendszer</a:t>
            </a:r>
          </a:p>
          <a:p>
            <a:pPr marL="265113" indent="-265113">
              <a:buFontTx/>
              <a:buChar char="-"/>
              <a:defRPr/>
            </a:pPr>
            <a:r>
              <a:rPr lang="hu-HU" sz="2400" dirty="0"/>
              <a:t>plusz az egészet beleintegrálni egy </a:t>
            </a:r>
            <a:r>
              <a:rPr lang="hu-HU" sz="2400" dirty="0" err="1"/>
              <a:t>AFM-be</a:t>
            </a:r>
            <a:endParaRPr lang="hu-HU" sz="2400" dirty="0"/>
          </a:p>
          <a:p>
            <a:pPr>
              <a:defRPr/>
            </a:pPr>
            <a:endParaRPr lang="hu-HU" sz="2400" dirty="0"/>
          </a:p>
          <a:p>
            <a:pPr>
              <a:defRPr/>
            </a:pPr>
            <a:r>
              <a:rPr lang="hu-HU" sz="2400" dirty="0"/>
              <a:t>Előnye:</a:t>
            </a:r>
          </a:p>
          <a:p>
            <a:pPr marL="265113" indent="-265113">
              <a:buFontTx/>
              <a:buChar char="-"/>
              <a:defRPr/>
            </a:pPr>
            <a:r>
              <a:rPr lang="hu-HU" sz="2400" dirty="0"/>
              <a:t>van spektroszkópiára lehetőség!</a:t>
            </a:r>
          </a:p>
          <a:p>
            <a:pPr marL="712788" lvl="1" indent="-255588">
              <a:buFontTx/>
              <a:buChar char="-"/>
              <a:defRPr/>
            </a:pPr>
            <a:r>
              <a:rPr lang="hu-HU" sz="2400" dirty="0" err="1"/>
              <a:t>Raman-spektroszkópia</a:t>
            </a:r>
            <a:endParaRPr lang="hu-HU" sz="2400" dirty="0"/>
          </a:p>
          <a:p>
            <a:pPr marL="712788" lvl="1" indent="-255588">
              <a:buFontTx/>
              <a:buChar char="-"/>
              <a:defRPr/>
            </a:pPr>
            <a:r>
              <a:rPr lang="hu-HU" sz="2400" dirty="0"/>
              <a:t>fluoreszcencia-spektroszkópia</a:t>
            </a:r>
          </a:p>
        </p:txBody>
      </p:sp>
      <p:pic>
        <p:nvPicPr>
          <p:cNvPr id="89092" name="Picture 2" descr="C:\Documents and Settings\Laca\Asztal\nmat865-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3500438"/>
            <a:ext cx="3382963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4" descr="C:\Documents and Settings\Laca\Asztal\NSOMAA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38" y="1285875"/>
            <a:ext cx="2000250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84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715375" cy="1000125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000" b="1" cap="all" dirty="0" smtClean="0"/>
              <a:t>NSOM – </a:t>
            </a:r>
            <a:r>
              <a:rPr lang="hu-HU" sz="3000" b="1" cap="all" dirty="0" err="1" smtClean="0"/>
              <a:t>near-field</a:t>
            </a:r>
            <a:r>
              <a:rPr lang="hu-HU" sz="3000" b="1" cap="all" dirty="0" smtClean="0"/>
              <a:t> </a:t>
            </a:r>
            <a:r>
              <a:rPr lang="hu-HU" sz="3000" b="1" cap="all" dirty="0" err="1" smtClean="0"/>
              <a:t>optical</a:t>
            </a:r>
            <a:r>
              <a:rPr lang="hu-HU" sz="3000" b="1" cap="all" dirty="0" smtClean="0"/>
              <a:t> </a:t>
            </a:r>
            <a:r>
              <a:rPr lang="hu-HU" sz="3000" b="1" cap="all" dirty="0" err="1" smtClean="0"/>
              <a:t>microscope</a:t>
            </a:r>
            <a:endParaRPr lang="hu-HU" sz="3000" b="1" cap="all" dirty="0" smtClean="0"/>
          </a:p>
        </p:txBody>
      </p:sp>
      <p:pic>
        <p:nvPicPr>
          <p:cNvPr id="90115" name="Picture 6" descr="Q:\Dokumentumok\BME\Oktatás\Fotonikai eszközök MSc\Előadások\Képek\03\scan0022.jpg"/>
          <p:cNvPicPr>
            <a:picLocks noChangeAspect="1" noChangeArrowheads="1"/>
          </p:cNvPicPr>
          <p:nvPr/>
        </p:nvPicPr>
        <p:blipFill>
          <a:blip r:embed="rId3" cstate="print"/>
          <a:srcRect l="14250" r="66983" b="26855"/>
          <a:stretch>
            <a:fillRect/>
          </a:stretch>
        </p:blipFill>
        <p:spPr bwMode="auto">
          <a:xfrm>
            <a:off x="4429125" y="1714500"/>
            <a:ext cx="3892550" cy="358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/>
          </p:cNvSpPr>
          <p:nvPr/>
        </p:nvSpPr>
        <p:spPr bwMode="auto">
          <a:xfrm>
            <a:off x="428625" y="1428750"/>
            <a:ext cx="3522663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hu-HU" sz="2500" kern="0" dirty="0" err="1">
                <a:solidFill>
                  <a:srgbClr val="1E1E1E"/>
                </a:solidFill>
                <a:latin typeface="+mn-lt"/>
              </a:rPr>
              <a:t>Raman-szórás</a:t>
            </a:r>
            <a:r>
              <a:rPr lang="hu-HU" sz="2500" kern="0" dirty="0">
                <a:solidFill>
                  <a:srgbClr val="1E1E1E"/>
                </a:solidFill>
                <a:latin typeface="+mn-lt"/>
              </a:rPr>
              <a:t>: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hu-HU" sz="2500" kern="0" dirty="0">
                <a:solidFill>
                  <a:srgbClr val="1E1E1E"/>
                </a:solidFill>
                <a:latin typeface="+mn-lt"/>
              </a:rPr>
              <a:t>-	gerjesztődik az anyag (valódi, magasabb energiájú állapotba ugrik)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hu-HU" sz="2500" kern="0" dirty="0">
                <a:solidFill>
                  <a:srgbClr val="1E1E1E"/>
                </a:solidFill>
                <a:latin typeface="+mn-lt"/>
              </a:rPr>
              <a:t>-	„</a:t>
            </a:r>
            <a:r>
              <a:rPr lang="hu-HU" sz="2500" kern="0" dirty="0" err="1">
                <a:solidFill>
                  <a:srgbClr val="1E1E1E"/>
                </a:solidFill>
                <a:latin typeface="+mn-lt"/>
              </a:rPr>
              <a:t>vöröseltolódás</a:t>
            </a:r>
            <a:r>
              <a:rPr lang="hu-HU" sz="2500" kern="0" dirty="0">
                <a:solidFill>
                  <a:srgbClr val="1E1E1E"/>
                </a:solidFill>
                <a:latin typeface="+mn-lt"/>
              </a:rPr>
              <a:t>” a </a:t>
            </a:r>
            <a:r>
              <a:rPr lang="hu-HU" sz="2500" kern="0" dirty="0" err="1">
                <a:solidFill>
                  <a:srgbClr val="1E1E1E"/>
                </a:solidFill>
                <a:latin typeface="+mn-lt"/>
              </a:rPr>
              <a:t>Rayleigh-szórás</a:t>
            </a:r>
            <a:r>
              <a:rPr lang="hu-HU" sz="2500" kern="0" dirty="0">
                <a:solidFill>
                  <a:srgbClr val="1E1E1E"/>
                </a:solidFill>
                <a:latin typeface="+mn-lt"/>
              </a:rPr>
              <a:t> spektrumában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hu-HU" sz="2500" kern="0" dirty="0">
                <a:solidFill>
                  <a:srgbClr val="1E1E1E"/>
                </a:solidFill>
                <a:latin typeface="+mn-lt"/>
              </a:rPr>
              <a:t>-	a rotációs-vibrációs átmenetek anyagra jellemzőek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85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zövegdoboz 5"/>
          <p:cNvSpPr txBox="1">
            <a:spLocks noChangeArrowheads="1"/>
          </p:cNvSpPr>
          <p:nvPr/>
        </p:nvSpPr>
        <p:spPr bwMode="auto">
          <a:xfrm>
            <a:off x="179388" y="404813"/>
            <a:ext cx="8496300" cy="406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b="1"/>
              <a:t>Ajánlott irodalom:</a:t>
            </a:r>
          </a:p>
          <a:p>
            <a:endParaRPr lang="hu-HU" sz="2400"/>
          </a:p>
          <a:p>
            <a:r>
              <a:rPr lang="hu-HU" sz="2400"/>
              <a:t>Paul West: Introduction to Atomic Force Microscopy: Theory, Practice and Applications</a:t>
            </a:r>
          </a:p>
          <a:p>
            <a:endParaRPr lang="hu-HU" sz="2400"/>
          </a:p>
          <a:p>
            <a:r>
              <a:rPr lang="hu-HU" sz="2400"/>
              <a:t>Veeco - SPM Training Notebook</a:t>
            </a:r>
          </a:p>
          <a:p>
            <a:endParaRPr lang="hu-HU" sz="2400"/>
          </a:p>
          <a:p>
            <a:r>
              <a:rPr lang="hu-HU" sz="2400"/>
              <a:t>Veeco – A practical guide to SPM</a:t>
            </a:r>
          </a:p>
          <a:p>
            <a:endParaRPr lang="hu-HU" sz="2400"/>
          </a:p>
          <a:p>
            <a:r>
              <a:rPr lang="hu-HU" sz="2400"/>
              <a:t>(mindhárom ingyenesen elérhető)</a:t>
            </a:r>
          </a:p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86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zövegdoboz 5"/>
          <p:cNvSpPr txBox="1">
            <a:spLocks noChangeArrowheads="1"/>
          </p:cNvSpPr>
          <p:nvPr/>
        </p:nvSpPr>
        <p:spPr bwMode="auto">
          <a:xfrm>
            <a:off x="179388" y="404813"/>
            <a:ext cx="849630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b="1" dirty="0"/>
              <a:t>Ellenőrző kérdések:</a:t>
            </a:r>
          </a:p>
          <a:p>
            <a:endParaRPr lang="hu-HU" sz="2400" dirty="0"/>
          </a:p>
          <a:p>
            <a:r>
              <a:rPr lang="hu-HU" sz="2400" dirty="0"/>
              <a:t>1. Írja le röviden az a) STM, b) AFM kontakt üzemmód, c) tapping üzemmód, d) pont-spektroszkópia, e) MFM, f) EFM, g) NSOM, h) </a:t>
            </a:r>
            <a:r>
              <a:rPr lang="hu-HU" sz="2400" dirty="0" smtClean="0"/>
              <a:t>STHM, i) </a:t>
            </a:r>
            <a:r>
              <a:rPr lang="hu-HU" sz="2400" dirty="0" err="1" smtClean="0"/>
              <a:t>c-AFM</a:t>
            </a:r>
            <a:r>
              <a:rPr lang="hu-HU" sz="2400" dirty="0" smtClean="0"/>
              <a:t>, j) SKPM, k) SCM működési </a:t>
            </a:r>
            <a:r>
              <a:rPr lang="hu-HU" sz="2400" dirty="0"/>
              <a:t>elvét (rajzolhat).</a:t>
            </a:r>
            <a:endParaRPr lang="en-US" sz="2400" dirty="0"/>
          </a:p>
          <a:p>
            <a:r>
              <a:rPr lang="hu-HU" sz="2400" dirty="0"/>
              <a:t>2. Adja meg az összefüggést az AFM tű felületre ható nyomóereje és a </a:t>
            </a:r>
            <a:r>
              <a:rPr lang="hu-HU" sz="2400" dirty="0" err="1"/>
              <a:t>Setpoint</a:t>
            </a:r>
            <a:r>
              <a:rPr lang="hu-HU" sz="2400" dirty="0"/>
              <a:t> között. </a:t>
            </a:r>
          </a:p>
          <a:p>
            <a:r>
              <a:rPr lang="hu-HU" sz="2400" dirty="0"/>
              <a:t>3. Milyen AFM-es képalkotási hibákat ismer (legalább 3 darab) és hogyan küszöbölné ki azokat.</a:t>
            </a:r>
          </a:p>
          <a:p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87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3200" b="1" cap="all" smtClean="0"/>
              <a:t>Pásztátó alagútmikroszkóp II.</a:t>
            </a:r>
          </a:p>
        </p:txBody>
      </p:sp>
      <p:pic>
        <p:nvPicPr>
          <p:cNvPr id="20483" name="Picture 9" descr="st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1500188"/>
            <a:ext cx="6072187" cy="455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3DB3E-3A00-4875-B1D1-89063EC1BB46}" type="slidenum">
              <a:rPr lang="en-GB" smtClean="0"/>
              <a:pPr>
                <a:defRPr/>
              </a:pPr>
              <a:t>9</a:t>
            </a:fld>
            <a:r>
              <a:rPr lang="en-GB" smtClean="0"/>
              <a:t>/</a:t>
            </a:r>
            <a:r>
              <a:rPr lang="hu-HU" smtClean="0"/>
              <a:t>87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-téma">
  <a:themeElements>
    <a:clrScheme name="3_Office-té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té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Office-té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2713</TotalTime>
  <Words>3232</Words>
  <Application>Microsoft Office PowerPoint</Application>
  <PresentationFormat>Diavetítés a képernyőre (4:3 oldalarány)</PresentationFormat>
  <Paragraphs>591</Paragraphs>
  <Slides>87</Slides>
  <Notes>48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3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87</vt:i4>
      </vt:variant>
    </vt:vector>
  </HeadingPairs>
  <TitlesOfParts>
    <vt:vector size="95" baseType="lpstr">
      <vt:lpstr>Arial</vt:lpstr>
      <vt:lpstr>Calibri</vt:lpstr>
      <vt:lpstr>Symbol</vt:lpstr>
      <vt:lpstr>Wingdings</vt:lpstr>
      <vt:lpstr>3_Office-téma</vt:lpstr>
      <vt:lpstr>Egyéni tervezés</vt:lpstr>
      <vt:lpstr>Default Design</vt:lpstr>
      <vt:lpstr>Equation</vt:lpstr>
      <vt:lpstr>MIKROSZKÓPIÁS MÓDSZEREK -  PÁSZTÁZÓSZONDÁS MIKROSZKÓPIA  </vt:lpstr>
      <vt:lpstr>SPM módszerek története  Nobel-díjak</vt:lpstr>
      <vt:lpstr>HOGYAN TALÁLJUNK FEL SPM-et? I.</vt:lpstr>
      <vt:lpstr>HOGYAN TALÁLJUNK FEL SPM-et? II.</vt:lpstr>
      <vt:lpstr>AZ SPM-ek megkülönböztetése</vt:lpstr>
      <vt:lpstr>BRUKER diInnova SPM (BME-ETT)</vt:lpstr>
      <vt:lpstr>A készülék rezgésmentesítése</vt:lpstr>
      <vt:lpstr>Pásztátó alagútmikroszkóp I.</vt:lpstr>
      <vt:lpstr>Pásztátó alagútmikroszkóp II.</vt:lpstr>
      <vt:lpstr>Az STM hegy</vt:lpstr>
      <vt:lpstr>Manipuláció stm-mel</vt:lpstr>
      <vt:lpstr>AFM – atomerő mikroszkóp</vt:lpstr>
      <vt:lpstr>AFM – atomerő mikroszkóp  Tű mozgatásával</vt:lpstr>
      <vt:lpstr>AFM – atomerő mikroszkóp  minta mozgatásával</vt:lpstr>
      <vt:lpstr>PowerPoint bemutató</vt:lpstr>
      <vt:lpstr>PowerPoint bemutató</vt:lpstr>
      <vt:lpstr>AZ AFM tű</vt:lpstr>
      <vt:lpstr>AZ AFM TŰ</vt:lpstr>
      <vt:lpstr>PowerPoint bemutató</vt:lpstr>
      <vt:lpstr>AFM minta mozgatása</vt:lpstr>
      <vt:lpstr>AFM minta mozgatása</vt:lpstr>
      <vt:lpstr>PowerPoint bemutató</vt:lpstr>
      <vt:lpstr>Kantilever elmozdulásának mérése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Afm mérési módok</vt:lpstr>
      <vt:lpstr>Afm mérési módok</vt:lpstr>
      <vt:lpstr>Afm mérési módok</vt:lpstr>
      <vt:lpstr>A kontakt mód</vt:lpstr>
      <vt:lpstr>PowerPoint bemutató</vt:lpstr>
      <vt:lpstr>PowerPoint bemutató</vt:lpstr>
      <vt:lpstr>A „Tapping” mód</vt:lpstr>
      <vt:lpstr>A „tapping” mód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 nem-kontakt mód</vt:lpstr>
      <vt:lpstr>Képalkotási hibák  Tűgeometria hatása</vt:lpstr>
      <vt:lpstr>KÉPALKOTÁSI HIBÁK  Geometriai konvolúció</vt:lpstr>
      <vt:lpstr>PowerPoint bemutató</vt:lpstr>
      <vt:lpstr>PowerPoint bemutató</vt:lpstr>
      <vt:lpstr>Képalkotási hibák -Több hegy</vt:lpstr>
      <vt:lpstr>PowerPoint bemutató</vt:lpstr>
      <vt:lpstr>PowerPoint bemutató</vt:lpstr>
      <vt:lpstr>PowerPoint bemutató</vt:lpstr>
      <vt:lpstr>Képalkotási hibák   gyűrűs hiba (tapping)</vt:lpstr>
      <vt:lpstr>PowerPoint bemutató</vt:lpstr>
      <vt:lpstr>PowerPoint bemutató</vt:lpstr>
      <vt:lpstr>PowerPoint bemutató</vt:lpstr>
      <vt:lpstr>Képalkotási hibák  Piezo hajlása (100 µm)</vt:lpstr>
      <vt:lpstr>PowerPoint bemutató</vt:lpstr>
      <vt:lpstr>PowerPoint bemutató</vt:lpstr>
      <vt:lpstr>PowerPoint bemutató</vt:lpstr>
      <vt:lpstr>PowerPoint bemutató</vt:lpstr>
      <vt:lpstr>Módszerek erőterek mérésére</vt:lpstr>
      <vt:lpstr>ErőtEREK MÉRÉSE – LIFT MODE</vt:lpstr>
      <vt:lpstr>MFM – MAGNETIC FORCE MICROSCOPY</vt:lpstr>
      <vt:lpstr>MFM – MAGNETIC FORCE MICROSCOPY</vt:lpstr>
      <vt:lpstr>MFM – MAGNETIC FORCE MICROSCOPY</vt:lpstr>
      <vt:lpstr>MFM – MAGNETIC FORCE MICROSCOPY</vt:lpstr>
      <vt:lpstr>EFM – Electrostatic force microscope</vt:lpstr>
      <vt:lpstr>EFM – Electrostatic force microscope</vt:lpstr>
      <vt:lpstr>PowerPoint bemutató</vt:lpstr>
      <vt:lpstr>SThM – scanning thermal microscope</vt:lpstr>
      <vt:lpstr>SThM – scanning thermal microscope</vt:lpstr>
      <vt:lpstr>PowerPoint bemutató</vt:lpstr>
      <vt:lpstr>PowerPoint bemutató</vt:lpstr>
      <vt:lpstr>PowerPoint bemutató</vt:lpstr>
      <vt:lpstr>PowerPoint bemutató</vt:lpstr>
      <vt:lpstr>NSOM – near-field optical microscope</vt:lpstr>
      <vt:lpstr>NSOM – near-field optical microscope</vt:lpstr>
      <vt:lpstr>NSOM – near-field optical microscope</vt:lpstr>
      <vt:lpstr>NSOM – near-field optical microscope</vt:lpstr>
      <vt:lpstr>NSOM – near-field optical microscope</vt:lpstr>
      <vt:lpstr>NSOM – near-field optical microscope</vt:lpstr>
      <vt:lpstr>PowerPoint bemutató</vt:lpstr>
      <vt:lpstr>PowerPoint bemutató</vt:lpstr>
    </vt:vector>
  </TitlesOfParts>
  <Company>BME-ETT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Ez itt a próbadia</dc:title>
  <dc:creator>gordon</dc:creator>
  <cp:lastModifiedBy>Bonyar</cp:lastModifiedBy>
  <cp:revision>133</cp:revision>
  <dcterms:created xsi:type="dcterms:W3CDTF">2008-09-22T14:35:23Z</dcterms:created>
  <dcterms:modified xsi:type="dcterms:W3CDTF">2015-04-22T14:55:27Z</dcterms:modified>
</cp:coreProperties>
</file>