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325" r:id="rId2"/>
    <p:sldId id="436" r:id="rId3"/>
    <p:sldId id="435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7" r:id="rId14"/>
    <p:sldId id="448" r:id="rId15"/>
    <p:sldId id="449" r:id="rId16"/>
    <p:sldId id="446" r:id="rId17"/>
    <p:sldId id="450" r:id="rId18"/>
    <p:sldId id="451" r:id="rId19"/>
    <p:sldId id="452" r:id="rId20"/>
    <p:sldId id="453" r:id="rId21"/>
    <p:sldId id="454" r:id="rId22"/>
    <p:sldId id="456" r:id="rId23"/>
    <p:sldId id="455" r:id="rId24"/>
    <p:sldId id="457" r:id="rId25"/>
    <p:sldId id="461" r:id="rId26"/>
    <p:sldId id="460" r:id="rId27"/>
    <p:sldId id="458" r:id="rId28"/>
    <p:sldId id="459" r:id="rId29"/>
    <p:sldId id="463" r:id="rId30"/>
    <p:sldId id="462" r:id="rId31"/>
    <p:sldId id="434" r:id="rId32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BFFD40"/>
    <a:srgbClr val="298B28"/>
    <a:srgbClr val="990033"/>
    <a:srgbClr val="F999E0"/>
    <a:srgbClr val="900028"/>
    <a:srgbClr val="068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1398" autoAdjust="0"/>
  </p:normalViewPr>
  <p:slideViewPr>
    <p:cSldViewPr>
      <p:cViewPr varScale="1">
        <p:scale>
          <a:sx n="84" d="100"/>
          <a:sy n="84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0E4BB04D-197E-4911-BF3B-023BAE7B9B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12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61D8BCFE-967B-4523-963F-9693B64DCB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805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6F98F-8110-4E4C-B698-AE689D4A2F85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12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Sok statisztikai eredmény kell -&gt; ezért jó a 2D </a:t>
            </a:r>
            <a:r>
              <a:rPr lang="hu-HU" dirty="0" err="1" smtClean="0"/>
              <a:t>cantilever</a:t>
            </a:r>
            <a:r>
              <a:rPr lang="hu-HU" baseline="0" dirty="0" smtClean="0"/>
              <a:t> mátrix</a:t>
            </a:r>
          </a:p>
          <a:p>
            <a:r>
              <a:rPr lang="hu-HU" baseline="0" dirty="0" smtClean="0"/>
              <a:t>Tumoros sejtek puhábbak és kevésbé tapadnak egymáshoz.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8BCFE-967B-4523-963F-9693B64DCBAF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43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171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1438" y="0"/>
            <a:ext cx="203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1888" y="322263"/>
            <a:ext cx="177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9"/>
          <p:cNvSpPr txBox="1"/>
          <p:nvPr userDrawn="1"/>
        </p:nvSpPr>
        <p:spPr>
          <a:xfrm>
            <a:off x="2987675" y="5929313"/>
            <a:ext cx="5942013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500" b="0"/>
              <a:t>BUDAPEST UNIVERSITY OF TECHNOLOGY AND ECONOMICS</a:t>
            </a:r>
          </a:p>
          <a:p>
            <a:pPr algn="r">
              <a:defRPr/>
            </a:pPr>
            <a:r>
              <a:rPr lang="en-GB" sz="1500" b="0"/>
              <a:t>DEPARTMENT OF ELECTRONICS TECHNOLOGY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856288"/>
            <a:ext cx="24288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Cím helye 1"/>
          <p:cNvSpPr>
            <a:spLocks noGrp="1"/>
          </p:cNvSpPr>
          <p:nvPr>
            <p:ph type="ctrTitle"/>
          </p:nvPr>
        </p:nvSpPr>
        <p:spPr>
          <a:xfrm>
            <a:off x="941388" y="2071688"/>
            <a:ext cx="7053262" cy="1470025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/>
              <a:t>MINTACÍM SZERKESZTÉSE</a:t>
            </a:r>
          </a:p>
        </p:txBody>
      </p:sp>
      <p:sp>
        <p:nvSpPr>
          <p:cNvPr id="71688" name="Szöveg helye 2"/>
          <p:cNvSpPr>
            <a:spLocks noGrp="1"/>
          </p:cNvSpPr>
          <p:nvPr>
            <p:ph type="subTitle" idx="1"/>
          </p:nvPr>
        </p:nvSpPr>
        <p:spPr>
          <a:xfrm>
            <a:off x="941388" y="3684588"/>
            <a:ext cx="7053262" cy="1752600"/>
          </a:xfrm>
        </p:spPr>
        <p:txBody>
          <a:bodyPr/>
          <a:lstStyle>
            <a:lvl1pPr marL="0" indent="0">
              <a:buFont typeface="Arial" charset="0"/>
              <a:buNone/>
              <a:defRPr sz="2100"/>
            </a:lvl1pPr>
          </a:lstStyle>
          <a:p>
            <a:r>
              <a:rPr lang="en-GB"/>
              <a:t>Alcím mintájának szerkesztése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A2B6-DD1A-4388-B245-48AF38F36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79C8-907B-49BC-BD0E-CAF3ACA64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CA48-4A8E-49A9-971B-83D474A3DC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A09A-91EE-483A-AE36-543B6A3CE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456A-9B25-4515-B549-0D16A551E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C713-5968-4449-B042-55C1CEB29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3C60-96CF-467D-82BE-6D4E8514A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3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9BCC-D796-461B-993B-4B23E66E1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4EBA-D7B5-4131-A6E2-F72B63DF0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F85C-69B7-49F8-BAAB-5AF0CFC1B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Logo BMEET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913" y="6362700"/>
            <a:ext cx="15509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64613" y="0"/>
            <a:ext cx="1793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63025" y="3000375"/>
            <a:ext cx="180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6150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571750" y="6381750"/>
            <a:ext cx="407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59595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345363" y="6386513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595959"/>
                </a:solidFill>
                <a:cs typeface="Arial" charset="0"/>
              </a:defRPr>
            </a:lvl1pPr>
          </a:lstStyle>
          <a:p>
            <a:pPr>
              <a:defRPr/>
            </a:pPr>
            <a:fld id="{2D414A0E-4F6C-4242-8ADA-A7428E8F37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0666" name="Rectangle 10"/>
          <p:cNvSpPr>
            <a:spLocks noChangeArrowheads="1"/>
          </p:cNvSpPr>
          <p:nvPr userDrawn="1"/>
        </p:nvSpPr>
        <p:spPr bwMode="auto">
          <a:xfrm>
            <a:off x="8443913" y="6386513"/>
            <a:ext cx="43021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400" b="0" dirty="0" smtClean="0">
                <a:solidFill>
                  <a:srgbClr val="595959"/>
                </a:solidFill>
                <a:cs typeface="Arial" charset="0"/>
              </a:rPr>
              <a:t>/</a:t>
            </a:r>
            <a:r>
              <a:rPr lang="hu-HU" sz="1400" b="0" dirty="0" smtClean="0">
                <a:solidFill>
                  <a:srgbClr val="595959"/>
                </a:solidFill>
                <a:cs typeface="Arial" charset="0"/>
              </a:rPr>
              <a:t>31</a:t>
            </a:r>
            <a:endParaRPr lang="hu-HU" sz="1400" b="0" dirty="0">
              <a:solidFill>
                <a:srgbClr val="595959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>
          <a:solidFill>
            <a:srgbClr val="1E1E1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1E1E1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nyar@ett.bm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/>
          </p:cNvSpPr>
          <p:nvPr>
            <p:ph type="ctrTitle"/>
          </p:nvPr>
        </p:nvSpPr>
        <p:spPr>
          <a:xfrm>
            <a:off x="468313" y="1989138"/>
            <a:ext cx="8207375" cy="1470025"/>
          </a:xfrm>
        </p:spPr>
        <p:txBody>
          <a:bodyPr/>
          <a:lstStyle/>
          <a:p>
            <a:pPr eaLnBrk="1" hangingPunct="1"/>
            <a:r>
              <a:rPr lang="hu-HU" b="1" dirty="0" smtClean="0"/>
              <a:t>Haladó SPM alkalmazások</a:t>
            </a:r>
            <a:br>
              <a:rPr lang="hu-HU" b="1" dirty="0" smtClean="0"/>
            </a:br>
            <a:endParaRPr lang="hu-HU" b="1" dirty="0" smtClean="0"/>
          </a:p>
        </p:txBody>
      </p:sp>
      <p:sp>
        <p:nvSpPr>
          <p:cNvPr id="8195" name="Rectangle 14"/>
          <p:cNvSpPr>
            <a:spLocks noGrp="1"/>
          </p:cNvSpPr>
          <p:nvPr>
            <p:ph type="subTitle" idx="1"/>
          </p:nvPr>
        </p:nvSpPr>
        <p:spPr>
          <a:xfrm>
            <a:off x="542925" y="3933825"/>
            <a:ext cx="7053263" cy="1752600"/>
          </a:xfrm>
        </p:spPr>
        <p:txBody>
          <a:bodyPr/>
          <a:lstStyle/>
          <a:p>
            <a:pPr eaLnBrk="1" hangingPunct="1"/>
            <a:r>
              <a:rPr lang="hu-HU" dirty="0" smtClean="0"/>
              <a:t>Dr. Bonyár Attila</a:t>
            </a:r>
          </a:p>
          <a:p>
            <a:pPr eaLnBrk="1" hangingPunct="1"/>
            <a:r>
              <a:rPr lang="hu-HU" sz="1600" dirty="0" err="1" smtClean="0">
                <a:hlinkClick r:id="rId3"/>
              </a:rPr>
              <a:t>bonyar</a:t>
            </a:r>
            <a:r>
              <a:rPr lang="hu-HU" sz="1600" dirty="0" smtClean="0">
                <a:hlinkClick r:id="rId3"/>
              </a:rPr>
              <a:t>@</a:t>
            </a:r>
            <a:r>
              <a:rPr lang="hu-HU" sz="1600" dirty="0" err="1" smtClean="0">
                <a:hlinkClick r:id="rId3"/>
              </a:rPr>
              <a:t>ett.bme.hu</a:t>
            </a:r>
            <a:endParaRPr lang="hu-HU" sz="1600" dirty="0" smtClean="0"/>
          </a:p>
          <a:p>
            <a:pPr eaLnBrk="1" hangingPunct="1"/>
            <a:endParaRPr lang="hu-HU" sz="1600" dirty="0" smtClean="0"/>
          </a:p>
          <a:p>
            <a:pPr eaLnBrk="1" hangingPunct="1"/>
            <a:r>
              <a:rPr lang="hu-HU" sz="1800" dirty="0" smtClean="0"/>
              <a:t>Budapest, </a:t>
            </a:r>
            <a:r>
              <a:rPr lang="hu-HU" sz="1800" dirty="0" smtClean="0"/>
              <a:t>2015.05.04.</a:t>
            </a: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Nanodiszperzálás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 </a:t>
            </a:r>
            <a:r>
              <a:rPr lang="hu-HU" dirty="0" err="1" smtClean="0"/>
              <a:t>attoliter</a:t>
            </a:r>
            <a:r>
              <a:rPr lang="hu-HU" dirty="0" smtClean="0"/>
              <a:t> </a:t>
            </a:r>
            <a:r>
              <a:rPr lang="hu-HU" dirty="0" err="1" smtClean="0"/>
              <a:t>depozíciója</a:t>
            </a:r>
            <a:endParaRPr lang="hu-HU" b="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82" y="1547043"/>
            <a:ext cx="7386786" cy="45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Nanodiszperzálás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80295"/>
            <a:ext cx="52863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79512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tű integrálása zárt </a:t>
            </a:r>
            <a:r>
              <a:rPr lang="hu-HU" dirty="0" err="1" smtClean="0"/>
              <a:t>mikrofluidikai</a:t>
            </a:r>
            <a:r>
              <a:rPr lang="hu-HU" dirty="0" smtClean="0"/>
              <a:t> rendszerbe (</a:t>
            </a:r>
            <a:r>
              <a:rPr lang="hu-HU" dirty="0" err="1" smtClean="0"/>
              <a:t>mikrofabrikáció</a:t>
            </a:r>
            <a:r>
              <a:rPr lang="hu-HU" dirty="0" smtClean="0"/>
              <a:t>)</a:t>
            </a:r>
            <a:endParaRPr lang="hu-HU" b="0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1609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289" y="1484784"/>
            <a:ext cx="3686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79512" y="155679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/>
              <a:t>A probléma az, hogy nyitott rendszerben csak olyan folyadékokkal lehet dolgozni, amik nem párolognak (pl. glicerin) -&gt; </a:t>
            </a:r>
            <a:r>
              <a:rPr lang="hu-HU" sz="1600" dirty="0" smtClean="0"/>
              <a:t>zárt rendszer</a:t>
            </a:r>
            <a:endParaRPr lang="en-US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249289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dirty="0" smtClean="0"/>
              <a:t>A </a:t>
            </a:r>
            <a:r>
              <a:rPr lang="hu-HU" sz="1400" b="0" dirty="0" err="1" smtClean="0"/>
              <a:t>mikrofabrikáció</a:t>
            </a:r>
            <a:r>
              <a:rPr lang="hu-HU" sz="1400" b="0" dirty="0" smtClean="0"/>
              <a:t> technológiai lépései</a:t>
            </a:r>
            <a:endParaRPr lang="en-US" sz="1400" b="0" dirty="0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5842" y="2564904"/>
            <a:ext cx="2548606" cy="17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552963" cy="190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gyenes összekötő nyíllal 12"/>
          <p:cNvCxnSpPr/>
          <p:nvPr/>
        </p:nvCxnSpPr>
        <p:spPr bwMode="auto">
          <a:xfrm flipV="1">
            <a:off x="5292080" y="3861048"/>
            <a:ext cx="1008112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gyenes összekötő nyíllal 13"/>
          <p:cNvCxnSpPr/>
          <p:nvPr/>
        </p:nvCxnSpPr>
        <p:spPr bwMode="auto">
          <a:xfrm flipV="1">
            <a:off x="5148064" y="5301208"/>
            <a:ext cx="1944216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Szövegdoboz 16"/>
          <p:cNvSpPr txBox="1"/>
          <p:nvPr/>
        </p:nvSpPr>
        <p:spPr>
          <a:xfrm>
            <a:off x="3131840" y="632035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0" dirty="0" smtClean="0"/>
              <a:t>A tű hegyének lyukasztása </a:t>
            </a:r>
            <a:r>
              <a:rPr lang="hu-HU" sz="1200" b="0" dirty="0" err="1" smtClean="0"/>
              <a:t>FIB-el</a:t>
            </a:r>
            <a:endParaRPr lang="en-US" sz="1200" b="0" dirty="0"/>
          </a:p>
        </p:txBody>
      </p:sp>
      <p:pic>
        <p:nvPicPr>
          <p:cNvPr id="15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Konzol mátrixok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8994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Piezorezisztív</a:t>
            </a:r>
            <a:r>
              <a:rPr lang="hu-HU" dirty="0" smtClean="0"/>
              <a:t> elhajlás mérés</a:t>
            </a:r>
            <a:endParaRPr lang="hu-HU" b="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1432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63" y="1311399"/>
            <a:ext cx="3095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bonyar\Desktop\2012_2013_tanév\Nanotudomány előadások\piez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34269"/>
            <a:ext cx="39243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8"/>
          <p:cNvSpPr txBox="1">
            <a:spLocks noChangeArrowheads="1"/>
          </p:cNvSpPr>
          <p:nvPr/>
        </p:nvSpPr>
        <p:spPr bwMode="auto">
          <a:xfrm>
            <a:off x="5039295" y="1124744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/>
              <a:t>Kiolvasás – </a:t>
            </a:r>
            <a:r>
              <a:rPr lang="hu-HU" b="1" dirty="0" smtClean="0"/>
              <a:t>pl. </a:t>
            </a:r>
            <a:r>
              <a:rPr lang="hu-HU" b="1" dirty="0" err="1" smtClean="0"/>
              <a:t>Wheatstone</a:t>
            </a:r>
            <a:r>
              <a:rPr lang="hu-HU" b="1" dirty="0" smtClean="0"/>
              <a:t> </a:t>
            </a:r>
            <a:r>
              <a:rPr lang="hu-HU" b="1" dirty="0"/>
              <a:t>híd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0103" y="3644900"/>
            <a:ext cx="34623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10"/>
          <p:cNvSpPr txBox="1">
            <a:spLocks noChangeArrowheads="1"/>
          </p:cNvSpPr>
          <p:nvPr/>
        </p:nvSpPr>
        <p:spPr bwMode="auto">
          <a:xfrm>
            <a:off x="6294065" y="3716338"/>
            <a:ext cx="223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chemeClr val="bg1"/>
                </a:solidFill>
              </a:rPr>
              <a:t>Piezorezisztív AFM chip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1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Konzol mátrixok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89942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Alternatív megoldás feszültség vezérelt áramforrás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i="1" dirty="0" smtClean="0"/>
              <a:t>V</a:t>
            </a:r>
            <a:r>
              <a:rPr lang="hu-HU" b="0" i="1" baseline="-25000" dirty="0" smtClean="0"/>
              <a:t>out</a:t>
            </a:r>
            <a:r>
              <a:rPr lang="hu-HU" b="0" dirty="0" smtClean="0"/>
              <a:t> csak </a:t>
            </a:r>
            <a:r>
              <a:rPr lang="hu-HU" b="0" i="1" dirty="0" err="1" smtClean="0">
                <a:latin typeface="Symbol" pitchFamily="18" charset="2"/>
              </a:rPr>
              <a:t>D</a:t>
            </a:r>
            <a:r>
              <a:rPr lang="hu-HU" b="0" i="1" dirty="0" err="1" smtClean="0"/>
              <a:t>R</a:t>
            </a:r>
            <a:r>
              <a:rPr lang="hu-HU" b="0" dirty="0" err="1" smtClean="0"/>
              <a:t>-től</a:t>
            </a:r>
            <a:r>
              <a:rPr lang="hu-HU" b="0" dirty="0" smtClean="0"/>
              <a:t> függ,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 felülettől távol hangolható -&gt; nem törik le a tű,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3x3 és 4x4 mátrixok.</a:t>
            </a:r>
            <a:endParaRPr lang="hu-HU" b="0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448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1762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9"/>
            <a:ext cx="2523649" cy="26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147057"/>
            <a:ext cx="2595201" cy="252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Konzol mátrixok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89942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Alkalmazás 1) széles minták vizsgálata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emberi kötőszöveti sejtek (</a:t>
            </a:r>
            <a:r>
              <a:rPr lang="hu-HU" b="0" dirty="0" err="1" smtClean="0"/>
              <a:t>fibroblast</a:t>
            </a:r>
            <a:r>
              <a:rPr lang="hu-HU" b="0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konstans magasság módban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056784" cy="381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971600" y="58772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Két kép összeillesztése átlapolódó mérési tartomány mellett</a:t>
            </a:r>
            <a:endParaRPr lang="en-US" dirty="0"/>
          </a:p>
        </p:txBody>
      </p:sp>
      <p:pic>
        <p:nvPicPr>
          <p:cNvPr id="8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Konzol mátrixok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400600" cy="35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165304"/>
            <a:ext cx="4638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79512" y="89942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Alkalmazás 2) 16 csatornás párhuzamos képalkotás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err="1" smtClean="0"/>
              <a:t>mikromegmunkált</a:t>
            </a:r>
            <a:r>
              <a:rPr lang="hu-HU" b="0" dirty="0" smtClean="0"/>
              <a:t> szilícium felület,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konstans magasság üzemmód, folyadék alatt,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 háttérben az optikai mikroszkópos kép látható.</a:t>
            </a:r>
          </a:p>
        </p:txBody>
      </p:sp>
      <p:pic>
        <p:nvPicPr>
          <p:cNvPr id="8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Konzol mátrixok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8994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Alkalmazás 2) 16 csatornás párhuzamos képalkotás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 </a:t>
            </a:r>
            <a:r>
              <a:rPr lang="hu-HU" b="0" dirty="0" err="1" smtClean="0"/>
              <a:t>zoomolás</a:t>
            </a:r>
            <a:r>
              <a:rPr lang="hu-HU" b="0" dirty="0" smtClean="0"/>
              <a:t> is párhuzamos a 16 csatornára.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35692"/>
            <a:ext cx="6368218" cy="442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Erőmérés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A pont-spektroszkópia és a nyomóerő szabályozása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42875" y="1285875"/>
            <a:ext cx="8786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 dirty="0"/>
              <a:t>Hooke törvénye:</a:t>
            </a:r>
          </a:p>
          <a:p>
            <a:endParaRPr lang="hu-HU" b="0" dirty="0"/>
          </a:p>
          <a:p>
            <a:r>
              <a:rPr lang="hu-HU" b="0" dirty="0"/>
              <a:t>A nyomóerő szabályozása:</a:t>
            </a:r>
          </a:p>
          <a:p>
            <a:endParaRPr lang="hu-HU" b="0" dirty="0"/>
          </a:p>
          <a:p>
            <a:r>
              <a:rPr lang="hu-HU" sz="1600" b="0" dirty="0"/>
              <a:t>Ahol: F: erő [</a:t>
            </a:r>
            <a:r>
              <a:rPr lang="hu-HU" sz="1600" b="0" dirty="0" err="1"/>
              <a:t>nN</a:t>
            </a:r>
            <a:r>
              <a:rPr lang="hu-HU" sz="1600" b="0" dirty="0"/>
              <a:t>], k: rugóállandó [</a:t>
            </a:r>
            <a:r>
              <a:rPr lang="hu-HU" sz="1600" b="0" dirty="0" err="1"/>
              <a:t>nN</a:t>
            </a:r>
            <a:r>
              <a:rPr lang="hu-HU" sz="1600" b="0" dirty="0"/>
              <a:t>/nm], x: Z </a:t>
            </a:r>
            <a:r>
              <a:rPr lang="hu-HU" sz="1600" b="0" dirty="0" err="1"/>
              <a:t>riányú</a:t>
            </a:r>
            <a:r>
              <a:rPr lang="hu-HU" sz="1600" b="0" dirty="0"/>
              <a:t> kitérés [nm], R: a tű és a felület jellemző rugalmassága [nm/</a:t>
            </a:r>
            <a:r>
              <a:rPr lang="hu-HU" sz="1600" b="0" dirty="0" err="1"/>
              <a:t>mV</a:t>
            </a:r>
            <a:r>
              <a:rPr lang="hu-HU" sz="1600" b="0" dirty="0"/>
              <a:t>], </a:t>
            </a:r>
            <a:r>
              <a:rPr lang="hu-HU" sz="1600" b="0" dirty="0" err="1"/>
              <a:t>U</a:t>
            </a:r>
            <a:r>
              <a:rPr lang="hu-HU" sz="1600" b="0" baseline="-25000" dirty="0" err="1"/>
              <a:t>sp</a:t>
            </a:r>
            <a:r>
              <a:rPr lang="hu-HU" sz="1600" b="0" dirty="0"/>
              <a:t>: </a:t>
            </a:r>
            <a:r>
              <a:rPr lang="hu-HU" sz="1600" b="0" dirty="0" err="1"/>
              <a:t>setpoint</a:t>
            </a:r>
            <a:r>
              <a:rPr lang="hu-HU" sz="1600" b="0" dirty="0"/>
              <a:t> (referencia) feszültség [</a:t>
            </a:r>
            <a:r>
              <a:rPr lang="hu-HU" sz="1600" b="0" dirty="0" err="1"/>
              <a:t>mV</a:t>
            </a:r>
            <a:r>
              <a:rPr lang="hu-HU" sz="1600" b="0" dirty="0"/>
              <a:t>]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357313"/>
            <a:ext cx="1590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1928813"/>
            <a:ext cx="2209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092450"/>
            <a:ext cx="83708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Erőmérés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Megfordítva: erőmérés (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spectroscopy</a:t>
            </a:r>
            <a:r>
              <a:rPr lang="hu-HU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b="0" dirty="0" smtClean="0"/>
              <a:t>vonzó vagy taszító erők mérése az AFM tű és felületek között,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molekulák között,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sejtek között.</a:t>
            </a:r>
          </a:p>
          <a:p>
            <a:pPr>
              <a:buFont typeface="Wingdings" pitchFamily="2" charset="2"/>
              <a:buChar char="Ø"/>
            </a:pPr>
            <a:endParaRPr lang="hu-HU" sz="1200" b="0" dirty="0"/>
          </a:p>
          <a:p>
            <a:r>
              <a:rPr lang="hu-HU" dirty="0" smtClean="0"/>
              <a:t>Példa </a:t>
            </a:r>
            <a:r>
              <a:rPr lang="hu-HU" dirty="0" err="1" smtClean="0"/>
              <a:t>biotin-sztreptavidin</a:t>
            </a:r>
            <a:r>
              <a:rPr lang="hu-HU" dirty="0" smtClean="0"/>
              <a:t> kötőerő mérése: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legerősebb nem kovalens kötés,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adhéziós erő mérése,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160 </a:t>
            </a:r>
            <a:r>
              <a:rPr lang="hu-HU" b="0" dirty="0" err="1" smtClean="0"/>
              <a:t>pN</a:t>
            </a:r>
            <a:r>
              <a:rPr lang="hu-HU" b="0" dirty="0" smtClean="0"/>
              <a:t> periodicitás!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230" y="2311871"/>
            <a:ext cx="3524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74404"/>
            <a:ext cx="2428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2981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Egyenes összekötő nyíllal 9"/>
          <p:cNvCxnSpPr/>
          <p:nvPr/>
        </p:nvCxnSpPr>
        <p:spPr bwMode="auto">
          <a:xfrm flipH="1">
            <a:off x="1115616" y="3356992"/>
            <a:ext cx="288032" cy="936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>
            <a:off x="1403648" y="3356992"/>
            <a:ext cx="648072" cy="13681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309320"/>
            <a:ext cx="2495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Erőmérés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2875" y="899428"/>
            <a:ext cx="864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Sejtek vizsgálata pl. rákos sejtek felismerése</a:t>
            </a:r>
            <a:endParaRPr lang="hu-HU" b="0" dirty="0" smtClean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779022" cy="197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39552" y="306896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Kontaktálás</a:t>
            </a:r>
            <a:endParaRPr lang="en-US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411760" y="306896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Adhézió</a:t>
            </a:r>
            <a:endParaRPr lang="en-US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51920" y="306896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Kötés felszakadása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735894"/>
            <a:ext cx="3600400" cy="26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2391586" cy="305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740" y="4581128"/>
            <a:ext cx="25417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7668344" y="43041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Tumor</a:t>
            </a:r>
            <a:endParaRPr lang="en-US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172400" y="480818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Normál</a:t>
            </a:r>
            <a:endParaRPr lang="en-US" sz="1200" dirty="0"/>
          </a:p>
        </p:txBody>
      </p:sp>
      <p:cxnSp>
        <p:nvCxnSpPr>
          <p:cNvPr id="14" name="Egyenes összekötő nyíllal 13"/>
          <p:cNvCxnSpPr/>
          <p:nvPr/>
        </p:nvCxnSpPr>
        <p:spPr bwMode="auto">
          <a:xfrm flipH="1">
            <a:off x="7596336" y="4581127"/>
            <a:ext cx="288032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Egyenes összekötő nyíllal 14"/>
          <p:cNvCxnSpPr/>
          <p:nvPr/>
        </p:nvCxnSpPr>
        <p:spPr bwMode="auto">
          <a:xfrm flipH="1">
            <a:off x="7956376" y="5085184"/>
            <a:ext cx="432048" cy="3600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Szövegdoboz 18"/>
          <p:cNvSpPr txBox="1"/>
          <p:nvPr/>
        </p:nvSpPr>
        <p:spPr>
          <a:xfrm>
            <a:off x="683568" y="35730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Komplex erőgörbék elemzése</a:t>
            </a:r>
            <a:endParaRPr lang="en-US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228184" y="357301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Statisztikai analízis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6360660"/>
            <a:ext cx="1944216" cy="34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507CA1-EB46-4C66-BCD0-442FB2D833D5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Áttekintés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547664" y="1052736"/>
            <a:ext cx="67762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hu-HU" sz="2400" b="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hu-HU" sz="2400" b="0" dirty="0" err="1" smtClean="0">
                <a:cs typeface="Arial" charset="0"/>
              </a:rPr>
              <a:t>Nanolitográfia</a:t>
            </a:r>
            <a:endParaRPr lang="hu-HU" sz="2400" b="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hu-HU" sz="2400" b="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hu-HU" sz="2400" b="0" dirty="0" err="1" smtClean="0">
                <a:cs typeface="Arial" charset="0"/>
              </a:rPr>
              <a:t>Nanodispensing</a:t>
            </a:r>
            <a:endParaRPr lang="hu-HU" sz="2400" b="0" dirty="0" smtClean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hu-HU" sz="2400" b="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hu-HU" sz="2400" b="0" dirty="0" smtClean="0">
                <a:cs typeface="Arial" charset="0"/>
              </a:rPr>
              <a:t>Konzol mátrixok (</a:t>
            </a:r>
            <a:r>
              <a:rPr lang="hu-HU" sz="2400" b="0" dirty="0" err="1" smtClean="0">
                <a:cs typeface="Arial" charset="0"/>
              </a:rPr>
              <a:t>cantilever</a:t>
            </a:r>
            <a:r>
              <a:rPr lang="hu-HU" sz="2400" b="0" dirty="0" smtClean="0">
                <a:cs typeface="Arial" charset="0"/>
              </a:rPr>
              <a:t> </a:t>
            </a:r>
            <a:r>
              <a:rPr lang="hu-HU" sz="2400" b="0" dirty="0" err="1" smtClean="0">
                <a:cs typeface="Arial" charset="0"/>
              </a:rPr>
              <a:t>arrays</a:t>
            </a:r>
            <a:r>
              <a:rPr lang="hu-HU" sz="2400" b="0" dirty="0" smtClean="0">
                <a:cs typeface="Arial" charset="0"/>
              </a:rPr>
              <a:t>)</a:t>
            </a:r>
            <a:endParaRPr lang="hu-HU" sz="2400" b="0" dirty="0">
              <a:cs typeface="Arial" charset="0"/>
            </a:endParaRPr>
          </a:p>
          <a:p>
            <a:pPr marL="342900" indent="-342900"/>
            <a:endParaRPr lang="hu-HU" sz="2400" b="0" dirty="0">
              <a:cs typeface="Arial" charset="0"/>
            </a:endParaRPr>
          </a:p>
          <a:p>
            <a:pPr marL="342900" indent="-342900"/>
            <a:r>
              <a:rPr lang="hu-HU" sz="2400" b="0" dirty="0" smtClean="0">
                <a:cs typeface="Arial" charset="0"/>
              </a:rPr>
              <a:t>4. Erőmérés</a:t>
            </a:r>
          </a:p>
          <a:p>
            <a:pPr marL="342900" indent="-342900"/>
            <a:endParaRPr lang="hu-HU" sz="2400" b="0" dirty="0">
              <a:cs typeface="Arial" charset="0"/>
            </a:endParaRPr>
          </a:p>
          <a:p>
            <a:pPr marL="342900" indent="-342900"/>
            <a:r>
              <a:rPr lang="hu-HU" sz="2400" b="0" dirty="0">
                <a:cs typeface="Arial" charset="0"/>
              </a:rPr>
              <a:t>5</a:t>
            </a:r>
            <a:r>
              <a:rPr lang="hu-HU" sz="2400" b="0" dirty="0" smtClean="0">
                <a:cs typeface="Arial" charset="0"/>
              </a:rPr>
              <a:t>. Nanoshaving/</a:t>
            </a:r>
            <a:r>
              <a:rPr lang="hu-HU" sz="2400" b="0" dirty="0" err="1" smtClean="0">
                <a:cs typeface="Arial" charset="0"/>
              </a:rPr>
              <a:t>nanografting</a:t>
            </a:r>
            <a:endParaRPr lang="hu-HU" sz="2400" b="0" dirty="0" smtClean="0">
              <a:cs typeface="Arial" charset="0"/>
            </a:endParaRPr>
          </a:p>
          <a:p>
            <a:pPr marL="342900" indent="-342900"/>
            <a:endParaRPr lang="hu-HU" sz="2400" b="0" dirty="0" smtClean="0">
              <a:cs typeface="Arial" charset="0"/>
            </a:endParaRPr>
          </a:p>
          <a:p>
            <a:pPr marL="342900" indent="-342900"/>
            <a:r>
              <a:rPr lang="hu-HU" sz="2400" b="0" dirty="0" smtClean="0">
                <a:cs typeface="Arial" charset="0"/>
              </a:rPr>
              <a:t>6. </a:t>
            </a:r>
            <a:r>
              <a:rPr lang="hu-HU" sz="2400" b="0" dirty="0" err="1" smtClean="0">
                <a:cs typeface="Arial" charset="0"/>
              </a:rPr>
              <a:t>Szub-molekuláris</a:t>
            </a:r>
            <a:r>
              <a:rPr lang="hu-HU" sz="2400" b="0" dirty="0" smtClean="0">
                <a:cs typeface="Arial" charset="0"/>
              </a:rPr>
              <a:t> képalkotás (kémiai kötések)</a:t>
            </a:r>
            <a:endParaRPr lang="hu-HU" sz="2400" b="0" dirty="0">
              <a:cs typeface="Arial" charset="0"/>
            </a:endParaRPr>
          </a:p>
          <a:p>
            <a:pPr marL="342900" indent="-342900"/>
            <a:endParaRPr lang="hu-HU" sz="2400" b="0" dirty="0">
              <a:cs typeface="Arial" charset="0"/>
            </a:endParaRPr>
          </a:p>
          <a:p>
            <a:pPr marL="342900" indent="-342900"/>
            <a:endParaRPr lang="hu-H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Erőmérés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2875" y="899428"/>
            <a:ext cx="864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Fehérjék háromdimenziós szerkezetének vizsgálata</a:t>
            </a:r>
            <a:endParaRPr lang="hu-HU" b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744416" cy="214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3676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340768"/>
            <a:ext cx="1638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4114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179512" y="177281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dirty="0" err="1" smtClean="0"/>
              <a:t>Multimoduláris</a:t>
            </a:r>
            <a:r>
              <a:rPr lang="hu-HU" b="0" dirty="0" smtClean="0"/>
              <a:t> fehérjék szerkezetének kibontása és a kötőerő mérése</a:t>
            </a:r>
            <a:endParaRPr lang="en-US" b="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88024" y="636158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dirty="0" err="1" smtClean="0"/>
              <a:t>Massimo</a:t>
            </a:r>
            <a:r>
              <a:rPr lang="hu-HU" sz="1400" b="0" dirty="0" smtClean="0"/>
              <a:t> </a:t>
            </a:r>
            <a:r>
              <a:rPr lang="hu-HU" sz="1400" b="0" dirty="0" err="1" smtClean="0"/>
              <a:t>Sandal</a:t>
            </a:r>
            <a:r>
              <a:rPr lang="hu-HU" sz="1400" b="0" dirty="0" smtClean="0"/>
              <a:t>, 2008 PhD </a:t>
            </a:r>
            <a:r>
              <a:rPr lang="hu-HU" sz="1400" b="0" dirty="0" err="1" smtClean="0"/>
              <a:t>thesis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Erőmérés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7128792" cy="476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2875" y="899428"/>
            <a:ext cx="864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Fehérjék háromdimenziós szerkezetének vizsgálata</a:t>
            </a:r>
            <a:endParaRPr lang="hu-HU" b="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2650497" cy="36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07504" y="55892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I27 emberi </a:t>
            </a:r>
            <a:r>
              <a:rPr lang="hu-HU" dirty="0" err="1" smtClean="0"/>
              <a:t>titin</a:t>
            </a:r>
            <a:r>
              <a:rPr lang="hu-HU" dirty="0" smtClean="0"/>
              <a:t> (ceruzarajz)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4067944" y="630932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dirty="0" err="1" smtClean="0"/>
              <a:t>Massimo</a:t>
            </a:r>
            <a:r>
              <a:rPr lang="hu-HU" sz="1400" b="0" dirty="0" smtClean="0"/>
              <a:t> </a:t>
            </a:r>
            <a:r>
              <a:rPr lang="hu-HU" sz="1400" b="0" dirty="0" err="1" smtClean="0"/>
              <a:t>Sandal</a:t>
            </a:r>
            <a:r>
              <a:rPr lang="hu-HU" sz="1400" b="0" dirty="0" smtClean="0"/>
              <a:t>, 2008 PhD </a:t>
            </a:r>
            <a:r>
              <a:rPr lang="hu-HU" sz="1400" b="0" dirty="0" err="1" smtClean="0"/>
              <a:t>thesis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Nanoshaving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Nanografting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981413" cy="23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179512" y="98072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DNS </a:t>
            </a:r>
            <a:r>
              <a:rPr lang="hu-HU" dirty="0" err="1" smtClean="0"/>
              <a:t>nanoborotválás</a:t>
            </a:r>
            <a:r>
              <a:rPr lang="hu-HU" dirty="0" smtClean="0"/>
              <a:t> (</a:t>
            </a:r>
            <a:r>
              <a:rPr lang="hu-HU" dirty="0" err="1" smtClean="0"/>
              <a:t>nanoshaving</a:t>
            </a:r>
            <a:r>
              <a:rPr lang="hu-HU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Az eljárás elve: </a:t>
            </a:r>
            <a:r>
              <a:rPr lang="hu-HU" b="0" dirty="0" smtClean="0"/>
              <a:t>a felületre felvitt DNS réteg eltávolítása a pásztázó tű nyomásának növelésével</a:t>
            </a:r>
          </a:p>
          <a:p>
            <a:pPr>
              <a:buFont typeface="Wingdings" pitchFamily="2" charset="2"/>
              <a:buChar char="Ø"/>
            </a:pPr>
            <a:r>
              <a:rPr lang="hu-HU" b="0" dirty="0" smtClean="0"/>
              <a:t> Keresztmetszeti analízis</a:t>
            </a:r>
            <a:endParaRPr lang="hu-HU" b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986266" cy="16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63253"/>
            <a:ext cx="4248472" cy="570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55776" y="6211887"/>
            <a:ext cx="295232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i="1" dirty="0"/>
              <a:t>Forrás: </a:t>
            </a:r>
          </a:p>
          <a:p>
            <a:pPr algn="ctr"/>
            <a:r>
              <a:rPr lang="hu-HU" sz="1200" i="1" dirty="0"/>
              <a:t>M. </a:t>
            </a:r>
            <a:r>
              <a:rPr lang="hu-HU" sz="1200" i="1" dirty="0" err="1"/>
              <a:t>Castronovo</a:t>
            </a:r>
            <a:r>
              <a:rPr lang="hu-HU" sz="1200" i="1" dirty="0"/>
              <a:t> </a:t>
            </a:r>
          </a:p>
          <a:p>
            <a:pPr algn="ctr"/>
            <a:r>
              <a:rPr lang="hu-HU" sz="1200" i="1" dirty="0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Nanoshaving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Nanografting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561262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251520" y="9087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Nanobeültetés</a:t>
            </a:r>
            <a:r>
              <a:rPr lang="hu-HU" dirty="0" smtClean="0"/>
              <a:t> esetén a leborotvált területre egyből új molekulákat kötünk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Nanoshaving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Nanografting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701845" cy="5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24596"/>
            <a:ext cx="3969603" cy="23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7380312" y="3212976"/>
            <a:ext cx="14763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i="1" dirty="0"/>
              <a:t>Forrás: </a:t>
            </a:r>
          </a:p>
          <a:p>
            <a:pPr algn="ctr"/>
            <a:r>
              <a:rPr lang="hu-HU" sz="1200" i="1" dirty="0"/>
              <a:t>M. </a:t>
            </a:r>
            <a:r>
              <a:rPr lang="hu-HU" sz="1200" i="1" dirty="0" err="1"/>
              <a:t>Castronovo</a:t>
            </a:r>
            <a:r>
              <a:rPr lang="hu-HU" sz="1200" i="1" dirty="0"/>
              <a:t> </a:t>
            </a:r>
          </a:p>
          <a:p>
            <a:pPr algn="ctr"/>
            <a:r>
              <a:rPr lang="hu-HU" sz="1200" i="1" dirty="0"/>
              <a:t>2008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986266" cy="16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6830"/>
            <a:ext cx="4392488" cy="24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2875" y="868710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smtClean="0"/>
              <a:t>Technológiai probléma: a </a:t>
            </a:r>
            <a:r>
              <a:rPr lang="hu-HU" sz="2000" b="0" dirty="0" err="1" smtClean="0"/>
              <a:t>nanoborotváláshoz</a:t>
            </a:r>
            <a:r>
              <a:rPr lang="hu-HU" sz="2000" b="0" dirty="0" smtClean="0"/>
              <a:t> atomian sima felület (arany vékonyréteg szükséges !</a:t>
            </a:r>
            <a:endParaRPr lang="hu-HU" sz="2000" b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lvl="0" eaLnBrk="1" hangingPunct="1">
              <a:defRPr/>
            </a:pPr>
            <a:r>
              <a:rPr lang="hu-HU" dirty="0" smtClean="0"/>
              <a:t>5. Nanoshaving / </a:t>
            </a:r>
            <a:r>
              <a:rPr lang="hu-HU" dirty="0" err="1" smtClean="0"/>
              <a:t>Nanografting</a:t>
            </a:r>
            <a:endParaRPr lang="hu-HU" dirty="0" smtClean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9512" y="1700808"/>
            <a:ext cx="734481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Atomian sima arany előállítási lehetőségei: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0" dirty="0" smtClean="0"/>
              <a:t> </a:t>
            </a:r>
            <a:r>
              <a:rPr lang="hu-HU" b="0" dirty="0" err="1" smtClean="0"/>
              <a:t>epitaxiális</a:t>
            </a:r>
            <a:r>
              <a:rPr lang="hu-HU" b="0" dirty="0" smtClean="0"/>
              <a:t> rétegnövesztéssel, pl. szilíciumra, </a:t>
            </a:r>
            <a:r>
              <a:rPr lang="hu-HU" b="0" dirty="0" err="1" smtClean="0"/>
              <a:t>MICA-ra</a:t>
            </a:r>
            <a:r>
              <a:rPr lang="hu-HU" b="0" dirty="0" smtClean="0"/>
              <a:t>, vagy zafírra,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0" dirty="0" smtClean="0"/>
              <a:t> </a:t>
            </a:r>
            <a:r>
              <a:rPr lang="hu-HU" b="0" dirty="0" err="1" smtClean="0"/>
              <a:t>PVD-vel</a:t>
            </a:r>
            <a:r>
              <a:rPr lang="hu-HU" b="0" dirty="0" smtClean="0"/>
              <a:t> létrehozott réteg hőkezelése,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0" dirty="0" smtClean="0"/>
              <a:t> </a:t>
            </a:r>
            <a:r>
              <a:rPr lang="hu-HU" b="0" dirty="0" err="1" smtClean="0"/>
              <a:t>MICA-transzfer</a:t>
            </a:r>
            <a:r>
              <a:rPr lang="hu-HU" b="0" dirty="0" smtClean="0"/>
              <a:t> technológia.</a:t>
            </a:r>
            <a:endParaRPr lang="hu-HU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5703" y="4384129"/>
            <a:ext cx="1038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23487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 bwMode="auto">
          <a:xfrm>
            <a:off x="179512" y="3645024"/>
            <a:ext cx="4032448" cy="26642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51520" y="37170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Epitaxiális</a:t>
            </a:r>
            <a:r>
              <a:rPr lang="hu-HU" dirty="0" smtClean="0"/>
              <a:t> arany </a:t>
            </a:r>
            <a:r>
              <a:rPr lang="hu-HU" dirty="0" err="1" smtClean="0"/>
              <a:t>MICA-n</a:t>
            </a:r>
            <a:r>
              <a:rPr lang="hu-HU" b="0" dirty="0" smtClean="0"/>
              <a:t/>
            </a:r>
            <a:br>
              <a:rPr lang="hu-HU" b="0" dirty="0" smtClean="0"/>
            </a:br>
            <a:r>
              <a:rPr lang="hu-HU" b="0" dirty="0" smtClean="0"/>
              <a:t>(kereskedelmi forgalomban)</a:t>
            </a:r>
            <a:endParaRPr lang="en-US" b="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860032" y="32129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Hőkezeléssel létrehozott teraszok </a:t>
            </a:r>
            <a:r>
              <a:rPr lang="hu-HU" dirty="0" err="1" smtClean="0"/>
              <a:t>MICA-n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EF7392-1A82-4018-AB8A-0901F47FE8BD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/>
              <a:t>A </a:t>
            </a:r>
            <a:r>
              <a:rPr lang="hu-HU" sz="2000" b="0" dirty="0" smtClean="0"/>
              <a:t>MICA (csillám</a:t>
            </a:r>
            <a:r>
              <a:rPr lang="hu-HU" sz="2000" b="0" dirty="0"/>
              <a:t>) replika készítés transzfer-technológiája</a:t>
            </a:r>
          </a:p>
        </p:txBody>
      </p:sp>
      <p:pic>
        <p:nvPicPr>
          <p:cNvPr id="46084" name="Picture 2" descr="C:\Users\Ace\Desktop\ELEKTRONET\képek\mica_rep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14438"/>
            <a:ext cx="4468812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30"/>
          <p:cNvSpPr txBox="1">
            <a:spLocks noChangeArrowheads="1"/>
          </p:cNvSpPr>
          <p:nvPr/>
        </p:nvSpPr>
        <p:spPr bwMode="auto">
          <a:xfrm>
            <a:off x="1763713" y="6092825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/>
              <a:t>Forrás: </a:t>
            </a:r>
            <a:r>
              <a:rPr lang="hu-HU" sz="1200"/>
              <a:t>M. Hegner, P. Wagner - 1993</a:t>
            </a:r>
            <a:endParaRPr lang="hu-HU" sz="1200" i="1"/>
          </a:p>
        </p:txBody>
      </p:sp>
      <p:sp>
        <p:nvSpPr>
          <p:cNvPr id="46086" name="Szövegdoboz 8"/>
          <p:cNvSpPr txBox="1">
            <a:spLocks noChangeArrowheads="1"/>
          </p:cNvSpPr>
          <p:nvPr/>
        </p:nvSpPr>
        <p:spPr bwMode="auto">
          <a:xfrm>
            <a:off x="5364163" y="5805488"/>
            <a:ext cx="23764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dirty="0" err="1"/>
              <a:t>MICA-replika</a:t>
            </a:r>
            <a:endParaRPr lang="hu-HU" sz="1400" dirty="0"/>
          </a:p>
          <a:p>
            <a:pPr algn="ctr"/>
            <a:r>
              <a:rPr lang="hu-HU" sz="1400" dirty="0"/>
              <a:t>200 nm Au</a:t>
            </a:r>
          </a:p>
          <a:p>
            <a:pPr algn="ctr"/>
            <a:r>
              <a:rPr lang="hu-HU" sz="1400" dirty="0"/>
              <a:t>Ra: 0.108 </a:t>
            </a:r>
            <a:r>
              <a:rPr lang="hu-HU" sz="1400" dirty="0" smtClean="0"/>
              <a:t>nm </a:t>
            </a:r>
            <a:br>
              <a:rPr lang="hu-HU" sz="1400" dirty="0" smtClean="0"/>
            </a:br>
            <a:r>
              <a:rPr lang="hu-HU" sz="1400" dirty="0" smtClean="0"/>
              <a:t>(saját kép)</a:t>
            </a:r>
            <a:endParaRPr lang="en-GB" sz="1400" dirty="0"/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4746625" y="1341438"/>
            <a:ext cx="37861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/>
              <a:t>Cél: </a:t>
            </a:r>
            <a:r>
              <a:rPr lang="hu-HU" b="0" dirty="0" smtClean="0"/>
              <a:t>Közel atomi </a:t>
            </a:r>
            <a:r>
              <a:rPr lang="hu-HU" b="0" dirty="0"/>
              <a:t>simaságú </a:t>
            </a:r>
            <a:r>
              <a:rPr lang="hu-HU" b="0" dirty="0" smtClean="0"/>
              <a:t>(kis felületi </a:t>
            </a:r>
            <a:r>
              <a:rPr lang="hu-HU" b="0" dirty="0" err="1"/>
              <a:t>érdességű</a:t>
            </a:r>
            <a:r>
              <a:rPr lang="hu-HU" b="0" dirty="0"/>
              <a:t>) arany vékonyréteg előállítása</a:t>
            </a: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2389188"/>
            <a:ext cx="40592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lvl="0" eaLnBrk="1" hangingPunct="1">
              <a:defRPr/>
            </a:pPr>
            <a:r>
              <a:rPr lang="hu-HU" dirty="0" smtClean="0"/>
              <a:t>5. Nanoshaving / </a:t>
            </a:r>
            <a:r>
              <a:rPr lang="hu-HU" dirty="0" err="1" smtClean="0"/>
              <a:t>Nanografting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AFCF21-FF36-42AC-995F-2880C1129D15}" type="slidenum">
              <a:rPr lang="en-GB" smtClean="0"/>
              <a:pPr/>
              <a:t>27</a:t>
            </a:fld>
            <a:endParaRPr lang="en-GB" smtClean="0"/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079625"/>
            <a:ext cx="29527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188" y="4608513"/>
            <a:ext cx="28082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4644008" y="1340768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 smtClean="0"/>
              <a:t>Kontact-AFM</a:t>
            </a:r>
            <a:r>
              <a:rPr lang="hu-HU" dirty="0" smtClean="0"/>
              <a:t> képek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Veeco</a:t>
            </a:r>
            <a:r>
              <a:rPr lang="hu-HU" dirty="0"/>
              <a:t> </a:t>
            </a:r>
            <a:r>
              <a:rPr lang="hu-HU" dirty="0" err="1"/>
              <a:t>diInnova</a:t>
            </a:r>
            <a:r>
              <a:rPr lang="hu-HU" dirty="0"/>
              <a:t>, </a:t>
            </a:r>
            <a:r>
              <a:rPr lang="hu-HU" dirty="0" smtClean="0"/>
              <a:t>saját)</a:t>
            </a:r>
            <a:endParaRPr lang="hu-HU" dirty="0"/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6877050" y="52943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FF0000"/>
                </a:solidFill>
              </a:rPr>
              <a:t>d=~1nm</a:t>
            </a:r>
          </a:p>
        </p:txBody>
      </p:sp>
      <p:cxnSp>
        <p:nvCxnSpPr>
          <p:cNvPr id="49163" name="Egyenes összekötő 11"/>
          <p:cNvCxnSpPr>
            <a:cxnSpLocks noChangeShapeType="1"/>
          </p:cNvCxnSpPr>
          <p:nvPr/>
        </p:nvCxnSpPr>
        <p:spPr bwMode="auto">
          <a:xfrm>
            <a:off x="7669213" y="5149850"/>
            <a:ext cx="5762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164" name="Egyenes összekötő 12"/>
          <p:cNvCxnSpPr>
            <a:cxnSpLocks noChangeShapeType="1"/>
          </p:cNvCxnSpPr>
          <p:nvPr/>
        </p:nvCxnSpPr>
        <p:spPr bwMode="auto">
          <a:xfrm>
            <a:off x="7380288" y="5726113"/>
            <a:ext cx="8651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66561" name="Picture 1" descr="E:\publikációk\2011. május - ISSE\nan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4415925" cy="3775447"/>
          </a:xfrm>
          <a:prstGeom prst="rect">
            <a:avLst/>
          </a:prstGeom>
          <a:noFill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9512" y="1353542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smtClean="0"/>
              <a:t>A rétegvastagság lemérése + a DNS lánc elvi hosszának ismerete -&gt; orientáció meghatározása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796136" y="594928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dirty="0" smtClean="0"/>
              <a:t>@ 20 bázis</a:t>
            </a:r>
            <a:endParaRPr lang="en-US" sz="1400" b="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lvl="0" eaLnBrk="1" hangingPunct="1">
              <a:defRPr/>
            </a:pPr>
            <a:r>
              <a:rPr lang="hu-HU" dirty="0" smtClean="0"/>
              <a:t>5. Nanoshaving / </a:t>
            </a:r>
            <a:r>
              <a:rPr lang="hu-HU" dirty="0" err="1" smtClean="0"/>
              <a:t>Nanografting</a:t>
            </a:r>
            <a:endParaRPr lang="hu-HU" dirty="0" smtClean="0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42875" y="796702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 dirty="0" err="1" smtClean="0"/>
              <a:t>Nanoborotválás</a:t>
            </a:r>
            <a:r>
              <a:rPr lang="hu-HU" sz="2000" b="0" dirty="0" smtClean="0"/>
              <a:t> a gyakorlatban (saját képek)</a:t>
            </a:r>
            <a:endParaRPr lang="hu-HU" sz="2000" b="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835696" y="6361583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dirty="0" smtClean="0"/>
              <a:t>Elvi hossz: 20 bázis x 0,33 nm/bázis = 6.6 nm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960563"/>
            <a:ext cx="302577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52950"/>
            <a:ext cx="28082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0" name="AutoShape 6"/>
          <p:cNvCxnSpPr>
            <a:cxnSpLocks noChangeShapeType="1"/>
          </p:cNvCxnSpPr>
          <p:nvPr/>
        </p:nvCxnSpPr>
        <p:spPr bwMode="auto">
          <a:xfrm>
            <a:off x="1547813" y="2176463"/>
            <a:ext cx="277812" cy="504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0181" name="AutoShape 7"/>
          <p:cNvCxnSpPr>
            <a:cxnSpLocks noChangeShapeType="1"/>
          </p:cNvCxnSpPr>
          <p:nvPr/>
        </p:nvCxnSpPr>
        <p:spPr bwMode="auto">
          <a:xfrm flipH="1">
            <a:off x="2524125" y="2465388"/>
            <a:ext cx="247650" cy="4508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393700" y="155733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Tapping-AFM kép</a:t>
            </a:r>
          </a:p>
        </p:txBody>
      </p:sp>
      <p:sp>
        <p:nvSpPr>
          <p:cNvPr id="50183" name="Text Box 15"/>
          <p:cNvSpPr txBox="1">
            <a:spLocks noChangeArrowheads="1"/>
          </p:cNvSpPr>
          <p:nvPr/>
        </p:nvSpPr>
        <p:spPr bwMode="auto">
          <a:xfrm>
            <a:off x="1474788" y="5776913"/>
            <a:ext cx="1871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~2.5 nm</a:t>
            </a:r>
          </a:p>
        </p:txBody>
      </p:sp>
      <p:sp>
        <p:nvSpPr>
          <p:cNvPr id="50184" name="TextBox 6"/>
          <p:cNvSpPr txBox="1">
            <a:spLocks noChangeArrowheads="1"/>
          </p:cNvSpPr>
          <p:nvPr/>
        </p:nvSpPr>
        <p:spPr bwMode="auto">
          <a:xfrm>
            <a:off x="142875" y="941388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A nyomóerő szerepe – megoldandó problémák</a:t>
            </a:r>
          </a:p>
        </p:txBody>
      </p:sp>
      <p:pic>
        <p:nvPicPr>
          <p:cNvPr id="501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56125"/>
            <a:ext cx="28797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89138"/>
            <a:ext cx="30241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924300" y="1628775"/>
            <a:ext cx="2159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dirty="0" smtClean="0">
                <a:solidFill>
                  <a:srgbClr val="FF0000"/>
                </a:solidFill>
              </a:rPr>
              <a:t>Arany borotválása</a:t>
            </a:r>
            <a:endParaRPr lang="hu-HU" sz="1400" dirty="0">
              <a:solidFill>
                <a:srgbClr val="FF0000"/>
              </a:solidFill>
            </a:endParaRPr>
          </a:p>
        </p:txBody>
      </p:sp>
      <p:cxnSp>
        <p:nvCxnSpPr>
          <p:cNvPr id="50188" name="AutoShape 6"/>
          <p:cNvCxnSpPr>
            <a:cxnSpLocks noChangeShapeType="1"/>
          </p:cNvCxnSpPr>
          <p:nvPr/>
        </p:nvCxnSpPr>
        <p:spPr bwMode="auto">
          <a:xfrm>
            <a:off x="4427538" y="1989138"/>
            <a:ext cx="134937" cy="2873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4787900" y="5849938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~20 nm</a:t>
            </a:r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6516688" y="1982788"/>
            <a:ext cx="288131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Helytelen nyomóerő: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b="0" dirty="0"/>
              <a:t>réteg összenyomás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0" dirty="0"/>
              <a:t> DNS akkumuláció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0" dirty="0"/>
              <a:t> „arany borotválás”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hu-HU" dirty="0"/>
          </a:p>
          <a:p>
            <a:pPr>
              <a:spcBef>
                <a:spcPct val="50000"/>
              </a:spcBef>
            </a:pPr>
            <a:r>
              <a:rPr lang="hu-HU" dirty="0"/>
              <a:t>Problémák: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dirty="0"/>
              <a:t> </a:t>
            </a:r>
            <a:r>
              <a:rPr lang="hu-HU" b="0" dirty="0" smtClean="0"/>
              <a:t>rugóállandó,</a:t>
            </a:r>
            <a:endParaRPr lang="hu-HU" b="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err="1"/>
              <a:t>scanner</a:t>
            </a:r>
            <a:r>
              <a:rPr lang="hu-HU" b="0" dirty="0"/>
              <a:t> </a:t>
            </a:r>
          </a:p>
          <a:p>
            <a:r>
              <a:rPr lang="hu-HU" b="0" dirty="0"/>
              <a:t>    pozícionálási </a:t>
            </a:r>
            <a:r>
              <a:rPr lang="hu-HU" b="0" dirty="0" smtClean="0"/>
              <a:t>hiba.</a:t>
            </a:r>
          </a:p>
        </p:txBody>
      </p:sp>
      <p:sp>
        <p:nvSpPr>
          <p:cNvPr id="5019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lvl="0" eaLnBrk="1" hangingPunct="1">
              <a:defRPr/>
            </a:pPr>
            <a:r>
              <a:rPr lang="hu-HU" dirty="0" smtClean="0"/>
              <a:t>5. Nanoshaving / </a:t>
            </a:r>
            <a:r>
              <a:rPr lang="hu-HU" dirty="0" err="1" smtClean="0"/>
              <a:t>Nanografting</a:t>
            </a:r>
            <a:endParaRPr lang="hu-HU" dirty="0" smtClean="0"/>
          </a:p>
        </p:txBody>
      </p:sp>
      <p:sp>
        <p:nvSpPr>
          <p:cNvPr id="50192" name="Dia számának helye 4"/>
          <p:cNvSpPr txBox="1">
            <a:spLocks/>
          </p:cNvSpPr>
          <p:nvPr/>
        </p:nvSpPr>
        <p:spPr bwMode="auto">
          <a:xfrm>
            <a:off x="7345363" y="6386513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E85CFE1-1836-4B2B-8246-BE2AE63CC524}" type="slidenum">
              <a:rPr lang="en-GB" sz="1400" b="0">
                <a:solidFill>
                  <a:srgbClr val="595959"/>
                </a:solidFill>
                <a:cs typeface="Arial" charset="0"/>
              </a:rPr>
              <a:pPr algn="r"/>
              <a:t>28</a:t>
            </a:fld>
            <a:endParaRPr lang="en-GB" sz="1400" b="0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lvl="0" eaLnBrk="1" hangingPunct="1">
              <a:defRPr/>
            </a:pPr>
            <a:r>
              <a:rPr lang="hu-HU" dirty="0" smtClean="0"/>
              <a:t>6. </a:t>
            </a:r>
            <a:r>
              <a:rPr lang="hu-HU" dirty="0" err="1" smtClean="0"/>
              <a:t>Szub-molekuláris</a:t>
            </a:r>
            <a:r>
              <a:rPr lang="hu-HU" dirty="0" smtClean="0"/>
              <a:t> képalkotás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8573"/>
            <a:ext cx="34004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5436096" y="5879013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dirty="0" smtClean="0"/>
              <a:t>http://www.myscience.cc/wire/scientists_capture_first_images_of_molecules_before_and_after_reaction-2013-berkeley</a:t>
            </a:r>
            <a:endParaRPr lang="en-US" sz="12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60476"/>
            <a:ext cx="4451323" cy="37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86780"/>
            <a:ext cx="4238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5220072" y="980728"/>
            <a:ext cx="385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Egy korábbi cikk „</a:t>
            </a:r>
            <a:r>
              <a:rPr lang="en-US" sz="1600" dirty="0" err="1" smtClean="0"/>
              <a:t>Tényleg</a:t>
            </a:r>
            <a:r>
              <a:rPr lang="en-US" sz="1600" dirty="0" smtClean="0"/>
              <a:t> </a:t>
            </a:r>
            <a:r>
              <a:rPr lang="en-US" sz="1600" dirty="0" err="1" smtClean="0"/>
              <a:t>úgy</a:t>
            </a:r>
            <a:r>
              <a:rPr lang="en-US" sz="1600" dirty="0" smtClean="0"/>
              <a:t> </a:t>
            </a:r>
            <a:r>
              <a:rPr lang="en-US" sz="1600" dirty="0" err="1" smtClean="0"/>
              <a:t>néznek</a:t>
            </a:r>
            <a:r>
              <a:rPr lang="en-US" sz="1600" dirty="0" smtClean="0"/>
              <a:t> </a:t>
            </a:r>
            <a:r>
              <a:rPr lang="en-US" sz="1600" dirty="0" err="1" smtClean="0"/>
              <a:t>ki</a:t>
            </a:r>
            <a:r>
              <a:rPr lang="en-US" sz="1600" dirty="0" smtClean="0"/>
              <a:t> a </a:t>
            </a:r>
            <a:r>
              <a:rPr lang="en-US" sz="1600" dirty="0" err="1" smtClean="0"/>
              <a:t>molekulák</a:t>
            </a:r>
            <a:r>
              <a:rPr lang="en-US" sz="1600" dirty="0" smtClean="0"/>
              <a:t>, </a:t>
            </a:r>
            <a:r>
              <a:rPr lang="en-US" sz="1600" dirty="0" err="1" smtClean="0"/>
              <a:t>ahogy</a:t>
            </a:r>
            <a:r>
              <a:rPr lang="en-US" sz="1600" dirty="0" smtClean="0"/>
              <a:t> </a:t>
            </a:r>
            <a:r>
              <a:rPr lang="en-US" sz="1600" dirty="0" err="1" smtClean="0"/>
              <a:t>az</a:t>
            </a:r>
            <a:r>
              <a:rPr lang="en-US" sz="1600" dirty="0" smtClean="0"/>
              <a:t> </a:t>
            </a:r>
            <a:r>
              <a:rPr lang="en-US" sz="1600" dirty="0" err="1" smtClean="0"/>
              <a:t>iskolában</a:t>
            </a:r>
            <a:r>
              <a:rPr lang="en-US" sz="1600" dirty="0" smtClean="0"/>
              <a:t> </a:t>
            </a:r>
            <a:r>
              <a:rPr lang="en-US" sz="1600" dirty="0" err="1" smtClean="0"/>
              <a:t>tanultuk</a:t>
            </a:r>
            <a:r>
              <a:rPr lang="hu-HU" sz="1600" dirty="0" smtClean="0"/>
              <a:t>” címmel:</a:t>
            </a:r>
            <a:endParaRPr lang="en-US" sz="1600" dirty="0"/>
          </a:p>
        </p:txBody>
      </p:sp>
      <p:pic>
        <p:nvPicPr>
          <p:cNvPr id="3075" name="Picture 3" descr="C:\Users\bonyar\AppData\Local\Microsoft\Windows\Temporary Internet Files\Content.IE5\Z2Y6N3Q2\dglxasset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556792"/>
            <a:ext cx="935434" cy="935434"/>
          </a:xfrm>
          <a:prstGeom prst="rect">
            <a:avLst/>
          </a:prstGeom>
          <a:noFill/>
        </p:spPr>
      </p:pic>
      <p:cxnSp>
        <p:nvCxnSpPr>
          <p:cNvPr id="11" name="Egyenes összekötő nyíllal 10"/>
          <p:cNvCxnSpPr>
            <a:stCxn id="3075" idx="1"/>
          </p:cNvCxnSpPr>
          <p:nvPr/>
        </p:nvCxnSpPr>
        <p:spPr bwMode="auto">
          <a:xfrm flipH="1" flipV="1">
            <a:off x="1691680" y="1700808"/>
            <a:ext cx="1296144" cy="3237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Ellipszis 12"/>
          <p:cNvSpPr/>
          <p:nvPr/>
        </p:nvSpPr>
        <p:spPr bwMode="auto">
          <a:xfrm>
            <a:off x="0" y="1268760"/>
            <a:ext cx="2195736" cy="5040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Nanolitográfia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1124744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AFM tűvel nanométeres változtatásokat hozhatunk létre a felület mintázatában/szerkezetében</a:t>
            </a:r>
          </a:p>
          <a:p>
            <a:endParaRPr lang="hu-HU" dirty="0"/>
          </a:p>
          <a:p>
            <a:r>
              <a:rPr lang="hu-HU" dirty="0" smtClean="0"/>
              <a:t>Kölcsönhatás módja alapján:</a:t>
            </a:r>
          </a:p>
          <a:p>
            <a:pPr>
              <a:buFont typeface="Wingdings" pitchFamily="2" charset="2"/>
              <a:buChar char="§"/>
            </a:pPr>
            <a:r>
              <a:rPr lang="hu-HU" b="0" dirty="0"/>
              <a:t> </a:t>
            </a:r>
            <a:r>
              <a:rPr lang="hu-HU" b="0" dirty="0" smtClean="0"/>
              <a:t>feszültség indukált</a:t>
            </a:r>
          </a:p>
          <a:p>
            <a:pPr>
              <a:buFont typeface="Wingdings" pitchFamily="2" charset="2"/>
              <a:buChar char="§"/>
            </a:pPr>
            <a:r>
              <a:rPr lang="hu-HU" b="0" dirty="0"/>
              <a:t> </a:t>
            </a:r>
            <a:r>
              <a:rPr lang="hu-HU" b="0" dirty="0" smtClean="0"/>
              <a:t>mechanikailag indukált</a:t>
            </a:r>
          </a:p>
          <a:p>
            <a:pPr>
              <a:buFont typeface="Wingdings" pitchFamily="2" charset="2"/>
              <a:buChar char="§"/>
            </a:pPr>
            <a:r>
              <a:rPr lang="hu-HU" b="0" dirty="0"/>
              <a:t> </a:t>
            </a:r>
            <a:r>
              <a:rPr lang="hu-HU" b="0" dirty="0" smtClean="0"/>
              <a:t>kémiai </a:t>
            </a:r>
            <a:r>
              <a:rPr lang="hu-HU" b="0" dirty="0" err="1" smtClean="0"/>
              <a:t>depozíció</a:t>
            </a:r>
            <a:endParaRPr lang="hu-HU" b="0" dirty="0" smtClean="0"/>
          </a:p>
          <a:p>
            <a:pPr>
              <a:buFont typeface="Wingdings" pitchFamily="2" charset="2"/>
              <a:buChar char="§"/>
            </a:pPr>
            <a:endParaRPr lang="hu-HU" b="0" dirty="0"/>
          </a:p>
          <a:p>
            <a:r>
              <a:rPr lang="hu-HU" dirty="0" smtClean="0"/>
              <a:t>Mintázat jellege alapján:</a:t>
            </a:r>
          </a:p>
          <a:p>
            <a:pPr>
              <a:buFont typeface="Wingdings" pitchFamily="2" charset="2"/>
              <a:buChar char="§"/>
            </a:pPr>
            <a:r>
              <a:rPr lang="hu-HU" b="0" dirty="0"/>
              <a:t> </a:t>
            </a:r>
            <a:r>
              <a:rPr lang="hu-HU" b="0" dirty="0" smtClean="0"/>
              <a:t>vektoros (vonalakból)</a:t>
            </a:r>
          </a:p>
          <a:p>
            <a:pPr>
              <a:buFont typeface="Wingdings" pitchFamily="2" charset="2"/>
              <a:buChar char="§"/>
            </a:pPr>
            <a:r>
              <a:rPr lang="hu-HU" b="0" dirty="0"/>
              <a:t> </a:t>
            </a:r>
            <a:r>
              <a:rPr lang="hu-HU" b="0" dirty="0" smtClean="0"/>
              <a:t>pontmátrix (pontokból)</a:t>
            </a:r>
          </a:p>
          <a:p>
            <a:pPr>
              <a:buFont typeface="Wingdings" pitchFamily="2" charset="2"/>
              <a:buChar char="§"/>
            </a:pPr>
            <a:endParaRPr lang="hu-HU" b="0" dirty="0"/>
          </a:p>
          <a:p>
            <a:r>
              <a:rPr lang="hu-HU" dirty="0" smtClean="0"/>
              <a:t>Feszültség indukált:</a:t>
            </a:r>
          </a:p>
          <a:p>
            <a:pPr>
              <a:buFont typeface="Wingdings" pitchFamily="2" charset="2"/>
              <a:buChar char="Ø"/>
            </a:pPr>
            <a:r>
              <a:rPr lang="hu-HU" b="0" dirty="0" smtClean="0"/>
              <a:t> potenciál a tű és a minta közé,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az átfolyó áram hatására változik</a:t>
            </a:r>
          </a:p>
          <a:p>
            <a:r>
              <a:rPr lang="hu-HU" b="0" dirty="0"/>
              <a:t>a</a:t>
            </a:r>
            <a:r>
              <a:rPr lang="hu-HU" b="0" dirty="0" smtClean="0"/>
              <a:t> felület tulajdonsága,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err="1" smtClean="0"/>
              <a:t>pl</a:t>
            </a:r>
            <a:r>
              <a:rPr lang="hu-HU" b="0" dirty="0" smtClean="0"/>
              <a:t>: szilícium </a:t>
            </a:r>
            <a:r>
              <a:rPr lang="hu-HU" b="0" dirty="0" err="1" smtClean="0"/>
              <a:t>anódikus</a:t>
            </a:r>
            <a:r>
              <a:rPr lang="hu-HU" b="0" dirty="0" smtClean="0"/>
              <a:t> oxidációja</a:t>
            </a:r>
          </a:p>
          <a:p>
            <a:pPr>
              <a:buFont typeface="Wingdings" pitchFamily="2" charset="2"/>
              <a:buChar char="Ø"/>
            </a:pPr>
            <a:r>
              <a:rPr lang="hu-HU" b="0" dirty="0" smtClean="0"/>
              <a:t> </a:t>
            </a:r>
            <a:r>
              <a:rPr lang="hu-HU" b="0" dirty="0" err="1" smtClean="0"/>
              <a:t>pl</a:t>
            </a:r>
            <a:r>
              <a:rPr lang="hu-HU" b="0" dirty="0"/>
              <a:t> </a:t>
            </a:r>
            <a:r>
              <a:rPr lang="hu-HU" b="0" dirty="0" smtClean="0"/>
              <a:t>2: titán vékonyréteg oxidációja</a:t>
            </a:r>
            <a:endParaRPr lang="hu-HU" b="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800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3453002"/>
            <a:ext cx="3600400" cy="30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292080" y="38610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0" dirty="0" smtClean="0"/>
              <a:t>előfeszítés</a:t>
            </a:r>
            <a:endParaRPr lang="en-US" sz="1200" b="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948264" y="401609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0" dirty="0" smtClean="0"/>
              <a:t>litográfia iránya</a:t>
            </a:r>
            <a:endParaRPr lang="en-US" sz="1200" b="0" dirty="0"/>
          </a:p>
        </p:txBody>
      </p:sp>
      <p:pic>
        <p:nvPicPr>
          <p:cNvPr id="76805" name="Picture 5" descr="C:\Users\bonyar\Desktop\2012_2013_tanév\Nanotudomány előadások\afm_lithography_by_local_probe_oxidation_2.0x3_4.3910982854654499f48646e5055a43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71371"/>
            <a:ext cx="2339230" cy="2245661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4644008" y="1859340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dirty="0" smtClean="0"/>
              <a:t>(</a:t>
            </a:r>
            <a:r>
              <a:rPr lang="hu-HU" sz="1600" b="0" dirty="0" err="1" smtClean="0"/>
              <a:t>Zhores</a:t>
            </a:r>
            <a:r>
              <a:rPr lang="hu-HU" sz="1600" b="0" dirty="0" smtClean="0"/>
              <a:t> </a:t>
            </a:r>
            <a:r>
              <a:rPr lang="hu-HU" sz="1600" b="0" dirty="0" err="1" smtClean="0"/>
              <a:t>Alferov</a:t>
            </a:r>
            <a:r>
              <a:rPr lang="hu-HU" sz="1600" b="0" dirty="0" smtClean="0"/>
              <a:t> 2000 fizikai </a:t>
            </a:r>
            <a:r>
              <a:rPr lang="hu-HU" sz="1600" b="0" dirty="0" err="1" smtClean="0"/>
              <a:t>Nobeldíjas</a:t>
            </a:r>
            <a:r>
              <a:rPr lang="hu-HU" sz="1600" b="0" dirty="0" smtClean="0"/>
              <a:t> portréja, titán vékonyréteg felületen)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lvl="0" eaLnBrk="1" hangingPunct="1">
              <a:defRPr/>
            </a:pPr>
            <a:r>
              <a:rPr lang="hu-HU" dirty="0" smtClean="0"/>
              <a:t>6. </a:t>
            </a:r>
            <a:r>
              <a:rPr lang="hu-HU" dirty="0" err="1" smtClean="0"/>
              <a:t>Szub-molekuláris</a:t>
            </a:r>
            <a:r>
              <a:rPr lang="hu-HU" dirty="0" smtClean="0"/>
              <a:t> képalkotás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9512" y="980728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 kell ehhez?</a:t>
            </a:r>
          </a:p>
          <a:p>
            <a:endParaRPr lang="hu-HU" dirty="0" smtClean="0"/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dirty="0" err="1" smtClean="0"/>
              <a:t>non-contact</a:t>
            </a:r>
            <a:r>
              <a:rPr lang="hu-HU" dirty="0" smtClean="0"/>
              <a:t> AFM mód,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dirty="0" err="1" smtClean="0"/>
              <a:t>ultranagy</a:t>
            </a:r>
            <a:r>
              <a:rPr lang="hu-HU" dirty="0" smtClean="0"/>
              <a:t> vákuum (&gt;10</a:t>
            </a:r>
            <a:r>
              <a:rPr lang="hu-HU" baseline="30000" dirty="0" smtClean="0"/>
              <a:t>-8</a:t>
            </a:r>
            <a:r>
              <a:rPr lang="hu-HU" dirty="0" smtClean="0"/>
              <a:t> Pa),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extrém kis hőmérséklet (4 K),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 atomian hegyes </a:t>
            </a:r>
            <a:r>
              <a:rPr lang="hu-HU" dirty="0" err="1" smtClean="0"/>
              <a:t>AFM-tű</a:t>
            </a:r>
            <a:r>
              <a:rPr lang="hu-HU" dirty="0" smtClean="0"/>
              <a:t> (CO végződés).</a:t>
            </a:r>
            <a:endParaRPr lang="en-US" dirty="0"/>
          </a:p>
        </p:txBody>
      </p:sp>
      <p:pic>
        <p:nvPicPr>
          <p:cNvPr id="2052" name="Picture 4" descr="C:\Users\bonyar\Desktop\2013_2014_1_félév\Nanotudomány_2013\képek\pentacene_fig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382491" cy="3861677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7092280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szén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092280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oxigén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23528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http://www.zurich.ibm.com/st/atomic_manipulation/pentacene.html</a:t>
            </a:r>
            <a:endParaRPr lang="en-US" dirty="0"/>
          </a:p>
        </p:txBody>
      </p:sp>
      <p:pic>
        <p:nvPicPr>
          <p:cNvPr id="2053" name="Picture 5" descr="C:\Users\bonyar\Desktop\2013_2014_1_félév\Nanotudomány_2013\képek\pentacene_fig2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186833" cy="2037592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1403648" y="30689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Pentacén</a:t>
            </a:r>
            <a:r>
              <a:rPr lang="hu-HU" dirty="0" smtClean="0"/>
              <a:t> molekula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6003F4-E583-4CB3-BE0F-A35AF5A17FBA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51203" name="Szövegdoboz 5"/>
          <p:cNvSpPr txBox="1">
            <a:spLocks noChangeArrowheads="1"/>
          </p:cNvSpPr>
          <p:nvPr/>
        </p:nvSpPr>
        <p:spPr bwMode="auto">
          <a:xfrm>
            <a:off x="179388" y="404813"/>
            <a:ext cx="8496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/>
              <a:t>Ellenőrző kérdések:</a:t>
            </a:r>
          </a:p>
          <a:p>
            <a:endParaRPr lang="hu-HU" sz="2400" dirty="0"/>
          </a:p>
          <a:p>
            <a:r>
              <a:rPr lang="hu-HU" sz="2400" b="0" dirty="0" smtClean="0"/>
              <a:t>1. Milyen SPM litográfiai módszereket ismer (felsorolás jelleggel)? Egyet mutasson be részletesen.</a:t>
            </a:r>
          </a:p>
          <a:p>
            <a:r>
              <a:rPr lang="hu-HU" sz="2400" b="0" dirty="0" smtClean="0"/>
              <a:t>2. Milyen előnyei vannak a </a:t>
            </a:r>
            <a:r>
              <a:rPr lang="hu-HU" sz="2400" b="0" dirty="0" err="1" smtClean="0"/>
              <a:t>piezorezisztív</a:t>
            </a:r>
            <a:r>
              <a:rPr lang="hu-HU" sz="2400" b="0" dirty="0" smtClean="0"/>
              <a:t> elvű konzolmátrixok alkalmazásának?</a:t>
            </a:r>
          </a:p>
          <a:p>
            <a:r>
              <a:rPr lang="hu-HU" sz="2400" b="0" dirty="0" smtClean="0"/>
              <a:t>3. Hogyan szabályozható a felület és a tű között ható erő kontakt üzemmód esetében?</a:t>
            </a:r>
          </a:p>
          <a:p>
            <a:r>
              <a:rPr lang="hu-HU" sz="2400" b="0" dirty="0" smtClean="0"/>
              <a:t>4. Milyen alkalmazási területeit ismeri a pont-spektroszkópiás erőmérésnek (</a:t>
            </a:r>
            <a:r>
              <a:rPr lang="hu-HU" sz="2400" b="0" dirty="0" err="1" smtClean="0"/>
              <a:t>force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spectroscopy</a:t>
            </a:r>
            <a:r>
              <a:rPr lang="hu-HU" sz="2400" b="0" dirty="0" smtClean="0"/>
              <a:t>)?</a:t>
            </a:r>
          </a:p>
          <a:p>
            <a:r>
              <a:rPr lang="hu-HU" sz="2400" b="0" dirty="0" smtClean="0"/>
              <a:t>5. Röviden ismertesse a DNS </a:t>
            </a:r>
            <a:r>
              <a:rPr lang="hu-HU" sz="2400" b="0" dirty="0" err="1" smtClean="0"/>
              <a:t>nanoborotválás</a:t>
            </a:r>
            <a:r>
              <a:rPr lang="hu-HU" sz="2400" b="0" dirty="0" smtClean="0"/>
              <a:t>/</a:t>
            </a:r>
            <a:r>
              <a:rPr lang="hu-HU" sz="2400" b="0" dirty="0" err="1" smtClean="0"/>
              <a:t>nanobeültetés</a:t>
            </a:r>
            <a:r>
              <a:rPr lang="hu-HU" sz="2400" b="0" dirty="0" smtClean="0"/>
              <a:t> (</a:t>
            </a:r>
            <a:r>
              <a:rPr lang="hu-HU" sz="2400" b="0" dirty="0" err="1" smtClean="0"/>
              <a:t>nanoshaving</a:t>
            </a:r>
            <a:r>
              <a:rPr lang="hu-HU" sz="2400" b="0" dirty="0" smtClean="0"/>
              <a:t>/</a:t>
            </a:r>
            <a:r>
              <a:rPr lang="hu-HU" sz="2400" b="0" dirty="0" err="1" smtClean="0"/>
              <a:t>nanografting</a:t>
            </a:r>
            <a:r>
              <a:rPr lang="hu-HU" sz="2400" b="0" dirty="0" smtClean="0"/>
              <a:t>) működési elvét.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Nanolitográfia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1124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Mechanikailag indukált (karcolás):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 tű nyomóerejének növelésével,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puhább anyagokba lehet karcolni,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külön litográfiai szoftverek, .</a:t>
            </a:r>
            <a:r>
              <a:rPr lang="hu-HU" b="0" dirty="0" err="1" smtClean="0"/>
              <a:t>jpg</a:t>
            </a:r>
            <a:r>
              <a:rPr lang="hu-HU" b="0" dirty="0" smtClean="0"/>
              <a:t> .</a:t>
            </a:r>
            <a:r>
              <a:rPr lang="hu-HU" b="0" dirty="0" err="1" smtClean="0"/>
              <a:t>bmp</a:t>
            </a:r>
            <a:r>
              <a:rPr lang="hu-HU" b="0" dirty="0" smtClean="0"/>
              <a:t> </a:t>
            </a:r>
          </a:p>
          <a:p>
            <a:r>
              <a:rPr lang="hu-HU" b="0" dirty="0"/>
              <a:t>f</a:t>
            </a:r>
            <a:r>
              <a:rPr lang="hu-HU" b="0" dirty="0" smtClean="0"/>
              <a:t>ájlokból karcolás.</a:t>
            </a:r>
            <a:endParaRPr lang="hu-HU" b="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064377" cy="450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C:\Users\bonyar\Desktop\VLABHOZ\nanoli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010025" cy="2895600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4716016" y="14847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dirty="0" smtClean="0"/>
              <a:t>Karcolás </a:t>
            </a:r>
            <a:r>
              <a:rPr lang="hu-HU" b="0" dirty="0" err="1" smtClean="0"/>
              <a:t>fotorezisztbe</a:t>
            </a:r>
            <a:r>
              <a:rPr lang="hu-HU" b="0" dirty="0" smtClean="0"/>
              <a:t> (pl. SU-8)</a:t>
            </a:r>
            <a:endParaRPr lang="en-US" b="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-36512" y="28529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A BME-ETT kiírás karcolása polikarbonát felületre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Nanolitográfia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112474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Kémiai </a:t>
            </a:r>
            <a:r>
              <a:rPr lang="hu-HU" dirty="0" err="1" smtClean="0"/>
              <a:t>depozíció</a:t>
            </a:r>
            <a:r>
              <a:rPr lang="hu-H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 tű felületére előzetesen felvisszük a kémiai anyagokat (pl. mártogatás</a:t>
            </a:r>
            <a:r>
              <a:rPr lang="hu-HU" dirty="0" smtClean="0"/>
              <a:t>, DPN </a:t>
            </a:r>
            <a:r>
              <a:rPr lang="hu-HU" dirty="0" err="1" smtClean="0"/>
              <a:t>dip-pen</a:t>
            </a:r>
            <a:r>
              <a:rPr lang="hu-HU" dirty="0" smtClean="0"/>
              <a:t> </a:t>
            </a:r>
            <a:r>
              <a:rPr lang="hu-HU" dirty="0" err="1" smtClean="0"/>
              <a:t>nanowriting</a:t>
            </a:r>
            <a:r>
              <a:rPr lang="hu-HU" b="0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lyukat fúrunk a tű belsejébe -&gt; folyamatos adagolás (</a:t>
            </a:r>
            <a:r>
              <a:rPr lang="hu-HU" dirty="0" err="1" smtClean="0"/>
              <a:t>nanodispensing</a:t>
            </a:r>
            <a:r>
              <a:rPr lang="hu-HU" b="0" dirty="0" smtClean="0"/>
              <a:t>),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széles alkalmazhatóság (</a:t>
            </a:r>
            <a:r>
              <a:rPr lang="hu-HU" b="0" dirty="0" err="1" smtClean="0"/>
              <a:t>tiolok</a:t>
            </a:r>
            <a:r>
              <a:rPr lang="hu-HU" b="0" dirty="0" smtClean="0"/>
              <a:t> aranyra immobilizálása, fehérjék, </a:t>
            </a:r>
            <a:r>
              <a:rPr lang="hu-HU" b="0" dirty="0" err="1" smtClean="0"/>
              <a:t>nanorészecskék</a:t>
            </a:r>
            <a:r>
              <a:rPr lang="hu-HU" b="0" dirty="0" smtClean="0"/>
              <a:t> oldószerben (glicerin).</a:t>
            </a:r>
            <a:endParaRPr lang="hu-HU" b="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715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Nanolitográfia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1124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Példa: direkt </a:t>
            </a:r>
            <a:r>
              <a:rPr lang="hu-HU" dirty="0" err="1" smtClean="0"/>
              <a:t>nanoírás</a:t>
            </a:r>
            <a:r>
              <a:rPr lang="hu-HU" dirty="0" smtClean="0"/>
              <a:t> és marás kombinációja </a:t>
            </a:r>
            <a:r>
              <a:rPr lang="hu-HU" b="0" dirty="0" smtClean="0"/>
              <a:t>(</a:t>
            </a:r>
            <a:r>
              <a:rPr lang="hu-HU" b="0" dirty="0" err="1" smtClean="0"/>
              <a:t>Agarwal</a:t>
            </a:r>
            <a:r>
              <a:rPr lang="hu-HU" b="0" dirty="0" smtClean="0"/>
              <a:t> 2012):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30 nm arany </a:t>
            </a:r>
            <a:r>
              <a:rPr lang="hu-HU" b="0" dirty="0" err="1" smtClean="0"/>
              <a:t>Si</a:t>
            </a:r>
            <a:r>
              <a:rPr lang="hu-HU" b="0" dirty="0" smtClean="0"/>
              <a:t> &lt;111&gt; felületen,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err="1" smtClean="0"/>
              <a:t>alkántiol</a:t>
            </a:r>
            <a:r>
              <a:rPr lang="hu-HU" b="0" dirty="0" smtClean="0"/>
              <a:t> SAM (</a:t>
            </a:r>
            <a:r>
              <a:rPr lang="hu-HU" b="0" dirty="0" err="1" smtClean="0"/>
              <a:t>self</a:t>
            </a:r>
            <a:r>
              <a:rPr lang="hu-HU" b="0" dirty="0" smtClean="0"/>
              <a:t> </a:t>
            </a:r>
            <a:r>
              <a:rPr lang="hu-HU" b="0" dirty="0" err="1" smtClean="0"/>
              <a:t>assembled</a:t>
            </a:r>
            <a:r>
              <a:rPr lang="hu-HU" b="0" dirty="0" smtClean="0"/>
              <a:t> </a:t>
            </a:r>
            <a:r>
              <a:rPr lang="hu-HU" b="0" dirty="0" err="1" smtClean="0"/>
              <a:t>monolayer</a:t>
            </a:r>
            <a:r>
              <a:rPr lang="hu-HU" b="0" dirty="0" smtClean="0"/>
              <a:t>) létrehozása </a:t>
            </a:r>
            <a:r>
              <a:rPr lang="hu-HU" b="0" dirty="0" err="1" smtClean="0"/>
              <a:t>DPN-el</a:t>
            </a:r>
            <a:r>
              <a:rPr lang="hu-HU" b="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arany elektrokémiai marása a SAM által nem </a:t>
            </a:r>
            <a:r>
              <a:rPr lang="hu-HU" b="0" dirty="0" err="1" smtClean="0"/>
              <a:t>maszkolt</a:t>
            </a:r>
            <a:r>
              <a:rPr lang="hu-HU" b="0" dirty="0" smtClean="0"/>
              <a:t> területekről,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eredmény: </a:t>
            </a:r>
            <a:r>
              <a:rPr lang="hu-HU" b="0" dirty="0" err="1" smtClean="0"/>
              <a:t>nano</a:t>
            </a:r>
            <a:r>
              <a:rPr lang="hu-HU" b="0" dirty="0" smtClean="0"/>
              <a:t> méretű </a:t>
            </a:r>
            <a:r>
              <a:rPr lang="hu-HU" b="0" dirty="0" err="1" smtClean="0"/>
              <a:t>padek</a:t>
            </a:r>
            <a:r>
              <a:rPr lang="hu-HU" b="0" dirty="0" smtClean="0"/>
              <a:t> és vezetékezés létrehozása.</a:t>
            </a:r>
            <a:endParaRPr lang="hu-HU" b="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560903" cy="241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21717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2368" y="3573016"/>
            <a:ext cx="2133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1331640" y="306896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/>
              <a:t>A DPN illusztrációja</a:t>
            </a:r>
            <a:endParaRPr lang="en-US" sz="1600" b="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572000" y="29969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dirty="0" smtClean="0"/>
              <a:t>A SAM létrehozása után</a:t>
            </a:r>
            <a:endParaRPr lang="en-US" sz="1600" b="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04248" y="29969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dirty="0" smtClean="0"/>
              <a:t>Az arany eltávolítása után</a:t>
            </a:r>
            <a:endParaRPr lang="en-US" sz="1600" b="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27984" y="594928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0" dirty="0" err="1" smtClean="0"/>
              <a:t>Nanovezeték</a:t>
            </a:r>
            <a:r>
              <a:rPr lang="hu-HU" sz="1600" b="0" dirty="0" smtClean="0"/>
              <a:t> szélessége ~100 nm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Nanodiszperzálás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9512" y="112474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Nanodispensing</a:t>
            </a:r>
            <a:r>
              <a:rPr lang="hu-HU" dirty="0" smtClean="0"/>
              <a:t> (NADIS)</a:t>
            </a:r>
          </a:p>
          <a:p>
            <a:endParaRPr lang="hu-HU" b="0" dirty="0"/>
          </a:p>
          <a:p>
            <a:r>
              <a:rPr lang="hu-HU" b="0" dirty="0" smtClean="0"/>
              <a:t>Meg tudjuk-e valósítani </a:t>
            </a:r>
            <a:r>
              <a:rPr lang="hu-HU" b="0" dirty="0" err="1" smtClean="0"/>
              <a:t>AFM-el</a:t>
            </a:r>
            <a:r>
              <a:rPr lang="hu-HU" b="0" dirty="0" smtClean="0"/>
              <a:t> </a:t>
            </a:r>
            <a:r>
              <a:rPr lang="hu-HU" b="0" dirty="0" err="1" smtClean="0"/>
              <a:t>femto-</a:t>
            </a:r>
            <a:r>
              <a:rPr lang="hu-HU" b="0" dirty="0" smtClean="0"/>
              <a:t> vagy akár </a:t>
            </a:r>
            <a:r>
              <a:rPr lang="hu-HU" b="0" dirty="0" err="1" smtClean="0"/>
              <a:t>attoliterek</a:t>
            </a:r>
            <a:r>
              <a:rPr lang="hu-HU" b="0" dirty="0" smtClean="0"/>
              <a:t> szabályozott elosztását?</a:t>
            </a:r>
            <a:endParaRPr lang="hu-HU" b="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85553"/>
            <a:ext cx="77914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66438"/>
            <a:ext cx="2376264" cy="586298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4355976" y="11770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Centre Suisse d'Electronique et de Microtechnique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Nanodiszperzálás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11247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NADIS AFM tű konstrukciók</a:t>
            </a:r>
            <a:endParaRPr lang="hu-HU" b="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421293" cy="230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59682"/>
            <a:ext cx="50196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0821">
            <a:off x="4783090" y="1393255"/>
            <a:ext cx="3349930" cy="117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79512" y="407707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Standard </a:t>
            </a:r>
            <a:r>
              <a:rPr lang="hu-HU" dirty="0" err="1" smtClean="0"/>
              <a:t>SiNi</a:t>
            </a:r>
            <a:r>
              <a:rPr lang="hu-HU" dirty="0" smtClean="0"/>
              <a:t> AFM tű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FIB (fókuszált ionnyaláb) megmunkálás,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apertúra és mintatartó kialakítása.</a:t>
            </a:r>
            <a:r>
              <a:rPr lang="hu-HU" dirty="0" smtClean="0"/>
              <a:t> </a:t>
            </a:r>
            <a:endParaRPr lang="en-US" dirty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78904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830010"/>
            <a:ext cx="2448272" cy="2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8CA48-4A8E-49A9-971B-83D474A3DC7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2875" y="-7143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Nanodiszperzálás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131463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Példa 1: fluoreszcens jelöléssel ellátott fehérjék glicerinben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bal: optikai mikroszkóppal, a felvitel után.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jobb: fluoreszcens mikroszkóp, szárítás után</a:t>
            </a:r>
            <a:endParaRPr lang="hu-HU" b="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4608512" cy="199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87763"/>
            <a:ext cx="4536504" cy="24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07504" y="412294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Példa 2: 20 nm átmérőjű </a:t>
            </a:r>
            <a:r>
              <a:rPr lang="hu-HU" dirty="0" err="1" smtClean="0"/>
              <a:t>polisztirén</a:t>
            </a:r>
            <a:r>
              <a:rPr lang="hu-HU" dirty="0" smtClean="0"/>
              <a:t> </a:t>
            </a:r>
            <a:r>
              <a:rPr lang="hu-HU" dirty="0" err="1" smtClean="0"/>
              <a:t>nanoszemcsék</a:t>
            </a:r>
            <a:r>
              <a:rPr lang="hu-HU" dirty="0" smtClean="0"/>
              <a:t> glicerinben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bal: optikai mikroszkóppal, a felvitel után.</a:t>
            </a:r>
          </a:p>
          <a:p>
            <a:pPr>
              <a:buFont typeface="Wingdings" pitchFamily="2" charset="2"/>
              <a:buChar char="Ø"/>
            </a:pPr>
            <a:r>
              <a:rPr lang="hu-HU" b="0" dirty="0"/>
              <a:t> </a:t>
            </a:r>
            <a:r>
              <a:rPr lang="hu-HU" b="0" dirty="0" smtClean="0"/>
              <a:t>jobb: AFM kép a szárítás után.</a:t>
            </a:r>
            <a:endParaRPr lang="hu-HU" b="0" dirty="0"/>
          </a:p>
        </p:txBody>
      </p:sp>
      <p:pic>
        <p:nvPicPr>
          <p:cNvPr id="9" name="Picture 2" descr="C:\Users\bonyar\Desktop\2012_2013_tanév\Nanotudomány előadások\CSEM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016224" cy="49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téma">
  <a:themeElements>
    <a:clrScheme name="3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9538</TotalTime>
  <Words>1193</Words>
  <Application>Microsoft Office PowerPoint</Application>
  <PresentationFormat>Diavetítés a képernyőre (4:3 oldalarány)</PresentationFormat>
  <Paragraphs>247</Paragraphs>
  <Slides>31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3_Office-téma</vt:lpstr>
      <vt:lpstr>Haladó SPM alkalmazások </vt:lpstr>
      <vt:lpstr>Áttekintés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5. Nanoshaving / Nanografting</vt:lpstr>
      <vt:lpstr>5. Nanoshaving / Nanografting</vt:lpstr>
      <vt:lpstr>5. Nanoshaving / Nanografting</vt:lpstr>
      <vt:lpstr>5. Nanoshaving / Nanografting</vt:lpstr>
      <vt:lpstr>6. Szub-molekuláris képalkotás</vt:lpstr>
      <vt:lpstr>6. Szub-molekuláris képalkotás</vt:lpstr>
      <vt:lpstr>PowerPoint bemutató</vt:lpstr>
    </vt:vector>
  </TitlesOfParts>
  <Company>BME-ETT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BME-ETT intro</dc:title>
  <dc:creator>Balogh</dc:creator>
  <cp:lastModifiedBy>Bonyar</cp:lastModifiedBy>
  <cp:revision>593</cp:revision>
  <dcterms:created xsi:type="dcterms:W3CDTF">2002-04-01T22:55:41Z</dcterms:created>
  <dcterms:modified xsi:type="dcterms:W3CDTF">2015-05-17T11:03:39Z</dcterms:modified>
</cp:coreProperties>
</file>