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0" r:id="rId5"/>
    <p:sldId id="259" r:id="rId6"/>
    <p:sldId id="258" r:id="rId7"/>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Alcím mintájának szerkesztése</a:t>
            </a:r>
          </a:p>
        </p:txBody>
      </p:sp>
      <p:sp>
        <p:nvSpPr>
          <p:cNvPr id="4" name="Dátum helye 3"/>
          <p:cNvSpPr>
            <a:spLocks noGrp="1"/>
          </p:cNvSpPr>
          <p:nvPr>
            <p:ph type="dt" sz="half" idx="10"/>
          </p:nvPr>
        </p:nvSpPr>
        <p:spPr/>
        <p:txBody>
          <a:bodyPr/>
          <a:lstStyle/>
          <a:p>
            <a:fld id="{A8CFEF7C-1D77-4A4F-BCF5-3713DB8C2092}" type="datetimeFigureOut">
              <a:rPr lang="hu-HU" smtClean="0"/>
              <a:t>2022. 11. 22.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1958738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A8CFEF7C-1D77-4A4F-BCF5-3713DB8C2092}" type="datetimeFigureOut">
              <a:rPr lang="hu-HU" smtClean="0"/>
              <a:t>2022. 11. 22.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1599549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a:t>Mintacím szerkesztése</a:t>
            </a:r>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A8CFEF7C-1D77-4A4F-BCF5-3713DB8C2092}" type="datetimeFigureOut">
              <a:rPr lang="hu-HU" smtClean="0"/>
              <a:t>2022. 11. 22.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2413820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A8CFEF7C-1D77-4A4F-BCF5-3713DB8C2092}" type="datetimeFigureOut">
              <a:rPr lang="hu-HU" smtClean="0"/>
              <a:t>2022. 11. 22.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2221068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átum helye 3"/>
          <p:cNvSpPr>
            <a:spLocks noGrp="1"/>
          </p:cNvSpPr>
          <p:nvPr>
            <p:ph type="dt" sz="half" idx="10"/>
          </p:nvPr>
        </p:nvSpPr>
        <p:spPr/>
        <p:txBody>
          <a:bodyPr/>
          <a:lstStyle/>
          <a:p>
            <a:fld id="{A8CFEF7C-1D77-4A4F-BCF5-3713DB8C2092}" type="datetimeFigureOut">
              <a:rPr lang="hu-HU" smtClean="0"/>
              <a:t>2022. 11. 22.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1801305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p:cNvSpPr>
            <a:spLocks noGrp="1"/>
          </p:cNvSpPr>
          <p:nvPr>
            <p:ph type="dt" sz="half" idx="10"/>
          </p:nvPr>
        </p:nvSpPr>
        <p:spPr/>
        <p:txBody>
          <a:bodyPr/>
          <a:lstStyle/>
          <a:p>
            <a:fld id="{A8CFEF7C-1D77-4A4F-BCF5-3713DB8C2092}" type="datetimeFigureOut">
              <a:rPr lang="hu-HU" smtClean="0"/>
              <a:t>2022. 11. 22.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3653979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p:cNvSpPr>
            <a:spLocks noGrp="1"/>
          </p:cNvSpPr>
          <p:nvPr>
            <p:ph type="dt" sz="half" idx="10"/>
          </p:nvPr>
        </p:nvSpPr>
        <p:spPr/>
        <p:txBody>
          <a:bodyPr/>
          <a:lstStyle/>
          <a:p>
            <a:fld id="{A8CFEF7C-1D77-4A4F-BCF5-3713DB8C2092}" type="datetimeFigureOut">
              <a:rPr lang="hu-HU" smtClean="0"/>
              <a:t>2022. 11. 22.</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3531411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Dátum helye 2"/>
          <p:cNvSpPr>
            <a:spLocks noGrp="1"/>
          </p:cNvSpPr>
          <p:nvPr>
            <p:ph type="dt" sz="half" idx="10"/>
          </p:nvPr>
        </p:nvSpPr>
        <p:spPr/>
        <p:txBody>
          <a:bodyPr/>
          <a:lstStyle/>
          <a:p>
            <a:fld id="{A8CFEF7C-1D77-4A4F-BCF5-3713DB8C2092}" type="datetimeFigureOut">
              <a:rPr lang="hu-HU" smtClean="0"/>
              <a:t>2022. 11. 22.</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259121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A8CFEF7C-1D77-4A4F-BCF5-3713DB8C2092}" type="datetimeFigureOut">
              <a:rPr lang="hu-HU" smtClean="0"/>
              <a:t>2022. 11. 22.</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2709291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a:t>Mintacím szerkesztése</a:t>
            </a:r>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A8CFEF7C-1D77-4A4F-BCF5-3713DB8C2092}" type="datetimeFigureOut">
              <a:rPr lang="hu-HU" smtClean="0"/>
              <a:t>2022. 11. 22.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2161585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A8CFEF7C-1D77-4A4F-BCF5-3713DB8C2092}" type="datetimeFigureOut">
              <a:rPr lang="hu-HU" smtClean="0"/>
              <a:t>2022. 11. 22.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E8E736B3-5808-4C47-895A-070941F68D1A}" type="slidenum">
              <a:rPr lang="hu-HU" smtClean="0"/>
              <a:t>‹#›</a:t>
            </a:fld>
            <a:endParaRPr lang="hu-HU"/>
          </a:p>
        </p:txBody>
      </p:sp>
    </p:spTree>
    <p:extLst>
      <p:ext uri="{BB962C8B-B14F-4D97-AF65-F5344CB8AC3E}">
        <p14:creationId xmlns:p14="http://schemas.microsoft.com/office/powerpoint/2010/main" val="1299495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a:t>Mintacím szerkesztése</a:t>
            </a:r>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FEF7C-1D77-4A4F-BCF5-3713DB8C2092}" type="datetimeFigureOut">
              <a:rPr lang="hu-HU" smtClean="0"/>
              <a:t>2022. 11. 22.</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E736B3-5808-4C47-895A-070941F68D1A}" type="slidenum">
              <a:rPr lang="hu-HU" smtClean="0"/>
              <a:t>‹#›</a:t>
            </a:fld>
            <a:endParaRPr lang="hu-HU"/>
          </a:p>
        </p:txBody>
      </p:sp>
    </p:spTree>
    <p:extLst>
      <p:ext uri="{BB962C8B-B14F-4D97-AF65-F5344CB8AC3E}">
        <p14:creationId xmlns:p14="http://schemas.microsoft.com/office/powerpoint/2010/main" val="15704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villanyautosok.hu/2020/08/01/harom-infografika-a-magyarorszagi-megujulo-energiarol/" TargetMode="External"/><Relationship Id="rId2" Type="http://schemas.openxmlformats.org/officeDocument/2006/relationships/hyperlink" Target="https://villanyautosok.hu/elektromos-auto-tudastar/" TargetMode="External"/><Relationship Id="rId1" Type="http://schemas.openxmlformats.org/officeDocument/2006/relationships/slideLayout" Target="../slideLayouts/slideLayout7.xml"/><Relationship Id="rId4" Type="http://schemas.openxmlformats.org/officeDocument/2006/relationships/hyperlink" Target="https://villanyautosok.hu/zold-rendszam/mely-varosokban-lehet-zold-rendszammal-ingyen-parkolni/"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3.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5.png"/><Relationship Id="rId4" Type="http://schemas.openxmlformats.org/officeDocument/2006/relationships/image" Target="../media/image4.jpeg"/><Relationship Id="rId9"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755576" y="980728"/>
            <a:ext cx="7772400" cy="1470025"/>
          </a:xfrm>
        </p:spPr>
        <p:txBody>
          <a:bodyPr/>
          <a:lstStyle/>
          <a:p>
            <a:r>
              <a:rPr lang="hu-HU" b="0" i="0" dirty="0">
                <a:solidFill>
                  <a:srgbClr val="000000"/>
                </a:solidFill>
                <a:effectLst/>
                <a:latin typeface="Times New Roman" panose="02020603050405020304" pitchFamily="18" charset="0"/>
              </a:rPr>
              <a:t>Utópia - avagy hogyan kellene a villamos energiát kezelni?</a:t>
            </a:r>
            <a:endParaRPr lang="hu-HU" dirty="0"/>
          </a:p>
        </p:txBody>
      </p:sp>
      <p:sp>
        <p:nvSpPr>
          <p:cNvPr id="3" name="Alcím 2"/>
          <p:cNvSpPr>
            <a:spLocks noGrp="1"/>
          </p:cNvSpPr>
          <p:nvPr>
            <p:ph type="subTitle" idx="1"/>
          </p:nvPr>
        </p:nvSpPr>
        <p:spPr>
          <a:xfrm>
            <a:off x="1331640" y="2996952"/>
            <a:ext cx="6400800" cy="1752600"/>
          </a:xfrm>
        </p:spPr>
        <p:txBody>
          <a:bodyPr/>
          <a:lstStyle/>
          <a:p>
            <a:r>
              <a:rPr lang="hu-HU" dirty="0"/>
              <a:t>(vitagerjesztésre)</a:t>
            </a:r>
          </a:p>
        </p:txBody>
      </p:sp>
    </p:spTree>
    <p:extLst>
      <p:ext uri="{BB962C8B-B14F-4D97-AF65-F5344CB8AC3E}">
        <p14:creationId xmlns:p14="http://schemas.microsoft.com/office/powerpoint/2010/main" val="1146324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520" y="274638"/>
            <a:ext cx="2736304" cy="5962674"/>
          </a:xfrm>
        </p:spPr>
        <p:txBody>
          <a:bodyPr>
            <a:normAutofit/>
          </a:bodyPr>
          <a:lstStyle/>
          <a:p>
            <a:r>
              <a:rPr lang="en-GB" sz="3200" dirty="0" err="1"/>
              <a:t>Konvencionális</a:t>
            </a:r>
            <a:r>
              <a:rPr lang="hu-HU" sz="3200" dirty="0"/>
              <a:t> energiatermelő és elosztó rendszer megújulókkal kiegészítve: jellemzően egyirányú energiaáramlás van a rendszerben</a:t>
            </a:r>
          </a:p>
        </p:txBody>
      </p:sp>
      <p:pic>
        <p:nvPicPr>
          <p:cNvPr id="1026" name="Picture 2" descr="https://upload.wikimedia.org/wikipedia/commons/thumb/c/c0/Electricity_Grid_Schematic_Hungarian.svg/300px-Electricity_Grid_Schematic_Hungarian.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9545"/>
            <a:ext cx="5544616" cy="6867885"/>
          </a:xfrm>
          <a:prstGeom prst="rect">
            <a:avLst/>
          </a:prstGeom>
          <a:noFill/>
          <a:extLst>
            <a:ext uri="{909E8E84-426E-40DD-AFC4-6F175D3DCCD1}">
              <a14:hiddenFill xmlns:a14="http://schemas.microsoft.com/office/drawing/2010/main">
                <a:solidFill>
                  <a:srgbClr val="FFFFFF"/>
                </a:solidFill>
              </a14:hiddenFill>
            </a:ext>
          </a:extLst>
        </p:spPr>
      </p:pic>
      <p:cxnSp>
        <p:nvCxnSpPr>
          <p:cNvPr id="4" name="Egyenes összekötő nyíllal 3"/>
          <p:cNvCxnSpPr/>
          <p:nvPr/>
        </p:nvCxnSpPr>
        <p:spPr>
          <a:xfrm>
            <a:off x="5940152" y="3140968"/>
            <a:ext cx="0" cy="792088"/>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 name="Egyenes összekötő nyíllal 6"/>
          <p:cNvCxnSpPr/>
          <p:nvPr/>
        </p:nvCxnSpPr>
        <p:spPr>
          <a:xfrm flipV="1">
            <a:off x="5940152" y="5904292"/>
            <a:ext cx="0" cy="72008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634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395536" y="332656"/>
            <a:ext cx="8208912" cy="6909584"/>
          </a:xfrm>
          <a:prstGeom prst="rect">
            <a:avLst/>
          </a:prstGeom>
          <a:noFill/>
        </p:spPr>
        <p:txBody>
          <a:bodyPr wrap="square" rtlCol="0">
            <a:spAutoFit/>
          </a:bodyPr>
          <a:lstStyle/>
          <a:p>
            <a:r>
              <a:rPr lang="hu-HU" sz="1400" b="1" u="sng" dirty="0">
                <a:solidFill>
                  <a:schemeClr val="tx2">
                    <a:lumMod val="40000"/>
                    <a:lumOff val="60000"/>
                  </a:schemeClr>
                </a:solidFill>
                <a:hlinkClick r:id="rId2"/>
              </a:rPr>
              <a:t>https://villanyautosok.hu/elektromos-auto-tudastar/</a:t>
            </a:r>
            <a:endParaRPr lang="hu-HU" sz="1400" b="1" u="sng" dirty="0">
              <a:solidFill>
                <a:schemeClr val="tx2">
                  <a:lumMod val="40000"/>
                  <a:lumOff val="60000"/>
                </a:schemeClr>
              </a:solidFill>
            </a:endParaRPr>
          </a:p>
          <a:p>
            <a:endParaRPr lang="hu-HU" sz="1400" b="1" u="sng" dirty="0">
              <a:solidFill>
                <a:schemeClr val="tx2">
                  <a:lumMod val="40000"/>
                  <a:lumOff val="60000"/>
                </a:schemeClr>
              </a:solidFill>
            </a:endParaRPr>
          </a:p>
          <a:p>
            <a:r>
              <a:rPr lang="hu-HU" sz="1400" b="1" dirty="0"/>
              <a:t>1. Nincs helyi légszennyezés</a:t>
            </a:r>
          </a:p>
          <a:p>
            <a:r>
              <a:rPr lang="hu-HU" sz="900" dirty="0"/>
              <a:t>Az elektromos autó nem szennyezi a közvetlen környezetét, és ha az elektromos áramot környezetbarát módon állítjuk elő, akkor az elektromos autó máshol sem szennyez. A hazai áramtermelés kétharmada már ma is </a:t>
            </a:r>
            <a:r>
              <a:rPr lang="hu-HU" sz="900" b="1" dirty="0">
                <a:hlinkClick r:id="rId3"/>
              </a:rPr>
              <a:t>lényegében kibocsátásmentes</a:t>
            </a:r>
            <a:r>
              <a:rPr lang="hu-HU" sz="900" dirty="0"/>
              <a:t> (~48% atomenergia, ~12% megújuló), ráadásul a maradék rész kétharmada is földgáz. A Magyarországon megtermelt áram kevesebb mint 12%-a mögött van szén.</a:t>
            </a:r>
          </a:p>
          <a:p>
            <a:r>
              <a:rPr lang="hu-HU" sz="1400" b="1" dirty="0"/>
              <a:t>2. Nincs finom rezonancia</a:t>
            </a:r>
          </a:p>
          <a:p>
            <a:r>
              <a:rPr lang="hu-HU" sz="900" dirty="0"/>
              <a:t>A belsőégésű motorok szüntelenül ismétlődő robbanások energiáját igyekeznek forgómozgássá alakítani, miközben megállás nélkül rázzák az autó karosszériáját, illetve a benne ülő utasokat. Ehhez annyira hozzászoktunk, hogy már nem is vesszük észre. Legalábbis mindaddig, amíg át nem ülünk egy elektromos meghajtású autóba. A villanyautóban nincs alapjáraton járó motor, nincsenek robbanások, csak az észrevétlenül forgó elektromotor. Persze az is csak akkor, amikor az autót mozdítani kell, hiszen álló helyzetben az elektromotor is áll.</a:t>
            </a:r>
          </a:p>
          <a:p>
            <a:r>
              <a:rPr lang="hu-HU" sz="1400" b="1" dirty="0"/>
              <a:t>3. Nincs zajszennyezés</a:t>
            </a:r>
          </a:p>
          <a:p>
            <a:r>
              <a:rPr lang="hu-HU" sz="900" dirty="0"/>
              <a:t>Nincs robbanás, nincs kipufogódob, nincs zaj. Mindössze a gumik és a menetszél, illetve az elektromotorok halkan süvítő hangja.</a:t>
            </a:r>
          </a:p>
          <a:p>
            <a:r>
              <a:rPr lang="hu-HU" sz="1400" b="1" dirty="0"/>
              <a:t>4. Akár minden reggel maximális hatótáv</a:t>
            </a:r>
          </a:p>
          <a:p>
            <a:r>
              <a:rPr lang="hu-HU" sz="900" dirty="0"/>
              <a:t>Nem kell benzinkútra járni, benzingőzt szívni, kasszánál </a:t>
            </a:r>
            <a:r>
              <a:rPr lang="hu-HU" sz="900" dirty="0" err="1"/>
              <a:t>sorbaállni</a:t>
            </a:r>
            <a:r>
              <a:rPr lang="hu-HU" sz="900" dirty="0"/>
              <a:t>, hiszen a villanyautó az otthoni töltőről akár minden éjjel teletölthető. Reggelente vagy munkahelyi töltés esetén a munkaidő végén teletöltött akkumulátor várja az autóst.</a:t>
            </a:r>
          </a:p>
          <a:p>
            <a:r>
              <a:rPr lang="hu-HU" sz="1400" b="1" dirty="0"/>
              <a:t>5. Nyomatékos villanymotor, dinamikus gyorsulás</a:t>
            </a:r>
          </a:p>
          <a:p>
            <a:r>
              <a:rPr lang="hu-HU" sz="900" dirty="0"/>
              <a:t>A villanymotor folyamatosan elérhető nyomatékának köszönhetően az erő bármikor az autós rendelkezésére áll. Nincs megtorpanás, nincs turbólyuk, nincs sebességváltás. Csak kényelmes és élvezetes gyorsulás. Az autók padlójába épített akkumulátor miatt az autók súlypontja alacsony, ami növeli a stabilitást és javítja a vezetési élményt.</a:t>
            </a:r>
          </a:p>
          <a:p>
            <a:r>
              <a:rPr lang="hu-HU" sz="1400" b="1" dirty="0"/>
              <a:t>6. Alacsony üzemanyagköltség</a:t>
            </a:r>
          </a:p>
          <a:p>
            <a:r>
              <a:rPr lang="hu-HU" sz="900" dirty="0"/>
              <a:t>Az elektromos árammal egy km költsége sokkal alacsonyabb, mint benzinnel vagy gázolajjal. A hagyományos üzemanyagokra átszámítva nagyjából 2 liternyivel lehet 100 km-t megtenni egy középkategóriás villanyautóval, de a kisebb autók még ennél is kevesebbet fogyasztanak. 15-20 ezer km-es éves futásteljesítmény mellett ez akár több százezer forintos megtakarítást is jelenthet.</a:t>
            </a:r>
          </a:p>
          <a:p>
            <a:r>
              <a:rPr lang="hu-HU" sz="1400" b="1" dirty="0"/>
              <a:t>7. Olajimporttól független üzemanyag</a:t>
            </a:r>
          </a:p>
          <a:p>
            <a:r>
              <a:rPr lang="hu-HU" sz="900" dirty="0"/>
              <a:t>Az autóba töltendő elektromos áram akár otthon, saját rendszerben (napelem, szélerőmű, stb.) is előállítható. A közlekedés költsége nem függ közvetlenül a nemzetközi olajáraktól. Az elektromos áram iparilag számos különböző módon is előállítható, így nem csak az egyén, de az ország olajfüggősége is csökken.</a:t>
            </a:r>
          </a:p>
          <a:p>
            <a:r>
              <a:rPr lang="hu-HU" sz="1400" b="1" dirty="0"/>
              <a:t>8. Olcsóbb karbantartás</a:t>
            </a:r>
          </a:p>
          <a:p>
            <a:r>
              <a:rPr lang="hu-HU" sz="900" dirty="0"/>
              <a:t>Fékezéskor az autó mozgási energiája nem vész el a féktárcsának nyomódó fékbetétek súrlódásakor, hanem az elektromotort generátorként hajtva elektromos árammá alakul. Ez az energia az autó következő felgyorsításakor újra felhasználható. Ezzel nem csak a városi fogyasztás csökkenthető drasztikusan, de jelentősen csökken a fékbetétek és féktárcsák kopása is. A legtöbb villanyautóban valószínűleg sosem fognak féktárcsát cserélni, azok annyira nem kopnak.</a:t>
            </a:r>
          </a:p>
          <a:p>
            <a:r>
              <a:rPr lang="hu-HU" sz="1400" b="1" dirty="0"/>
              <a:t>9. Egyszerűbb hajtáslánc, kevesebb meghibásodás</a:t>
            </a:r>
          </a:p>
          <a:p>
            <a:r>
              <a:rPr lang="hu-HU" sz="900" dirty="0"/>
              <a:t>Nincs önindító, nincs turbó, nincs kettős tömegű lendkerék, nincs váltómű, nincs kipufogó rendszer, nincs kardántengely. És nem utolsó sorban nincs olajcsere, ami nem csak a költségeket, de az ártalmatlanítandó fáradt olaj mennyiségét is jelentősen csökkenti.</a:t>
            </a:r>
          </a:p>
          <a:p>
            <a:r>
              <a:rPr lang="hu-HU" sz="1400" b="1" dirty="0"/>
              <a:t>10. Ingyenes parkolás</a:t>
            </a:r>
          </a:p>
          <a:p>
            <a:r>
              <a:rPr lang="hu-HU" sz="900" dirty="0"/>
              <a:t>Budapesten és a város sok pontján a zöld rendszámmal ellátott villanyautók </a:t>
            </a:r>
            <a:r>
              <a:rPr lang="hu-HU" sz="900" b="1" dirty="0">
                <a:hlinkClick r:id="rId4"/>
              </a:rPr>
              <a:t>minden közterületi parkolóban ingyen parkolhatnak</a:t>
            </a:r>
            <a:r>
              <a:rPr lang="hu-HU" sz="900" dirty="0"/>
              <a:t>, ezzel ösztönözve mindenkit arra, hogy a városban való közlekedéshez kibocsátásmentes járművet használjon.</a:t>
            </a:r>
          </a:p>
          <a:p>
            <a:pPr lvl="0"/>
            <a:r>
              <a:rPr lang="hu-HU" sz="1400" b="1" dirty="0">
                <a:solidFill>
                  <a:prstClr val="black"/>
                </a:solidFill>
              </a:rPr>
              <a:t>+1 = 11. Energiatárolási lehetőség</a:t>
            </a:r>
          </a:p>
          <a:p>
            <a:pPr lvl="0"/>
            <a:r>
              <a:rPr lang="hu-HU" sz="900" dirty="0">
                <a:solidFill>
                  <a:prstClr val="black"/>
                </a:solidFill>
              </a:rPr>
              <a:t>Ld. A következő diát! </a:t>
            </a:r>
          </a:p>
          <a:p>
            <a:endParaRPr lang="hu-HU" sz="900" dirty="0"/>
          </a:p>
          <a:p>
            <a:endParaRPr lang="hu-HU" sz="900" dirty="0"/>
          </a:p>
          <a:p>
            <a:endParaRPr lang="hu-HU" dirty="0"/>
          </a:p>
        </p:txBody>
      </p:sp>
    </p:spTree>
    <p:extLst>
      <p:ext uri="{BB962C8B-B14F-4D97-AF65-F5344CB8AC3E}">
        <p14:creationId xmlns:p14="http://schemas.microsoft.com/office/powerpoint/2010/main" val="4255085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0588" y="91814"/>
            <a:ext cx="3863340" cy="1674907"/>
          </a:xfrm>
        </p:spPr>
        <p:txBody>
          <a:bodyPr>
            <a:noAutofit/>
          </a:bodyPr>
          <a:lstStyle/>
          <a:p>
            <a:r>
              <a:rPr lang="hu-HU" sz="2000" dirty="0">
                <a:solidFill>
                  <a:srgbClr val="00B050"/>
                </a:solidFill>
              </a:rPr>
              <a:t>Energia tárolás gépkocsik akkumulátoraiban (durva becslés)</a:t>
            </a:r>
          </a:p>
        </p:txBody>
      </p:sp>
      <p:sp>
        <p:nvSpPr>
          <p:cNvPr id="3" name="AutoShape 2" descr="7 napos időjárás előrejelzés a világ síterepeire a sielok.hu portál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4" name="AutoShape 7" descr="meteorológiai állomás - Iskolakert Progr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10"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908720"/>
            <a:ext cx="4371911"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zövegdoboz 4"/>
          <p:cNvSpPr txBox="1"/>
          <p:nvPr/>
        </p:nvSpPr>
        <p:spPr>
          <a:xfrm>
            <a:off x="612775" y="2132856"/>
            <a:ext cx="3455169" cy="1200329"/>
          </a:xfrm>
          <a:prstGeom prst="rect">
            <a:avLst/>
          </a:prstGeom>
          <a:noFill/>
        </p:spPr>
        <p:txBody>
          <a:bodyPr wrap="square" rtlCol="0">
            <a:spAutoFit/>
          </a:bodyPr>
          <a:lstStyle/>
          <a:p>
            <a:r>
              <a:rPr lang="hu-HU" dirty="0"/>
              <a:t>Kapacitás: 50 kWh,  2000000 villamos jármű összes kapacitása 100 millió kWh, 100GWh = az ország napi energiafogyasztása.  </a:t>
            </a:r>
          </a:p>
        </p:txBody>
      </p:sp>
      <p:sp>
        <p:nvSpPr>
          <p:cNvPr id="8" name="Szövegdoboz 7"/>
          <p:cNvSpPr txBox="1"/>
          <p:nvPr/>
        </p:nvSpPr>
        <p:spPr>
          <a:xfrm>
            <a:off x="611560" y="3933056"/>
            <a:ext cx="8352928" cy="1754326"/>
          </a:xfrm>
          <a:prstGeom prst="rect">
            <a:avLst/>
          </a:prstGeom>
          <a:noFill/>
        </p:spPr>
        <p:txBody>
          <a:bodyPr wrap="square" rtlCol="0">
            <a:spAutoFit/>
          </a:bodyPr>
          <a:lstStyle/>
          <a:p>
            <a:r>
              <a:rPr lang="hu-HU" dirty="0"/>
              <a:t>Átlag futás: 50 km/nap, átlagosan az akku kapacitásának 10%-át autózzuk el. Számoljunk átlagosan 50% felajánlható kapacitással, így a gépkocsikból 12 órányi energia felhasználás fedezhető! </a:t>
            </a:r>
          </a:p>
          <a:p>
            <a:endParaRPr lang="hu-HU" dirty="0"/>
          </a:p>
          <a:p>
            <a:r>
              <a:rPr lang="hu-HU" dirty="0"/>
              <a:t>A tulajdonos dönthet, hány százalék akku kapacitást ajánl fel a hálózatnak, milyen árnál kezd el eladni energiát, ill. milyen áron hajlandó tölteni. </a:t>
            </a:r>
          </a:p>
        </p:txBody>
      </p:sp>
      <p:cxnSp>
        <p:nvCxnSpPr>
          <p:cNvPr id="37" name="Egyenes összekötő nyíllal 36"/>
          <p:cNvCxnSpPr/>
          <p:nvPr/>
        </p:nvCxnSpPr>
        <p:spPr>
          <a:xfrm flipV="1">
            <a:off x="7308304" y="1700808"/>
            <a:ext cx="144016" cy="432048"/>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861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23528" y="188640"/>
            <a:ext cx="2520280" cy="1584176"/>
          </a:xfrm>
        </p:spPr>
        <p:txBody>
          <a:bodyPr>
            <a:noAutofit/>
          </a:bodyPr>
          <a:lstStyle/>
          <a:p>
            <a:r>
              <a:rPr lang="hu-HU" sz="2000" dirty="0"/>
              <a:t>Intelligens energiatermelő, tároló és elosztó rendszer: több irányú </a:t>
            </a:r>
            <a:r>
              <a:rPr lang="hu-HU" sz="2000" dirty="0">
                <a:solidFill>
                  <a:srgbClr val="00B050"/>
                </a:solidFill>
              </a:rPr>
              <a:t>energia</a:t>
            </a:r>
            <a:r>
              <a:rPr lang="hu-HU" sz="2000" dirty="0"/>
              <a:t> és </a:t>
            </a:r>
            <a:r>
              <a:rPr lang="hu-HU" sz="2000" dirty="0">
                <a:solidFill>
                  <a:srgbClr val="FF0000"/>
                </a:solidFill>
              </a:rPr>
              <a:t>információ</a:t>
            </a:r>
            <a:r>
              <a:rPr lang="hu-HU" sz="2000" dirty="0"/>
              <a:t> áramlás</a:t>
            </a:r>
          </a:p>
        </p:txBody>
      </p:sp>
      <p:pic>
        <p:nvPicPr>
          <p:cNvPr id="1026" name="Picture 2" descr="https://upload.wikimedia.org/wikipedia/commons/thumb/c/c0/Electricity_Grid_Schematic_Hungarian.svg/300px-Electricity_Grid_Schematic_Hungarian.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9545"/>
            <a:ext cx="5544616" cy="6887545"/>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2" descr="7 napos időjárás előrejelzés a világ síterepeire a sielok.hu portál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975" y="1953519"/>
            <a:ext cx="2881042" cy="1331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descr="Meteorológiai előrejelzés | Körinf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975" y="3530699"/>
            <a:ext cx="1761332" cy="141046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7" descr="meteorológiai állomás - Iskolakert Progr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975" y="5070301"/>
            <a:ext cx="1753705" cy="1167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27784" y="5146006"/>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89017" y="5157192"/>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09097" y="5146006"/>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89017" y="3356992"/>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27784" y="3356992"/>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79912" y="3356992"/>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27784" y="3743424"/>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44623" y="4152434"/>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44623" y="4624528"/>
            <a:ext cx="662903" cy="37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Egyenes összekötő 5"/>
          <p:cNvCxnSpPr/>
          <p:nvPr/>
        </p:nvCxnSpPr>
        <p:spPr>
          <a:xfrm>
            <a:off x="3520468" y="160338"/>
            <a:ext cx="590895" cy="125243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Egyenes összekötő 19"/>
          <p:cNvCxnSpPr/>
          <p:nvPr/>
        </p:nvCxnSpPr>
        <p:spPr>
          <a:xfrm flipH="1">
            <a:off x="3275856" y="232346"/>
            <a:ext cx="1296145" cy="89239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Szövegdoboz 8"/>
          <p:cNvSpPr txBox="1"/>
          <p:nvPr/>
        </p:nvSpPr>
        <p:spPr>
          <a:xfrm>
            <a:off x="6336196" y="3573016"/>
            <a:ext cx="468052" cy="230832"/>
          </a:xfrm>
          <a:prstGeom prst="rect">
            <a:avLst/>
          </a:prstGeom>
          <a:noFill/>
          <a:ln w="28575">
            <a:solidFill>
              <a:srgbClr val="00B050"/>
            </a:solidFill>
          </a:ln>
        </p:spPr>
        <p:txBody>
          <a:bodyPr wrap="square" rtlCol="0">
            <a:spAutoFit/>
          </a:bodyPr>
          <a:lstStyle/>
          <a:p>
            <a:r>
              <a:rPr lang="hu-HU" sz="900" dirty="0"/>
              <a:t>akku</a:t>
            </a:r>
          </a:p>
        </p:txBody>
      </p:sp>
      <p:cxnSp>
        <p:nvCxnSpPr>
          <p:cNvPr id="19" name="Egyenes összekötő 18"/>
          <p:cNvCxnSpPr>
            <a:endCxn id="9" idx="1"/>
          </p:cNvCxnSpPr>
          <p:nvPr/>
        </p:nvCxnSpPr>
        <p:spPr>
          <a:xfrm>
            <a:off x="6228184" y="3688432"/>
            <a:ext cx="108012"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Egyenes összekötő nyíllal 6"/>
          <p:cNvCxnSpPr/>
          <p:nvPr/>
        </p:nvCxnSpPr>
        <p:spPr>
          <a:xfrm>
            <a:off x="5488440" y="4476597"/>
            <a:ext cx="360040" cy="0"/>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Egyenes összekötő nyíllal 23"/>
          <p:cNvCxnSpPr/>
          <p:nvPr/>
        </p:nvCxnSpPr>
        <p:spPr>
          <a:xfrm>
            <a:off x="5917304" y="3687536"/>
            <a:ext cx="360040" cy="0"/>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Egyenes összekötő nyíllal 24"/>
          <p:cNvCxnSpPr/>
          <p:nvPr/>
        </p:nvCxnSpPr>
        <p:spPr>
          <a:xfrm flipV="1">
            <a:off x="5917304" y="4797152"/>
            <a:ext cx="0" cy="1512168"/>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Egyenes összekötő nyíllal 31"/>
          <p:cNvCxnSpPr/>
          <p:nvPr/>
        </p:nvCxnSpPr>
        <p:spPr>
          <a:xfrm flipV="1">
            <a:off x="2987824" y="1412776"/>
            <a:ext cx="1584176" cy="43204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Egyenes összekötő nyíllal 37"/>
          <p:cNvCxnSpPr/>
          <p:nvPr/>
        </p:nvCxnSpPr>
        <p:spPr>
          <a:xfrm>
            <a:off x="2195736" y="6669360"/>
            <a:ext cx="3652744"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Egyenes összekötő 35"/>
          <p:cNvCxnSpPr/>
          <p:nvPr/>
        </p:nvCxnSpPr>
        <p:spPr>
          <a:xfrm>
            <a:off x="2195736" y="3378012"/>
            <a:ext cx="0" cy="331236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Egyenes összekötő nyíllal 42"/>
          <p:cNvCxnSpPr/>
          <p:nvPr/>
        </p:nvCxnSpPr>
        <p:spPr>
          <a:xfrm flipH="1">
            <a:off x="6084168" y="4666568"/>
            <a:ext cx="576064"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Egyenes összekötő nyíllal 45"/>
          <p:cNvCxnSpPr/>
          <p:nvPr/>
        </p:nvCxnSpPr>
        <p:spPr>
          <a:xfrm>
            <a:off x="5940152" y="3140968"/>
            <a:ext cx="0" cy="792088"/>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Egyenes összekötő nyíllal 46"/>
          <p:cNvCxnSpPr/>
          <p:nvPr/>
        </p:nvCxnSpPr>
        <p:spPr>
          <a:xfrm flipH="1">
            <a:off x="6085730" y="4114650"/>
            <a:ext cx="576064"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Egyenes összekötő nyíllal 49"/>
          <p:cNvCxnSpPr/>
          <p:nvPr/>
        </p:nvCxnSpPr>
        <p:spPr>
          <a:xfrm flipH="1">
            <a:off x="6084168" y="5301208"/>
            <a:ext cx="360040"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Egyenes összekötő nyíllal 52"/>
          <p:cNvCxnSpPr/>
          <p:nvPr/>
        </p:nvCxnSpPr>
        <p:spPr>
          <a:xfrm flipV="1">
            <a:off x="3059832" y="4797152"/>
            <a:ext cx="360040" cy="144017"/>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9" name="Szövegdoboz 48"/>
          <p:cNvSpPr txBox="1"/>
          <p:nvPr/>
        </p:nvSpPr>
        <p:spPr>
          <a:xfrm>
            <a:off x="7380312" y="2708920"/>
            <a:ext cx="1440160" cy="523220"/>
          </a:xfrm>
          <a:prstGeom prst="rect">
            <a:avLst/>
          </a:prstGeom>
          <a:noFill/>
        </p:spPr>
        <p:txBody>
          <a:bodyPr wrap="square" rtlCol="0">
            <a:spAutoFit/>
          </a:bodyPr>
          <a:lstStyle/>
          <a:p>
            <a:r>
              <a:rPr lang="hu-HU" sz="1400" dirty="0">
                <a:solidFill>
                  <a:srgbClr val="FF0000"/>
                </a:solidFill>
              </a:rPr>
              <a:t>Adatfeldolgozás, ármegállapítás</a:t>
            </a:r>
          </a:p>
        </p:txBody>
      </p:sp>
      <p:cxnSp>
        <p:nvCxnSpPr>
          <p:cNvPr id="57" name="Egyenes összekötő nyíllal 56"/>
          <p:cNvCxnSpPr/>
          <p:nvPr/>
        </p:nvCxnSpPr>
        <p:spPr>
          <a:xfrm flipH="1">
            <a:off x="5940152" y="3060576"/>
            <a:ext cx="1463990" cy="1873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Egyenes összekötő nyíllal 34"/>
          <p:cNvCxnSpPr/>
          <p:nvPr/>
        </p:nvCxnSpPr>
        <p:spPr>
          <a:xfrm flipV="1">
            <a:off x="3059832" y="5157191"/>
            <a:ext cx="360040" cy="144017"/>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Egyenes összekötő nyíllal 36"/>
          <p:cNvCxnSpPr/>
          <p:nvPr/>
        </p:nvCxnSpPr>
        <p:spPr>
          <a:xfrm flipV="1">
            <a:off x="3059832" y="4293096"/>
            <a:ext cx="360040" cy="144017"/>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9" name="Egyenes összekötő nyíllal 38"/>
          <p:cNvCxnSpPr/>
          <p:nvPr/>
        </p:nvCxnSpPr>
        <p:spPr>
          <a:xfrm flipV="1">
            <a:off x="3059832" y="3789040"/>
            <a:ext cx="360040" cy="144017"/>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Egyenes összekötő nyíllal 39"/>
          <p:cNvCxnSpPr/>
          <p:nvPr/>
        </p:nvCxnSpPr>
        <p:spPr>
          <a:xfrm>
            <a:off x="4211960" y="3573018"/>
            <a:ext cx="180020" cy="288030"/>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Egyenes összekötő nyíllal 40"/>
          <p:cNvCxnSpPr/>
          <p:nvPr/>
        </p:nvCxnSpPr>
        <p:spPr>
          <a:xfrm flipV="1">
            <a:off x="3635896" y="5157191"/>
            <a:ext cx="360040" cy="144017"/>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2" name="Egyenes összekötő nyíllal 41"/>
          <p:cNvCxnSpPr/>
          <p:nvPr/>
        </p:nvCxnSpPr>
        <p:spPr>
          <a:xfrm flipV="1">
            <a:off x="4427984" y="5301208"/>
            <a:ext cx="360040" cy="72009"/>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Egyenes összekötő nyíllal 43"/>
          <p:cNvCxnSpPr/>
          <p:nvPr/>
        </p:nvCxnSpPr>
        <p:spPr>
          <a:xfrm flipH="1" flipV="1">
            <a:off x="3635896" y="3530699"/>
            <a:ext cx="216024" cy="186335"/>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Egyenes összekötő nyíllal 47"/>
          <p:cNvCxnSpPr/>
          <p:nvPr/>
        </p:nvCxnSpPr>
        <p:spPr>
          <a:xfrm flipH="1" flipV="1">
            <a:off x="3131840" y="3602705"/>
            <a:ext cx="216024" cy="186335"/>
          </a:xfrm>
          <a:prstGeom prst="straightConnector1">
            <a:avLst/>
          </a:prstGeom>
          <a:ln w="2857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1" name="Romboid 50"/>
          <p:cNvSpPr/>
          <p:nvPr/>
        </p:nvSpPr>
        <p:spPr>
          <a:xfrm>
            <a:off x="3645132" y="4912990"/>
            <a:ext cx="100864" cy="54006"/>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2" name="Romboid 51"/>
          <p:cNvSpPr/>
          <p:nvPr/>
        </p:nvSpPr>
        <p:spPr>
          <a:xfrm>
            <a:off x="3806472" y="5904980"/>
            <a:ext cx="100864" cy="54006"/>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4" name="Romboid 53"/>
          <p:cNvSpPr/>
          <p:nvPr/>
        </p:nvSpPr>
        <p:spPr>
          <a:xfrm flipV="1">
            <a:off x="5076056" y="5106836"/>
            <a:ext cx="288031" cy="162018"/>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28" name="Egyenes összekötő 27"/>
          <p:cNvCxnSpPr>
            <a:stCxn id="54" idx="0"/>
          </p:cNvCxnSpPr>
          <p:nvPr/>
        </p:nvCxnSpPr>
        <p:spPr>
          <a:xfrm>
            <a:off x="5220072" y="5268854"/>
            <a:ext cx="0" cy="26291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8" name="Romboid 57"/>
          <p:cNvSpPr/>
          <p:nvPr/>
        </p:nvSpPr>
        <p:spPr>
          <a:xfrm flipV="1">
            <a:off x="4536936" y="3681968"/>
            <a:ext cx="288031" cy="162018"/>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cxnSp>
        <p:nvCxnSpPr>
          <p:cNvPr id="59" name="Egyenes összekötő 58"/>
          <p:cNvCxnSpPr>
            <a:stCxn id="58" idx="0"/>
          </p:cNvCxnSpPr>
          <p:nvPr/>
        </p:nvCxnSpPr>
        <p:spPr>
          <a:xfrm>
            <a:off x="4680952" y="3843986"/>
            <a:ext cx="0" cy="26291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0" name="Romboid 59"/>
          <p:cNvSpPr/>
          <p:nvPr/>
        </p:nvSpPr>
        <p:spPr>
          <a:xfrm>
            <a:off x="3823064" y="4555300"/>
            <a:ext cx="100864" cy="54006"/>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1" name="Romboid 60"/>
          <p:cNvSpPr/>
          <p:nvPr/>
        </p:nvSpPr>
        <p:spPr>
          <a:xfrm>
            <a:off x="3823064" y="3825984"/>
            <a:ext cx="100864" cy="54006"/>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2" name="Romboid 61"/>
          <p:cNvSpPr/>
          <p:nvPr/>
        </p:nvSpPr>
        <p:spPr>
          <a:xfrm>
            <a:off x="4127688" y="4562186"/>
            <a:ext cx="100864" cy="54006"/>
          </a:xfrm>
          <a:prstGeom prst="parallelogram">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pic>
        <p:nvPicPr>
          <p:cNvPr id="30" name="Picture 2" descr="https://panelectron-shop.hu/img/51885/M-300/M-300.jpg?time=163127327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48948" y="5528346"/>
            <a:ext cx="421768" cy="430640"/>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2" descr="https://panelectron-shop.hu/img/51885/M-300/M-300.jpg?time=163127327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26712" y="4828639"/>
            <a:ext cx="421768" cy="430640"/>
          </a:xfrm>
          <a:prstGeom prst="rect">
            <a:avLst/>
          </a:prstGeom>
          <a:noFill/>
          <a:extLst>
            <a:ext uri="{909E8E84-426E-40DD-AFC4-6F175D3DCCD1}">
              <a14:hiddenFill xmlns:a14="http://schemas.microsoft.com/office/drawing/2010/main">
                <a:solidFill>
                  <a:srgbClr val="FFFFFF"/>
                </a:solidFill>
              </a14:hiddenFill>
            </a:ext>
          </a:extLst>
        </p:spPr>
      </p:pic>
      <p:cxnSp>
        <p:nvCxnSpPr>
          <p:cNvPr id="33" name="Egyenes összekötő 32"/>
          <p:cNvCxnSpPr/>
          <p:nvPr/>
        </p:nvCxnSpPr>
        <p:spPr>
          <a:xfrm flipH="1">
            <a:off x="3189017" y="5531770"/>
            <a:ext cx="331451" cy="12203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6" name="Egyenes összekötő 65"/>
          <p:cNvCxnSpPr>
            <a:stCxn id="63" idx="1"/>
          </p:cNvCxnSpPr>
          <p:nvPr/>
        </p:nvCxnSpPr>
        <p:spPr>
          <a:xfrm flipH="1" flipV="1">
            <a:off x="4824968" y="4869160"/>
            <a:ext cx="601744" cy="174799"/>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70" name="Picture 2" descr="https://panelectron-shop.hu/img/51885/M-300/M-300.jpg?time=1631273275"/>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546565" y="4416000"/>
            <a:ext cx="210884" cy="215320"/>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2" descr="https://panelectron-shop.hu/img/51885/M-300/M-300.jpg?time=1631273275"/>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49082" y="4113693"/>
            <a:ext cx="175707" cy="1794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9486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áblázat 1"/>
          <p:cNvGraphicFramePr>
            <a:graphicFrameLocks noGrp="1"/>
          </p:cNvGraphicFramePr>
          <p:nvPr>
            <p:extLst>
              <p:ext uri="{D42A27DB-BD31-4B8C-83A1-F6EECF244321}">
                <p14:modId xmlns:p14="http://schemas.microsoft.com/office/powerpoint/2010/main" val="1173985724"/>
              </p:ext>
            </p:extLst>
          </p:nvPr>
        </p:nvGraphicFramePr>
        <p:xfrm>
          <a:off x="467544" y="476671"/>
          <a:ext cx="8280920" cy="5819934"/>
        </p:xfrm>
        <a:graphic>
          <a:graphicData uri="http://schemas.openxmlformats.org/drawingml/2006/table">
            <a:tbl>
              <a:tblPr firstRow="1" firstCol="1" bandRow="1">
                <a:tableStyleId>{5C22544A-7EE6-4342-B048-85BDC9FD1C3A}</a:tableStyleId>
              </a:tblPr>
              <a:tblGrid>
                <a:gridCol w="1888631">
                  <a:extLst>
                    <a:ext uri="{9D8B030D-6E8A-4147-A177-3AD203B41FA5}">
                      <a16:colId xmlns:a16="http://schemas.microsoft.com/office/drawing/2014/main" val="20000"/>
                    </a:ext>
                  </a:extLst>
                </a:gridCol>
                <a:gridCol w="2905586">
                  <a:extLst>
                    <a:ext uri="{9D8B030D-6E8A-4147-A177-3AD203B41FA5}">
                      <a16:colId xmlns:a16="http://schemas.microsoft.com/office/drawing/2014/main" val="20001"/>
                    </a:ext>
                  </a:extLst>
                </a:gridCol>
                <a:gridCol w="3486703">
                  <a:extLst>
                    <a:ext uri="{9D8B030D-6E8A-4147-A177-3AD203B41FA5}">
                      <a16:colId xmlns:a16="http://schemas.microsoft.com/office/drawing/2014/main" val="20002"/>
                    </a:ext>
                  </a:extLst>
                </a:gridCol>
              </a:tblGrid>
              <a:tr h="566618">
                <a:tc>
                  <a:txBody>
                    <a:bodyPr/>
                    <a:lstStyle/>
                    <a:p>
                      <a:pPr algn="l">
                        <a:spcAft>
                          <a:spcPts val="0"/>
                        </a:spcAft>
                      </a:pPr>
                      <a:r>
                        <a:rPr lang="en-GB" sz="1400" dirty="0">
                          <a:effectLst/>
                        </a:rPr>
                        <a:t>A </a:t>
                      </a:r>
                      <a:r>
                        <a:rPr lang="en-GB" sz="1400" dirty="0" err="1">
                          <a:effectLst/>
                        </a:rPr>
                        <a:t>rendszer</a:t>
                      </a:r>
                      <a:r>
                        <a:rPr lang="en-GB" sz="1400" dirty="0">
                          <a:effectLst/>
                        </a:rPr>
                        <a:t> </a:t>
                      </a:r>
                      <a:r>
                        <a:rPr lang="en-GB" sz="1400" dirty="0" err="1">
                          <a:effectLst/>
                        </a:rPr>
                        <a:t>jellege</a:t>
                      </a:r>
                      <a:endParaRPr lang="hu-HU" sz="1000" dirty="0">
                        <a:effectLst/>
                      </a:endParaRPr>
                    </a:p>
                    <a:p>
                      <a:pPr algn="l">
                        <a:spcAft>
                          <a:spcPts val="0"/>
                        </a:spcAft>
                      </a:pPr>
                      <a:r>
                        <a:rPr lang="en-GB" sz="1400" dirty="0">
                          <a:effectLst/>
                        </a:rPr>
                        <a:t> </a:t>
                      </a:r>
                      <a:endParaRPr lang="hu-HU" sz="1000" dirty="0">
                        <a:effectLst/>
                        <a:latin typeface="Times New Roman"/>
                        <a:ea typeface="Times New Roman"/>
                      </a:endParaRPr>
                    </a:p>
                  </a:txBody>
                  <a:tcPr marL="59574" marR="59574" marT="0" marB="0"/>
                </a:tc>
                <a:tc>
                  <a:txBody>
                    <a:bodyPr/>
                    <a:lstStyle/>
                    <a:p>
                      <a:pPr algn="l">
                        <a:spcAft>
                          <a:spcPts val="0"/>
                        </a:spcAft>
                      </a:pPr>
                      <a:r>
                        <a:rPr lang="en-GB" sz="1400">
                          <a:effectLst/>
                        </a:rPr>
                        <a:t>Konvenciális</a:t>
                      </a:r>
                      <a:endParaRPr lang="hu-HU" sz="1000">
                        <a:effectLst/>
                      </a:endParaRPr>
                    </a:p>
                    <a:p>
                      <a:pPr algn="l">
                        <a:spcAft>
                          <a:spcPts val="0"/>
                        </a:spcAft>
                      </a:pPr>
                      <a:r>
                        <a:rPr lang="en-GB" sz="1400">
                          <a:effectLst/>
                        </a:rPr>
                        <a:t> </a:t>
                      </a:r>
                      <a:endParaRPr lang="hu-HU" sz="1000">
                        <a:effectLst/>
                        <a:latin typeface="Times New Roman"/>
                        <a:ea typeface="Times New Roman"/>
                      </a:endParaRPr>
                    </a:p>
                  </a:txBody>
                  <a:tcPr marL="59574" marR="59574" marT="0" marB="0"/>
                </a:tc>
                <a:tc>
                  <a:txBody>
                    <a:bodyPr/>
                    <a:lstStyle/>
                    <a:p>
                      <a:pPr algn="l">
                        <a:spcAft>
                          <a:spcPts val="0"/>
                        </a:spcAft>
                      </a:pPr>
                      <a:r>
                        <a:rPr lang="en-GB" sz="1400" dirty="0" err="1">
                          <a:effectLst/>
                        </a:rPr>
                        <a:t>Intelligens</a:t>
                      </a:r>
                      <a:endParaRPr lang="hu-HU" sz="1000" dirty="0">
                        <a:effectLst/>
                      </a:endParaRPr>
                    </a:p>
                    <a:p>
                      <a:pPr algn="l">
                        <a:spcAft>
                          <a:spcPts val="0"/>
                        </a:spcAft>
                      </a:pPr>
                      <a:r>
                        <a:rPr lang="en-GB" sz="1400" dirty="0">
                          <a:effectLst/>
                        </a:rPr>
                        <a:t> </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val="10000"/>
                  </a:ext>
                </a:extLst>
              </a:tr>
              <a:tr h="566618">
                <a:tc>
                  <a:txBody>
                    <a:bodyPr/>
                    <a:lstStyle/>
                    <a:p>
                      <a:pPr algn="l">
                        <a:spcAft>
                          <a:spcPts val="0"/>
                        </a:spcAft>
                      </a:pPr>
                      <a:r>
                        <a:rPr lang="en-GB" sz="1400">
                          <a:effectLst/>
                        </a:rPr>
                        <a:t>Energiaforrások</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Elsősorban hagyományos (atom, szén, szénhidrogén)</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Elsősorban megújuló (nap, szél, kisebb részben víz)</a:t>
                      </a:r>
                      <a:endParaRPr lang="hu-HU" sz="1000">
                        <a:effectLst/>
                        <a:latin typeface="Times New Roman"/>
                        <a:ea typeface="Times New Roman"/>
                      </a:endParaRPr>
                    </a:p>
                  </a:txBody>
                  <a:tcPr marL="59574" marR="59574" marT="0" marB="0"/>
                </a:tc>
                <a:extLst>
                  <a:ext uri="{0D108BD9-81ED-4DB2-BD59-A6C34878D82A}">
                    <a16:rowId xmlns:a16="http://schemas.microsoft.com/office/drawing/2014/main" val="10001"/>
                  </a:ext>
                </a:extLst>
              </a:tr>
              <a:tr h="665800">
                <a:tc>
                  <a:txBody>
                    <a:bodyPr/>
                    <a:lstStyle/>
                    <a:p>
                      <a:pPr algn="l">
                        <a:spcAft>
                          <a:spcPts val="0"/>
                        </a:spcAft>
                      </a:pPr>
                      <a:r>
                        <a:rPr lang="en-GB" sz="1400">
                          <a:effectLst/>
                        </a:rPr>
                        <a:t>Időjárás figyelembe vétele</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Elsősorban a fogyaszás előrejelzésére</a:t>
                      </a:r>
                      <a:endParaRPr lang="hu-HU" sz="1000">
                        <a:effectLst/>
                        <a:latin typeface="Times New Roman"/>
                        <a:ea typeface="Times New Roman"/>
                      </a:endParaRPr>
                    </a:p>
                  </a:txBody>
                  <a:tcPr marL="59574" marR="59574" marT="0" marB="0"/>
                </a:tc>
                <a:tc>
                  <a:txBody>
                    <a:bodyPr/>
                    <a:lstStyle/>
                    <a:p>
                      <a:pPr algn="l">
                        <a:spcAft>
                          <a:spcPts val="0"/>
                        </a:spcAft>
                      </a:pPr>
                      <a:r>
                        <a:rPr lang="en-GB" sz="1400" dirty="0">
                          <a:effectLst/>
                        </a:rPr>
                        <a:t>A </a:t>
                      </a:r>
                      <a:r>
                        <a:rPr lang="en-GB" sz="1400" dirty="0" err="1">
                          <a:effectLst/>
                        </a:rPr>
                        <a:t>termelés</a:t>
                      </a:r>
                      <a:r>
                        <a:rPr lang="en-GB" sz="1400" dirty="0">
                          <a:effectLst/>
                        </a:rPr>
                        <a:t> </a:t>
                      </a:r>
                      <a:r>
                        <a:rPr lang="en-GB" sz="1400" dirty="0" err="1">
                          <a:effectLst/>
                        </a:rPr>
                        <a:t>és</a:t>
                      </a:r>
                      <a:r>
                        <a:rPr lang="en-GB" sz="1400" dirty="0">
                          <a:effectLst/>
                        </a:rPr>
                        <a:t> a </a:t>
                      </a:r>
                      <a:r>
                        <a:rPr lang="en-GB" sz="1400" dirty="0" err="1">
                          <a:effectLst/>
                        </a:rPr>
                        <a:t>fogyasztás</a:t>
                      </a:r>
                      <a:r>
                        <a:rPr lang="en-GB" sz="1400" dirty="0">
                          <a:effectLst/>
                        </a:rPr>
                        <a:t> </a:t>
                      </a:r>
                      <a:r>
                        <a:rPr lang="en-GB" sz="1400" dirty="0" err="1">
                          <a:effectLst/>
                        </a:rPr>
                        <a:t>előrejelzésére</a:t>
                      </a:r>
                      <a:r>
                        <a:rPr lang="en-GB" sz="1400" dirty="0">
                          <a:effectLst/>
                        </a:rPr>
                        <a:t>, </a:t>
                      </a:r>
                      <a:r>
                        <a:rPr lang="hu-HU" sz="1400" dirty="0">
                          <a:effectLst/>
                        </a:rPr>
                        <a:t>valamint az </a:t>
                      </a:r>
                      <a:r>
                        <a:rPr lang="en-GB" sz="1400" dirty="0" err="1">
                          <a:effectLst/>
                        </a:rPr>
                        <a:t>árképzésre</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val="10002"/>
                  </a:ext>
                </a:extLst>
              </a:tr>
              <a:tr h="566618">
                <a:tc>
                  <a:txBody>
                    <a:bodyPr/>
                    <a:lstStyle/>
                    <a:p>
                      <a:pPr algn="l">
                        <a:spcAft>
                          <a:spcPts val="0"/>
                        </a:spcAft>
                      </a:pPr>
                      <a:r>
                        <a:rPr lang="en-GB" sz="1400">
                          <a:effectLst/>
                        </a:rPr>
                        <a:t>A villamos energia ára</a:t>
                      </a:r>
                      <a:endParaRPr lang="hu-HU" sz="1000">
                        <a:effectLst/>
                        <a:latin typeface="Times New Roman"/>
                        <a:ea typeface="Times New Roman"/>
                      </a:endParaRPr>
                    </a:p>
                  </a:txBody>
                  <a:tcPr marL="59574" marR="59574" marT="0" marB="0"/>
                </a:tc>
                <a:tc>
                  <a:txBody>
                    <a:bodyPr/>
                    <a:lstStyle/>
                    <a:p>
                      <a:pPr algn="l">
                        <a:spcAft>
                          <a:spcPts val="0"/>
                        </a:spcAft>
                      </a:pPr>
                      <a:r>
                        <a:rPr lang="en-GB" sz="1400" dirty="0" err="1">
                          <a:effectLst/>
                        </a:rPr>
                        <a:t>Rögzített</a:t>
                      </a:r>
                      <a:r>
                        <a:rPr lang="hu-HU" sz="1400" dirty="0">
                          <a:effectLst/>
                        </a:rPr>
                        <a:t>, piac idegen, lassan alkalmazkodik a kereslet-kínálat viszonyhoz</a:t>
                      </a:r>
                      <a:endParaRPr lang="hu-HU" sz="1000" dirty="0">
                        <a:effectLst/>
                        <a:latin typeface="Times New Roman"/>
                        <a:ea typeface="Times New Roman"/>
                      </a:endParaRPr>
                    </a:p>
                  </a:txBody>
                  <a:tcPr marL="59574" marR="59574" marT="0" marB="0"/>
                </a:tc>
                <a:tc>
                  <a:txBody>
                    <a:bodyPr/>
                    <a:lstStyle/>
                    <a:p>
                      <a:pPr algn="l">
                        <a:spcAft>
                          <a:spcPts val="0"/>
                        </a:spcAft>
                      </a:pPr>
                      <a:r>
                        <a:rPr lang="en-GB" sz="1400" dirty="0">
                          <a:effectLst/>
                        </a:rPr>
                        <a:t>A </a:t>
                      </a:r>
                      <a:r>
                        <a:rPr lang="en-GB" sz="1400" dirty="0" err="1">
                          <a:effectLst/>
                        </a:rPr>
                        <a:t>termelés</a:t>
                      </a:r>
                      <a:r>
                        <a:rPr lang="en-GB" sz="1400" dirty="0">
                          <a:effectLst/>
                        </a:rPr>
                        <a:t> </a:t>
                      </a:r>
                      <a:r>
                        <a:rPr lang="en-GB" sz="1400" dirty="0" err="1">
                          <a:effectLst/>
                        </a:rPr>
                        <a:t>és</a:t>
                      </a:r>
                      <a:r>
                        <a:rPr lang="en-GB" sz="1400" dirty="0">
                          <a:effectLst/>
                        </a:rPr>
                        <a:t> </a:t>
                      </a:r>
                      <a:r>
                        <a:rPr lang="en-GB" sz="1400" dirty="0" err="1">
                          <a:effectLst/>
                        </a:rPr>
                        <a:t>fogyasztás</a:t>
                      </a:r>
                      <a:r>
                        <a:rPr lang="en-GB" sz="1400" dirty="0">
                          <a:effectLst/>
                        </a:rPr>
                        <a:t> </a:t>
                      </a:r>
                      <a:r>
                        <a:rPr lang="en-GB" sz="1400" dirty="0" err="1">
                          <a:effectLst/>
                        </a:rPr>
                        <a:t>viszonyától</a:t>
                      </a:r>
                      <a:r>
                        <a:rPr lang="en-GB" sz="1400" dirty="0">
                          <a:effectLst/>
                        </a:rPr>
                        <a:t> </a:t>
                      </a:r>
                      <a:r>
                        <a:rPr lang="en-GB" sz="1400" dirty="0" err="1">
                          <a:effectLst/>
                        </a:rPr>
                        <a:t>függően</a:t>
                      </a:r>
                      <a:r>
                        <a:rPr lang="en-GB" sz="1400" dirty="0">
                          <a:effectLst/>
                        </a:rPr>
                        <a:t> </a:t>
                      </a:r>
                      <a:r>
                        <a:rPr lang="en-GB" sz="1400" dirty="0" err="1">
                          <a:effectLst/>
                        </a:rPr>
                        <a:t>dinamikusan</a:t>
                      </a:r>
                      <a:r>
                        <a:rPr lang="en-GB" sz="1400" dirty="0">
                          <a:effectLst/>
                        </a:rPr>
                        <a:t> </a:t>
                      </a:r>
                      <a:r>
                        <a:rPr lang="en-GB" sz="1400" dirty="0" err="1">
                          <a:effectLst/>
                        </a:rPr>
                        <a:t>változik</a:t>
                      </a:r>
                      <a:r>
                        <a:rPr lang="hu-HU" sz="1400" dirty="0">
                          <a:effectLst/>
                        </a:rPr>
                        <a:t>, </a:t>
                      </a:r>
                      <a:r>
                        <a:rPr lang="hu-HU" sz="1400" dirty="0" err="1">
                          <a:effectLst/>
                        </a:rPr>
                        <a:t>piackonform</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val="10003"/>
                  </a:ext>
                </a:extLst>
              </a:tr>
              <a:tr h="566618">
                <a:tc>
                  <a:txBody>
                    <a:bodyPr/>
                    <a:lstStyle/>
                    <a:p>
                      <a:pPr algn="l">
                        <a:spcAft>
                          <a:spcPts val="0"/>
                        </a:spcAft>
                      </a:pPr>
                      <a:r>
                        <a:rPr lang="en-GB" sz="1400">
                          <a:effectLst/>
                        </a:rPr>
                        <a:t>A piaci szereplők</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Eladó (termelő), vevő (fogyasztó)</a:t>
                      </a:r>
                      <a:endParaRPr lang="hu-HU" sz="1000">
                        <a:effectLst/>
                        <a:latin typeface="Times New Roman"/>
                        <a:ea typeface="Times New Roman"/>
                      </a:endParaRPr>
                    </a:p>
                  </a:txBody>
                  <a:tcPr marL="59574" marR="59574" marT="0" marB="0"/>
                </a:tc>
                <a:tc>
                  <a:txBody>
                    <a:bodyPr/>
                    <a:lstStyle/>
                    <a:p>
                      <a:pPr algn="l">
                        <a:spcAft>
                          <a:spcPts val="0"/>
                        </a:spcAft>
                      </a:pPr>
                      <a:r>
                        <a:rPr lang="en-GB" sz="1400" dirty="0" err="1">
                          <a:effectLst/>
                        </a:rPr>
                        <a:t>Eladó</a:t>
                      </a:r>
                      <a:r>
                        <a:rPr lang="en-GB" sz="1400" dirty="0">
                          <a:effectLst/>
                        </a:rPr>
                        <a:t> (</a:t>
                      </a:r>
                      <a:r>
                        <a:rPr lang="en-GB" sz="1400" dirty="0" err="1">
                          <a:effectLst/>
                        </a:rPr>
                        <a:t>termelő</a:t>
                      </a:r>
                      <a:r>
                        <a:rPr lang="en-GB" sz="1400" dirty="0">
                          <a:effectLst/>
                        </a:rPr>
                        <a:t>), </a:t>
                      </a:r>
                      <a:r>
                        <a:rPr lang="en-GB" sz="1400" dirty="0" err="1">
                          <a:effectLst/>
                        </a:rPr>
                        <a:t>vevő</a:t>
                      </a:r>
                      <a:r>
                        <a:rPr lang="en-GB" sz="1400" dirty="0">
                          <a:effectLst/>
                        </a:rPr>
                        <a:t> (</a:t>
                      </a:r>
                      <a:r>
                        <a:rPr lang="en-GB" sz="1400" dirty="0" err="1">
                          <a:effectLst/>
                        </a:rPr>
                        <a:t>fogyasztó</a:t>
                      </a:r>
                      <a:r>
                        <a:rPr lang="en-GB" sz="1400" dirty="0">
                          <a:effectLst/>
                        </a:rPr>
                        <a:t>, </a:t>
                      </a:r>
                      <a:r>
                        <a:rPr lang="en-GB" sz="1400" dirty="0" err="1">
                          <a:effectLst/>
                        </a:rPr>
                        <a:t>tároló</a:t>
                      </a:r>
                      <a:r>
                        <a:rPr lang="en-GB" sz="1400" dirty="0">
                          <a:effectLst/>
                        </a:rPr>
                        <a:t>, </a:t>
                      </a:r>
                      <a:r>
                        <a:rPr lang="en-GB" sz="1400" dirty="0" err="1">
                          <a:effectLst/>
                        </a:rPr>
                        <a:t>termelő</a:t>
                      </a:r>
                      <a:r>
                        <a:rPr lang="en-GB" sz="1400" dirty="0">
                          <a:effectLst/>
                        </a:rPr>
                        <a:t>), </a:t>
                      </a:r>
                      <a:r>
                        <a:rPr lang="en-GB" sz="1400" dirty="0" err="1">
                          <a:effectLst/>
                        </a:rPr>
                        <a:t>hatósági</a:t>
                      </a:r>
                      <a:r>
                        <a:rPr lang="en-GB" sz="1400" dirty="0">
                          <a:effectLst/>
                        </a:rPr>
                        <a:t> </a:t>
                      </a:r>
                      <a:r>
                        <a:rPr lang="en-GB" sz="1400" dirty="0" err="1">
                          <a:effectLst/>
                        </a:rPr>
                        <a:t>tervező</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val="10004"/>
                  </a:ext>
                </a:extLst>
              </a:tr>
              <a:tr h="566618">
                <a:tc>
                  <a:txBody>
                    <a:bodyPr/>
                    <a:lstStyle/>
                    <a:p>
                      <a:pPr algn="l">
                        <a:spcAft>
                          <a:spcPts val="0"/>
                        </a:spcAft>
                      </a:pPr>
                      <a:r>
                        <a:rPr lang="en-GB" sz="1400">
                          <a:effectLst/>
                        </a:rPr>
                        <a:t>Az energiaáramlás </a:t>
                      </a:r>
                      <a:endParaRPr lang="hu-HU" sz="1000">
                        <a:effectLst/>
                      </a:endParaRPr>
                    </a:p>
                    <a:p>
                      <a:pPr algn="l">
                        <a:spcAft>
                          <a:spcPts val="0"/>
                        </a:spcAft>
                      </a:pPr>
                      <a:r>
                        <a:rPr lang="en-GB" sz="1400">
                          <a:effectLst/>
                        </a:rPr>
                        <a:t>és a fizetés iránya</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Eladó -&gt; vevő</a:t>
                      </a:r>
                      <a:endParaRPr lang="hu-HU" sz="1000">
                        <a:effectLst/>
                      </a:endParaRPr>
                    </a:p>
                    <a:p>
                      <a:pPr algn="l">
                        <a:spcAft>
                          <a:spcPts val="0"/>
                        </a:spcAft>
                      </a:pPr>
                      <a:r>
                        <a:rPr lang="en-GB" sz="1400">
                          <a:effectLst/>
                        </a:rPr>
                        <a:t>Vevő -&gt; eladó</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Eladó  &lt;-&gt;  vevő</a:t>
                      </a:r>
                      <a:endParaRPr lang="hu-HU" sz="1000">
                        <a:effectLst/>
                      </a:endParaRPr>
                    </a:p>
                    <a:p>
                      <a:pPr algn="l">
                        <a:spcAft>
                          <a:spcPts val="0"/>
                        </a:spcAft>
                      </a:pPr>
                      <a:r>
                        <a:rPr lang="en-GB" sz="1400">
                          <a:effectLst/>
                        </a:rPr>
                        <a:t>Eladó  &lt;-&gt;  vevő</a:t>
                      </a:r>
                      <a:endParaRPr lang="hu-HU" sz="1000">
                        <a:effectLst/>
                        <a:latin typeface="Times New Roman"/>
                        <a:ea typeface="Times New Roman"/>
                      </a:endParaRPr>
                    </a:p>
                  </a:txBody>
                  <a:tcPr marL="59574" marR="59574" marT="0" marB="0"/>
                </a:tc>
                <a:extLst>
                  <a:ext uri="{0D108BD9-81ED-4DB2-BD59-A6C34878D82A}">
                    <a16:rowId xmlns:a16="http://schemas.microsoft.com/office/drawing/2014/main" val="10005"/>
                  </a:ext>
                </a:extLst>
              </a:tr>
              <a:tr h="566618">
                <a:tc>
                  <a:txBody>
                    <a:bodyPr/>
                    <a:lstStyle/>
                    <a:p>
                      <a:pPr algn="l">
                        <a:spcAft>
                          <a:spcPts val="0"/>
                        </a:spcAft>
                      </a:pPr>
                      <a:r>
                        <a:rPr lang="en-GB" sz="1400">
                          <a:effectLst/>
                        </a:rPr>
                        <a:t>A rendszer kerete</a:t>
                      </a:r>
                      <a:endParaRPr lang="hu-HU" sz="1000">
                        <a:effectLst/>
                        <a:latin typeface="Times New Roman"/>
                        <a:ea typeface="Times New Roman"/>
                      </a:endParaRPr>
                    </a:p>
                  </a:txBody>
                  <a:tcPr marL="59574" marR="59574" marT="0" marB="0"/>
                </a:tc>
                <a:tc>
                  <a:txBody>
                    <a:bodyPr/>
                    <a:lstStyle/>
                    <a:p>
                      <a:pPr algn="l">
                        <a:spcAft>
                          <a:spcPts val="0"/>
                        </a:spcAft>
                      </a:pPr>
                      <a:r>
                        <a:rPr lang="en-GB" sz="1400">
                          <a:effectLst/>
                        </a:rPr>
                        <a:t>Nemzeti (import-export lehetőségekkel)</a:t>
                      </a:r>
                      <a:endParaRPr lang="hu-HU" sz="1000">
                        <a:effectLst/>
                        <a:latin typeface="Times New Roman"/>
                        <a:ea typeface="Times New Roman"/>
                      </a:endParaRPr>
                    </a:p>
                  </a:txBody>
                  <a:tcPr marL="59574" marR="59574" marT="0" marB="0"/>
                </a:tc>
                <a:tc>
                  <a:txBody>
                    <a:bodyPr/>
                    <a:lstStyle/>
                    <a:p>
                      <a:pPr algn="l">
                        <a:spcAft>
                          <a:spcPts val="0"/>
                        </a:spcAft>
                      </a:pPr>
                      <a:r>
                        <a:rPr lang="en-GB" sz="1400" dirty="0" err="1">
                          <a:effectLst/>
                        </a:rPr>
                        <a:t>Nemzetközi</a:t>
                      </a:r>
                      <a:r>
                        <a:rPr lang="en-GB" sz="1400" dirty="0">
                          <a:effectLst/>
                        </a:rPr>
                        <a:t>, </a:t>
                      </a:r>
                      <a:r>
                        <a:rPr lang="hu-HU" sz="1400" dirty="0">
                          <a:effectLst/>
                        </a:rPr>
                        <a:t>legalább </a:t>
                      </a:r>
                      <a:r>
                        <a:rPr lang="en-GB" sz="1400" dirty="0">
                          <a:effectLst/>
                        </a:rPr>
                        <a:t>EU </a:t>
                      </a:r>
                      <a:r>
                        <a:rPr lang="en-GB" sz="1400" dirty="0" err="1">
                          <a:effectLst/>
                        </a:rPr>
                        <a:t>szinten</a:t>
                      </a:r>
                      <a:r>
                        <a:rPr lang="hu-HU" sz="1400" dirty="0">
                          <a:effectLst/>
                        </a:rPr>
                        <a:t> </a:t>
                      </a:r>
                      <a:r>
                        <a:rPr lang="en-GB" sz="1400" dirty="0" err="1">
                          <a:effectLst/>
                        </a:rPr>
                        <a:t>egyeztetett</a:t>
                      </a:r>
                      <a:r>
                        <a:rPr lang="en-GB" sz="1400" dirty="0">
                          <a:effectLst/>
                        </a:rPr>
                        <a:t> </a:t>
                      </a:r>
                      <a:r>
                        <a:rPr lang="en-GB" sz="1400" dirty="0" err="1">
                          <a:effectLst/>
                        </a:rPr>
                        <a:t>termeléssel</a:t>
                      </a:r>
                      <a:r>
                        <a:rPr lang="en-GB" sz="1400" dirty="0">
                          <a:effectLst/>
                        </a:rPr>
                        <a:t> </a:t>
                      </a:r>
                      <a:r>
                        <a:rPr lang="en-GB" sz="1400" dirty="0" err="1">
                          <a:effectLst/>
                        </a:rPr>
                        <a:t>és</a:t>
                      </a:r>
                      <a:r>
                        <a:rPr lang="en-GB" sz="1400" dirty="0">
                          <a:effectLst/>
                        </a:rPr>
                        <a:t> </a:t>
                      </a:r>
                      <a:r>
                        <a:rPr lang="en-GB" sz="1400" dirty="0" err="1">
                          <a:effectLst/>
                        </a:rPr>
                        <a:t>elosztással</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val="10006"/>
                  </a:ext>
                </a:extLst>
              </a:tr>
              <a:tr h="831037">
                <a:tc>
                  <a:txBody>
                    <a:bodyPr/>
                    <a:lstStyle/>
                    <a:p>
                      <a:pPr algn="l">
                        <a:spcAft>
                          <a:spcPts val="0"/>
                        </a:spcAft>
                      </a:pPr>
                      <a:r>
                        <a:rPr lang="en-GB" sz="1400">
                          <a:effectLst/>
                        </a:rPr>
                        <a:t>A rendszer méretezése</a:t>
                      </a:r>
                      <a:endParaRPr lang="hu-HU" sz="1000">
                        <a:effectLst/>
                        <a:latin typeface="Times New Roman"/>
                        <a:ea typeface="Times New Roman"/>
                      </a:endParaRPr>
                    </a:p>
                  </a:txBody>
                  <a:tcPr marL="59574" marR="59574" marT="0" marB="0"/>
                </a:tc>
                <a:tc>
                  <a:txBody>
                    <a:bodyPr/>
                    <a:lstStyle/>
                    <a:p>
                      <a:pPr algn="l">
                        <a:spcAft>
                          <a:spcPts val="0"/>
                        </a:spcAft>
                      </a:pPr>
                      <a:r>
                        <a:rPr lang="en-GB" sz="1400" dirty="0" err="1">
                          <a:effectLst/>
                        </a:rPr>
                        <a:t>Az</a:t>
                      </a:r>
                      <a:r>
                        <a:rPr lang="en-GB" sz="1400" dirty="0">
                          <a:effectLst/>
                        </a:rPr>
                        <a:t> </a:t>
                      </a:r>
                      <a:r>
                        <a:rPr lang="en-GB" sz="1400" dirty="0" err="1">
                          <a:effectLst/>
                        </a:rPr>
                        <a:t>ellátásbiztonság</a:t>
                      </a:r>
                      <a:r>
                        <a:rPr lang="en-GB" sz="1400" dirty="0">
                          <a:effectLst/>
                        </a:rPr>
                        <a:t> </a:t>
                      </a:r>
                      <a:r>
                        <a:rPr lang="en-GB" sz="1400" dirty="0" err="1">
                          <a:effectLst/>
                        </a:rPr>
                        <a:t>miatt</a:t>
                      </a:r>
                      <a:r>
                        <a:rPr lang="en-GB" sz="1400" dirty="0">
                          <a:effectLst/>
                        </a:rPr>
                        <a:t> </a:t>
                      </a:r>
                      <a:r>
                        <a:rPr lang="en-GB" sz="1400" dirty="0" err="1">
                          <a:effectLst/>
                        </a:rPr>
                        <a:t>drasztikusan</a:t>
                      </a:r>
                      <a:r>
                        <a:rPr lang="en-GB" sz="1400" dirty="0">
                          <a:effectLst/>
                        </a:rPr>
                        <a:t> </a:t>
                      </a:r>
                      <a:r>
                        <a:rPr lang="en-GB" sz="1400" dirty="0" err="1">
                          <a:effectLst/>
                        </a:rPr>
                        <a:t>túlméretezett</a:t>
                      </a:r>
                      <a:endParaRPr lang="hu-HU" sz="1000" dirty="0">
                        <a:effectLst/>
                        <a:latin typeface="Times New Roman"/>
                        <a:ea typeface="Times New Roman"/>
                      </a:endParaRPr>
                    </a:p>
                  </a:txBody>
                  <a:tcPr marL="59574" marR="59574" marT="0" marB="0"/>
                </a:tc>
                <a:tc>
                  <a:txBody>
                    <a:bodyPr/>
                    <a:lstStyle/>
                    <a:p>
                      <a:pPr algn="l">
                        <a:spcAft>
                          <a:spcPts val="0"/>
                        </a:spcAft>
                      </a:pPr>
                      <a:r>
                        <a:rPr lang="en-GB" sz="1400" dirty="0">
                          <a:effectLst/>
                        </a:rPr>
                        <a:t>A </a:t>
                      </a:r>
                      <a:r>
                        <a:rPr lang="en-GB" sz="1400" dirty="0" err="1">
                          <a:effectLst/>
                        </a:rPr>
                        <a:t>térben</a:t>
                      </a:r>
                      <a:r>
                        <a:rPr lang="en-GB" sz="1400" dirty="0">
                          <a:effectLst/>
                        </a:rPr>
                        <a:t> </a:t>
                      </a:r>
                      <a:r>
                        <a:rPr lang="en-GB" sz="1400" dirty="0" err="1">
                          <a:effectLst/>
                        </a:rPr>
                        <a:t>és</a:t>
                      </a:r>
                      <a:r>
                        <a:rPr lang="en-GB" sz="1400" dirty="0">
                          <a:effectLst/>
                        </a:rPr>
                        <a:t> </a:t>
                      </a:r>
                      <a:r>
                        <a:rPr lang="en-GB" sz="1400" dirty="0" err="1">
                          <a:effectLst/>
                        </a:rPr>
                        <a:t>időben</a:t>
                      </a:r>
                      <a:r>
                        <a:rPr lang="en-GB" sz="1400" dirty="0">
                          <a:effectLst/>
                        </a:rPr>
                        <a:t> </a:t>
                      </a:r>
                      <a:r>
                        <a:rPr lang="en-GB" sz="1400" dirty="0" err="1">
                          <a:effectLst/>
                        </a:rPr>
                        <a:t>elosztottabb</a:t>
                      </a:r>
                      <a:r>
                        <a:rPr lang="en-GB" sz="1400" dirty="0">
                          <a:effectLst/>
                        </a:rPr>
                        <a:t> </a:t>
                      </a:r>
                      <a:r>
                        <a:rPr lang="en-GB" sz="1400" dirty="0" err="1">
                          <a:effectLst/>
                        </a:rPr>
                        <a:t>termelés</a:t>
                      </a:r>
                      <a:r>
                        <a:rPr lang="hu-HU" sz="1400" dirty="0">
                          <a:effectLst/>
                        </a:rPr>
                        <a:t> - tárolás</a:t>
                      </a:r>
                      <a:r>
                        <a:rPr lang="en-GB" sz="1400" dirty="0">
                          <a:effectLst/>
                        </a:rPr>
                        <a:t> </a:t>
                      </a:r>
                      <a:r>
                        <a:rPr lang="en-GB" sz="1400" dirty="0" err="1">
                          <a:effectLst/>
                        </a:rPr>
                        <a:t>és</a:t>
                      </a:r>
                      <a:r>
                        <a:rPr lang="en-GB" sz="1400" dirty="0">
                          <a:effectLst/>
                        </a:rPr>
                        <a:t> </a:t>
                      </a:r>
                      <a:r>
                        <a:rPr lang="hu-HU" sz="1400" dirty="0">
                          <a:effectLst/>
                        </a:rPr>
                        <a:t>a </a:t>
                      </a:r>
                      <a:r>
                        <a:rPr lang="en-GB" sz="1400" dirty="0" err="1">
                          <a:effectLst/>
                        </a:rPr>
                        <a:t>kiegyensúlyozottabb</a:t>
                      </a:r>
                      <a:r>
                        <a:rPr lang="en-GB" sz="1400" dirty="0">
                          <a:effectLst/>
                        </a:rPr>
                        <a:t> </a:t>
                      </a:r>
                      <a:r>
                        <a:rPr lang="en-GB" sz="1400" dirty="0" err="1">
                          <a:effectLst/>
                        </a:rPr>
                        <a:t>fogyasztás</a:t>
                      </a:r>
                      <a:r>
                        <a:rPr lang="en-GB" sz="1400" dirty="0">
                          <a:effectLst/>
                        </a:rPr>
                        <a:t> </a:t>
                      </a:r>
                      <a:r>
                        <a:rPr lang="en-GB" sz="1400" dirty="0" err="1">
                          <a:effectLst/>
                        </a:rPr>
                        <a:t>takarékosabb</a:t>
                      </a:r>
                      <a:r>
                        <a:rPr lang="en-GB" sz="1400" dirty="0">
                          <a:effectLst/>
                        </a:rPr>
                        <a:t> </a:t>
                      </a:r>
                      <a:r>
                        <a:rPr lang="en-GB" sz="1400" dirty="0" err="1">
                          <a:effectLst/>
                        </a:rPr>
                        <a:t>hálózatot</a:t>
                      </a:r>
                      <a:r>
                        <a:rPr lang="en-GB" sz="1400" dirty="0">
                          <a:effectLst/>
                        </a:rPr>
                        <a:t> </a:t>
                      </a:r>
                      <a:r>
                        <a:rPr lang="en-GB" sz="1400" dirty="0" err="1">
                          <a:effectLst/>
                        </a:rPr>
                        <a:t>tesz</a:t>
                      </a:r>
                      <a:r>
                        <a:rPr lang="en-GB" sz="1400" dirty="0">
                          <a:effectLst/>
                        </a:rPr>
                        <a:t> </a:t>
                      </a:r>
                      <a:r>
                        <a:rPr lang="en-GB" sz="1400" dirty="0" err="1">
                          <a:effectLst/>
                        </a:rPr>
                        <a:t>lehetővé</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val="10007"/>
                  </a:ext>
                </a:extLst>
              </a:tr>
              <a:tr h="283309">
                <a:tc>
                  <a:txBody>
                    <a:bodyPr/>
                    <a:lstStyle/>
                    <a:p>
                      <a:pPr algn="l">
                        <a:spcAft>
                          <a:spcPts val="0"/>
                        </a:spcAft>
                      </a:pPr>
                      <a:r>
                        <a:rPr lang="en-GB" sz="1400">
                          <a:effectLst/>
                        </a:rPr>
                        <a:t>A fogyasztók jellege</a:t>
                      </a:r>
                      <a:endParaRPr lang="hu-HU" sz="1000">
                        <a:effectLst/>
                        <a:latin typeface="Times New Roman"/>
                        <a:ea typeface="Times New Roman"/>
                      </a:endParaRPr>
                    </a:p>
                  </a:txBody>
                  <a:tcPr marL="59574" marR="59574" marT="0" marB="0"/>
                </a:tc>
                <a:tc>
                  <a:txBody>
                    <a:bodyPr/>
                    <a:lstStyle/>
                    <a:p>
                      <a:pPr algn="l">
                        <a:spcAft>
                          <a:spcPts val="0"/>
                        </a:spcAft>
                      </a:pPr>
                      <a:r>
                        <a:rPr lang="en-GB" sz="1400" dirty="0">
                          <a:effectLst/>
                        </a:rPr>
                        <a:t>A</a:t>
                      </a:r>
                      <a:r>
                        <a:rPr lang="hu-HU" sz="1400" dirty="0">
                          <a:effectLst/>
                        </a:rPr>
                        <a:t> főleg</a:t>
                      </a:r>
                      <a:r>
                        <a:rPr lang="en-GB" sz="1400" dirty="0">
                          <a:effectLst/>
                        </a:rPr>
                        <a:t> </a:t>
                      </a:r>
                      <a:r>
                        <a:rPr lang="en-GB" sz="1400" dirty="0" err="1">
                          <a:effectLst/>
                        </a:rPr>
                        <a:t>hálózathoz</a:t>
                      </a:r>
                      <a:r>
                        <a:rPr lang="en-GB" sz="1400" dirty="0">
                          <a:effectLst/>
                        </a:rPr>
                        <a:t> </a:t>
                      </a:r>
                      <a:r>
                        <a:rPr lang="en-GB" sz="1400" dirty="0" err="1">
                          <a:effectLst/>
                        </a:rPr>
                        <a:t>kötött</a:t>
                      </a:r>
                      <a:endParaRPr lang="hu-HU" sz="1000" dirty="0">
                        <a:effectLst/>
                        <a:latin typeface="Times New Roman"/>
                        <a:ea typeface="Times New Roman"/>
                      </a:endParaRPr>
                    </a:p>
                  </a:txBody>
                  <a:tcPr marL="59574" marR="59574" marT="0" marB="0"/>
                </a:tc>
                <a:tc>
                  <a:txBody>
                    <a:bodyPr/>
                    <a:lstStyle/>
                    <a:p>
                      <a:pPr algn="l">
                        <a:spcAft>
                          <a:spcPts val="0"/>
                        </a:spcAft>
                      </a:pPr>
                      <a:r>
                        <a:rPr lang="en-GB" sz="1400" dirty="0" err="1">
                          <a:effectLst/>
                        </a:rPr>
                        <a:t>Hálózathoz</a:t>
                      </a:r>
                      <a:r>
                        <a:rPr lang="en-GB" sz="1400" dirty="0">
                          <a:effectLst/>
                        </a:rPr>
                        <a:t> </a:t>
                      </a:r>
                      <a:r>
                        <a:rPr lang="en-GB" sz="1400" dirty="0" err="1">
                          <a:effectLst/>
                        </a:rPr>
                        <a:t>kötött</a:t>
                      </a:r>
                      <a:r>
                        <a:rPr lang="en-GB" sz="1400" dirty="0">
                          <a:effectLst/>
                        </a:rPr>
                        <a:t> </a:t>
                      </a:r>
                      <a:r>
                        <a:rPr lang="en-GB" sz="1400" dirty="0" err="1">
                          <a:effectLst/>
                        </a:rPr>
                        <a:t>és</a:t>
                      </a:r>
                      <a:r>
                        <a:rPr lang="en-GB" sz="1400" dirty="0">
                          <a:effectLst/>
                        </a:rPr>
                        <a:t> </a:t>
                      </a:r>
                      <a:r>
                        <a:rPr lang="en-GB" sz="1400" dirty="0" err="1">
                          <a:effectLst/>
                        </a:rPr>
                        <a:t>mobil</a:t>
                      </a:r>
                      <a:r>
                        <a:rPr lang="hu-HU" sz="1400" dirty="0">
                          <a:effectLst/>
                        </a:rPr>
                        <a:t> (gépjárművek)</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val="10008"/>
                  </a:ext>
                </a:extLst>
              </a:tr>
              <a:tr h="566618">
                <a:tc>
                  <a:txBody>
                    <a:bodyPr/>
                    <a:lstStyle/>
                    <a:p>
                      <a:pPr algn="l">
                        <a:spcAft>
                          <a:spcPts val="0"/>
                        </a:spcAft>
                      </a:pPr>
                      <a:r>
                        <a:rPr lang="en-GB" sz="1400">
                          <a:effectLst/>
                        </a:rPr>
                        <a:t>Energiatárolás</a:t>
                      </a:r>
                      <a:endParaRPr lang="hu-HU" sz="1000">
                        <a:effectLst/>
                        <a:latin typeface="Times New Roman"/>
                        <a:ea typeface="Times New Roman"/>
                      </a:endParaRPr>
                    </a:p>
                  </a:txBody>
                  <a:tcPr marL="59574" marR="59574" marT="0" marB="0"/>
                </a:tc>
                <a:tc>
                  <a:txBody>
                    <a:bodyPr/>
                    <a:lstStyle/>
                    <a:p>
                      <a:pPr algn="l">
                        <a:spcAft>
                          <a:spcPts val="0"/>
                        </a:spcAft>
                      </a:pPr>
                      <a:r>
                        <a:rPr lang="en-GB" sz="1400" dirty="0" err="1">
                          <a:effectLst/>
                        </a:rPr>
                        <a:t>Nem</a:t>
                      </a:r>
                      <a:r>
                        <a:rPr lang="en-GB" sz="1400" dirty="0">
                          <a:effectLst/>
                        </a:rPr>
                        <a:t> </a:t>
                      </a:r>
                      <a:r>
                        <a:rPr lang="en-GB" sz="1400" dirty="0" err="1">
                          <a:effectLst/>
                        </a:rPr>
                        <a:t>fontos</a:t>
                      </a:r>
                      <a:r>
                        <a:rPr lang="en-GB" sz="1400" dirty="0">
                          <a:effectLst/>
                        </a:rPr>
                        <a:t> </a:t>
                      </a:r>
                      <a:r>
                        <a:rPr lang="en-GB" sz="1400" dirty="0" err="1">
                          <a:effectLst/>
                        </a:rPr>
                        <a:t>cél</a:t>
                      </a:r>
                      <a:endParaRPr lang="hu-HU" sz="1000" dirty="0">
                        <a:effectLst/>
                        <a:latin typeface="Times New Roman"/>
                        <a:ea typeface="Times New Roman"/>
                      </a:endParaRPr>
                    </a:p>
                  </a:txBody>
                  <a:tcPr marL="59574" marR="59574" marT="0" marB="0"/>
                </a:tc>
                <a:tc>
                  <a:txBody>
                    <a:bodyPr/>
                    <a:lstStyle/>
                    <a:p>
                      <a:pPr algn="l">
                        <a:spcAft>
                          <a:spcPts val="0"/>
                        </a:spcAft>
                      </a:pPr>
                      <a:r>
                        <a:rPr lang="en-GB" sz="1400" dirty="0">
                          <a:effectLst/>
                        </a:rPr>
                        <a:t>A </a:t>
                      </a:r>
                      <a:r>
                        <a:rPr lang="en-GB" sz="1400" dirty="0" err="1">
                          <a:effectLst/>
                        </a:rPr>
                        <a:t>rendszer</a:t>
                      </a:r>
                      <a:r>
                        <a:rPr lang="en-GB" sz="1400" dirty="0">
                          <a:effectLst/>
                        </a:rPr>
                        <a:t> </a:t>
                      </a:r>
                      <a:r>
                        <a:rPr lang="en-GB" sz="1400" dirty="0" err="1">
                          <a:effectLst/>
                        </a:rPr>
                        <a:t>működésének</a:t>
                      </a:r>
                      <a:r>
                        <a:rPr lang="en-GB" sz="1400" dirty="0">
                          <a:effectLst/>
                        </a:rPr>
                        <a:t> </a:t>
                      </a:r>
                      <a:r>
                        <a:rPr lang="en-GB" sz="1400" dirty="0" err="1">
                          <a:effectLst/>
                        </a:rPr>
                        <a:t>alapvető</a:t>
                      </a:r>
                      <a:r>
                        <a:rPr lang="en-GB" sz="1400" dirty="0">
                          <a:effectLst/>
                        </a:rPr>
                        <a:t> </a:t>
                      </a:r>
                      <a:r>
                        <a:rPr lang="en-GB" sz="1400" dirty="0" err="1">
                          <a:effectLst/>
                        </a:rPr>
                        <a:t>feltétele</a:t>
                      </a:r>
                      <a:r>
                        <a:rPr lang="en-GB" sz="1400" dirty="0">
                          <a:effectLst/>
                        </a:rPr>
                        <a:t> a </a:t>
                      </a:r>
                      <a:r>
                        <a:rPr lang="en-GB" sz="1400" dirty="0" err="1">
                          <a:effectLst/>
                        </a:rPr>
                        <a:t>többszintű</a:t>
                      </a:r>
                      <a:r>
                        <a:rPr lang="hu-HU" sz="1400" dirty="0">
                          <a:effectLst/>
                        </a:rPr>
                        <a:t>, koncentrált és elosztott</a:t>
                      </a:r>
                      <a:r>
                        <a:rPr lang="en-GB" sz="1400" dirty="0">
                          <a:effectLst/>
                        </a:rPr>
                        <a:t> </a:t>
                      </a:r>
                      <a:r>
                        <a:rPr lang="en-GB" sz="1400" dirty="0" err="1">
                          <a:effectLst/>
                        </a:rPr>
                        <a:t>tárolás</a:t>
                      </a:r>
                      <a:endParaRPr lang="hu-HU" sz="1000" dirty="0">
                        <a:effectLst/>
                        <a:latin typeface="Times New Roman"/>
                        <a:ea typeface="Times New Roman"/>
                      </a:endParaRPr>
                    </a:p>
                  </a:txBody>
                  <a:tcPr marL="59574" marR="59574"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833766583"/>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900</Words>
  <Application>Microsoft Office PowerPoint</Application>
  <PresentationFormat>Diavetítés a képernyőre (4:3 oldalarány)</PresentationFormat>
  <Paragraphs>72</Paragraphs>
  <Slides>6</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6</vt:i4>
      </vt:variant>
    </vt:vector>
  </HeadingPairs>
  <TitlesOfParts>
    <vt:vector size="10" baseType="lpstr">
      <vt:lpstr>Arial</vt:lpstr>
      <vt:lpstr>Calibri</vt:lpstr>
      <vt:lpstr>Times New Roman</vt:lpstr>
      <vt:lpstr>Office-téma</vt:lpstr>
      <vt:lpstr>Utópia - avagy hogyan kellene a villamos energiát kezelni?</vt:lpstr>
      <vt:lpstr>Konvencionális energiatermelő és elosztó rendszer megújulókkal kiegészítve: jellemzően egyirányú energiaáramlás van a rendszerben</vt:lpstr>
      <vt:lpstr>PowerPoint-bemutató</vt:lpstr>
      <vt:lpstr>Energia tárolás gépkocsik akkumulátoraiban (durva becslés)</vt:lpstr>
      <vt:lpstr>Intelligens energiatermelő, tároló és elosztó rendszer: több irányú energia és információ áramlás</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Konvencionális és intelligens villamos energiarendszer</dc:title>
  <dc:creator>Mizsei János</dc:creator>
  <cp:lastModifiedBy>Mizsei János</cp:lastModifiedBy>
  <cp:revision>18</cp:revision>
  <dcterms:created xsi:type="dcterms:W3CDTF">2021-09-27T07:37:02Z</dcterms:created>
  <dcterms:modified xsi:type="dcterms:W3CDTF">2022-11-22T19:44:19Z</dcterms:modified>
</cp:coreProperties>
</file>