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bookmarkIdSeed="2">
  <p:sldMasterIdLst>
    <p:sldMasterId id="2147483648" r:id="rId4"/>
  </p:sldMasterIdLst>
  <p:notesMasterIdLst>
    <p:notesMasterId r:id="rId30"/>
  </p:notesMasterIdLst>
  <p:handoutMasterIdLst>
    <p:handoutMasterId r:id="rId31"/>
  </p:handoutMasterIdLst>
  <p:sldIdLst>
    <p:sldId id="265" r:id="rId5"/>
    <p:sldId id="378" r:id="rId6"/>
    <p:sldId id="385" r:id="rId7"/>
    <p:sldId id="403" r:id="rId8"/>
    <p:sldId id="390" r:id="rId9"/>
    <p:sldId id="409" r:id="rId10"/>
    <p:sldId id="396" r:id="rId11"/>
    <p:sldId id="404" r:id="rId12"/>
    <p:sldId id="408" r:id="rId13"/>
    <p:sldId id="400" r:id="rId14"/>
    <p:sldId id="413" r:id="rId15"/>
    <p:sldId id="414" r:id="rId16"/>
    <p:sldId id="387" r:id="rId17"/>
    <p:sldId id="415" r:id="rId18"/>
    <p:sldId id="391" r:id="rId19"/>
    <p:sldId id="384" r:id="rId20"/>
    <p:sldId id="406" r:id="rId21"/>
    <p:sldId id="407" r:id="rId22"/>
    <p:sldId id="411" r:id="rId23"/>
    <p:sldId id="379" r:id="rId24"/>
    <p:sldId id="412" r:id="rId25"/>
    <p:sldId id="417" r:id="rId26"/>
    <p:sldId id="418" r:id="rId27"/>
    <p:sldId id="416" r:id="rId28"/>
    <p:sldId id="346" r:id="rId29"/>
  </p:sldIdLst>
  <p:sldSz cx="9144000" cy="6858000" type="screen4x3"/>
  <p:notesSz cx="6858000" cy="9144000"/>
  <p:embeddedFontLst>
    <p:embeddedFont>
      <p:font typeface="Neo Tech Semilab" panose="020B0604020202020204" charset="-18"/>
      <p:regular r:id="rId32"/>
    </p:embeddedFont>
    <p:embeddedFont>
      <p:font typeface="Neo Tech Semilab Bold Bold" panose="020B0604020202020204" charset="-18"/>
      <p:regular r:id="rId33"/>
      <p:bold r:id="rId34"/>
    </p:embeddedFont>
    <p:embeddedFont>
      <p:font typeface="Open Sans" panose="020B0606030504020204" pitchFamily="34" charset="0"/>
      <p:regular r:id="rId35"/>
      <p:bold r:id="rId36"/>
      <p:italic r:id="rId37"/>
      <p:boldItalic r:id="rId38"/>
    </p:embeddedFont>
    <p:embeddedFont>
      <p:font typeface="Roboto" panose="02000000000000000000" pitchFamily="2" charset="0"/>
      <p:regular r:id="rId39"/>
      <p:bold r:id="rId40"/>
      <p:italic r:id="rId41"/>
      <p:boldItalic r:id="rId42"/>
    </p:embeddedFont>
    <p:embeddedFont>
      <p:font typeface="verdana" panose="020B0604030504040204" pitchFamily="34" charset="0"/>
      <p:regular r:id="rId43"/>
      <p:bold r:id="rId44"/>
      <p:italic r:id="rId45"/>
      <p:boldItalic r:id="rId46"/>
    </p:embeddedFont>
    <p:embeddedFont>
      <p:font typeface="Work Sans" pitchFamily="2" charset="0"/>
      <p:regular r:id="rId47"/>
      <p:bold r:id="rId48"/>
      <p:italic r:id="rId49"/>
      <p:boldItalic r:id="rId50"/>
    </p:embeddedFont>
  </p:embeddedFontLst>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4DA2"/>
    <a:srgbClr val="2E6CB8"/>
    <a:srgbClr val="C7BEDC"/>
    <a:srgbClr val="BE8DA3"/>
    <a:srgbClr val="CC0000"/>
    <a:srgbClr val="FF9B9B"/>
    <a:srgbClr val="FF5050"/>
    <a:srgbClr val="FF7C80"/>
    <a:srgbClr val="FFCC00"/>
    <a:srgbClr val="2659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incs stílus, csak rács">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41" autoAdjust="0"/>
    <p:restoredTop sz="72855" autoAdjust="0"/>
  </p:normalViewPr>
  <p:slideViewPr>
    <p:cSldViewPr snapToObjects="1">
      <p:cViewPr>
        <p:scale>
          <a:sx n="75" d="100"/>
          <a:sy n="75" d="100"/>
        </p:scale>
        <p:origin x="2208" y="162"/>
      </p:cViewPr>
      <p:guideLst>
        <p:guide orient="horz" pos="2160"/>
        <p:guide pos="2880"/>
      </p:guideLst>
    </p:cSldViewPr>
  </p:slideViewPr>
  <p:outlineViewPr>
    <p:cViewPr>
      <p:scale>
        <a:sx n="33" d="100"/>
        <a:sy n="33" d="100"/>
      </p:scale>
      <p:origin x="0" y="0"/>
    </p:cViewPr>
  </p:outlineViewPr>
  <p:notesTextViewPr>
    <p:cViewPr>
      <p:scale>
        <a:sx n="66" d="100"/>
        <a:sy n="66" d="100"/>
      </p:scale>
      <p:origin x="0" y="0"/>
    </p:cViewPr>
  </p:notesTextViewPr>
  <p:sorterViewPr>
    <p:cViewPr>
      <p:scale>
        <a:sx n="100" d="100"/>
        <a:sy n="100" d="100"/>
      </p:scale>
      <p:origin x="0" y="0"/>
    </p:cViewPr>
  </p:sorterViewPr>
  <p:notesViewPr>
    <p:cSldViewPr snapToObjects="1">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4" Type="http://schemas.openxmlformats.org/officeDocument/2006/relationships/font" Target="fonts/font13.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font" Target="fonts/font10.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openxmlformats.org/officeDocument/2006/relationships/font" Target="fonts/font1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0571BD-6B88-48E1-BC8B-E5CB18CE2EED}"/>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128"/>
                <a:cs typeface="+mn-cs"/>
              </a:defRPr>
            </a:lvl1pPr>
          </a:lstStyle>
          <a:p>
            <a:pPr>
              <a:defRPr/>
            </a:pPr>
            <a:r>
              <a:rPr lang="en-US"/>
              <a:t>bla</a:t>
            </a:r>
          </a:p>
        </p:txBody>
      </p:sp>
      <p:sp>
        <p:nvSpPr>
          <p:cNvPr id="3" name="Date Placeholder 2">
            <a:extLst>
              <a:ext uri="{FF2B5EF4-FFF2-40B4-BE49-F238E27FC236}">
                <a16:creationId xmlns:a16="http://schemas.microsoft.com/office/drawing/2014/main" id="{5878A660-6C44-4841-8296-5C0E20416AE6}"/>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cs typeface="+mn-cs"/>
              </a:defRPr>
            </a:lvl1pPr>
          </a:lstStyle>
          <a:p>
            <a:pPr>
              <a:defRPr/>
            </a:pPr>
            <a:fld id="{9B8D0651-BD69-4F8E-830F-817BDA403B81}" type="datetime1">
              <a:rPr lang="en-US"/>
              <a:pPr>
                <a:defRPr/>
              </a:pPr>
              <a:t>6/24/2024</a:t>
            </a:fld>
            <a:endParaRPr lang="en-US"/>
          </a:p>
        </p:txBody>
      </p:sp>
      <p:sp>
        <p:nvSpPr>
          <p:cNvPr id="4" name="Footer Placeholder 3">
            <a:extLst>
              <a:ext uri="{FF2B5EF4-FFF2-40B4-BE49-F238E27FC236}">
                <a16:creationId xmlns:a16="http://schemas.microsoft.com/office/drawing/2014/main" id="{9C4818FC-D10B-4CC8-9F58-D1C419D4BD1E}"/>
              </a:ext>
            </a:extLst>
          </p:cNvPr>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128"/>
                <a:cs typeface="+mn-cs"/>
              </a:defRPr>
            </a:lvl1pPr>
          </a:lstStyle>
          <a:p>
            <a:pPr>
              <a:defRPr/>
            </a:pPr>
            <a:r>
              <a:rPr lang="en-US"/>
              <a:t>bla</a:t>
            </a:r>
          </a:p>
        </p:txBody>
      </p:sp>
      <p:sp>
        <p:nvSpPr>
          <p:cNvPr id="5" name="Slide Number Placeholder 4">
            <a:extLst>
              <a:ext uri="{FF2B5EF4-FFF2-40B4-BE49-F238E27FC236}">
                <a16:creationId xmlns:a16="http://schemas.microsoft.com/office/drawing/2014/main" id="{23D4E840-624C-47A4-B0A0-7F01C411977C}"/>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ea typeface="ＭＳ Ｐゴシック" panose="020B0600070205080204" pitchFamily="34" charset="-128"/>
                <a:cs typeface="+mn-cs"/>
              </a:defRPr>
            </a:lvl1pPr>
          </a:lstStyle>
          <a:p>
            <a:pPr>
              <a:defRPr/>
            </a:pPr>
            <a:fld id="{CB8B52B5-8EE1-4B43-BABD-474F8492C5C4}" type="slidenum">
              <a:rPr lang="en-US" altLang="hu-HU"/>
              <a:pPr>
                <a:defRPr/>
              </a:pPr>
              <a:t>‹#›</a:t>
            </a:fld>
            <a:endParaRPr lang="en-US" altLang="hu-HU"/>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2D8C9C-2C0E-4511-8647-26F6E6A677A2}"/>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128"/>
                <a:cs typeface="+mn-cs"/>
              </a:defRPr>
            </a:lvl1pPr>
          </a:lstStyle>
          <a:p>
            <a:pPr>
              <a:defRPr/>
            </a:pPr>
            <a:r>
              <a:rPr lang="en-US"/>
              <a:t>bla</a:t>
            </a:r>
          </a:p>
        </p:txBody>
      </p:sp>
      <p:sp>
        <p:nvSpPr>
          <p:cNvPr id="3" name="Date Placeholder 2">
            <a:extLst>
              <a:ext uri="{FF2B5EF4-FFF2-40B4-BE49-F238E27FC236}">
                <a16:creationId xmlns:a16="http://schemas.microsoft.com/office/drawing/2014/main" id="{0F7E401D-73D7-4303-8C5C-59DA0C7C930F}"/>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cs typeface="+mn-cs"/>
              </a:defRPr>
            </a:lvl1pPr>
          </a:lstStyle>
          <a:p>
            <a:pPr>
              <a:defRPr/>
            </a:pPr>
            <a:fld id="{68D8E31F-827F-432A-9AA6-3066F4FBFC27}" type="datetime1">
              <a:rPr lang="en-US"/>
              <a:pPr>
                <a:defRPr/>
              </a:pPr>
              <a:t>6/24/2024</a:t>
            </a:fld>
            <a:endParaRPr lang="en-US"/>
          </a:p>
        </p:txBody>
      </p:sp>
      <p:sp>
        <p:nvSpPr>
          <p:cNvPr id="4" name="Slide Image Placeholder 3">
            <a:extLst>
              <a:ext uri="{FF2B5EF4-FFF2-40B4-BE49-F238E27FC236}">
                <a16:creationId xmlns:a16="http://schemas.microsoft.com/office/drawing/2014/main" id="{C9A74F64-D54A-4294-BCA0-2287A7A67990}"/>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hu-HU" noProof="0"/>
          </a:p>
        </p:txBody>
      </p:sp>
      <p:sp>
        <p:nvSpPr>
          <p:cNvPr id="5" name="Notes Placeholder 4">
            <a:extLst>
              <a:ext uri="{FF2B5EF4-FFF2-40B4-BE49-F238E27FC236}">
                <a16:creationId xmlns:a16="http://schemas.microsoft.com/office/drawing/2014/main" id="{E897E425-21EB-4EBF-9FB7-37E24CE38D11}"/>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hu-HU" noProof="0"/>
              <a:t>Click to edit Master text styles</a:t>
            </a:r>
          </a:p>
          <a:p>
            <a:pPr lvl="1"/>
            <a:r>
              <a:rPr lang="hu-HU" noProof="0"/>
              <a:t>Second level</a:t>
            </a:r>
          </a:p>
          <a:p>
            <a:pPr lvl="2"/>
            <a:r>
              <a:rPr lang="hu-HU" noProof="0"/>
              <a:t>Third level</a:t>
            </a:r>
          </a:p>
          <a:p>
            <a:pPr lvl="3"/>
            <a:r>
              <a:rPr lang="hu-HU" noProof="0"/>
              <a:t>Fourth level</a:t>
            </a:r>
          </a:p>
          <a:p>
            <a:pPr lvl="4"/>
            <a:r>
              <a:rPr lang="hu-HU" noProof="0"/>
              <a:t>Fifth level</a:t>
            </a:r>
            <a:endParaRPr lang="en-US" noProof="0"/>
          </a:p>
        </p:txBody>
      </p:sp>
      <p:sp>
        <p:nvSpPr>
          <p:cNvPr id="6" name="Footer Placeholder 5">
            <a:extLst>
              <a:ext uri="{FF2B5EF4-FFF2-40B4-BE49-F238E27FC236}">
                <a16:creationId xmlns:a16="http://schemas.microsoft.com/office/drawing/2014/main" id="{099CAA50-D8E3-4258-986A-C4C261AD214E}"/>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128"/>
                <a:cs typeface="+mn-cs"/>
              </a:defRPr>
            </a:lvl1pPr>
          </a:lstStyle>
          <a:p>
            <a:pPr>
              <a:defRPr/>
            </a:pPr>
            <a:r>
              <a:rPr lang="en-US"/>
              <a:t>bla</a:t>
            </a:r>
          </a:p>
        </p:txBody>
      </p:sp>
      <p:sp>
        <p:nvSpPr>
          <p:cNvPr id="7" name="Slide Number Placeholder 6">
            <a:extLst>
              <a:ext uri="{FF2B5EF4-FFF2-40B4-BE49-F238E27FC236}">
                <a16:creationId xmlns:a16="http://schemas.microsoft.com/office/drawing/2014/main" id="{2CD7B350-7834-4473-ABF3-B7D05DC239A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ea typeface="ＭＳ Ｐゴシック" panose="020B0600070205080204" pitchFamily="34" charset="-128"/>
                <a:cs typeface="+mn-cs"/>
              </a:defRPr>
            </a:lvl1pPr>
          </a:lstStyle>
          <a:p>
            <a:pPr>
              <a:defRPr/>
            </a:pPr>
            <a:fld id="{A2617002-4685-4792-9289-4B98FC8988AE}" type="slidenum">
              <a:rPr lang="en-US" altLang="hu-HU"/>
              <a:pPr>
                <a:defRPr/>
              </a:pPr>
              <a:t>‹#›</a:t>
            </a:fld>
            <a:endParaRPr lang="en-US" altLang="hu-HU"/>
          </a:p>
        </p:txBody>
      </p:sp>
    </p:spTree>
  </p:cSld>
  <p:clrMap bg1="lt1" tx1="dk1" bg2="lt2" tx2="dk2" accent1="accent1" accent2="accent2" accent3="accent3" accent4="accent4" accent5="accent5" accent6="accent6" hlink="hlink" folHlink="folHlink"/>
  <p:hf dt="0"/>
  <p:notesStyle>
    <a:lvl1pPr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panose="020B0600070205080204" pitchFamily="34" charset="-128"/>
      </a:defRPr>
    </a:lvl1pPr>
    <a:lvl2pPr marL="4572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panose="020B0600070205080204" pitchFamily="34" charset="-128"/>
      </a:defRPr>
    </a:lvl2pPr>
    <a:lvl3pPr marL="9144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panose="020B0600070205080204" pitchFamily="34" charset="-128"/>
      </a:defRPr>
    </a:lvl3pPr>
    <a:lvl4pPr marL="13716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panose="020B0600070205080204" pitchFamily="34" charset="-128"/>
      </a:defRPr>
    </a:lvl4pPr>
    <a:lvl5pPr marL="1828800" algn="l" defTabSz="457200" rtl="0" eaLnBrk="0" fontAlgn="base" hangingPunct="0">
      <a:spcBef>
        <a:spcPct val="30000"/>
      </a:spcBef>
      <a:spcAft>
        <a:spcPct val="0"/>
      </a:spcAft>
      <a:defRPr sz="1200" kern="1200">
        <a:solidFill>
          <a:schemeClr val="tx1"/>
        </a:solidFill>
        <a:latin typeface="+mn-lt"/>
        <a:ea typeface="MS PGothic" panose="020B0600070205080204" pitchFamily="34" charset="-128"/>
        <a:cs typeface="MS PGothic" panose="020B0600070205080204"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µLED Technology &amp; Market</a:t>
            </a:r>
            <a:r>
              <a:rPr lang="hu-HU" sz="1200" dirty="0"/>
              <a:t>, </a:t>
            </a:r>
            <a:r>
              <a:rPr lang="en-US" sz="1200" dirty="0"/>
              <a:t>Dr. Kéri </a:t>
            </a:r>
            <a:r>
              <a:rPr lang="en-US" sz="1200" dirty="0" err="1"/>
              <a:t>Orsoly</a:t>
            </a:r>
            <a:r>
              <a:rPr lang="hu-HU" sz="1200" dirty="0"/>
              <a:t>a,  2020.10.01. (13)</a:t>
            </a:r>
            <a:br>
              <a:rPr lang="hu-HU" sz="1200" dirty="0"/>
            </a:br>
            <a:r>
              <a:rPr lang="hu-HU" sz="1200" dirty="0"/>
              <a:t>µLED </a:t>
            </a:r>
            <a:r>
              <a:rPr lang="hu-HU" sz="1200" dirty="0" err="1"/>
              <a:t>Technology</a:t>
            </a:r>
            <a:r>
              <a:rPr lang="hu-HU" sz="1200" dirty="0"/>
              <a:t> &amp; Market (</a:t>
            </a:r>
            <a:r>
              <a:rPr lang="hu-HU" sz="1200" dirty="0" err="1"/>
              <a:t>Yole</a:t>
            </a:r>
            <a:r>
              <a:rPr lang="hu-HU" sz="1200" dirty="0"/>
              <a:t> </a:t>
            </a:r>
            <a:r>
              <a:rPr lang="hu-HU" sz="1200" dirty="0" err="1"/>
              <a:t>Developpément</a:t>
            </a:r>
            <a:r>
              <a:rPr lang="hu-HU" sz="1200" dirty="0"/>
              <a:t>), </a:t>
            </a:r>
            <a:r>
              <a:rPr lang="en-US" sz="1200" dirty="0"/>
              <a:t>Dr. Kéri </a:t>
            </a:r>
            <a:r>
              <a:rPr lang="en-US" sz="1200" dirty="0" err="1"/>
              <a:t>Orsoly</a:t>
            </a:r>
            <a:r>
              <a:rPr lang="hu-HU" sz="1200" dirty="0"/>
              <a:t>a,  2021.09.30. (54)</a:t>
            </a:r>
            <a:br>
              <a:rPr lang="hu-HU" sz="1200" dirty="0"/>
            </a:br>
            <a:r>
              <a:rPr lang="en-US" sz="1200" dirty="0" err="1"/>
              <a:t>MicroLED</a:t>
            </a:r>
            <a:r>
              <a:rPr lang="en-US" sz="1200" dirty="0"/>
              <a:t> technology &amp; market in 2022</a:t>
            </a:r>
            <a:r>
              <a:rPr lang="hu-HU" sz="1200" dirty="0"/>
              <a:t>, Szűcs Tamás, 2023.01.19. (100)</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hu-HU" dirty="0">
              <a:sym typeface="Wingdings" panose="05000000000000000000" pitchFamily="2" charset="2"/>
            </a:endParaRPr>
          </a:p>
        </p:txBody>
      </p:sp>
      <p:sp>
        <p:nvSpPr>
          <p:cNvPr id="4" name="Header Placeholder 3"/>
          <p:cNvSpPr>
            <a:spLocks noGrp="1"/>
          </p:cNvSpPr>
          <p:nvPr>
            <p:ph type="hdr" sz="quarter" idx="10"/>
          </p:nvPr>
        </p:nvSpPr>
        <p:spPr/>
        <p:txBody>
          <a:bodyPr/>
          <a:lstStyle/>
          <a:p>
            <a:pPr>
              <a:defRPr/>
            </a:pPr>
            <a:r>
              <a:rPr lang="en-US"/>
              <a:t>bla</a:t>
            </a:r>
          </a:p>
        </p:txBody>
      </p:sp>
      <p:sp>
        <p:nvSpPr>
          <p:cNvPr id="5" name="Footer Placeholder 4"/>
          <p:cNvSpPr>
            <a:spLocks noGrp="1"/>
          </p:cNvSpPr>
          <p:nvPr>
            <p:ph type="ftr" sz="quarter" idx="11"/>
          </p:nvPr>
        </p:nvSpPr>
        <p:spPr/>
        <p:txBody>
          <a:bodyPr/>
          <a:lstStyle/>
          <a:p>
            <a:pPr>
              <a:defRPr/>
            </a:pPr>
            <a:r>
              <a:rPr lang="en-US"/>
              <a:t>bla</a:t>
            </a:r>
          </a:p>
        </p:txBody>
      </p:sp>
      <p:sp>
        <p:nvSpPr>
          <p:cNvPr id="6" name="Slide Number Placeholder 5"/>
          <p:cNvSpPr>
            <a:spLocks noGrp="1"/>
          </p:cNvSpPr>
          <p:nvPr>
            <p:ph type="sldNum" sz="quarter" idx="12"/>
          </p:nvPr>
        </p:nvSpPr>
        <p:spPr/>
        <p:txBody>
          <a:bodyPr/>
          <a:lstStyle/>
          <a:p>
            <a:pPr>
              <a:defRPr/>
            </a:pPr>
            <a:fld id="{A2617002-4685-4792-9289-4B98FC8988AE}" type="slidenum">
              <a:rPr lang="en-US" altLang="hu-HU" smtClean="0"/>
              <a:pPr>
                <a:defRPr/>
              </a:pPr>
              <a:t>1</a:t>
            </a:fld>
            <a:endParaRPr lang="en-US" altLang="hu-HU"/>
          </a:p>
        </p:txBody>
      </p:sp>
    </p:spTree>
    <p:extLst>
      <p:ext uri="{BB962C8B-B14F-4D97-AF65-F5344CB8AC3E}">
        <p14:creationId xmlns:p14="http://schemas.microsoft.com/office/powerpoint/2010/main" val="1026656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fontScale="550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10</a:t>
            </a:fld>
            <a:endParaRPr lang="en-US" altLang="hu-HU"/>
          </a:p>
        </p:txBody>
      </p:sp>
    </p:spTree>
    <p:extLst>
      <p:ext uri="{BB962C8B-B14F-4D97-AF65-F5344CB8AC3E}">
        <p14:creationId xmlns:p14="http://schemas.microsoft.com/office/powerpoint/2010/main" val="1785484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fontScale="700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11</a:t>
            </a:fld>
            <a:endParaRPr lang="en-US" altLang="hu-HU"/>
          </a:p>
        </p:txBody>
      </p:sp>
    </p:spTree>
    <p:extLst>
      <p:ext uri="{BB962C8B-B14F-4D97-AF65-F5344CB8AC3E}">
        <p14:creationId xmlns:p14="http://schemas.microsoft.com/office/powerpoint/2010/main" val="2120130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fontScale="775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i="0" dirty="0">
              <a:solidFill>
                <a:srgbClr val="000000"/>
              </a:solidFill>
              <a:effectLst/>
              <a:latin typeface="verdana" panose="020B060403050404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12</a:t>
            </a:fld>
            <a:endParaRPr lang="en-US" altLang="hu-HU"/>
          </a:p>
        </p:txBody>
      </p:sp>
    </p:spTree>
    <p:extLst>
      <p:ext uri="{BB962C8B-B14F-4D97-AF65-F5344CB8AC3E}">
        <p14:creationId xmlns:p14="http://schemas.microsoft.com/office/powerpoint/2010/main" val="1510646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fontScale="775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i="0" dirty="0">
              <a:solidFill>
                <a:srgbClr val="000000"/>
              </a:solidFill>
              <a:effectLst/>
              <a:latin typeface="verdana" panose="020B060403050404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13</a:t>
            </a:fld>
            <a:endParaRPr lang="en-US" altLang="hu-HU"/>
          </a:p>
        </p:txBody>
      </p:sp>
    </p:spTree>
    <p:extLst>
      <p:ext uri="{BB962C8B-B14F-4D97-AF65-F5344CB8AC3E}">
        <p14:creationId xmlns:p14="http://schemas.microsoft.com/office/powerpoint/2010/main" val="3881761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fontScale="775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i="0" dirty="0">
              <a:solidFill>
                <a:srgbClr val="000000"/>
              </a:solidFill>
              <a:effectLst/>
              <a:latin typeface="verdana" panose="020B060403050404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14</a:t>
            </a:fld>
            <a:endParaRPr lang="en-US" altLang="hu-HU"/>
          </a:p>
        </p:txBody>
      </p:sp>
    </p:spTree>
    <p:extLst>
      <p:ext uri="{BB962C8B-B14F-4D97-AF65-F5344CB8AC3E}">
        <p14:creationId xmlns:p14="http://schemas.microsoft.com/office/powerpoint/2010/main" val="78632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15</a:t>
            </a:fld>
            <a:endParaRPr lang="en-US" altLang="hu-HU"/>
          </a:p>
        </p:txBody>
      </p:sp>
    </p:spTree>
    <p:extLst>
      <p:ext uri="{BB962C8B-B14F-4D97-AF65-F5344CB8AC3E}">
        <p14:creationId xmlns:p14="http://schemas.microsoft.com/office/powerpoint/2010/main" val="1989551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16</a:t>
            </a:fld>
            <a:endParaRPr lang="en-US" altLang="hu-HU"/>
          </a:p>
        </p:txBody>
      </p:sp>
    </p:spTree>
    <p:extLst>
      <p:ext uri="{BB962C8B-B14F-4D97-AF65-F5344CB8AC3E}">
        <p14:creationId xmlns:p14="http://schemas.microsoft.com/office/powerpoint/2010/main" val="3614060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17</a:t>
            </a:fld>
            <a:endParaRPr lang="en-US" altLang="hu-HU"/>
          </a:p>
        </p:txBody>
      </p:sp>
    </p:spTree>
    <p:extLst>
      <p:ext uri="{BB962C8B-B14F-4D97-AF65-F5344CB8AC3E}">
        <p14:creationId xmlns:p14="http://schemas.microsoft.com/office/powerpoint/2010/main" val="40542456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18</a:t>
            </a:fld>
            <a:endParaRPr lang="en-US" altLang="hu-HU"/>
          </a:p>
        </p:txBody>
      </p:sp>
    </p:spTree>
    <p:extLst>
      <p:ext uri="{BB962C8B-B14F-4D97-AF65-F5344CB8AC3E}">
        <p14:creationId xmlns:p14="http://schemas.microsoft.com/office/powerpoint/2010/main" val="4075354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19</a:t>
            </a:fld>
            <a:endParaRPr lang="en-US" altLang="hu-HU"/>
          </a:p>
        </p:txBody>
      </p:sp>
    </p:spTree>
    <p:extLst>
      <p:ext uri="{BB962C8B-B14F-4D97-AF65-F5344CB8AC3E}">
        <p14:creationId xmlns:p14="http://schemas.microsoft.com/office/powerpoint/2010/main" val="3720723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2</a:t>
            </a:fld>
            <a:endParaRPr lang="en-US" altLang="hu-HU"/>
          </a:p>
        </p:txBody>
      </p:sp>
    </p:spTree>
    <p:extLst>
      <p:ext uri="{BB962C8B-B14F-4D97-AF65-F5344CB8AC3E}">
        <p14:creationId xmlns:p14="http://schemas.microsoft.com/office/powerpoint/2010/main" val="3457951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20</a:t>
            </a:fld>
            <a:endParaRPr lang="en-US" altLang="hu-HU"/>
          </a:p>
        </p:txBody>
      </p:sp>
    </p:spTree>
    <p:extLst>
      <p:ext uri="{BB962C8B-B14F-4D97-AF65-F5344CB8AC3E}">
        <p14:creationId xmlns:p14="http://schemas.microsoft.com/office/powerpoint/2010/main" val="1703302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21</a:t>
            </a:fld>
            <a:endParaRPr lang="en-US" altLang="hu-HU"/>
          </a:p>
        </p:txBody>
      </p:sp>
    </p:spTree>
    <p:extLst>
      <p:ext uri="{BB962C8B-B14F-4D97-AF65-F5344CB8AC3E}">
        <p14:creationId xmlns:p14="http://schemas.microsoft.com/office/powerpoint/2010/main" val="1633017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22</a:t>
            </a:fld>
            <a:endParaRPr lang="en-US" altLang="hu-HU"/>
          </a:p>
        </p:txBody>
      </p:sp>
    </p:spTree>
    <p:extLst>
      <p:ext uri="{BB962C8B-B14F-4D97-AF65-F5344CB8AC3E}">
        <p14:creationId xmlns:p14="http://schemas.microsoft.com/office/powerpoint/2010/main" val="673903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23</a:t>
            </a:fld>
            <a:endParaRPr lang="en-US" altLang="hu-HU"/>
          </a:p>
        </p:txBody>
      </p:sp>
    </p:spTree>
    <p:extLst>
      <p:ext uri="{BB962C8B-B14F-4D97-AF65-F5344CB8AC3E}">
        <p14:creationId xmlns:p14="http://schemas.microsoft.com/office/powerpoint/2010/main" val="3325872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24</a:t>
            </a:fld>
            <a:endParaRPr lang="en-US" altLang="hu-HU"/>
          </a:p>
        </p:txBody>
      </p:sp>
    </p:spTree>
    <p:extLst>
      <p:ext uri="{BB962C8B-B14F-4D97-AF65-F5344CB8AC3E}">
        <p14:creationId xmlns:p14="http://schemas.microsoft.com/office/powerpoint/2010/main" val="1422171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0" i="0" dirty="0">
                <a:solidFill>
                  <a:srgbClr val="FFFFFF"/>
                </a:solidFill>
                <a:effectLst/>
                <a:latin typeface="Neo Tech Semilab" panose="020B0604020202020204" charset="-18"/>
              </a:rPr>
              <a:t>For All Your Metrology Needs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25</a:t>
            </a:fld>
            <a:endParaRPr lang="en-US" altLang="hu-HU"/>
          </a:p>
        </p:txBody>
      </p:sp>
    </p:spTree>
    <p:extLst>
      <p:ext uri="{BB962C8B-B14F-4D97-AF65-F5344CB8AC3E}">
        <p14:creationId xmlns:p14="http://schemas.microsoft.com/office/powerpoint/2010/main" val="1883399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3</a:t>
            </a:fld>
            <a:endParaRPr lang="en-US" altLang="hu-HU"/>
          </a:p>
        </p:txBody>
      </p:sp>
    </p:spTree>
    <p:extLst>
      <p:ext uri="{BB962C8B-B14F-4D97-AF65-F5344CB8AC3E}">
        <p14:creationId xmlns:p14="http://schemas.microsoft.com/office/powerpoint/2010/main" val="2131798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1" i="0" dirty="0">
              <a:solidFill>
                <a:srgbClr val="4B4849"/>
              </a:solidFill>
              <a:effectLst/>
              <a:latin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i="0" dirty="0">
              <a:solidFill>
                <a:srgbClr val="212529"/>
              </a:solidFill>
              <a:effectLst/>
              <a:latin typeface="Open Sans" panose="020B0606030504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4</a:t>
            </a:fld>
            <a:endParaRPr lang="en-US" altLang="hu-HU"/>
          </a:p>
        </p:txBody>
      </p:sp>
    </p:spTree>
    <p:extLst>
      <p:ext uri="{BB962C8B-B14F-4D97-AF65-F5344CB8AC3E}">
        <p14:creationId xmlns:p14="http://schemas.microsoft.com/office/powerpoint/2010/main" val="1565095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5</a:t>
            </a:fld>
            <a:endParaRPr lang="en-US" altLang="hu-HU"/>
          </a:p>
        </p:txBody>
      </p:sp>
    </p:spTree>
    <p:extLst>
      <p:ext uri="{BB962C8B-B14F-4D97-AF65-F5344CB8AC3E}">
        <p14:creationId xmlns:p14="http://schemas.microsoft.com/office/powerpoint/2010/main" val="663364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6</a:t>
            </a:fld>
            <a:endParaRPr lang="en-US" altLang="hu-HU"/>
          </a:p>
        </p:txBody>
      </p:sp>
    </p:spTree>
    <p:extLst>
      <p:ext uri="{BB962C8B-B14F-4D97-AF65-F5344CB8AC3E}">
        <p14:creationId xmlns:p14="http://schemas.microsoft.com/office/powerpoint/2010/main" val="1677893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7</a:t>
            </a:fld>
            <a:endParaRPr lang="en-US" altLang="hu-HU"/>
          </a:p>
        </p:txBody>
      </p:sp>
    </p:spTree>
    <p:extLst>
      <p:ext uri="{BB962C8B-B14F-4D97-AF65-F5344CB8AC3E}">
        <p14:creationId xmlns:p14="http://schemas.microsoft.com/office/powerpoint/2010/main" val="2196674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8</a:t>
            </a:fld>
            <a:endParaRPr lang="en-US" altLang="hu-HU"/>
          </a:p>
        </p:txBody>
      </p:sp>
    </p:spTree>
    <p:extLst>
      <p:ext uri="{BB962C8B-B14F-4D97-AF65-F5344CB8AC3E}">
        <p14:creationId xmlns:p14="http://schemas.microsoft.com/office/powerpoint/2010/main" val="2369409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hu-HU" b="0" dirty="0"/>
          </a:p>
        </p:txBody>
      </p:sp>
      <p:sp>
        <p:nvSpPr>
          <p:cNvPr id="4" name="Élőfej helye 3"/>
          <p:cNvSpPr>
            <a:spLocks noGrp="1"/>
          </p:cNvSpPr>
          <p:nvPr>
            <p:ph type="hdr" sz="quarter" idx="10"/>
          </p:nvPr>
        </p:nvSpPr>
        <p:spPr/>
        <p:txBody>
          <a:bodyPr/>
          <a:lstStyle/>
          <a:p>
            <a:pPr>
              <a:defRPr/>
            </a:pPr>
            <a:r>
              <a:rPr lang="en-US"/>
              <a:t>bla</a:t>
            </a:r>
          </a:p>
        </p:txBody>
      </p:sp>
      <p:sp>
        <p:nvSpPr>
          <p:cNvPr id="5" name="Élőláb helye 4"/>
          <p:cNvSpPr>
            <a:spLocks noGrp="1"/>
          </p:cNvSpPr>
          <p:nvPr>
            <p:ph type="ftr" sz="quarter" idx="11"/>
          </p:nvPr>
        </p:nvSpPr>
        <p:spPr/>
        <p:txBody>
          <a:bodyPr/>
          <a:lstStyle/>
          <a:p>
            <a:pPr>
              <a:defRPr/>
            </a:pPr>
            <a:r>
              <a:rPr lang="en-US"/>
              <a:t>bla</a:t>
            </a:r>
          </a:p>
        </p:txBody>
      </p:sp>
      <p:sp>
        <p:nvSpPr>
          <p:cNvPr id="6" name="Dia számának helye 5"/>
          <p:cNvSpPr>
            <a:spLocks noGrp="1"/>
          </p:cNvSpPr>
          <p:nvPr>
            <p:ph type="sldNum" sz="quarter" idx="12"/>
          </p:nvPr>
        </p:nvSpPr>
        <p:spPr/>
        <p:txBody>
          <a:bodyPr/>
          <a:lstStyle/>
          <a:p>
            <a:pPr>
              <a:defRPr/>
            </a:pPr>
            <a:fld id="{A2617002-4685-4792-9289-4B98FC8988AE}" type="slidenum">
              <a:rPr lang="en-US" altLang="hu-HU" smtClean="0"/>
              <a:pPr>
                <a:defRPr/>
              </a:pPr>
              <a:t>9</a:t>
            </a:fld>
            <a:endParaRPr lang="en-US" altLang="hu-HU"/>
          </a:p>
        </p:txBody>
      </p:sp>
    </p:spTree>
    <p:extLst>
      <p:ext uri="{BB962C8B-B14F-4D97-AF65-F5344CB8AC3E}">
        <p14:creationId xmlns:p14="http://schemas.microsoft.com/office/powerpoint/2010/main" val="4431001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524000"/>
            <a:ext cx="8153400" cy="2076451"/>
          </a:xfrm>
        </p:spPr>
        <p:txBody>
          <a:bodyPr/>
          <a:lstStyle>
            <a:lvl1pPr algn="l">
              <a:defRPr sz="4400">
                <a:solidFill>
                  <a:schemeClr val="bg1"/>
                </a:solidFill>
              </a:defRPr>
            </a:lvl1pPr>
          </a:lstStyle>
          <a:p>
            <a:r>
              <a:rPr lang="hu-HU" dirty="0"/>
              <a:t>Click to edit Master title</a:t>
            </a:r>
            <a:endParaRPr lang="en-US" dirty="0"/>
          </a:p>
        </p:txBody>
      </p:sp>
      <p:sp>
        <p:nvSpPr>
          <p:cNvPr id="3" name="Subtitle 2"/>
          <p:cNvSpPr>
            <a:spLocks noGrp="1"/>
          </p:cNvSpPr>
          <p:nvPr>
            <p:ph type="subTitle" idx="1"/>
          </p:nvPr>
        </p:nvSpPr>
        <p:spPr>
          <a:xfrm>
            <a:off x="762000" y="3886200"/>
            <a:ext cx="8153400" cy="1752600"/>
          </a:xfrm>
        </p:spPr>
        <p:txBody>
          <a:bodyPr>
            <a:normAutofit/>
          </a:bodyPr>
          <a:lstStyle>
            <a:lvl1pPr marL="0" indent="-144000" algn="l">
              <a:lnSpc>
                <a:spcPct val="100000"/>
              </a:lnSpc>
              <a:spcBef>
                <a:spcPts val="1080"/>
              </a:spcBef>
              <a:buFont typeface="Arial"/>
              <a:buChar char="•"/>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dirty="0"/>
              <a:t>Click to edit Master subtitle style</a:t>
            </a:r>
            <a:endParaRPr lang="en-US" dirty="0"/>
          </a:p>
        </p:txBody>
      </p:sp>
      <p:sp>
        <p:nvSpPr>
          <p:cNvPr id="7" name="Text Placeholder 6"/>
          <p:cNvSpPr>
            <a:spLocks noGrp="1"/>
          </p:cNvSpPr>
          <p:nvPr>
            <p:ph type="body" sz="quarter" idx="11"/>
          </p:nvPr>
        </p:nvSpPr>
        <p:spPr>
          <a:xfrm>
            <a:off x="762000" y="6248400"/>
            <a:ext cx="3657600" cy="365125"/>
          </a:xfrm>
        </p:spPr>
        <p:txBody>
          <a:bodyPr/>
          <a:lstStyle>
            <a:lvl1pPr algn="l">
              <a:buFontTx/>
              <a:buNone/>
              <a:defRPr sz="1500">
                <a:latin typeface="Neo Tech Semilab"/>
                <a:cs typeface="Neo Tech Semilab"/>
              </a:defRPr>
            </a:lvl1pPr>
            <a:lvl2pPr>
              <a:defRPr sz="1800"/>
            </a:lvl2pPr>
            <a:lvl3pPr>
              <a:defRPr sz="1800"/>
            </a:lvl3pPr>
            <a:lvl4pPr>
              <a:defRPr sz="1800"/>
            </a:lvl4pPr>
            <a:lvl5pPr>
              <a:defRPr sz="1800"/>
            </a:lvl5pPr>
          </a:lstStyle>
          <a:p>
            <a:pPr lvl="0"/>
            <a:endParaRPr lang="en-US" dirty="0"/>
          </a:p>
        </p:txBody>
      </p:sp>
    </p:spTree>
    <p:extLst>
      <p:ext uri="{BB962C8B-B14F-4D97-AF65-F5344CB8AC3E}">
        <p14:creationId xmlns:p14="http://schemas.microsoft.com/office/powerpoint/2010/main" val="910529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3318E85D-C90F-4581-B355-4E7324BA0943}"/>
              </a:ext>
            </a:extLst>
          </p:cNvPr>
          <p:cNvSpPr txBox="1">
            <a:spLocks noChangeArrowheads="1"/>
          </p:cNvSpPr>
          <p:nvPr userDrawn="1"/>
        </p:nvSpPr>
        <p:spPr bwMode="auto">
          <a:xfrm>
            <a:off x="2514600" y="6477000"/>
            <a:ext cx="4343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hu-HU" sz="1200">
                <a:solidFill>
                  <a:srgbClr val="234DA2"/>
                </a:solidFill>
                <a:latin typeface="Neo Tech Semilab Bold Bold" panose="02000000000000000000" pitchFamily="2" charset="-18"/>
              </a:rPr>
              <a:t>www.semilab.com</a:t>
            </a:r>
          </a:p>
        </p:txBody>
      </p:sp>
      <p:sp>
        <p:nvSpPr>
          <p:cNvPr id="3" name="Vertical Text Placeholder 2"/>
          <p:cNvSpPr>
            <a:spLocks noGrp="1"/>
          </p:cNvSpPr>
          <p:nvPr>
            <p:ph type="body" orient="vert" idx="1"/>
          </p:nvPr>
        </p:nvSpPr>
        <p:spPr>
          <a:xfrm>
            <a:off x="457200" y="1828800"/>
            <a:ext cx="8229600" cy="4297363"/>
          </a:xfrm>
        </p:spPr>
        <p:txBody>
          <a:bodyPr vert="eaVert"/>
          <a:lstStyle/>
          <a:p>
            <a:pPr lvl="0"/>
            <a:r>
              <a:rPr lang="hu-HU"/>
              <a:t>Click to edit Master text styles</a:t>
            </a:r>
          </a:p>
          <a:p>
            <a:pPr lvl="1"/>
            <a:r>
              <a:rPr lang="hu-HU"/>
              <a:t>Second level</a:t>
            </a:r>
          </a:p>
          <a:p>
            <a:pPr lvl="2"/>
            <a:r>
              <a:rPr lang="hu-HU"/>
              <a:t>Third level</a:t>
            </a:r>
          </a:p>
          <a:p>
            <a:pPr lvl="3"/>
            <a:r>
              <a:rPr lang="hu-HU"/>
              <a:t>Fourth level</a:t>
            </a:r>
          </a:p>
          <a:p>
            <a:pPr lvl="4"/>
            <a:r>
              <a:rPr lang="hu-HU"/>
              <a:t>Fifth level</a:t>
            </a:r>
            <a:endParaRPr lang="en-US" dirty="0"/>
          </a:p>
        </p:txBody>
      </p:sp>
      <p:sp>
        <p:nvSpPr>
          <p:cNvPr id="10" name="Text Placeholder 12"/>
          <p:cNvSpPr>
            <a:spLocks noGrp="1"/>
          </p:cNvSpPr>
          <p:nvPr>
            <p:ph type="body" sz="quarter" idx="13"/>
          </p:nvPr>
        </p:nvSpPr>
        <p:spPr>
          <a:xfrm>
            <a:off x="2514600" y="0"/>
            <a:ext cx="6477000" cy="914400"/>
          </a:xfrm>
        </p:spPr>
        <p:txBody>
          <a:bodyPr anchor="ctr">
            <a:normAutofit/>
          </a:bodyPr>
          <a:lstStyle>
            <a:lvl1pPr algn="r">
              <a:buFontTx/>
              <a:buNone/>
              <a:defRPr sz="2200">
                <a:solidFill>
                  <a:schemeClr val="bg1"/>
                </a:solidFill>
                <a:latin typeface="Neo Tech Semilab Bold Bold"/>
                <a:cs typeface="Neo Tech Semilab Bold Bold"/>
              </a:defRPr>
            </a:lvl1pPr>
          </a:lstStyle>
          <a:p>
            <a:pPr lvl="0"/>
            <a:r>
              <a:rPr lang="hu-HU" dirty="0"/>
              <a:t>Click to edit Master text styles</a:t>
            </a:r>
          </a:p>
        </p:txBody>
      </p:sp>
      <p:sp>
        <p:nvSpPr>
          <p:cNvPr id="11" name="Text Placeholder 7"/>
          <p:cNvSpPr>
            <a:spLocks noGrp="1"/>
          </p:cNvSpPr>
          <p:nvPr>
            <p:ph type="body" sz="quarter" idx="23"/>
          </p:nvPr>
        </p:nvSpPr>
        <p:spPr>
          <a:xfrm>
            <a:off x="457200" y="1143000"/>
            <a:ext cx="8229600" cy="381000"/>
          </a:xfrm>
        </p:spPr>
        <p:txBody>
          <a:bodyPr anchor="ctr"/>
          <a:lstStyle>
            <a:lvl1pPr marL="0" algn="ctr">
              <a:buFontTx/>
              <a:buNone/>
              <a:defRPr sz="2400" baseline="0">
                <a:solidFill>
                  <a:srgbClr val="234DA2"/>
                </a:solidFill>
                <a:latin typeface="Neo Tech Semilab Bold Bold"/>
                <a:cs typeface="Neo Tech Semilab Bold Bold"/>
              </a:defRPr>
            </a:lvl1pPr>
          </a:lstStyle>
          <a:p>
            <a:pPr lvl="0"/>
            <a:endParaRPr lang="hu-HU" dirty="0"/>
          </a:p>
        </p:txBody>
      </p:sp>
      <p:sp>
        <p:nvSpPr>
          <p:cNvPr id="6" name="Date Placeholder 3">
            <a:extLst>
              <a:ext uri="{FF2B5EF4-FFF2-40B4-BE49-F238E27FC236}">
                <a16:creationId xmlns:a16="http://schemas.microsoft.com/office/drawing/2014/main" id="{9EF44465-D62F-4988-8105-23114FF72016}"/>
              </a:ext>
            </a:extLst>
          </p:cNvPr>
          <p:cNvSpPr>
            <a:spLocks noGrp="1"/>
          </p:cNvSpPr>
          <p:nvPr>
            <p:ph type="dt" sz="half" idx="24"/>
          </p:nvPr>
        </p:nvSpPr>
        <p:spPr>
          <a:xfrm>
            <a:off x="228600" y="6477000"/>
            <a:ext cx="2286000" cy="365125"/>
          </a:xfrm>
        </p:spPr>
        <p:txBody>
          <a:bodyPr/>
          <a:lstStyle>
            <a:lvl1pPr>
              <a:defRPr>
                <a:latin typeface="Neo Tech Semilab" charset="0"/>
              </a:defRPr>
            </a:lvl1pPr>
          </a:lstStyle>
          <a:p>
            <a:pPr>
              <a:defRPr/>
            </a:pPr>
            <a:fld id="{F7C8E4BF-87B6-47BD-A966-5382008F5636}" type="datetime1">
              <a:rPr lang="en-US"/>
              <a:pPr>
                <a:defRPr/>
              </a:pPr>
              <a:t>6/24/2024</a:t>
            </a:fld>
            <a:endParaRPr lang="en-US"/>
          </a:p>
        </p:txBody>
      </p:sp>
      <p:sp>
        <p:nvSpPr>
          <p:cNvPr id="7" name="Slide Number Placeholder 5">
            <a:extLst>
              <a:ext uri="{FF2B5EF4-FFF2-40B4-BE49-F238E27FC236}">
                <a16:creationId xmlns:a16="http://schemas.microsoft.com/office/drawing/2014/main" id="{7E0BAEA9-6F72-4DDC-87C0-E5A0D187194E}"/>
              </a:ext>
            </a:extLst>
          </p:cNvPr>
          <p:cNvSpPr>
            <a:spLocks noGrp="1"/>
          </p:cNvSpPr>
          <p:nvPr>
            <p:ph type="sldNum" sz="quarter" idx="25"/>
          </p:nvPr>
        </p:nvSpPr>
        <p:spPr>
          <a:xfrm>
            <a:off x="6858000" y="6477000"/>
            <a:ext cx="2133600" cy="365125"/>
          </a:xfrm>
        </p:spPr>
        <p:txBody>
          <a:bodyPr/>
          <a:lstStyle>
            <a:lvl1pPr>
              <a:defRPr>
                <a:latin typeface="Neo Tech Semilab" panose="02000000000000000000" pitchFamily="2" charset="-18"/>
              </a:defRPr>
            </a:lvl1pPr>
          </a:lstStyle>
          <a:p>
            <a:pPr>
              <a:defRPr/>
            </a:pPr>
            <a:fld id="{D7A3F8F1-AB95-48A9-925A-00726026CB88}" type="slidenum">
              <a:rPr lang="en-US" altLang="hu-HU"/>
              <a:pPr>
                <a:defRPr/>
              </a:pPr>
              <a:t>‹#›</a:t>
            </a:fld>
            <a:endParaRPr lang="en-US" altLang="hu-HU"/>
          </a:p>
        </p:txBody>
      </p:sp>
    </p:spTree>
    <p:extLst>
      <p:ext uri="{BB962C8B-B14F-4D97-AF65-F5344CB8AC3E}">
        <p14:creationId xmlns:p14="http://schemas.microsoft.com/office/powerpoint/2010/main" val="3891505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2AADD452-FB7F-4295-A354-6C84A890F1CA}"/>
              </a:ext>
            </a:extLst>
          </p:cNvPr>
          <p:cNvSpPr txBox="1">
            <a:spLocks noChangeArrowheads="1"/>
          </p:cNvSpPr>
          <p:nvPr userDrawn="1"/>
        </p:nvSpPr>
        <p:spPr bwMode="auto">
          <a:xfrm>
            <a:off x="2514600" y="6477000"/>
            <a:ext cx="4343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hu-HU" sz="1200">
                <a:solidFill>
                  <a:srgbClr val="234DA2"/>
                </a:solidFill>
                <a:latin typeface="Neo Tech Semilab Bold Bold" panose="02000000000000000000" pitchFamily="2" charset="-18"/>
              </a:rPr>
              <a:t>www.semilab.com</a:t>
            </a:r>
          </a:p>
        </p:txBody>
      </p:sp>
      <p:sp>
        <p:nvSpPr>
          <p:cNvPr id="3" name="Vertical Text Placeholder 2"/>
          <p:cNvSpPr>
            <a:spLocks noGrp="1"/>
          </p:cNvSpPr>
          <p:nvPr>
            <p:ph type="body" orient="vert" idx="1"/>
          </p:nvPr>
        </p:nvSpPr>
        <p:spPr>
          <a:xfrm>
            <a:off x="457200" y="1143000"/>
            <a:ext cx="7467600" cy="5105400"/>
          </a:xfrm>
        </p:spPr>
        <p:txBody>
          <a:bodyPr vert="eaVert"/>
          <a:lstStyle/>
          <a:p>
            <a:pPr lvl="0"/>
            <a:r>
              <a:rPr lang="hu-HU" dirty="0"/>
              <a:t>Click to edit Master text styles</a:t>
            </a:r>
          </a:p>
          <a:p>
            <a:pPr lvl="1"/>
            <a:r>
              <a:rPr lang="hu-HU" dirty="0"/>
              <a:t>Second level</a:t>
            </a:r>
          </a:p>
          <a:p>
            <a:pPr lvl="2"/>
            <a:r>
              <a:rPr lang="hu-HU" dirty="0"/>
              <a:t>Third level</a:t>
            </a:r>
          </a:p>
          <a:p>
            <a:pPr lvl="3"/>
            <a:r>
              <a:rPr lang="hu-HU" dirty="0"/>
              <a:t>Fourth level</a:t>
            </a:r>
          </a:p>
          <a:p>
            <a:pPr lvl="4"/>
            <a:r>
              <a:rPr lang="hu-HU" dirty="0"/>
              <a:t>Fifth level</a:t>
            </a:r>
            <a:endParaRPr lang="en-US" dirty="0"/>
          </a:p>
        </p:txBody>
      </p:sp>
      <p:sp>
        <p:nvSpPr>
          <p:cNvPr id="9" name="Vertical Text Placeholder 8"/>
          <p:cNvSpPr>
            <a:spLocks noGrp="1"/>
          </p:cNvSpPr>
          <p:nvPr>
            <p:ph type="body" orient="vert" sz="quarter" idx="16"/>
          </p:nvPr>
        </p:nvSpPr>
        <p:spPr>
          <a:xfrm>
            <a:off x="8153400" y="1143000"/>
            <a:ext cx="838200" cy="5105400"/>
          </a:xfrm>
        </p:spPr>
        <p:txBody>
          <a:bodyPr vert="eaVert" anchor="ctr"/>
          <a:lstStyle>
            <a:lvl1pPr marL="0" indent="0">
              <a:buFontTx/>
              <a:buNone/>
              <a:defRPr sz="2400">
                <a:solidFill>
                  <a:srgbClr val="234DA2"/>
                </a:solidFill>
                <a:latin typeface="Neo Tech Semilab Bold Bold"/>
                <a:cs typeface="Neo Tech Semilab Bold Bold"/>
              </a:defRPr>
            </a:lvl1pPr>
          </a:lstStyle>
          <a:p>
            <a:pPr lvl="0"/>
            <a:r>
              <a:rPr lang="hu-HU" dirty="0"/>
              <a:t>Click to edit Master text styles</a:t>
            </a:r>
          </a:p>
        </p:txBody>
      </p:sp>
      <p:sp>
        <p:nvSpPr>
          <p:cNvPr id="10" name="Text Placeholder 12"/>
          <p:cNvSpPr>
            <a:spLocks noGrp="1"/>
          </p:cNvSpPr>
          <p:nvPr>
            <p:ph type="body" sz="quarter" idx="13"/>
          </p:nvPr>
        </p:nvSpPr>
        <p:spPr>
          <a:xfrm>
            <a:off x="2514600" y="0"/>
            <a:ext cx="6477000" cy="914400"/>
          </a:xfrm>
        </p:spPr>
        <p:txBody>
          <a:bodyPr anchor="ctr">
            <a:normAutofit/>
          </a:bodyPr>
          <a:lstStyle>
            <a:lvl1pPr algn="r">
              <a:buFontTx/>
              <a:buNone/>
              <a:defRPr sz="2200">
                <a:solidFill>
                  <a:schemeClr val="bg1"/>
                </a:solidFill>
                <a:latin typeface="Neo Tech Semilab Bold Bold"/>
                <a:cs typeface="Neo Tech Semilab Bold Bold"/>
              </a:defRPr>
            </a:lvl1pPr>
          </a:lstStyle>
          <a:p>
            <a:pPr lvl="0"/>
            <a:r>
              <a:rPr lang="hu-HU" dirty="0"/>
              <a:t>Click to edit Master text styles</a:t>
            </a:r>
          </a:p>
        </p:txBody>
      </p:sp>
      <p:sp>
        <p:nvSpPr>
          <p:cNvPr id="6" name="Date Placeholder 3">
            <a:extLst>
              <a:ext uri="{FF2B5EF4-FFF2-40B4-BE49-F238E27FC236}">
                <a16:creationId xmlns:a16="http://schemas.microsoft.com/office/drawing/2014/main" id="{F4649FC0-27D9-4270-BEE9-3CAC4C843BF1}"/>
              </a:ext>
            </a:extLst>
          </p:cNvPr>
          <p:cNvSpPr>
            <a:spLocks noGrp="1"/>
          </p:cNvSpPr>
          <p:nvPr>
            <p:ph type="dt" sz="half" idx="17"/>
          </p:nvPr>
        </p:nvSpPr>
        <p:spPr>
          <a:xfrm>
            <a:off x="228600" y="6477000"/>
            <a:ext cx="2286000" cy="365125"/>
          </a:xfrm>
        </p:spPr>
        <p:txBody>
          <a:bodyPr/>
          <a:lstStyle>
            <a:lvl1pPr>
              <a:defRPr>
                <a:latin typeface="Neo Tech Semilab" charset="0"/>
              </a:defRPr>
            </a:lvl1pPr>
          </a:lstStyle>
          <a:p>
            <a:pPr>
              <a:defRPr/>
            </a:pPr>
            <a:fld id="{96FDEA9E-2A6B-4FD8-A688-CDFFB47362FD}" type="datetime1">
              <a:rPr lang="en-US"/>
              <a:pPr>
                <a:defRPr/>
              </a:pPr>
              <a:t>6/24/2024</a:t>
            </a:fld>
            <a:endParaRPr lang="en-US"/>
          </a:p>
        </p:txBody>
      </p:sp>
      <p:sp>
        <p:nvSpPr>
          <p:cNvPr id="7" name="Slide Number Placeholder 5">
            <a:extLst>
              <a:ext uri="{FF2B5EF4-FFF2-40B4-BE49-F238E27FC236}">
                <a16:creationId xmlns:a16="http://schemas.microsoft.com/office/drawing/2014/main" id="{8FE4E2E1-1300-4EE4-BC1D-60ED9237C8B7}"/>
              </a:ext>
            </a:extLst>
          </p:cNvPr>
          <p:cNvSpPr>
            <a:spLocks noGrp="1"/>
          </p:cNvSpPr>
          <p:nvPr>
            <p:ph type="sldNum" sz="quarter" idx="18"/>
          </p:nvPr>
        </p:nvSpPr>
        <p:spPr>
          <a:xfrm>
            <a:off x="6858000" y="6477000"/>
            <a:ext cx="2133600" cy="365125"/>
          </a:xfrm>
        </p:spPr>
        <p:txBody>
          <a:bodyPr/>
          <a:lstStyle>
            <a:lvl1pPr>
              <a:defRPr>
                <a:latin typeface="Neo Tech Semilab" panose="02000000000000000000" pitchFamily="2" charset="-18"/>
              </a:defRPr>
            </a:lvl1pPr>
          </a:lstStyle>
          <a:p>
            <a:pPr>
              <a:defRPr/>
            </a:pPr>
            <a:fld id="{A320D116-2ED2-4310-BF35-49D75B53AE66}" type="slidenum">
              <a:rPr lang="en-US" altLang="hu-HU"/>
              <a:pPr>
                <a:defRPr/>
              </a:pPr>
              <a:t>‹#›</a:t>
            </a:fld>
            <a:endParaRPr lang="en-US" altLang="hu-HU"/>
          </a:p>
        </p:txBody>
      </p:sp>
    </p:spTree>
    <p:extLst>
      <p:ext uri="{BB962C8B-B14F-4D97-AF65-F5344CB8AC3E}">
        <p14:creationId xmlns:p14="http://schemas.microsoft.com/office/powerpoint/2010/main" val="2323290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166864AA-3D41-4A9C-861B-D1948DA75E05}"/>
              </a:ext>
            </a:extLst>
          </p:cNvPr>
          <p:cNvSpPr txBox="1">
            <a:spLocks noChangeArrowheads="1"/>
          </p:cNvSpPr>
          <p:nvPr userDrawn="1"/>
        </p:nvSpPr>
        <p:spPr bwMode="auto">
          <a:xfrm>
            <a:off x="2514600" y="6477000"/>
            <a:ext cx="4343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hu-HU" sz="1200">
                <a:solidFill>
                  <a:srgbClr val="234DA2"/>
                </a:solidFill>
                <a:latin typeface="Neo Tech Semilab Bold Bold" panose="02000000000000000000" pitchFamily="2" charset="-18"/>
              </a:rPr>
              <a:t>www.semilab.com</a:t>
            </a:r>
          </a:p>
        </p:txBody>
      </p:sp>
      <p:sp>
        <p:nvSpPr>
          <p:cNvPr id="8" name="Text Placeholder 7"/>
          <p:cNvSpPr>
            <a:spLocks noGrp="1"/>
          </p:cNvSpPr>
          <p:nvPr>
            <p:ph type="body" sz="quarter" idx="16"/>
          </p:nvPr>
        </p:nvSpPr>
        <p:spPr>
          <a:xfrm>
            <a:off x="228600" y="1143000"/>
            <a:ext cx="8610600" cy="609600"/>
          </a:xfrm>
        </p:spPr>
        <p:txBody>
          <a:bodyPr/>
          <a:lstStyle>
            <a:lvl1pPr marL="0" algn="l">
              <a:buFontTx/>
              <a:buNone/>
              <a:defRPr sz="2400" baseline="0">
                <a:solidFill>
                  <a:srgbClr val="234DA2"/>
                </a:solidFill>
                <a:latin typeface="Neo Tech Semilab Bold Bold"/>
                <a:cs typeface="Neo Tech Semilab Bold Bold"/>
              </a:defRPr>
            </a:lvl1pPr>
          </a:lstStyle>
          <a:p>
            <a:pPr lvl="0"/>
            <a:r>
              <a:rPr lang="hu-HU" dirty="0"/>
              <a:t>Click to edit Master text styles</a:t>
            </a:r>
          </a:p>
        </p:txBody>
      </p:sp>
      <p:sp>
        <p:nvSpPr>
          <p:cNvPr id="10" name="Text Placeholder 9"/>
          <p:cNvSpPr>
            <a:spLocks noGrp="1"/>
          </p:cNvSpPr>
          <p:nvPr>
            <p:ph type="body" sz="quarter" idx="19"/>
          </p:nvPr>
        </p:nvSpPr>
        <p:spPr>
          <a:xfrm>
            <a:off x="228600" y="1752600"/>
            <a:ext cx="8610600" cy="4419600"/>
          </a:xfrm>
        </p:spPr>
        <p:txBody>
          <a:bodyPr/>
          <a:lstStyle>
            <a:lvl1pPr>
              <a:buFontTx/>
              <a:buNone/>
              <a:defRPr sz="1800"/>
            </a:lvl1pPr>
            <a:lvl2pPr>
              <a:defRPr sz="1800"/>
            </a:lvl2pPr>
            <a:lvl3pPr>
              <a:defRPr sz="1800"/>
            </a:lvl3pPr>
            <a:lvl4pPr>
              <a:defRPr sz="1800"/>
            </a:lvl4pPr>
            <a:lvl5pPr>
              <a:defRPr sz="1800"/>
            </a:lvl5pPr>
          </a:lstStyle>
          <a:p>
            <a:pPr lvl="0"/>
            <a:r>
              <a:rPr lang="hu-HU" dirty="0"/>
              <a:t>Click to edit Master text styles</a:t>
            </a:r>
          </a:p>
        </p:txBody>
      </p:sp>
      <p:sp>
        <p:nvSpPr>
          <p:cNvPr id="9" name="Text Placeholder 12"/>
          <p:cNvSpPr>
            <a:spLocks noGrp="1"/>
          </p:cNvSpPr>
          <p:nvPr>
            <p:ph type="body" sz="quarter" idx="13"/>
          </p:nvPr>
        </p:nvSpPr>
        <p:spPr>
          <a:xfrm>
            <a:off x="2514600" y="0"/>
            <a:ext cx="6477000" cy="914400"/>
          </a:xfrm>
        </p:spPr>
        <p:txBody>
          <a:bodyPr anchor="ctr">
            <a:normAutofit/>
          </a:bodyPr>
          <a:lstStyle>
            <a:lvl1pPr algn="r">
              <a:buFontTx/>
              <a:buNone/>
              <a:defRPr sz="2200">
                <a:solidFill>
                  <a:schemeClr val="bg1"/>
                </a:solidFill>
                <a:latin typeface="Neo Tech Semilab Bold Bold"/>
                <a:cs typeface="Neo Tech Semilab Bold Bold"/>
              </a:defRPr>
            </a:lvl1pPr>
          </a:lstStyle>
          <a:p>
            <a:pPr lvl="0"/>
            <a:r>
              <a:rPr lang="hu-HU" dirty="0"/>
              <a:t>Click to edit Master text styles</a:t>
            </a:r>
          </a:p>
        </p:txBody>
      </p:sp>
      <p:sp>
        <p:nvSpPr>
          <p:cNvPr id="6" name="Date Placeholder 3">
            <a:extLst>
              <a:ext uri="{FF2B5EF4-FFF2-40B4-BE49-F238E27FC236}">
                <a16:creationId xmlns:a16="http://schemas.microsoft.com/office/drawing/2014/main" id="{24E28132-6966-4390-8A54-1CFA0DD0D621}"/>
              </a:ext>
            </a:extLst>
          </p:cNvPr>
          <p:cNvSpPr>
            <a:spLocks noGrp="1"/>
          </p:cNvSpPr>
          <p:nvPr>
            <p:ph type="dt" sz="half" idx="20"/>
          </p:nvPr>
        </p:nvSpPr>
        <p:spPr>
          <a:xfrm>
            <a:off x="228600" y="6477000"/>
            <a:ext cx="2286000" cy="365125"/>
          </a:xfrm>
        </p:spPr>
        <p:txBody>
          <a:bodyPr/>
          <a:lstStyle>
            <a:lvl1pPr>
              <a:defRPr>
                <a:latin typeface="Neo Tech Semilab" charset="0"/>
              </a:defRPr>
            </a:lvl1pPr>
          </a:lstStyle>
          <a:p>
            <a:pPr>
              <a:defRPr/>
            </a:pPr>
            <a:fld id="{1185F795-7C25-40A8-A1A1-CC6A898AB9F8}" type="datetime1">
              <a:rPr lang="en-US"/>
              <a:pPr>
                <a:defRPr/>
              </a:pPr>
              <a:t>6/24/2024</a:t>
            </a:fld>
            <a:endParaRPr lang="en-US"/>
          </a:p>
        </p:txBody>
      </p:sp>
      <p:sp>
        <p:nvSpPr>
          <p:cNvPr id="7" name="Slide Number Placeholder 5">
            <a:extLst>
              <a:ext uri="{FF2B5EF4-FFF2-40B4-BE49-F238E27FC236}">
                <a16:creationId xmlns:a16="http://schemas.microsoft.com/office/drawing/2014/main" id="{0221C0FC-1860-40FF-AD4B-6F76CBAAEF7D}"/>
              </a:ext>
            </a:extLst>
          </p:cNvPr>
          <p:cNvSpPr>
            <a:spLocks noGrp="1"/>
          </p:cNvSpPr>
          <p:nvPr>
            <p:ph type="sldNum" sz="quarter" idx="21"/>
          </p:nvPr>
        </p:nvSpPr>
        <p:spPr>
          <a:xfrm>
            <a:off x="6858000" y="6477000"/>
            <a:ext cx="2133600" cy="365125"/>
          </a:xfrm>
        </p:spPr>
        <p:txBody>
          <a:bodyPr/>
          <a:lstStyle>
            <a:lvl1pPr>
              <a:defRPr>
                <a:latin typeface="Neo Tech Semilab" panose="02000000000000000000" pitchFamily="2" charset="-18"/>
              </a:defRPr>
            </a:lvl1pPr>
          </a:lstStyle>
          <a:p>
            <a:pPr>
              <a:defRPr/>
            </a:pPr>
            <a:fld id="{C41305F1-EB79-44CC-A2C5-58426F4EAECD}" type="slidenum">
              <a:rPr lang="en-US" altLang="hu-HU"/>
              <a:pPr>
                <a:defRPr/>
              </a:pPr>
              <a:t>‹#›</a:t>
            </a:fld>
            <a:endParaRPr lang="en-US" altLang="hu-HU"/>
          </a:p>
        </p:txBody>
      </p:sp>
    </p:spTree>
    <p:extLst>
      <p:ext uri="{BB962C8B-B14F-4D97-AF65-F5344CB8AC3E}">
        <p14:creationId xmlns:p14="http://schemas.microsoft.com/office/powerpoint/2010/main" val="2515298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53DE9241-A5A3-4E02-88F7-AE77D2113FA8}"/>
              </a:ext>
            </a:extLst>
          </p:cNvPr>
          <p:cNvSpPr txBox="1">
            <a:spLocks noChangeArrowheads="1"/>
          </p:cNvSpPr>
          <p:nvPr userDrawn="1"/>
        </p:nvSpPr>
        <p:spPr bwMode="auto">
          <a:xfrm>
            <a:off x="2514600" y="6477000"/>
            <a:ext cx="4343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hu-HU" sz="1200">
                <a:solidFill>
                  <a:srgbClr val="234DA2"/>
                </a:solidFill>
                <a:latin typeface="Neo Tech Semilab Bold Bold" panose="02000000000000000000" pitchFamily="2" charset="-18"/>
              </a:rPr>
              <a:t>www.semilab.com</a:t>
            </a:r>
          </a:p>
        </p:txBody>
      </p:sp>
      <p:sp>
        <p:nvSpPr>
          <p:cNvPr id="9" name="Text Placeholder 8"/>
          <p:cNvSpPr>
            <a:spLocks noGrp="1"/>
          </p:cNvSpPr>
          <p:nvPr>
            <p:ph type="body" sz="quarter" idx="16"/>
          </p:nvPr>
        </p:nvSpPr>
        <p:spPr>
          <a:xfrm>
            <a:off x="722313" y="2743200"/>
            <a:ext cx="7772400" cy="1663700"/>
          </a:xfrm>
        </p:spPr>
        <p:txBody>
          <a:bodyPr anchor="b"/>
          <a:lstStyle>
            <a:lvl1pPr>
              <a:buFontTx/>
              <a:buNone/>
              <a:defRPr sz="1700" baseline="0"/>
            </a:lvl1pPr>
          </a:lstStyle>
          <a:p>
            <a:pPr lvl="0"/>
            <a:r>
              <a:rPr lang="hu-HU"/>
              <a:t>Click to edit Master text styles</a:t>
            </a:r>
          </a:p>
        </p:txBody>
      </p:sp>
      <p:sp>
        <p:nvSpPr>
          <p:cNvPr id="10" name="Text Placeholder 9"/>
          <p:cNvSpPr>
            <a:spLocks noGrp="1"/>
          </p:cNvSpPr>
          <p:nvPr>
            <p:ph type="body" sz="quarter" idx="19"/>
          </p:nvPr>
        </p:nvSpPr>
        <p:spPr>
          <a:xfrm>
            <a:off x="722313" y="4406900"/>
            <a:ext cx="7772400" cy="850900"/>
          </a:xfrm>
        </p:spPr>
        <p:txBody>
          <a:bodyPr>
            <a:noAutofit/>
          </a:bodyPr>
          <a:lstStyle>
            <a:lvl1pPr marL="0" algn="l">
              <a:spcAft>
                <a:spcPts val="0"/>
              </a:spcAft>
              <a:buFontTx/>
              <a:buNone/>
              <a:defRPr sz="2400" cap="none" baseline="0">
                <a:solidFill>
                  <a:srgbClr val="234DA2"/>
                </a:solidFill>
                <a:latin typeface="Neo Tech Semilab Bold Bold"/>
                <a:cs typeface="Neo Tech Semilab Bold Bold"/>
              </a:defRPr>
            </a:lvl1pPr>
          </a:lstStyle>
          <a:p>
            <a:pPr lvl="0"/>
            <a:r>
              <a:rPr lang="hu-HU" dirty="0"/>
              <a:t>Click to edit Master text</a:t>
            </a:r>
          </a:p>
        </p:txBody>
      </p:sp>
      <p:sp>
        <p:nvSpPr>
          <p:cNvPr id="11" name="Text Placeholder 12"/>
          <p:cNvSpPr>
            <a:spLocks noGrp="1"/>
          </p:cNvSpPr>
          <p:nvPr>
            <p:ph type="body" sz="quarter" idx="13"/>
          </p:nvPr>
        </p:nvSpPr>
        <p:spPr>
          <a:xfrm>
            <a:off x="2514600" y="0"/>
            <a:ext cx="6477000" cy="914400"/>
          </a:xfrm>
        </p:spPr>
        <p:txBody>
          <a:bodyPr anchor="ctr">
            <a:normAutofit/>
          </a:bodyPr>
          <a:lstStyle>
            <a:lvl1pPr algn="r">
              <a:buFontTx/>
              <a:buNone/>
              <a:defRPr sz="2200">
                <a:solidFill>
                  <a:schemeClr val="bg1"/>
                </a:solidFill>
                <a:latin typeface="Neo Tech Semilab Bold Bold"/>
                <a:cs typeface="Neo Tech Semilab Bold Bold"/>
              </a:defRPr>
            </a:lvl1pPr>
          </a:lstStyle>
          <a:p>
            <a:pPr lvl="0"/>
            <a:r>
              <a:rPr lang="hu-HU" dirty="0"/>
              <a:t>Click to edit Master text styles</a:t>
            </a:r>
          </a:p>
        </p:txBody>
      </p:sp>
      <p:sp>
        <p:nvSpPr>
          <p:cNvPr id="6" name="Date Placeholder 3">
            <a:extLst>
              <a:ext uri="{FF2B5EF4-FFF2-40B4-BE49-F238E27FC236}">
                <a16:creationId xmlns:a16="http://schemas.microsoft.com/office/drawing/2014/main" id="{113E8355-908B-48CE-A197-440031BA0CCC}"/>
              </a:ext>
            </a:extLst>
          </p:cNvPr>
          <p:cNvSpPr>
            <a:spLocks noGrp="1"/>
          </p:cNvSpPr>
          <p:nvPr>
            <p:ph type="dt" sz="half" idx="20"/>
          </p:nvPr>
        </p:nvSpPr>
        <p:spPr>
          <a:xfrm>
            <a:off x="228600" y="6477000"/>
            <a:ext cx="2286000" cy="365125"/>
          </a:xfrm>
        </p:spPr>
        <p:txBody>
          <a:bodyPr/>
          <a:lstStyle>
            <a:lvl1pPr>
              <a:defRPr>
                <a:latin typeface="Neo Tech Semilab" charset="0"/>
              </a:defRPr>
            </a:lvl1pPr>
          </a:lstStyle>
          <a:p>
            <a:pPr>
              <a:defRPr/>
            </a:pPr>
            <a:fld id="{5242A5F5-8D69-4126-B23F-E99D93994BC2}" type="datetime1">
              <a:rPr lang="en-US"/>
              <a:pPr>
                <a:defRPr/>
              </a:pPr>
              <a:t>6/24/2024</a:t>
            </a:fld>
            <a:endParaRPr lang="en-US"/>
          </a:p>
        </p:txBody>
      </p:sp>
      <p:sp>
        <p:nvSpPr>
          <p:cNvPr id="7" name="Slide Number Placeholder 5">
            <a:extLst>
              <a:ext uri="{FF2B5EF4-FFF2-40B4-BE49-F238E27FC236}">
                <a16:creationId xmlns:a16="http://schemas.microsoft.com/office/drawing/2014/main" id="{76340E17-217C-4EEE-8127-BE8894D04A6F}"/>
              </a:ext>
            </a:extLst>
          </p:cNvPr>
          <p:cNvSpPr>
            <a:spLocks noGrp="1"/>
          </p:cNvSpPr>
          <p:nvPr>
            <p:ph type="sldNum" sz="quarter" idx="21"/>
          </p:nvPr>
        </p:nvSpPr>
        <p:spPr>
          <a:xfrm>
            <a:off x="6858000" y="6477000"/>
            <a:ext cx="2133600" cy="365125"/>
          </a:xfrm>
        </p:spPr>
        <p:txBody>
          <a:bodyPr/>
          <a:lstStyle>
            <a:lvl1pPr>
              <a:defRPr>
                <a:latin typeface="Neo Tech Semilab" panose="02000000000000000000" pitchFamily="2" charset="-18"/>
              </a:defRPr>
            </a:lvl1pPr>
          </a:lstStyle>
          <a:p>
            <a:pPr>
              <a:defRPr/>
            </a:pPr>
            <a:fld id="{C8901DD9-2AA8-42FE-8A0E-192C546D14CF}" type="slidenum">
              <a:rPr lang="en-US" altLang="hu-HU"/>
              <a:pPr>
                <a:defRPr/>
              </a:pPr>
              <a:t>‹#›</a:t>
            </a:fld>
            <a:endParaRPr lang="en-US" altLang="hu-HU"/>
          </a:p>
        </p:txBody>
      </p:sp>
    </p:spTree>
    <p:extLst>
      <p:ext uri="{BB962C8B-B14F-4D97-AF65-F5344CB8AC3E}">
        <p14:creationId xmlns:p14="http://schemas.microsoft.com/office/powerpoint/2010/main" val="4214325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D5CCD58E-CBBF-4DD3-85B6-6B9F7DCE18C6}"/>
              </a:ext>
            </a:extLst>
          </p:cNvPr>
          <p:cNvSpPr txBox="1">
            <a:spLocks noChangeArrowheads="1"/>
          </p:cNvSpPr>
          <p:nvPr userDrawn="1"/>
        </p:nvSpPr>
        <p:spPr bwMode="auto">
          <a:xfrm>
            <a:off x="2514600" y="6477000"/>
            <a:ext cx="4343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hu-HU" sz="1200">
                <a:solidFill>
                  <a:srgbClr val="234DA2"/>
                </a:solidFill>
                <a:latin typeface="Neo Tech Semilab Bold Bold" panose="02000000000000000000" pitchFamily="2" charset="-18"/>
              </a:rPr>
              <a:t>www.semilab.com</a:t>
            </a:r>
          </a:p>
        </p:txBody>
      </p:sp>
      <p:sp>
        <p:nvSpPr>
          <p:cNvPr id="9" name="Text Placeholder 7"/>
          <p:cNvSpPr>
            <a:spLocks noGrp="1"/>
          </p:cNvSpPr>
          <p:nvPr>
            <p:ph type="body" sz="quarter" idx="16"/>
          </p:nvPr>
        </p:nvSpPr>
        <p:spPr>
          <a:xfrm>
            <a:off x="457200" y="1143000"/>
            <a:ext cx="8229600" cy="381000"/>
          </a:xfrm>
        </p:spPr>
        <p:txBody>
          <a:bodyPr anchor="ctr"/>
          <a:lstStyle>
            <a:lvl1pPr marL="0" algn="ctr">
              <a:buFontTx/>
              <a:buNone/>
              <a:defRPr sz="2400" baseline="0">
                <a:solidFill>
                  <a:srgbClr val="234DA2"/>
                </a:solidFill>
                <a:latin typeface="Neo Tech Semilab Bold Bold"/>
                <a:cs typeface="Neo Tech Semilab Bold Bold"/>
              </a:defRPr>
            </a:lvl1pPr>
          </a:lstStyle>
          <a:p>
            <a:pPr lvl="0"/>
            <a:endParaRPr lang="hu-HU" dirty="0"/>
          </a:p>
        </p:txBody>
      </p:sp>
      <p:sp>
        <p:nvSpPr>
          <p:cNvPr id="11" name="Text Placeholder 12"/>
          <p:cNvSpPr>
            <a:spLocks noGrp="1"/>
          </p:cNvSpPr>
          <p:nvPr>
            <p:ph type="body" sz="quarter" idx="13"/>
          </p:nvPr>
        </p:nvSpPr>
        <p:spPr>
          <a:xfrm>
            <a:off x="2514600" y="0"/>
            <a:ext cx="6477000" cy="914400"/>
          </a:xfrm>
        </p:spPr>
        <p:txBody>
          <a:bodyPr anchor="ctr">
            <a:normAutofit/>
          </a:bodyPr>
          <a:lstStyle>
            <a:lvl1pPr algn="r">
              <a:buFontTx/>
              <a:buNone/>
              <a:defRPr sz="2200">
                <a:solidFill>
                  <a:schemeClr val="bg1"/>
                </a:solidFill>
                <a:latin typeface="Neo Tech Semilab Bold Bold"/>
                <a:cs typeface="Neo Tech Semilab Bold Bold"/>
              </a:defRPr>
            </a:lvl1pPr>
          </a:lstStyle>
          <a:p>
            <a:pPr lvl="0"/>
            <a:r>
              <a:rPr lang="hu-HU" dirty="0"/>
              <a:t>Click to edit Master text styles</a:t>
            </a:r>
          </a:p>
        </p:txBody>
      </p:sp>
      <p:sp>
        <p:nvSpPr>
          <p:cNvPr id="12" name="Content Placeholder 3"/>
          <p:cNvSpPr>
            <a:spLocks noGrp="1"/>
          </p:cNvSpPr>
          <p:nvPr>
            <p:ph sz="half" idx="2"/>
          </p:nvPr>
        </p:nvSpPr>
        <p:spPr>
          <a:xfrm>
            <a:off x="457200" y="1828800"/>
            <a:ext cx="4040188" cy="4297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Click to edit Master text styles</a:t>
            </a:r>
          </a:p>
          <a:p>
            <a:pPr lvl="1"/>
            <a:r>
              <a:rPr lang="hu-HU"/>
              <a:t>Second level</a:t>
            </a:r>
          </a:p>
          <a:p>
            <a:pPr lvl="2"/>
            <a:r>
              <a:rPr lang="hu-HU"/>
              <a:t>Third level</a:t>
            </a:r>
          </a:p>
          <a:p>
            <a:pPr lvl="3"/>
            <a:r>
              <a:rPr lang="hu-HU"/>
              <a:t>Fourth level</a:t>
            </a:r>
          </a:p>
          <a:p>
            <a:pPr lvl="4"/>
            <a:r>
              <a:rPr lang="hu-HU"/>
              <a:t>Fifth level</a:t>
            </a:r>
            <a:endParaRPr lang="en-US" dirty="0"/>
          </a:p>
        </p:txBody>
      </p:sp>
      <p:sp>
        <p:nvSpPr>
          <p:cNvPr id="13" name="Content Placeholder 5"/>
          <p:cNvSpPr>
            <a:spLocks noGrp="1"/>
          </p:cNvSpPr>
          <p:nvPr>
            <p:ph sz="quarter" idx="4"/>
          </p:nvPr>
        </p:nvSpPr>
        <p:spPr>
          <a:xfrm>
            <a:off x="4645025" y="1828800"/>
            <a:ext cx="4041775" cy="4297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Click to edit Master text styles</a:t>
            </a:r>
          </a:p>
          <a:p>
            <a:pPr lvl="1"/>
            <a:r>
              <a:rPr lang="hu-HU"/>
              <a:t>Second level</a:t>
            </a:r>
          </a:p>
          <a:p>
            <a:pPr lvl="2"/>
            <a:r>
              <a:rPr lang="hu-HU"/>
              <a:t>Third level</a:t>
            </a:r>
          </a:p>
          <a:p>
            <a:pPr lvl="3"/>
            <a:r>
              <a:rPr lang="hu-HU"/>
              <a:t>Fourth level</a:t>
            </a:r>
          </a:p>
          <a:p>
            <a:pPr lvl="4"/>
            <a:r>
              <a:rPr lang="hu-HU"/>
              <a:t>Fifth level</a:t>
            </a:r>
            <a:endParaRPr lang="en-US" dirty="0"/>
          </a:p>
        </p:txBody>
      </p:sp>
      <p:sp>
        <p:nvSpPr>
          <p:cNvPr id="7" name="Date Placeholder 3">
            <a:extLst>
              <a:ext uri="{FF2B5EF4-FFF2-40B4-BE49-F238E27FC236}">
                <a16:creationId xmlns:a16="http://schemas.microsoft.com/office/drawing/2014/main" id="{4B964EAC-614C-4EE1-A09F-9CF7B215A9A8}"/>
              </a:ext>
            </a:extLst>
          </p:cNvPr>
          <p:cNvSpPr>
            <a:spLocks noGrp="1"/>
          </p:cNvSpPr>
          <p:nvPr>
            <p:ph type="dt" sz="half" idx="17"/>
          </p:nvPr>
        </p:nvSpPr>
        <p:spPr>
          <a:xfrm>
            <a:off x="228600" y="6477000"/>
            <a:ext cx="2286000" cy="365125"/>
          </a:xfrm>
        </p:spPr>
        <p:txBody>
          <a:bodyPr/>
          <a:lstStyle>
            <a:lvl1pPr>
              <a:defRPr>
                <a:latin typeface="Neo Tech Semilab" charset="0"/>
              </a:defRPr>
            </a:lvl1pPr>
          </a:lstStyle>
          <a:p>
            <a:pPr>
              <a:defRPr/>
            </a:pPr>
            <a:fld id="{EF303BA2-C7EF-4DEC-86C0-95273F147860}" type="datetime1">
              <a:rPr lang="en-US"/>
              <a:pPr>
                <a:defRPr/>
              </a:pPr>
              <a:t>6/24/2024</a:t>
            </a:fld>
            <a:endParaRPr lang="en-US"/>
          </a:p>
        </p:txBody>
      </p:sp>
      <p:sp>
        <p:nvSpPr>
          <p:cNvPr id="8" name="Slide Number Placeholder 5">
            <a:extLst>
              <a:ext uri="{FF2B5EF4-FFF2-40B4-BE49-F238E27FC236}">
                <a16:creationId xmlns:a16="http://schemas.microsoft.com/office/drawing/2014/main" id="{438AED30-BACF-4EA2-AA96-CD2965C6E235}"/>
              </a:ext>
            </a:extLst>
          </p:cNvPr>
          <p:cNvSpPr>
            <a:spLocks noGrp="1"/>
          </p:cNvSpPr>
          <p:nvPr>
            <p:ph type="sldNum" sz="quarter" idx="18"/>
          </p:nvPr>
        </p:nvSpPr>
        <p:spPr>
          <a:xfrm>
            <a:off x="6858000" y="6477000"/>
            <a:ext cx="2133600" cy="365125"/>
          </a:xfrm>
        </p:spPr>
        <p:txBody>
          <a:bodyPr/>
          <a:lstStyle>
            <a:lvl1pPr>
              <a:defRPr>
                <a:latin typeface="Neo Tech Semilab" panose="02000000000000000000" pitchFamily="2" charset="-18"/>
              </a:defRPr>
            </a:lvl1pPr>
          </a:lstStyle>
          <a:p>
            <a:pPr>
              <a:defRPr/>
            </a:pPr>
            <a:fld id="{173E52C8-2756-4AEE-AA23-859CC1FB8964}" type="slidenum">
              <a:rPr lang="en-US" altLang="hu-HU"/>
              <a:pPr>
                <a:defRPr/>
              </a:pPr>
              <a:t>‹#›</a:t>
            </a:fld>
            <a:endParaRPr lang="en-US" altLang="hu-HU"/>
          </a:p>
        </p:txBody>
      </p:sp>
    </p:spTree>
    <p:extLst>
      <p:ext uri="{BB962C8B-B14F-4D97-AF65-F5344CB8AC3E}">
        <p14:creationId xmlns:p14="http://schemas.microsoft.com/office/powerpoint/2010/main" val="841276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DAC17249-3E58-48C3-A494-4A4A4E14DCC3}"/>
              </a:ext>
            </a:extLst>
          </p:cNvPr>
          <p:cNvSpPr txBox="1">
            <a:spLocks noChangeArrowheads="1"/>
          </p:cNvSpPr>
          <p:nvPr userDrawn="1"/>
        </p:nvSpPr>
        <p:spPr bwMode="auto">
          <a:xfrm>
            <a:off x="2514600" y="6477000"/>
            <a:ext cx="4343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hu-HU" sz="1200">
                <a:solidFill>
                  <a:srgbClr val="234DA2"/>
                </a:solidFill>
                <a:latin typeface="Neo Tech Semilab Bold Bold" panose="02000000000000000000" pitchFamily="2" charset="-18"/>
              </a:rPr>
              <a:t>www.semilab.com</a:t>
            </a:r>
          </a:p>
        </p:txBody>
      </p:sp>
      <p:sp>
        <p:nvSpPr>
          <p:cNvPr id="4" name="Content Placeholder 3"/>
          <p:cNvSpPr>
            <a:spLocks noGrp="1"/>
          </p:cNvSpPr>
          <p:nvPr>
            <p:ph sz="half" idx="2"/>
          </p:nvPr>
        </p:nvSpPr>
        <p:spPr>
          <a:xfrm>
            <a:off x="457200" y="2667001"/>
            <a:ext cx="4040188" cy="34591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Click to edit Master text styles</a:t>
            </a:r>
          </a:p>
          <a:p>
            <a:pPr lvl="1"/>
            <a:r>
              <a:rPr lang="hu-HU"/>
              <a:t>Second level</a:t>
            </a:r>
          </a:p>
          <a:p>
            <a:pPr lvl="2"/>
            <a:r>
              <a:rPr lang="hu-HU"/>
              <a:t>Third level</a:t>
            </a:r>
          </a:p>
          <a:p>
            <a:pPr lvl="3"/>
            <a:r>
              <a:rPr lang="hu-HU"/>
              <a:t>Fourth level</a:t>
            </a:r>
          </a:p>
          <a:p>
            <a:pPr lvl="4"/>
            <a:r>
              <a:rPr lang="hu-HU"/>
              <a:t>Fifth level</a:t>
            </a:r>
            <a:endParaRPr lang="en-US" dirty="0"/>
          </a:p>
        </p:txBody>
      </p:sp>
      <p:sp>
        <p:nvSpPr>
          <p:cNvPr id="6" name="Content Placeholder 5"/>
          <p:cNvSpPr>
            <a:spLocks noGrp="1"/>
          </p:cNvSpPr>
          <p:nvPr>
            <p:ph sz="quarter" idx="4"/>
          </p:nvPr>
        </p:nvSpPr>
        <p:spPr>
          <a:xfrm>
            <a:off x="4645025" y="2667001"/>
            <a:ext cx="4041775" cy="34591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Click to edit Master text styles</a:t>
            </a:r>
          </a:p>
          <a:p>
            <a:pPr lvl="1"/>
            <a:r>
              <a:rPr lang="hu-HU"/>
              <a:t>Second level</a:t>
            </a:r>
          </a:p>
          <a:p>
            <a:pPr lvl="2"/>
            <a:r>
              <a:rPr lang="hu-HU"/>
              <a:t>Third level</a:t>
            </a:r>
          </a:p>
          <a:p>
            <a:pPr lvl="3"/>
            <a:r>
              <a:rPr lang="hu-HU"/>
              <a:t>Fourth level</a:t>
            </a:r>
          </a:p>
          <a:p>
            <a:pPr lvl="4"/>
            <a:r>
              <a:rPr lang="hu-HU"/>
              <a:t>Fifth level</a:t>
            </a:r>
            <a:endParaRPr lang="en-US" dirty="0"/>
          </a:p>
        </p:txBody>
      </p:sp>
      <p:sp>
        <p:nvSpPr>
          <p:cNvPr id="12" name="Text Placeholder 11"/>
          <p:cNvSpPr>
            <a:spLocks noGrp="1"/>
          </p:cNvSpPr>
          <p:nvPr>
            <p:ph type="body" sz="quarter" idx="16"/>
          </p:nvPr>
        </p:nvSpPr>
        <p:spPr>
          <a:xfrm>
            <a:off x="457200" y="1874838"/>
            <a:ext cx="4040188" cy="639762"/>
          </a:xfrm>
        </p:spPr>
        <p:txBody>
          <a:bodyPr anchor="b"/>
          <a:lstStyle>
            <a:lvl1pPr marL="0" indent="0">
              <a:buFontTx/>
              <a:buNone/>
              <a:defRPr sz="2400"/>
            </a:lvl1pPr>
          </a:lstStyle>
          <a:p>
            <a:pPr lvl="0"/>
            <a:r>
              <a:rPr lang="hu-HU" dirty="0"/>
              <a:t>Click to edit Master text styles</a:t>
            </a:r>
          </a:p>
        </p:txBody>
      </p:sp>
      <p:sp>
        <p:nvSpPr>
          <p:cNvPr id="15" name="Text Placeholder 12"/>
          <p:cNvSpPr>
            <a:spLocks noGrp="1"/>
          </p:cNvSpPr>
          <p:nvPr>
            <p:ph type="body" sz="quarter" idx="13"/>
          </p:nvPr>
        </p:nvSpPr>
        <p:spPr>
          <a:xfrm>
            <a:off x="2514600" y="0"/>
            <a:ext cx="6477000" cy="914400"/>
          </a:xfrm>
        </p:spPr>
        <p:txBody>
          <a:bodyPr anchor="ctr">
            <a:normAutofit/>
          </a:bodyPr>
          <a:lstStyle>
            <a:lvl1pPr algn="r">
              <a:buFontTx/>
              <a:buNone/>
              <a:defRPr sz="2200">
                <a:solidFill>
                  <a:schemeClr val="bg1"/>
                </a:solidFill>
                <a:latin typeface="Neo Tech Semilab Bold Bold"/>
                <a:cs typeface="Neo Tech Semilab Bold Bold"/>
              </a:defRPr>
            </a:lvl1pPr>
          </a:lstStyle>
          <a:p>
            <a:pPr lvl="0"/>
            <a:r>
              <a:rPr lang="hu-HU" dirty="0"/>
              <a:t>Click to edit Master text styles</a:t>
            </a:r>
          </a:p>
        </p:txBody>
      </p:sp>
      <p:sp>
        <p:nvSpPr>
          <p:cNvPr id="16" name="Text Placeholder 7"/>
          <p:cNvSpPr>
            <a:spLocks noGrp="1"/>
          </p:cNvSpPr>
          <p:nvPr>
            <p:ph type="body" sz="quarter" idx="23"/>
          </p:nvPr>
        </p:nvSpPr>
        <p:spPr>
          <a:xfrm>
            <a:off x="457200" y="1143000"/>
            <a:ext cx="8229600" cy="381000"/>
          </a:xfrm>
        </p:spPr>
        <p:txBody>
          <a:bodyPr anchor="ctr"/>
          <a:lstStyle>
            <a:lvl1pPr marL="0" algn="ctr">
              <a:buFontTx/>
              <a:buNone/>
              <a:defRPr sz="2400" baseline="0">
                <a:solidFill>
                  <a:srgbClr val="234DA2"/>
                </a:solidFill>
                <a:latin typeface="Neo Tech Semilab Bold Bold"/>
                <a:cs typeface="Neo Tech Semilab Bold Bold"/>
              </a:defRPr>
            </a:lvl1pPr>
          </a:lstStyle>
          <a:p>
            <a:pPr lvl="0"/>
            <a:endParaRPr lang="hu-HU" dirty="0"/>
          </a:p>
        </p:txBody>
      </p:sp>
      <p:sp>
        <p:nvSpPr>
          <p:cNvPr id="17" name="Text Placeholder 11"/>
          <p:cNvSpPr>
            <a:spLocks noGrp="1"/>
          </p:cNvSpPr>
          <p:nvPr>
            <p:ph type="body" sz="quarter" idx="24"/>
          </p:nvPr>
        </p:nvSpPr>
        <p:spPr>
          <a:xfrm>
            <a:off x="4646612" y="1874838"/>
            <a:ext cx="4040188" cy="639762"/>
          </a:xfrm>
        </p:spPr>
        <p:txBody>
          <a:bodyPr anchor="b"/>
          <a:lstStyle>
            <a:lvl1pPr marL="0" indent="0">
              <a:buFontTx/>
              <a:buNone/>
              <a:defRPr sz="2400"/>
            </a:lvl1pPr>
          </a:lstStyle>
          <a:p>
            <a:pPr lvl="0"/>
            <a:r>
              <a:rPr lang="hu-HU" dirty="0"/>
              <a:t>Click to edit Master text styles</a:t>
            </a:r>
          </a:p>
        </p:txBody>
      </p:sp>
      <p:sp>
        <p:nvSpPr>
          <p:cNvPr id="9" name="Date Placeholder 3">
            <a:extLst>
              <a:ext uri="{FF2B5EF4-FFF2-40B4-BE49-F238E27FC236}">
                <a16:creationId xmlns:a16="http://schemas.microsoft.com/office/drawing/2014/main" id="{01E4B757-0A34-4477-981B-A73863CD7EB1}"/>
              </a:ext>
            </a:extLst>
          </p:cNvPr>
          <p:cNvSpPr>
            <a:spLocks noGrp="1"/>
          </p:cNvSpPr>
          <p:nvPr>
            <p:ph type="dt" sz="half" idx="25"/>
          </p:nvPr>
        </p:nvSpPr>
        <p:spPr>
          <a:xfrm>
            <a:off x="228600" y="6477000"/>
            <a:ext cx="2286000" cy="365125"/>
          </a:xfrm>
        </p:spPr>
        <p:txBody>
          <a:bodyPr/>
          <a:lstStyle>
            <a:lvl1pPr>
              <a:defRPr>
                <a:latin typeface="Neo Tech Semilab" charset="0"/>
              </a:defRPr>
            </a:lvl1pPr>
          </a:lstStyle>
          <a:p>
            <a:pPr>
              <a:defRPr/>
            </a:pPr>
            <a:fld id="{C5D7E18A-9056-4E95-A50F-EE2292A74AB8}" type="datetime1">
              <a:rPr lang="en-US"/>
              <a:pPr>
                <a:defRPr/>
              </a:pPr>
              <a:t>6/24/2024</a:t>
            </a:fld>
            <a:endParaRPr lang="en-US"/>
          </a:p>
        </p:txBody>
      </p:sp>
      <p:sp>
        <p:nvSpPr>
          <p:cNvPr id="10" name="Slide Number Placeholder 5">
            <a:extLst>
              <a:ext uri="{FF2B5EF4-FFF2-40B4-BE49-F238E27FC236}">
                <a16:creationId xmlns:a16="http://schemas.microsoft.com/office/drawing/2014/main" id="{704E64FF-C4AD-4BA2-A54A-306B119437B0}"/>
              </a:ext>
            </a:extLst>
          </p:cNvPr>
          <p:cNvSpPr>
            <a:spLocks noGrp="1"/>
          </p:cNvSpPr>
          <p:nvPr>
            <p:ph type="sldNum" sz="quarter" idx="26"/>
          </p:nvPr>
        </p:nvSpPr>
        <p:spPr>
          <a:xfrm>
            <a:off x="6858000" y="6477000"/>
            <a:ext cx="2133600" cy="365125"/>
          </a:xfrm>
        </p:spPr>
        <p:txBody>
          <a:bodyPr/>
          <a:lstStyle>
            <a:lvl1pPr>
              <a:defRPr>
                <a:latin typeface="Neo Tech Semilab" panose="02000000000000000000" pitchFamily="2" charset="-18"/>
              </a:defRPr>
            </a:lvl1pPr>
          </a:lstStyle>
          <a:p>
            <a:pPr>
              <a:defRPr/>
            </a:pPr>
            <a:fld id="{D6504413-67B3-444D-9120-247E6D283067}" type="slidenum">
              <a:rPr lang="en-US" altLang="hu-HU"/>
              <a:pPr>
                <a:defRPr/>
              </a:pPr>
              <a:t>‹#›</a:t>
            </a:fld>
            <a:endParaRPr lang="en-US" altLang="hu-HU"/>
          </a:p>
        </p:txBody>
      </p:sp>
    </p:spTree>
    <p:extLst>
      <p:ext uri="{BB962C8B-B14F-4D97-AF65-F5344CB8AC3E}">
        <p14:creationId xmlns:p14="http://schemas.microsoft.com/office/powerpoint/2010/main" val="2300066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81E0C8C-4B8E-4363-8FD9-CC6A1A423C67}"/>
              </a:ext>
            </a:extLst>
          </p:cNvPr>
          <p:cNvSpPr txBox="1">
            <a:spLocks noChangeArrowheads="1"/>
          </p:cNvSpPr>
          <p:nvPr userDrawn="1"/>
        </p:nvSpPr>
        <p:spPr bwMode="auto">
          <a:xfrm>
            <a:off x="2514600" y="6477000"/>
            <a:ext cx="4343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hu-HU" sz="1200">
                <a:solidFill>
                  <a:srgbClr val="234DA2"/>
                </a:solidFill>
                <a:latin typeface="Neo Tech Semilab Bold Bold" panose="02000000000000000000" pitchFamily="2" charset="-18"/>
              </a:rPr>
              <a:t>www.semilab.com</a:t>
            </a:r>
          </a:p>
        </p:txBody>
      </p:sp>
      <p:sp>
        <p:nvSpPr>
          <p:cNvPr id="7" name="Text Placeholder 7"/>
          <p:cNvSpPr>
            <a:spLocks noGrp="1"/>
          </p:cNvSpPr>
          <p:nvPr>
            <p:ph type="body" sz="quarter" idx="16"/>
          </p:nvPr>
        </p:nvSpPr>
        <p:spPr>
          <a:xfrm>
            <a:off x="457200" y="1524000"/>
            <a:ext cx="8229600" cy="685800"/>
          </a:xfrm>
        </p:spPr>
        <p:txBody>
          <a:bodyPr anchor="ctr"/>
          <a:lstStyle>
            <a:lvl1pPr marL="0" algn="ctr">
              <a:buFontTx/>
              <a:buNone/>
              <a:defRPr sz="2400" baseline="0">
                <a:solidFill>
                  <a:srgbClr val="234DA2"/>
                </a:solidFill>
                <a:latin typeface="Neo Tech Semilab Bold Bold"/>
                <a:cs typeface="Neo Tech Semilab Bold Bold"/>
              </a:defRPr>
            </a:lvl1pPr>
          </a:lstStyle>
          <a:p>
            <a:pPr lvl="0"/>
            <a:r>
              <a:rPr lang="hu-HU" dirty="0"/>
              <a:t>Click to edit Master text styles</a:t>
            </a:r>
          </a:p>
        </p:txBody>
      </p:sp>
      <p:sp>
        <p:nvSpPr>
          <p:cNvPr id="9" name="Text Placeholder 12"/>
          <p:cNvSpPr>
            <a:spLocks noGrp="1"/>
          </p:cNvSpPr>
          <p:nvPr>
            <p:ph type="body" sz="quarter" idx="13"/>
          </p:nvPr>
        </p:nvSpPr>
        <p:spPr>
          <a:xfrm>
            <a:off x="2514600" y="0"/>
            <a:ext cx="6477000" cy="914400"/>
          </a:xfrm>
        </p:spPr>
        <p:txBody>
          <a:bodyPr anchor="ctr">
            <a:normAutofit/>
          </a:bodyPr>
          <a:lstStyle>
            <a:lvl1pPr algn="r">
              <a:buFontTx/>
              <a:buNone/>
              <a:defRPr sz="2200">
                <a:solidFill>
                  <a:schemeClr val="bg1"/>
                </a:solidFill>
                <a:latin typeface="Neo Tech Semilab Bold Bold"/>
                <a:cs typeface="Neo Tech Semilab Bold Bold"/>
              </a:defRPr>
            </a:lvl1pPr>
          </a:lstStyle>
          <a:p>
            <a:pPr lvl="0"/>
            <a:r>
              <a:rPr lang="hu-HU" dirty="0"/>
              <a:t>Click to edit Master text styles</a:t>
            </a:r>
          </a:p>
        </p:txBody>
      </p:sp>
      <p:sp>
        <p:nvSpPr>
          <p:cNvPr id="5" name="Date Placeholder 3">
            <a:extLst>
              <a:ext uri="{FF2B5EF4-FFF2-40B4-BE49-F238E27FC236}">
                <a16:creationId xmlns:a16="http://schemas.microsoft.com/office/drawing/2014/main" id="{8A173604-D8A7-43F1-8EDB-A5C1F125D80C}"/>
              </a:ext>
            </a:extLst>
          </p:cNvPr>
          <p:cNvSpPr>
            <a:spLocks noGrp="1"/>
          </p:cNvSpPr>
          <p:nvPr>
            <p:ph type="dt" sz="half" idx="17"/>
          </p:nvPr>
        </p:nvSpPr>
        <p:spPr>
          <a:xfrm>
            <a:off x="228600" y="6477000"/>
            <a:ext cx="2286000" cy="365125"/>
          </a:xfrm>
        </p:spPr>
        <p:txBody>
          <a:bodyPr/>
          <a:lstStyle>
            <a:lvl1pPr>
              <a:defRPr>
                <a:latin typeface="Neo Tech Semilab" charset="0"/>
              </a:defRPr>
            </a:lvl1pPr>
          </a:lstStyle>
          <a:p>
            <a:pPr>
              <a:defRPr/>
            </a:pPr>
            <a:fld id="{3DDFA7A5-7EDC-48D1-A3AA-3FFD82A03099}" type="datetime1">
              <a:rPr lang="en-US"/>
              <a:pPr>
                <a:defRPr/>
              </a:pPr>
              <a:t>6/24/2024</a:t>
            </a:fld>
            <a:endParaRPr lang="en-US"/>
          </a:p>
        </p:txBody>
      </p:sp>
      <p:sp>
        <p:nvSpPr>
          <p:cNvPr id="6" name="Slide Number Placeholder 5">
            <a:extLst>
              <a:ext uri="{FF2B5EF4-FFF2-40B4-BE49-F238E27FC236}">
                <a16:creationId xmlns:a16="http://schemas.microsoft.com/office/drawing/2014/main" id="{FBB62384-2C85-43F9-9B34-0A18CDD314AE}"/>
              </a:ext>
            </a:extLst>
          </p:cNvPr>
          <p:cNvSpPr>
            <a:spLocks noGrp="1"/>
          </p:cNvSpPr>
          <p:nvPr>
            <p:ph type="sldNum" sz="quarter" idx="18"/>
          </p:nvPr>
        </p:nvSpPr>
        <p:spPr>
          <a:xfrm>
            <a:off x="6858000" y="6477000"/>
            <a:ext cx="2133600" cy="365125"/>
          </a:xfrm>
        </p:spPr>
        <p:txBody>
          <a:bodyPr/>
          <a:lstStyle>
            <a:lvl1pPr>
              <a:defRPr>
                <a:latin typeface="Neo Tech Semilab" panose="02000000000000000000" pitchFamily="2" charset="-18"/>
              </a:defRPr>
            </a:lvl1pPr>
          </a:lstStyle>
          <a:p>
            <a:pPr>
              <a:defRPr/>
            </a:pPr>
            <a:fld id="{FD8D9F2F-60A9-4967-AA23-5144B80B1E7B}" type="slidenum">
              <a:rPr lang="en-US" altLang="hu-HU"/>
              <a:pPr>
                <a:defRPr/>
              </a:pPr>
              <a:t>‹#›</a:t>
            </a:fld>
            <a:endParaRPr lang="en-US" altLang="hu-HU"/>
          </a:p>
        </p:txBody>
      </p:sp>
    </p:spTree>
    <p:extLst>
      <p:ext uri="{BB962C8B-B14F-4D97-AF65-F5344CB8AC3E}">
        <p14:creationId xmlns:p14="http://schemas.microsoft.com/office/powerpoint/2010/main" val="2385846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Date Placeholder 3">
            <a:extLst>
              <a:ext uri="{FF2B5EF4-FFF2-40B4-BE49-F238E27FC236}">
                <a16:creationId xmlns:a16="http://schemas.microsoft.com/office/drawing/2014/main" id="{63688789-A974-4E70-AF4D-8FF1785FBD9D}"/>
              </a:ext>
            </a:extLst>
          </p:cNvPr>
          <p:cNvSpPr txBox="1">
            <a:spLocks noChangeArrowheads="1"/>
          </p:cNvSpPr>
          <p:nvPr userDrawn="1"/>
        </p:nvSpPr>
        <p:spPr bwMode="auto">
          <a:xfrm>
            <a:off x="2514600" y="6477000"/>
            <a:ext cx="4343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hu-HU" sz="1200">
                <a:solidFill>
                  <a:srgbClr val="234DA2"/>
                </a:solidFill>
                <a:latin typeface="Neo Tech Semilab Bold Bold" panose="02000000000000000000" pitchFamily="2" charset="-18"/>
              </a:rPr>
              <a:t>www.semilab.com</a:t>
            </a:r>
          </a:p>
        </p:txBody>
      </p:sp>
      <p:sp>
        <p:nvSpPr>
          <p:cNvPr id="7" name="Text Placeholder 12"/>
          <p:cNvSpPr>
            <a:spLocks noGrp="1"/>
          </p:cNvSpPr>
          <p:nvPr>
            <p:ph type="body" sz="quarter" idx="13"/>
          </p:nvPr>
        </p:nvSpPr>
        <p:spPr>
          <a:xfrm>
            <a:off x="2514600" y="0"/>
            <a:ext cx="6477000" cy="914400"/>
          </a:xfrm>
        </p:spPr>
        <p:txBody>
          <a:bodyPr anchor="ctr">
            <a:normAutofit/>
          </a:bodyPr>
          <a:lstStyle>
            <a:lvl1pPr algn="r">
              <a:buFontTx/>
              <a:buNone/>
              <a:defRPr sz="2200">
                <a:solidFill>
                  <a:schemeClr val="bg1"/>
                </a:solidFill>
                <a:latin typeface="Neo Tech Semilab Bold Bold"/>
                <a:cs typeface="Neo Tech Semilab Bold Bold"/>
              </a:defRPr>
            </a:lvl1pPr>
          </a:lstStyle>
          <a:p>
            <a:pPr lvl="0"/>
            <a:r>
              <a:rPr lang="hu-HU" dirty="0"/>
              <a:t>Click to edit Master text styles</a:t>
            </a:r>
          </a:p>
        </p:txBody>
      </p:sp>
      <p:sp>
        <p:nvSpPr>
          <p:cNvPr id="4" name="Date Placeholder 3">
            <a:extLst>
              <a:ext uri="{FF2B5EF4-FFF2-40B4-BE49-F238E27FC236}">
                <a16:creationId xmlns:a16="http://schemas.microsoft.com/office/drawing/2014/main" id="{2A9B6005-6E88-4451-86AD-64EE7DA48C74}"/>
              </a:ext>
            </a:extLst>
          </p:cNvPr>
          <p:cNvSpPr>
            <a:spLocks noGrp="1"/>
          </p:cNvSpPr>
          <p:nvPr>
            <p:ph type="dt" sz="half" idx="14"/>
          </p:nvPr>
        </p:nvSpPr>
        <p:spPr>
          <a:xfrm>
            <a:off x="228600" y="6477000"/>
            <a:ext cx="2286000" cy="365125"/>
          </a:xfrm>
        </p:spPr>
        <p:txBody>
          <a:bodyPr/>
          <a:lstStyle>
            <a:lvl1pPr>
              <a:defRPr>
                <a:latin typeface="Neo Tech Semilab" charset="0"/>
              </a:defRPr>
            </a:lvl1pPr>
          </a:lstStyle>
          <a:p>
            <a:pPr>
              <a:defRPr/>
            </a:pPr>
            <a:fld id="{C0BEE537-11FE-471B-A528-BE869230E623}" type="datetime1">
              <a:rPr lang="en-US"/>
              <a:pPr>
                <a:defRPr/>
              </a:pPr>
              <a:t>6/24/2024</a:t>
            </a:fld>
            <a:endParaRPr lang="en-US"/>
          </a:p>
        </p:txBody>
      </p:sp>
      <p:sp>
        <p:nvSpPr>
          <p:cNvPr id="5" name="Slide Number Placeholder 5">
            <a:extLst>
              <a:ext uri="{FF2B5EF4-FFF2-40B4-BE49-F238E27FC236}">
                <a16:creationId xmlns:a16="http://schemas.microsoft.com/office/drawing/2014/main" id="{AE3F18BC-3D14-4569-8EBE-C038DF865AB8}"/>
              </a:ext>
            </a:extLst>
          </p:cNvPr>
          <p:cNvSpPr>
            <a:spLocks noGrp="1"/>
          </p:cNvSpPr>
          <p:nvPr>
            <p:ph type="sldNum" sz="quarter" idx="15"/>
          </p:nvPr>
        </p:nvSpPr>
        <p:spPr>
          <a:xfrm>
            <a:off x="6858000" y="6477000"/>
            <a:ext cx="2133600" cy="365125"/>
          </a:xfrm>
        </p:spPr>
        <p:txBody>
          <a:bodyPr/>
          <a:lstStyle>
            <a:lvl1pPr>
              <a:defRPr>
                <a:latin typeface="Neo Tech Semilab" panose="02000000000000000000" pitchFamily="2" charset="-18"/>
              </a:defRPr>
            </a:lvl1pPr>
          </a:lstStyle>
          <a:p>
            <a:pPr>
              <a:defRPr/>
            </a:pPr>
            <a:fld id="{16AE45B3-A169-46A7-A289-536F3AAD9E11}" type="slidenum">
              <a:rPr lang="en-US" altLang="hu-HU"/>
              <a:pPr>
                <a:defRPr/>
              </a:pPr>
              <a:t>‹#›</a:t>
            </a:fld>
            <a:endParaRPr lang="en-US" altLang="hu-HU"/>
          </a:p>
        </p:txBody>
      </p:sp>
    </p:spTree>
    <p:extLst>
      <p:ext uri="{BB962C8B-B14F-4D97-AF65-F5344CB8AC3E}">
        <p14:creationId xmlns:p14="http://schemas.microsoft.com/office/powerpoint/2010/main" val="262201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55519623-9A5D-404B-A2E7-2A4FE016083B}"/>
              </a:ext>
            </a:extLst>
          </p:cNvPr>
          <p:cNvSpPr txBox="1">
            <a:spLocks noChangeArrowheads="1"/>
          </p:cNvSpPr>
          <p:nvPr userDrawn="1"/>
        </p:nvSpPr>
        <p:spPr bwMode="auto">
          <a:xfrm>
            <a:off x="2514600" y="6477000"/>
            <a:ext cx="4343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hu-HU" sz="1200">
                <a:solidFill>
                  <a:srgbClr val="234DA2"/>
                </a:solidFill>
                <a:latin typeface="Neo Tech Semilab Bold Bold" panose="02000000000000000000" pitchFamily="2" charset="-18"/>
              </a:rPr>
              <a:t>www.semilab.com</a:t>
            </a:r>
          </a:p>
        </p:txBody>
      </p:sp>
      <p:sp>
        <p:nvSpPr>
          <p:cNvPr id="3" name="Content Placeholder 2"/>
          <p:cNvSpPr>
            <a:spLocks noGrp="1"/>
          </p:cNvSpPr>
          <p:nvPr>
            <p:ph idx="1"/>
          </p:nvPr>
        </p:nvSpPr>
        <p:spPr>
          <a:xfrm>
            <a:off x="3575050" y="1752600"/>
            <a:ext cx="5111750" cy="4572000"/>
          </a:xfrm>
        </p:spPr>
        <p:txBody>
          <a:bodyPr/>
          <a:lstStyle>
            <a:lvl1pPr marL="0" indent="-342000">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Click to edit Master text styles</a:t>
            </a:r>
          </a:p>
          <a:p>
            <a:pPr lvl="1"/>
            <a:r>
              <a:rPr lang="hu-HU"/>
              <a:t>Second level</a:t>
            </a:r>
          </a:p>
          <a:p>
            <a:pPr lvl="2"/>
            <a:r>
              <a:rPr lang="hu-HU"/>
              <a:t>Third level</a:t>
            </a:r>
          </a:p>
          <a:p>
            <a:pPr lvl="3"/>
            <a:r>
              <a:rPr lang="hu-HU"/>
              <a:t>Fourth level</a:t>
            </a:r>
          </a:p>
          <a:p>
            <a:pPr lvl="4"/>
            <a:r>
              <a:rPr lang="hu-HU"/>
              <a:t>Fifth level</a:t>
            </a:r>
            <a:endParaRPr lang="en-US" dirty="0"/>
          </a:p>
        </p:txBody>
      </p:sp>
      <p:sp>
        <p:nvSpPr>
          <p:cNvPr id="12" name="Text Placeholder 11"/>
          <p:cNvSpPr>
            <a:spLocks noGrp="1"/>
          </p:cNvSpPr>
          <p:nvPr>
            <p:ph type="body" sz="quarter" idx="16"/>
          </p:nvPr>
        </p:nvSpPr>
        <p:spPr>
          <a:xfrm>
            <a:off x="457200" y="1752600"/>
            <a:ext cx="3008313" cy="4572000"/>
          </a:xfrm>
        </p:spPr>
        <p:txBody>
          <a:bodyPr/>
          <a:lstStyle>
            <a:lvl1pPr>
              <a:buFontTx/>
              <a:buNone/>
              <a:defRPr sz="1500"/>
            </a:lvl1pPr>
          </a:lstStyle>
          <a:p>
            <a:pPr lvl="0"/>
            <a:r>
              <a:rPr lang="hu-HU"/>
              <a:t>Click to edit Master text styles</a:t>
            </a:r>
          </a:p>
        </p:txBody>
      </p:sp>
      <p:sp>
        <p:nvSpPr>
          <p:cNvPr id="11" name="Text Placeholder 12"/>
          <p:cNvSpPr>
            <a:spLocks noGrp="1"/>
          </p:cNvSpPr>
          <p:nvPr>
            <p:ph type="body" sz="quarter" idx="13"/>
          </p:nvPr>
        </p:nvSpPr>
        <p:spPr>
          <a:xfrm>
            <a:off x="2514600" y="0"/>
            <a:ext cx="6477000" cy="914400"/>
          </a:xfrm>
        </p:spPr>
        <p:txBody>
          <a:bodyPr anchor="ctr">
            <a:normAutofit/>
          </a:bodyPr>
          <a:lstStyle>
            <a:lvl1pPr algn="r">
              <a:buFontTx/>
              <a:buNone/>
              <a:defRPr sz="2200">
                <a:solidFill>
                  <a:schemeClr val="bg1"/>
                </a:solidFill>
                <a:latin typeface="Neo Tech Semilab Bold Bold"/>
                <a:cs typeface="Neo Tech Semilab Bold Bold"/>
              </a:defRPr>
            </a:lvl1pPr>
          </a:lstStyle>
          <a:p>
            <a:pPr lvl="0"/>
            <a:r>
              <a:rPr lang="hu-HU" dirty="0"/>
              <a:t>Click to edit Master text styles</a:t>
            </a:r>
          </a:p>
        </p:txBody>
      </p:sp>
      <p:sp>
        <p:nvSpPr>
          <p:cNvPr id="13" name="Text Placeholder 7"/>
          <p:cNvSpPr>
            <a:spLocks noGrp="1"/>
          </p:cNvSpPr>
          <p:nvPr>
            <p:ph type="body" sz="quarter" idx="23"/>
          </p:nvPr>
        </p:nvSpPr>
        <p:spPr>
          <a:xfrm>
            <a:off x="457200" y="1143000"/>
            <a:ext cx="8229600" cy="381000"/>
          </a:xfrm>
        </p:spPr>
        <p:txBody>
          <a:bodyPr anchor="ctr"/>
          <a:lstStyle>
            <a:lvl1pPr marL="0" algn="ctr">
              <a:buFontTx/>
              <a:buNone/>
              <a:defRPr sz="2400" baseline="0">
                <a:solidFill>
                  <a:srgbClr val="234DA2"/>
                </a:solidFill>
                <a:latin typeface="Neo Tech Semilab Bold Bold"/>
                <a:cs typeface="Neo Tech Semilab Bold Bold"/>
              </a:defRPr>
            </a:lvl1pPr>
          </a:lstStyle>
          <a:p>
            <a:pPr lvl="0"/>
            <a:endParaRPr lang="hu-HU" dirty="0"/>
          </a:p>
        </p:txBody>
      </p:sp>
      <p:sp>
        <p:nvSpPr>
          <p:cNvPr id="7" name="Date Placeholder 3">
            <a:extLst>
              <a:ext uri="{FF2B5EF4-FFF2-40B4-BE49-F238E27FC236}">
                <a16:creationId xmlns:a16="http://schemas.microsoft.com/office/drawing/2014/main" id="{9F3B7533-2526-4DF1-AC79-28951F04C939}"/>
              </a:ext>
            </a:extLst>
          </p:cNvPr>
          <p:cNvSpPr>
            <a:spLocks noGrp="1"/>
          </p:cNvSpPr>
          <p:nvPr>
            <p:ph type="dt" sz="half" idx="24"/>
          </p:nvPr>
        </p:nvSpPr>
        <p:spPr>
          <a:xfrm>
            <a:off x="228600" y="6477000"/>
            <a:ext cx="2286000" cy="365125"/>
          </a:xfrm>
        </p:spPr>
        <p:txBody>
          <a:bodyPr/>
          <a:lstStyle>
            <a:lvl1pPr>
              <a:defRPr>
                <a:latin typeface="Neo Tech Semilab" charset="0"/>
              </a:defRPr>
            </a:lvl1pPr>
          </a:lstStyle>
          <a:p>
            <a:pPr>
              <a:defRPr/>
            </a:pPr>
            <a:fld id="{7D88D5CF-E981-4A13-BE47-7C07CEB45953}" type="datetime1">
              <a:rPr lang="en-US"/>
              <a:pPr>
                <a:defRPr/>
              </a:pPr>
              <a:t>6/24/2024</a:t>
            </a:fld>
            <a:endParaRPr lang="en-US"/>
          </a:p>
        </p:txBody>
      </p:sp>
      <p:sp>
        <p:nvSpPr>
          <p:cNvPr id="8" name="Slide Number Placeholder 5">
            <a:extLst>
              <a:ext uri="{FF2B5EF4-FFF2-40B4-BE49-F238E27FC236}">
                <a16:creationId xmlns:a16="http://schemas.microsoft.com/office/drawing/2014/main" id="{C61ED208-5023-44CF-9C2E-106BEB342C0C}"/>
              </a:ext>
            </a:extLst>
          </p:cNvPr>
          <p:cNvSpPr>
            <a:spLocks noGrp="1"/>
          </p:cNvSpPr>
          <p:nvPr>
            <p:ph type="sldNum" sz="quarter" idx="25"/>
          </p:nvPr>
        </p:nvSpPr>
        <p:spPr>
          <a:xfrm>
            <a:off x="6858000" y="6477000"/>
            <a:ext cx="2133600" cy="365125"/>
          </a:xfrm>
        </p:spPr>
        <p:txBody>
          <a:bodyPr/>
          <a:lstStyle>
            <a:lvl1pPr>
              <a:defRPr>
                <a:latin typeface="Neo Tech Semilab" panose="02000000000000000000" pitchFamily="2" charset="-18"/>
              </a:defRPr>
            </a:lvl1pPr>
          </a:lstStyle>
          <a:p>
            <a:pPr>
              <a:defRPr/>
            </a:pPr>
            <a:fld id="{5613B158-4C3F-4D16-9064-A31D8E2C087E}" type="slidenum">
              <a:rPr lang="en-US" altLang="hu-HU"/>
              <a:pPr>
                <a:defRPr/>
              </a:pPr>
              <a:t>‹#›</a:t>
            </a:fld>
            <a:endParaRPr lang="en-US" altLang="hu-HU"/>
          </a:p>
        </p:txBody>
      </p:sp>
    </p:spTree>
    <p:extLst>
      <p:ext uri="{BB962C8B-B14F-4D97-AF65-F5344CB8AC3E}">
        <p14:creationId xmlns:p14="http://schemas.microsoft.com/office/powerpoint/2010/main" val="2634361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5F42B528-FB75-4CBC-A148-7C776C4B09BD}"/>
              </a:ext>
            </a:extLst>
          </p:cNvPr>
          <p:cNvSpPr txBox="1">
            <a:spLocks noChangeArrowheads="1"/>
          </p:cNvSpPr>
          <p:nvPr userDrawn="1"/>
        </p:nvSpPr>
        <p:spPr bwMode="auto">
          <a:xfrm>
            <a:off x="2514600" y="6477000"/>
            <a:ext cx="43434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hu-HU" sz="1200">
                <a:solidFill>
                  <a:srgbClr val="234DA2"/>
                </a:solidFill>
                <a:latin typeface="Neo Tech Semilab Bold Bold" panose="02000000000000000000" pitchFamily="2" charset="-18"/>
              </a:rPr>
              <a:t>www.semilab.com</a:t>
            </a:r>
          </a:p>
        </p:txBody>
      </p:sp>
      <p:sp>
        <p:nvSpPr>
          <p:cNvPr id="3" name="Picture Placeholder 2"/>
          <p:cNvSpPr>
            <a:spLocks noGrp="1"/>
          </p:cNvSpPr>
          <p:nvPr>
            <p:ph type="pic" idx="1"/>
          </p:nvPr>
        </p:nvSpPr>
        <p:spPr>
          <a:xfrm>
            <a:off x="1792288" y="9175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0" name="Text Placeholder 9"/>
          <p:cNvSpPr>
            <a:spLocks noGrp="1"/>
          </p:cNvSpPr>
          <p:nvPr>
            <p:ph type="body" sz="quarter" idx="16"/>
          </p:nvPr>
        </p:nvSpPr>
        <p:spPr>
          <a:xfrm>
            <a:off x="1792288" y="5672138"/>
            <a:ext cx="5486400" cy="652462"/>
          </a:xfrm>
        </p:spPr>
        <p:txBody>
          <a:bodyPr/>
          <a:lstStyle>
            <a:lvl1pPr>
              <a:buFontTx/>
              <a:buNone/>
              <a:defRPr sz="1700"/>
            </a:lvl1pPr>
          </a:lstStyle>
          <a:p>
            <a:pPr lvl="0"/>
            <a:r>
              <a:rPr lang="hu-HU"/>
              <a:t>Click to edit Master text styles</a:t>
            </a:r>
          </a:p>
        </p:txBody>
      </p:sp>
      <p:sp>
        <p:nvSpPr>
          <p:cNvPr id="12" name="Title 1"/>
          <p:cNvSpPr>
            <a:spLocks noGrp="1"/>
          </p:cNvSpPr>
          <p:nvPr>
            <p:ph type="title"/>
          </p:nvPr>
        </p:nvSpPr>
        <p:spPr>
          <a:xfrm>
            <a:off x="1792288" y="5105400"/>
            <a:ext cx="7199312" cy="566738"/>
          </a:xfrm>
        </p:spPr>
        <p:txBody>
          <a:bodyPr/>
          <a:lstStyle>
            <a:lvl1pPr algn="l">
              <a:defRPr sz="2400" b="1">
                <a:solidFill>
                  <a:srgbClr val="234DA2"/>
                </a:solidFill>
              </a:defRPr>
            </a:lvl1pPr>
          </a:lstStyle>
          <a:p>
            <a:r>
              <a:rPr lang="hu-HU" dirty="0"/>
              <a:t>Click to edit Master title style</a:t>
            </a:r>
            <a:endParaRPr lang="en-US" dirty="0"/>
          </a:p>
        </p:txBody>
      </p:sp>
      <p:sp>
        <p:nvSpPr>
          <p:cNvPr id="9" name="Text Placeholder 12"/>
          <p:cNvSpPr>
            <a:spLocks noGrp="1"/>
          </p:cNvSpPr>
          <p:nvPr>
            <p:ph type="body" sz="quarter" idx="13"/>
          </p:nvPr>
        </p:nvSpPr>
        <p:spPr>
          <a:xfrm>
            <a:off x="2514600" y="0"/>
            <a:ext cx="6477000" cy="914400"/>
          </a:xfrm>
        </p:spPr>
        <p:txBody>
          <a:bodyPr anchor="ctr">
            <a:normAutofit/>
          </a:bodyPr>
          <a:lstStyle>
            <a:lvl1pPr algn="r">
              <a:buFontTx/>
              <a:buNone/>
              <a:defRPr sz="2200" spc="0">
                <a:solidFill>
                  <a:schemeClr val="bg1"/>
                </a:solidFill>
                <a:latin typeface="Neo Tech Semilab Bold Bold"/>
                <a:cs typeface="Neo Tech Semilab Bold Bold"/>
              </a:defRPr>
            </a:lvl1pPr>
          </a:lstStyle>
          <a:p>
            <a:pPr lvl="0"/>
            <a:endParaRPr lang="hu-HU" dirty="0"/>
          </a:p>
        </p:txBody>
      </p:sp>
      <p:sp>
        <p:nvSpPr>
          <p:cNvPr id="7" name="Date Placeholder 3">
            <a:extLst>
              <a:ext uri="{FF2B5EF4-FFF2-40B4-BE49-F238E27FC236}">
                <a16:creationId xmlns:a16="http://schemas.microsoft.com/office/drawing/2014/main" id="{39DA89AB-FE67-48AA-8369-44499573C3B6}"/>
              </a:ext>
            </a:extLst>
          </p:cNvPr>
          <p:cNvSpPr>
            <a:spLocks noGrp="1"/>
          </p:cNvSpPr>
          <p:nvPr>
            <p:ph type="dt" sz="half" idx="17"/>
          </p:nvPr>
        </p:nvSpPr>
        <p:spPr>
          <a:xfrm>
            <a:off x="228600" y="6477000"/>
            <a:ext cx="2286000" cy="365125"/>
          </a:xfrm>
        </p:spPr>
        <p:txBody>
          <a:bodyPr/>
          <a:lstStyle>
            <a:lvl1pPr>
              <a:defRPr>
                <a:latin typeface="Neo Tech Semilab" charset="0"/>
              </a:defRPr>
            </a:lvl1pPr>
          </a:lstStyle>
          <a:p>
            <a:pPr>
              <a:defRPr/>
            </a:pPr>
            <a:fld id="{D57F6DFA-AF75-45B1-955A-2F796B3DA767}" type="datetime1">
              <a:rPr lang="en-US"/>
              <a:pPr>
                <a:defRPr/>
              </a:pPr>
              <a:t>6/24/2024</a:t>
            </a:fld>
            <a:endParaRPr lang="en-US"/>
          </a:p>
        </p:txBody>
      </p:sp>
      <p:sp>
        <p:nvSpPr>
          <p:cNvPr id="8" name="Slide Number Placeholder 5">
            <a:extLst>
              <a:ext uri="{FF2B5EF4-FFF2-40B4-BE49-F238E27FC236}">
                <a16:creationId xmlns:a16="http://schemas.microsoft.com/office/drawing/2014/main" id="{7E2685F0-D576-4C4A-AFE9-FC21778532F2}"/>
              </a:ext>
            </a:extLst>
          </p:cNvPr>
          <p:cNvSpPr>
            <a:spLocks noGrp="1"/>
          </p:cNvSpPr>
          <p:nvPr>
            <p:ph type="sldNum" sz="quarter" idx="18"/>
          </p:nvPr>
        </p:nvSpPr>
        <p:spPr>
          <a:xfrm>
            <a:off x="6858000" y="6477000"/>
            <a:ext cx="2133600" cy="365125"/>
          </a:xfrm>
        </p:spPr>
        <p:txBody>
          <a:bodyPr/>
          <a:lstStyle>
            <a:lvl1pPr>
              <a:defRPr>
                <a:latin typeface="Neo Tech Semilab" panose="02000000000000000000" pitchFamily="2" charset="-18"/>
              </a:defRPr>
            </a:lvl1pPr>
          </a:lstStyle>
          <a:p>
            <a:pPr>
              <a:defRPr/>
            </a:pPr>
            <a:fld id="{5D860E08-77A6-4557-A903-2B197CE64CAB}" type="slidenum">
              <a:rPr lang="en-US" altLang="hu-HU"/>
              <a:pPr>
                <a:defRPr/>
              </a:pPr>
              <a:t>‹#›</a:t>
            </a:fld>
            <a:endParaRPr lang="en-US" altLang="hu-HU"/>
          </a:p>
        </p:txBody>
      </p:sp>
    </p:spTree>
    <p:extLst>
      <p:ext uri="{BB962C8B-B14F-4D97-AF65-F5344CB8AC3E}">
        <p14:creationId xmlns:p14="http://schemas.microsoft.com/office/powerpoint/2010/main" val="1880326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293E639-94C9-4647-A060-F5E1AF5039A1}"/>
              </a:ext>
            </a:extLst>
          </p:cNvPr>
          <p:cNvSpPr>
            <a:spLocks noGrp="1"/>
          </p:cNvSpPr>
          <p:nvPr>
            <p:ph type="title"/>
          </p:nvPr>
        </p:nvSpPr>
        <p:spPr bwMode="auto">
          <a:xfrm>
            <a:off x="457200" y="990600"/>
            <a:ext cx="8229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u-HU" altLang="hu-HU"/>
              <a:t>Click to edit Master title style</a:t>
            </a:r>
            <a:endParaRPr lang="en-US" altLang="hu-HU"/>
          </a:p>
        </p:txBody>
      </p:sp>
      <p:sp>
        <p:nvSpPr>
          <p:cNvPr id="1027" name="Text Placeholder 2">
            <a:extLst>
              <a:ext uri="{FF2B5EF4-FFF2-40B4-BE49-F238E27FC236}">
                <a16:creationId xmlns:a16="http://schemas.microsoft.com/office/drawing/2014/main" id="{7A8ACE90-CBB7-49B2-84DB-684937A9A300}"/>
              </a:ext>
            </a:extLst>
          </p:cNvPr>
          <p:cNvSpPr>
            <a:spLocks noGrp="1"/>
          </p:cNvSpPr>
          <p:nvPr>
            <p:ph type="body" idx="1"/>
          </p:nvPr>
        </p:nvSpPr>
        <p:spPr bwMode="auto">
          <a:xfrm>
            <a:off x="457200" y="3352800"/>
            <a:ext cx="8229600"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altLang="hu-HU"/>
              <a:t>Click to edit Master text styles</a:t>
            </a:r>
          </a:p>
          <a:p>
            <a:pPr lvl="1"/>
            <a:r>
              <a:rPr lang="hu-HU" altLang="hu-HU"/>
              <a:t>Second level</a:t>
            </a:r>
          </a:p>
          <a:p>
            <a:pPr lvl="2"/>
            <a:r>
              <a:rPr lang="hu-HU" altLang="hu-HU"/>
              <a:t>Third level</a:t>
            </a:r>
          </a:p>
          <a:p>
            <a:pPr lvl="3"/>
            <a:r>
              <a:rPr lang="hu-HU" altLang="hu-HU"/>
              <a:t>Fourth level</a:t>
            </a:r>
          </a:p>
          <a:p>
            <a:pPr lvl="4"/>
            <a:r>
              <a:rPr lang="hu-HU" altLang="hu-HU"/>
              <a:t>Fifth level</a:t>
            </a:r>
            <a:endParaRPr lang="en-US" altLang="hu-HU"/>
          </a:p>
        </p:txBody>
      </p:sp>
      <p:sp>
        <p:nvSpPr>
          <p:cNvPr id="4" name="Date Placeholder 3">
            <a:extLst>
              <a:ext uri="{FF2B5EF4-FFF2-40B4-BE49-F238E27FC236}">
                <a16:creationId xmlns:a16="http://schemas.microsoft.com/office/drawing/2014/main" id="{841CC242-CF80-4852-97FD-8093F3B6E69C}"/>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234DA2"/>
                </a:solidFill>
                <a:latin typeface="Arial" charset="0"/>
                <a:ea typeface="ＭＳ Ｐゴシック" charset="-128"/>
                <a:cs typeface="+mn-cs"/>
              </a:defRPr>
            </a:lvl1pPr>
          </a:lstStyle>
          <a:p>
            <a:pPr>
              <a:defRPr/>
            </a:pPr>
            <a:fld id="{67CC0B2F-3560-4DC5-805C-03E8CAF328D2}" type="datetime1">
              <a:rPr lang="en-US"/>
              <a:pPr>
                <a:defRPr/>
              </a:pPr>
              <a:t>6/24/2024</a:t>
            </a:fld>
            <a:endParaRPr lang="en-US"/>
          </a:p>
        </p:txBody>
      </p:sp>
      <p:sp>
        <p:nvSpPr>
          <p:cNvPr id="5" name="Footer Placeholder 4">
            <a:extLst>
              <a:ext uri="{FF2B5EF4-FFF2-40B4-BE49-F238E27FC236}">
                <a16:creationId xmlns:a16="http://schemas.microsoft.com/office/drawing/2014/main" id="{A6C18562-F507-4A88-A9A1-2C65603BC6E9}"/>
              </a:ext>
            </a:extLst>
          </p:cNvPr>
          <p:cNvSpPr>
            <a:spLocks noGrp="1"/>
          </p:cNvSpPr>
          <p:nvPr>
            <p:ph type="ftr" sz="quarter" idx="3"/>
          </p:nvPr>
        </p:nvSpPr>
        <p:spPr>
          <a:xfrm>
            <a:off x="19050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234DA2"/>
                </a:solidFill>
                <a:latin typeface="Arial" charset="0"/>
                <a:ea typeface="ＭＳ Ｐゴシック" charset="-128"/>
                <a:cs typeface="+mn-cs"/>
              </a:defRPr>
            </a:lvl1pPr>
          </a:lstStyle>
          <a:p>
            <a:pPr>
              <a:defRPr/>
            </a:pPr>
            <a:endParaRPr lang="hu-HU"/>
          </a:p>
        </p:txBody>
      </p:sp>
      <p:sp>
        <p:nvSpPr>
          <p:cNvPr id="6" name="Slide Number Placeholder 5">
            <a:extLst>
              <a:ext uri="{FF2B5EF4-FFF2-40B4-BE49-F238E27FC236}">
                <a16:creationId xmlns:a16="http://schemas.microsoft.com/office/drawing/2014/main" id="{86E99AC9-2406-404D-9976-32646DA572E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234DA2"/>
                </a:solidFill>
                <a:ea typeface="ＭＳ Ｐゴシック" panose="020B0600070205080204" pitchFamily="34" charset="-128"/>
                <a:cs typeface="+mn-cs"/>
              </a:defRPr>
            </a:lvl1pPr>
          </a:lstStyle>
          <a:p>
            <a:pPr>
              <a:defRPr/>
            </a:pPr>
            <a:fld id="{7A2153DB-8E0C-4B75-B072-8506850C25B4}" type="slidenum">
              <a:rPr lang="en-US" altLang="hu-HU"/>
              <a:pPr>
                <a:defRPr/>
              </a:pPr>
              <a:t>‹#›</a:t>
            </a:fld>
            <a:endParaRPr lang="en-US" altLang="hu-HU"/>
          </a:p>
        </p:txBody>
      </p:sp>
    </p:spTree>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Lst>
  <p:hf hdr="0"/>
  <p:txStyles>
    <p:titleStyle>
      <a:lvl1pPr algn="ctr" defTabSz="457200" rtl="0" eaLnBrk="0" fontAlgn="base" hangingPunct="0">
        <a:spcBef>
          <a:spcPct val="0"/>
        </a:spcBef>
        <a:spcAft>
          <a:spcPct val="0"/>
        </a:spcAft>
        <a:defRPr sz="3500" kern="1200">
          <a:solidFill>
            <a:srgbClr val="234DA2"/>
          </a:solidFill>
          <a:latin typeface="Neo Tech Semilab Bold Bold"/>
          <a:ea typeface="MS PGothic" panose="020B0600070205080204" pitchFamily="34" charset="-128"/>
          <a:cs typeface="MS PGothic" panose="020B0600070205080204" pitchFamily="34" charset="-128"/>
        </a:defRPr>
      </a:lvl1pPr>
      <a:lvl2pPr algn="ctr" defTabSz="457200" rtl="0" eaLnBrk="0" fontAlgn="base" hangingPunct="0">
        <a:spcBef>
          <a:spcPct val="0"/>
        </a:spcBef>
        <a:spcAft>
          <a:spcPct val="0"/>
        </a:spcAft>
        <a:defRPr sz="3500">
          <a:solidFill>
            <a:srgbClr val="234DA2"/>
          </a:solidFill>
          <a:latin typeface="Neo Tech Semilab Bold Bold" pitchFamily="-112" charset="-18"/>
          <a:ea typeface="MS PGothic" panose="020B0600070205080204" pitchFamily="34" charset="-128"/>
          <a:cs typeface="MS PGothic" panose="020B0600070205080204" pitchFamily="34" charset="-128"/>
        </a:defRPr>
      </a:lvl2pPr>
      <a:lvl3pPr algn="ctr" defTabSz="457200" rtl="0" eaLnBrk="0" fontAlgn="base" hangingPunct="0">
        <a:spcBef>
          <a:spcPct val="0"/>
        </a:spcBef>
        <a:spcAft>
          <a:spcPct val="0"/>
        </a:spcAft>
        <a:defRPr sz="3500">
          <a:solidFill>
            <a:srgbClr val="234DA2"/>
          </a:solidFill>
          <a:latin typeface="Neo Tech Semilab Bold Bold" pitchFamily="-112" charset="-18"/>
          <a:ea typeface="MS PGothic" panose="020B0600070205080204" pitchFamily="34" charset="-128"/>
          <a:cs typeface="MS PGothic" panose="020B0600070205080204" pitchFamily="34" charset="-128"/>
        </a:defRPr>
      </a:lvl3pPr>
      <a:lvl4pPr algn="ctr" defTabSz="457200" rtl="0" eaLnBrk="0" fontAlgn="base" hangingPunct="0">
        <a:spcBef>
          <a:spcPct val="0"/>
        </a:spcBef>
        <a:spcAft>
          <a:spcPct val="0"/>
        </a:spcAft>
        <a:defRPr sz="3500">
          <a:solidFill>
            <a:srgbClr val="234DA2"/>
          </a:solidFill>
          <a:latin typeface="Neo Tech Semilab Bold Bold" pitchFamily="-112" charset="-18"/>
          <a:ea typeface="MS PGothic" panose="020B0600070205080204" pitchFamily="34" charset="-128"/>
          <a:cs typeface="MS PGothic" panose="020B0600070205080204" pitchFamily="34" charset="-128"/>
        </a:defRPr>
      </a:lvl4pPr>
      <a:lvl5pPr algn="ctr" defTabSz="457200" rtl="0" eaLnBrk="0" fontAlgn="base" hangingPunct="0">
        <a:spcBef>
          <a:spcPct val="0"/>
        </a:spcBef>
        <a:spcAft>
          <a:spcPct val="0"/>
        </a:spcAft>
        <a:defRPr sz="3500">
          <a:solidFill>
            <a:srgbClr val="234DA2"/>
          </a:solidFill>
          <a:latin typeface="Neo Tech Semilab Bold Bold" pitchFamily="-112" charset="-18"/>
          <a:ea typeface="MS PGothic" panose="020B0600070205080204" pitchFamily="34" charset="-128"/>
          <a:cs typeface="MS PGothic" panose="020B0600070205080204" pitchFamily="34" charset="-128"/>
        </a:defRPr>
      </a:lvl5pPr>
      <a:lvl6pPr marL="457200" algn="ctr" defTabSz="457200" rtl="0" fontAlgn="base">
        <a:spcBef>
          <a:spcPct val="0"/>
        </a:spcBef>
        <a:spcAft>
          <a:spcPct val="0"/>
        </a:spcAft>
        <a:defRPr sz="4400">
          <a:solidFill>
            <a:schemeClr val="tx1"/>
          </a:solidFill>
          <a:latin typeface="Neo Tech Semilab Bold Bold" pitchFamily="-112" charset="-18"/>
          <a:ea typeface="ＭＳ Ｐゴシック" pitchFamily="-112" charset="-128"/>
        </a:defRPr>
      </a:lvl6pPr>
      <a:lvl7pPr marL="914400" algn="ctr" defTabSz="457200" rtl="0" fontAlgn="base">
        <a:spcBef>
          <a:spcPct val="0"/>
        </a:spcBef>
        <a:spcAft>
          <a:spcPct val="0"/>
        </a:spcAft>
        <a:defRPr sz="4400">
          <a:solidFill>
            <a:schemeClr val="tx1"/>
          </a:solidFill>
          <a:latin typeface="Neo Tech Semilab Bold Bold" pitchFamily="-112" charset="-18"/>
          <a:ea typeface="ＭＳ Ｐゴシック" pitchFamily="-112" charset="-128"/>
        </a:defRPr>
      </a:lvl7pPr>
      <a:lvl8pPr marL="1371600" algn="ctr" defTabSz="457200" rtl="0" fontAlgn="base">
        <a:spcBef>
          <a:spcPct val="0"/>
        </a:spcBef>
        <a:spcAft>
          <a:spcPct val="0"/>
        </a:spcAft>
        <a:defRPr sz="4400">
          <a:solidFill>
            <a:schemeClr val="tx1"/>
          </a:solidFill>
          <a:latin typeface="Neo Tech Semilab Bold Bold" pitchFamily="-112" charset="-18"/>
          <a:ea typeface="ＭＳ Ｐゴシック" pitchFamily="-112" charset="-128"/>
        </a:defRPr>
      </a:lvl8pPr>
      <a:lvl9pPr marL="1828800" algn="ctr" defTabSz="457200" rtl="0" fontAlgn="base">
        <a:spcBef>
          <a:spcPct val="0"/>
        </a:spcBef>
        <a:spcAft>
          <a:spcPct val="0"/>
        </a:spcAft>
        <a:defRPr sz="4400">
          <a:solidFill>
            <a:schemeClr val="tx1"/>
          </a:solidFill>
          <a:latin typeface="Neo Tech Semilab Bold Bold" pitchFamily="-112" charset="-18"/>
          <a:ea typeface="ＭＳ Ｐゴシック" pitchFamily="-112" charset="-128"/>
        </a:defRPr>
      </a:lvl9pPr>
    </p:titleStyle>
    <p:bodyStyle>
      <a:lvl1pPr marL="342900" indent="-342900" algn="l" defTabSz="457200" rtl="0" eaLnBrk="0" fontAlgn="base" hangingPunct="0">
        <a:spcBef>
          <a:spcPct val="20000"/>
        </a:spcBef>
        <a:spcAft>
          <a:spcPct val="0"/>
        </a:spcAft>
        <a:buChar char="•"/>
        <a:defRPr sz="32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jpeg"/></Relationships>
</file>

<file path=ppt/slides/_rels/slide11.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jpeg"/><Relationship Id="rId5" Type="http://schemas.openxmlformats.org/officeDocument/2006/relationships/image" Target="../media/image67.png"/><Relationship Id="rId10" Type="http://schemas.openxmlformats.org/officeDocument/2006/relationships/image" Target="../media/image72.jpeg"/><Relationship Id="rId4" Type="http://schemas.openxmlformats.org/officeDocument/2006/relationships/image" Target="../media/image66.png"/><Relationship Id="rId9" Type="http://schemas.openxmlformats.org/officeDocument/2006/relationships/image" Target="../media/image71.jpeg"/></Relationships>
</file>

<file path=ppt/slides/_rels/slide12.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png"/></Relationships>
</file>

<file path=ppt/slides/_rels/slide1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png"/></Relationships>
</file>

<file path=ppt/slides/_rels/slide1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jpeg"/><Relationship Id="rId9" Type="http://schemas.openxmlformats.org/officeDocument/2006/relationships/image" Target="../media/image92.png"/></Relationships>
</file>

<file path=ppt/slides/_rels/slide1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16.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97.png"/></Relationships>
</file>

<file path=ppt/slides/_rels/slide17.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102.jpg"/><Relationship Id="rId9" Type="http://schemas.openxmlformats.org/officeDocument/2006/relationships/image" Target="../media/image107.png"/></Relationships>
</file>

<file path=ppt/slides/_rels/slide1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jpeg"/></Relationships>
</file>

<file path=ppt/slides/_rels/slide1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jpg"/></Relationships>
</file>

<file path=ppt/slides/_rels/slide2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2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123.png"/><Relationship Id="rId4" Type="http://schemas.openxmlformats.org/officeDocument/2006/relationships/image" Target="../media/image122.png"/></Relationships>
</file>

<file path=ppt/slides/_rels/slide23.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image" Target="../media/image126.png"/><Relationship Id="rId4" Type="http://schemas.openxmlformats.org/officeDocument/2006/relationships/image" Target="../media/image125.jpeg"/><Relationship Id="rId9" Type="http://schemas.openxmlformats.org/officeDocument/2006/relationships/image" Target="../media/image130.png"/></Relationships>
</file>

<file path=ppt/slides/_rels/slide24.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jpeg"/><Relationship Id="rId7" Type="http://schemas.openxmlformats.org/officeDocument/2006/relationships/image" Target="../media/image13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133.png"/><Relationship Id="rId4" Type="http://schemas.openxmlformats.org/officeDocument/2006/relationships/image" Target="../media/image132.jpeg"/></Relationships>
</file>

<file path=ppt/slides/_rels/slide2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39.jpeg"/><Relationship Id="rId4" Type="http://schemas.openxmlformats.org/officeDocument/2006/relationships/image" Target="../media/image138.jpe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11.gif"/></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png"/><Relationship Id="rId3" Type="http://schemas.openxmlformats.org/officeDocument/2006/relationships/image" Target="../media/image24.jpe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17.png"/><Relationship Id="rId9" Type="http://schemas.openxmlformats.org/officeDocument/2006/relationships/image" Target="../media/image29.jpeg"/></Relationships>
</file>

<file path=ppt/slides/_rels/slide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png"/><Relationship Id="rId11" Type="http://schemas.microsoft.com/office/2007/relationships/hdphoto" Target="../media/hdphoto1.wdp"/><Relationship Id="rId5" Type="http://schemas.openxmlformats.org/officeDocument/2006/relationships/image" Target="../media/image36.jpe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48.jpeg"/><Relationship Id="rId13" Type="http://schemas.microsoft.com/office/2007/relationships/hdphoto" Target="../media/hdphoto2.wdp"/><Relationship Id="rId18" Type="http://schemas.openxmlformats.org/officeDocument/2006/relationships/image" Target="../media/image57.jpeg"/><Relationship Id="rId3" Type="http://schemas.openxmlformats.org/officeDocument/2006/relationships/image" Target="../media/image43.jpeg"/><Relationship Id="rId7" Type="http://schemas.openxmlformats.org/officeDocument/2006/relationships/image" Target="../media/image47.jpeg"/><Relationship Id="rId12" Type="http://schemas.openxmlformats.org/officeDocument/2006/relationships/image" Target="../media/image52.png"/><Relationship Id="rId17" Type="http://schemas.openxmlformats.org/officeDocument/2006/relationships/image" Target="../media/image56.jpeg"/><Relationship Id="rId2" Type="http://schemas.openxmlformats.org/officeDocument/2006/relationships/notesSlide" Target="../notesSlides/notesSlide8.xml"/><Relationship Id="rId16" Type="http://schemas.openxmlformats.org/officeDocument/2006/relationships/image" Target="../media/image55.jpeg"/><Relationship Id="rId20"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4.png"/><Relationship Id="rId10" Type="http://schemas.openxmlformats.org/officeDocument/2006/relationships/image" Target="../media/image50.jpeg"/><Relationship Id="rId19" Type="http://schemas.openxmlformats.org/officeDocument/2006/relationships/image" Target="../media/image58.jpe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3.jpeg"/></Relationships>
</file>

<file path=ppt/slides/_rels/slide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43">
            <a:extLst>
              <a:ext uri="{FF2B5EF4-FFF2-40B4-BE49-F238E27FC236}">
                <a16:creationId xmlns:a16="http://schemas.microsoft.com/office/drawing/2014/main" id="{E8610B76-EC3E-4B49-A477-4E64D3C24C24}"/>
              </a:ext>
            </a:extLst>
          </p:cNvPr>
          <p:cNvSpPr>
            <a:spLocks noGrp="1"/>
          </p:cNvSpPr>
          <p:nvPr>
            <p:ph type="ctrTitle"/>
          </p:nvPr>
        </p:nvSpPr>
        <p:spPr>
          <a:xfrm>
            <a:off x="323528" y="1524000"/>
            <a:ext cx="8591872" cy="2076450"/>
          </a:xfrm>
        </p:spPr>
        <p:txBody>
          <a:bodyPr/>
          <a:lstStyle/>
          <a:p>
            <a:r>
              <a:rPr lang="hu-HU" altLang="hu-HU" dirty="0"/>
              <a:t>Human </a:t>
            </a:r>
            <a:r>
              <a:rPr lang="hu-HU" altLang="hu-HU" dirty="0" err="1"/>
              <a:t>vision</a:t>
            </a:r>
            <a:br>
              <a:rPr lang="hu-HU" altLang="hu-HU" dirty="0"/>
            </a:br>
            <a:r>
              <a:rPr lang="hu-HU" altLang="hu-HU" sz="2400" dirty="0" err="1"/>
              <a:t>Illusion</a:t>
            </a:r>
            <a:r>
              <a:rPr lang="hu-HU" altLang="hu-HU" sz="2400" dirty="0"/>
              <a:t> and </a:t>
            </a:r>
            <a:r>
              <a:rPr lang="hu-HU" altLang="hu-HU" sz="2400" dirty="0" err="1"/>
              <a:t>the</a:t>
            </a:r>
            <a:r>
              <a:rPr lang="hu-HU" altLang="hu-HU" sz="2400" dirty="0"/>
              <a:t> </a:t>
            </a:r>
            <a:r>
              <a:rPr lang="hu-HU" altLang="hu-HU" sz="2400" dirty="0" err="1"/>
              <a:t>technology</a:t>
            </a:r>
            <a:r>
              <a:rPr lang="hu-HU" altLang="hu-HU" sz="2400" dirty="0"/>
              <a:t> </a:t>
            </a:r>
            <a:r>
              <a:rPr lang="hu-HU" altLang="hu-HU" sz="2400" dirty="0" err="1"/>
              <a:t>behind</a:t>
            </a:r>
            <a:r>
              <a:rPr lang="hu-HU" altLang="hu-HU" sz="2400" dirty="0"/>
              <a:t> it</a:t>
            </a:r>
            <a:endParaRPr lang="hu-HU" altLang="hu-HU" i="1" dirty="0"/>
          </a:p>
        </p:txBody>
      </p:sp>
      <p:sp>
        <p:nvSpPr>
          <p:cNvPr id="15363" name="Date Placeholder 3">
            <a:extLst>
              <a:ext uri="{FF2B5EF4-FFF2-40B4-BE49-F238E27FC236}">
                <a16:creationId xmlns:a16="http://schemas.microsoft.com/office/drawing/2014/main" id="{3FA82559-6800-4EEA-BF8D-0A202C65EB1C}"/>
              </a:ext>
            </a:extLst>
          </p:cNvPr>
          <p:cNvSpPr>
            <a:spLocks noGrp="1"/>
          </p:cNvSpPr>
          <p:nvPr>
            <p:ph type="dt" sz="quarter" idx="4294967295"/>
          </p:nvPr>
        </p:nvSpPr>
        <p:spPr bwMode="auto">
          <a:xfrm>
            <a:off x="6096000" y="6248400"/>
            <a:ext cx="28194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eaLnBrk="0" hangingPunct="0">
              <a:spcBef>
                <a:spcPct val="0"/>
              </a:spcBef>
              <a:buFontTx/>
              <a:buNone/>
            </a:pPr>
            <a:fld id="{085BF070-F503-4335-901C-BEF930B27ADC}" type="datetime1">
              <a:rPr lang="en-US" altLang="hu-HU" sz="1500" smtClean="0">
                <a:latin typeface="Neo Tech Semilab" panose="02000000000000000000"/>
              </a:rPr>
              <a:pPr eaLnBrk="0" hangingPunct="0">
                <a:spcBef>
                  <a:spcPct val="0"/>
                </a:spcBef>
                <a:buFontTx/>
                <a:buNone/>
              </a:pPr>
              <a:t>6/24/2024</a:t>
            </a:fld>
            <a:endParaRPr lang="en-US" altLang="hu-HU" sz="1500">
              <a:latin typeface="Neo Tech Semilab" panose="02000000000000000000"/>
            </a:endParaRPr>
          </a:p>
        </p:txBody>
      </p:sp>
      <p:sp>
        <p:nvSpPr>
          <p:cNvPr id="15365" name="Text Placeholder 45">
            <a:extLst>
              <a:ext uri="{FF2B5EF4-FFF2-40B4-BE49-F238E27FC236}">
                <a16:creationId xmlns:a16="http://schemas.microsoft.com/office/drawing/2014/main" id="{E3044337-B304-47C6-A71F-CA8906965B1B}"/>
              </a:ext>
            </a:extLst>
          </p:cNvPr>
          <p:cNvSpPr>
            <a:spLocks noGrp="1"/>
          </p:cNvSpPr>
          <p:nvPr>
            <p:ph type="body" sz="quarter" idx="11"/>
          </p:nvPr>
        </p:nvSpPr>
        <p:spPr>
          <a:xfrm>
            <a:off x="683568" y="6248400"/>
            <a:ext cx="3657600" cy="365125"/>
          </a:xfrm>
        </p:spPr>
        <p:txBody>
          <a:bodyPr/>
          <a:lstStyle/>
          <a:p>
            <a:r>
              <a:rPr lang="hu-HU" altLang="hu-HU" dirty="0"/>
              <a:t>Ernő KOLLÁR, PhD</a:t>
            </a:r>
          </a:p>
        </p:txBody>
      </p:sp>
      <p:sp>
        <p:nvSpPr>
          <p:cNvPr id="6" name="Title 43">
            <a:extLst>
              <a:ext uri="{FF2B5EF4-FFF2-40B4-BE49-F238E27FC236}">
                <a16:creationId xmlns:a16="http://schemas.microsoft.com/office/drawing/2014/main" id="{F61A14CE-849E-4F40-B3B7-CE2115F556A9}"/>
              </a:ext>
            </a:extLst>
          </p:cNvPr>
          <p:cNvSpPr txBox="1">
            <a:spLocks/>
          </p:cNvSpPr>
          <p:nvPr/>
        </p:nvSpPr>
        <p:spPr bwMode="auto">
          <a:xfrm>
            <a:off x="899592" y="3600449"/>
            <a:ext cx="7272808" cy="1881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4400" kern="1200">
                <a:solidFill>
                  <a:schemeClr val="bg1"/>
                </a:solidFill>
                <a:latin typeface="Neo Tech Semilab Bold Bold"/>
                <a:ea typeface="MS PGothic" panose="020B0600070205080204" pitchFamily="34" charset="-128"/>
                <a:cs typeface="MS PGothic" panose="020B0600070205080204" pitchFamily="34" charset="-128"/>
              </a:defRPr>
            </a:lvl1pPr>
            <a:lvl2pPr algn="ctr" defTabSz="457200" rtl="0" eaLnBrk="0" fontAlgn="base" hangingPunct="0">
              <a:spcBef>
                <a:spcPct val="0"/>
              </a:spcBef>
              <a:spcAft>
                <a:spcPct val="0"/>
              </a:spcAft>
              <a:defRPr sz="3500">
                <a:solidFill>
                  <a:srgbClr val="234DA2"/>
                </a:solidFill>
                <a:latin typeface="Neo Tech Semilab Bold Bold" pitchFamily="-112" charset="-18"/>
                <a:ea typeface="MS PGothic" panose="020B0600070205080204" pitchFamily="34" charset="-128"/>
                <a:cs typeface="MS PGothic" panose="020B0600070205080204" pitchFamily="34" charset="-128"/>
              </a:defRPr>
            </a:lvl2pPr>
            <a:lvl3pPr algn="ctr" defTabSz="457200" rtl="0" eaLnBrk="0" fontAlgn="base" hangingPunct="0">
              <a:spcBef>
                <a:spcPct val="0"/>
              </a:spcBef>
              <a:spcAft>
                <a:spcPct val="0"/>
              </a:spcAft>
              <a:defRPr sz="3500">
                <a:solidFill>
                  <a:srgbClr val="234DA2"/>
                </a:solidFill>
                <a:latin typeface="Neo Tech Semilab Bold Bold" pitchFamily="-112" charset="-18"/>
                <a:ea typeface="MS PGothic" panose="020B0600070205080204" pitchFamily="34" charset="-128"/>
                <a:cs typeface="MS PGothic" panose="020B0600070205080204" pitchFamily="34" charset="-128"/>
              </a:defRPr>
            </a:lvl3pPr>
            <a:lvl4pPr algn="ctr" defTabSz="457200" rtl="0" eaLnBrk="0" fontAlgn="base" hangingPunct="0">
              <a:spcBef>
                <a:spcPct val="0"/>
              </a:spcBef>
              <a:spcAft>
                <a:spcPct val="0"/>
              </a:spcAft>
              <a:defRPr sz="3500">
                <a:solidFill>
                  <a:srgbClr val="234DA2"/>
                </a:solidFill>
                <a:latin typeface="Neo Tech Semilab Bold Bold" pitchFamily="-112" charset="-18"/>
                <a:ea typeface="MS PGothic" panose="020B0600070205080204" pitchFamily="34" charset="-128"/>
                <a:cs typeface="MS PGothic" panose="020B0600070205080204" pitchFamily="34" charset="-128"/>
              </a:defRPr>
            </a:lvl4pPr>
            <a:lvl5pPr algn="ctr" defTabSz="457200" rtl="0" eaLnBrk="0" fontAlgn="base" hangingPunct="0">
              <a:spcBef>
                <a:spcPct val="0"/>
              </a:spcBef>
              <a:spcAft>
                <a:spcPct val="0"/>
              </a:spcAft>
              <a:defRPr sz="3500">
                <a:solidFill>
                  <a:srgbClr val="234DA2"/>
                </a:solidFill>
                <a:latin typeface="Neo Tech Semilab Bold Bold" pitchFamily="-112" charset="-18"/>
                <a:ea typeface="MS PGothic" panose="020B0600070205080204" pitchFamily="34" charset="-128"/>
                <a:cs typeface="MS PGothic" panose="020B0600070205080204" pitchFamily="34" charset="-128"/>
              </a:defRPr>
            </a:lvl5pPr>
            <a:lvl6pPr marL="457200" algn="ctr" defTabSz="457200" rtl="0" fontAlgn="base">
              <a:spcBef>
                <a:spcPct val="0"/>
              </a:spcBef>
              <a:spcAft>
                <a:spcPct val="0"/>
              </a:spcAft>
              <a:defRPr sz="4400">
                <a:solidFill>
                  <a:schemeClr val="tx1"/>
                </a:solidFill>
                <a:latin typeface="Neo Tech Semilab Bold Bold" pitchFamily="-112" charset="-18"/>
                <a:ea typeface="ＭＳ Ｐゴシック" pitchFamily="-112" charset="-128"/>
              </a:defRPr>
            </a:lvl6pPr>
            <a:lvl7pPr marL="914400" algn="ctr" defTabSz="457200" rtl="0" fontAlgn="base">
              <a:spcBef>
                <a:spcPct val="0"/>
              </a:spcBef>
              <a:spcAft>
                <a:spcPct val="0"/>
              </a:spcAft>
              <a:defRPr sz="4400">
                <a:solidFill>
                  <a:schemeClr val="tx1"/>
                </a:solidFill>
                <a:latin typeface="Neo Tech Semilab Bold Bold" pitchFamily="-112" charset="-18"/>
                <a:ea typeface="ＭＳ Ｐゴシック" pitchFamily="-112" charset="-128"/>
              </a:defRPr>
            </a:lvl7pPr>
            <a:lvl8pPr marL="1371600" algn="ctr" defTabSz="457200" rtl="0" fontAlgn="base">
              <a:spcBef>
                <a:spcPct val="0"/>
              </a:spcBef>
              <a:spcAft>
                <a:spcPct val="0"/>
              </a:spcAft>
              <a:defRPr sz="4400">
                <a:solidFill>
                  <a:schemeClr val="tx1"/>
                </a:solidFill>
                <a:latin typeface="Neo Tech Semilab Bold Bold" pitchFamily="-112" charset="-18"/>
                <a:ea typeface="ＭＳ Ｐゴシック" pitchFamily="-112" charset="-128"/>
              </a:defRPr>
            </a:lvl8pPr>
            <a:lvl9pPr marL="1828800" algn="ctr" defTabSz="457200" rtl="0" fontAlgn="base">
              <a:spcBef>
                <a:spcPct val="0"/>
              </a:spcBef>
              <a:spcAft>
                <a:spcPct val="0"/>
              </a:spcAft>
              <a:defRPr sz="4400">
                <a:solidFill>
                  <a:schemeClr val="tx1"/>
                </a:solidFill>
                <a:latin typeface="Neo Tech Semilab Bold Bold" pitchFamily="-112" charset="-18"/>
                <a:ea typeface="ＭＳ Ｐゴシック" pitchFamily="-112" charset="-128"/>
              </a:defRPr>
            </a:lvl9pPr>
          </a:lstStyle>
          <a:p>
            <a:pPr algn="ctr"/>
            <a:r>
              <a:rPr lang="hu-HU" altLang="hu-HU" sz="1600" dirty="0"/>
              <a:t>Ernő KOLLÁR</a:t>
            </a:r>
          </a:p>
          <a:p>
            <a:pPr algn="ctr"/>
            <a:endParaRPr lang="hu-HU" altLang="hu-HU" sz="2000" dirty="0"/>
          </a:p>
          <a:p>
            <a:pPr algn="ctr"/>
            <a:r>
              <a:rPr lang="hu-HU" altLang="hu-HU" sz="2000" dirty="0"/>
              <a:t> </a:t>
            </a:r>
          </a:p>
          <a:p>
            <a:pPr algn="ctr"/>
            <a:r>
              <a:rPr lang="hu-HU" altLang="hu-HU" sz="2000" dirty="0"/>
              <a:t>27 </a:t>
            </a:r>
            <a:r>
              <a:rPr lang="hu-HU" altLang="hu-HU" sz="2000" dirty="0" err="1"/>
              <a:t>Jun</a:t>
            </a:r>
            <a:r>
              <a:rPr lang="hu-HU" altLang="hu-HU" sz="2000" dirty="0"/>
              <a:t> 2024</a:t>
            </a:r>
            <a:endParaRPr lang="hu-HU" altLang="hu-HU" sz="3200" dirty="0"/>
          </a:p>
        </p:txBody>
      </p:sp>
      <p:pic>
        <p:nvPicPr>
          <p:cNvPr id="7170" name="Picture 2" descr="Hand Shadow Puppets Images – Browse 2,930 Stock Photos, Vectors, and Video  | Adobe Stock">
            <a:extLst>
              <a:ext uri="{FF2B5EF4-FFF2-40B4-BE49-F238E27FC236}">
                <a16:creationId xmlns:a16="http://schemas.microsoft.com/office/drawing/2014/main" id="{4F46F4B5-082D-2583-306F-6FBCDE9301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61048"/>
            <a:ext cx="2828924" cy="18859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en-US" altLang="hu-HU" dirty="0"/>
              <a:t>Illusion and the technology behind it</a:t>
            </a:r>
            <a:endParaRPr lang="hu-HU" altLang="hu-HU" dirty="0"/>
          </a:p>
          <a:p>
            <a:r>
              <a:rPr lang="hu-HU" altLang="hu-HU" dirty="0" err="1"/>
              <a:t>Semiconductor</a:t>
            </a:r>
            <a:r>
              <a:rPr lang="hu-HU" altLang="hu-HU" dirty="0"/>
              <a:t> </a:t>
            </a:r>
            <a:r>
              <a:rPr lang="hu-HU" altLang="hu-HU" dirty="0" err="1"/>
              <a:t>materials</a:t>
            </a:r>
            <a:r>
              <a:rPr lang="hu-HU" altLang="hu-HU" dirty="0"/>
              <a:t> and LED </a:t>
            </a:r>
            <a:r>
              <a:rPr lang="hu-HU" altLang="hu-HU" dirty="0" err="1"/>
              <a:t>spectrum</a:t>
            </a:r>
            <a:endParaRPr lang="hu-HU" altLang="hu-HU" dirty="0"/>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6/24/2024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10</a:t>
            </a:fld>
            <a:endParaRPr lang="en-US" altLang="hu-HU" sz="1200">
              <a:solidFill>
                <a:srgbClr val="234DA2"/>
              </a:solidFill>
              <a:latin typeface="Neo Tech Semilab" panose="02000000000000000000"/>
            </a:endParaRPr>
          </a:p>
        </p:txBody>
      </p:sp>
      <p:sp>
        <p:nvSpPr>
          <p:cNvPr id="16390" name="Szöveg helye 5">
            <a:extLst>
              <a:ext uri="{FF2B5EF4-FFF2-40B4-BE49-F238E27FC236}">
                <a16:creationId xmlns:a16="http://schemas.microsoft.com/office/drawing/2014/main" id="{9416961E-A595-4F5B-AB33-7CBA79702D7D}"/>
              </a:ext>
            </a:extLst>
          </p:cNvPr>
          <p:cNvSpPr>
            <a:spLocks noGrp="1"/>
          </p:cNvSpPr>
          <p:nvPr>
            <p:ph type="body" sz="quarter" idx="16"/>
          </p:nvPr>
        </p:nvSpPr>
        <p:spPr>
          <a:xfrm>
            <a:off x="228600" y="1143000"/>
            <a:ext cx="8610600" cy="914400"/>
          </a:xfrm>
        </p:spPr>
        <p:txBody>
          <a:bodyPr/>
          <a:lstStyle/>
          <a:p>
            <a:r>
              <a:rPr lang="hu-HU" altLang="hu-HU" dirty="0" err="1"/>
              <a:t>Content</a:t>
            </a:r>
            <a:endParaRPr lang="hu-HU" altLang="hu-HU" dirty="0"/>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pic>
        <p:nvPicPr>
          <p:cNvPr id="6" name="Picture 4" descr="The wavelength range of LEDs">
            <a:extLst>
              <a:ext uri="{FF2B5EF4-FFF2-40B4-BE49-F238E27FC236}">
                <a16:creationId xmlns:a16="http://schemas.microsoft.com/office/drawing/2014/main" id="{07EC31F5-2617-1176-6775-68E07F111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70" y="1189682"/>
            <a:ext cx="4931575" cy="278590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B389A5EE-5203-0B14-1A8B-57EC3342B370}"/>
              </a:ext>
            </a:extLst>
          </p:cNvPr>
          <p:cNvGraphicFramePr>
            <a:graphicFrameLocks noGrp="1"/>
          </p:cNvGraphicFramePr>
          <p:nvPr>
            <p:extLst>
              <p:ext uri="{D42A27DB-BD31-4B8C-83A1-F6EECF244321}">
                <p14:modId xmlns:p14="http://schemas.microsoft.com/office/powerpoint/2010/main" val="2887502836"/>
              </p:ext>
            </p:extLst>
          </p:nvPr>
        </p:nvGraphicFramePr>
        <p:xfrm>
          <a:off x="304800" y="4141369"/>
          <a:ext cx="5332955" cy="2169852"/>
        </p:xfrm>
        <a:graphic>
          <a:graphicData uri="http://schemas.openxmlformats.org/drawingml/2006/table">
            <a:tbl>
              <a:tblPr/>
              <a:tblGrid>
                <a:gridCol w="992086">
                  <a:extLst>
                    <a:ext uri="{9D8B030D-6E8A-4147-A177-3AD203B41FA5}">
                      <a16:colId xmlns:a16="http://schemas.microsoft.com/office/drawing/2014/main" val="2231614333"/>
                    </a:ext>
                  </a:extLst>
                </a:gridCol>
                <a:gridCol w="1676572">
                  <a:extLst>
                    <a:ext uri="{9D8B030D-6E8A-4147-A177-3AD203B41FA5}">
                      <a16:colId xmlns:a16="http://schemas.microsoft.com/office/drawing/2014/main" val="230389326"/>
                    </a:ext>
                  </a:extLst>
                </a:gridCol>
                <a:gridCol w="1216306">
                  <a:extLst>
                    <a:ext uri="{9D8B030D-6E8A-4147-A177-3AD203B41FA5}">
                      <a16:colId xmlns:a16="http://schemas.microsoft.com/office/drawing/2014/main" val="1368507975"/>
                    </a:ext>
                  </a:extLst>
                </a:gridCol>
                <a:gridCol w="1447991">
                  <a:extLst>
                    <a:ext uri="{9D8B030D-6E8A-4147-A177-3AD203B41FA5}">
                      <a16:colId xmlns:a16="http://schemas.microsoft.com/office/drawing/2014/main" val="649641723"/>
                    </a:ext>
                  </a:extLst>
                </a:gridCol>
              </a:tblGrid>
              <a:tr h="434774">
                <a:tc>
                  <a:txBody>
                    <a:bodyPr/>
                    <a:lstStyle/>
                    <a:p>
                      <a:pPr algn="ctr"/>
                      <a:r>
                        <a:rPr lang="hu-HU" sz="1200" b="1" dirty="0" err="1">
                          <a:solidFill>
                            <a:srgbClr val="1D1E21"/>
                          </a:solidFill>
                          <a:effectLst/>
                        </a:rPr>
                        <a:t>Material</a:t>
                      </a:r>
                      <a:endParaRPr lang="hu-HU" sz="1200" b="1" dirty="0">
                        <a:solidFill>
                          <a:srgbClr val="1D1E21"/>
                        </a:solidFill>
                        <a:effectLst/>
                      </a:endParaRPr>
                    </a:p>
                  </a:txBody>
                  <a:tcPr marL="66726" marR="66726" marT="74141" marB="74141" anchor="ctr">
                    <a:lnL w="9525" cap="flat" cmpd="sng" algn="ctr">
                      <a:solidFill>
                        <a:srgbClr val="E7E7E8"/>
                      </a:solidFill>
                      <a:prstDash val="solid"/>
                      <a:round/>
                      <a:headEnd type="none" w="med" len="med"/>
                      <a:tailEnd type="none" w="med" len="med"/>
                    </a:lnL>
                    <a:lnR w="9525" cap="flat" cmpd="sng" algn="ctr">
                      <a:solidFill>
                        <a:srgbClr val="E7E7E8"/>
                      </a:solidFill>
                      <a:prstDash val="solid"/>
                      <a:round/>
                      <a:headEnd type="none" w="med" len="med"/>
                      <a:tailEnd type="none" w="med" len="med"/>
                    </a:lnR>
                    <a:lnT w="9525" cap="flat" cmpd="sng" algn="ctr">
                      <a:solidFill>
                        <a:srgbClr val="E7E7E8"/>
                      </a:solidFill>
                      <a:prstDash val="solid"/>
                      <a:round/>
                      <a:headEnd type="none" w="med" len="med"/>
                      <a:tailEnd type="none" w="med" len="med"/>
                    </a:lnT>
                    <a:lnB w="9525" cap="flat" cmpd="sng" algn="ctr">
                      <a:solidFill>
                        <a:srgbClr val="E7E7E8"/>
                      </a:solidFill>
                      <a:prstDash val="solid"/>
                      <a:round/>
                      <a:headEnd type="none" w="med" len="med"/>
                      <a:tailEnd type="none" w="med" len="med"/>
                    </a:lnB>
                    <a:solidFill>
                      <a:srgbClr val="F0F6FC"/>
                    </a:solidFill>
                  </a:tcPr>
                </a:tc>
                <a:tc>
                  <a:txBody>
                    <a:bodyPr/>
                    <a:lstStyle/>
                    <a:p>
                      <a:pPr algn="ctr"/>
                      <a:r>
                        <a:rPr lang="nn-NO" sz="1200" b="1">
                          <a:solidFill>
                            <a:srgbClr val="1D1E21"/>
                          </a:solidFill>
                          <a:effectLst/>
                        </a:rPr>
                        <a:t>Energy Band gap Eg</a:t>
                      </a:r>
                      <a:br>
                        <a:rPr lang="nn-NO" sz="1200" b="1">
                          <a:solidFill>
                            <a:srgbClr val="1D1E21"/>
                          </a:solidFill>
                          <a:effectLst/>
                        </a:rPr>
                      </a:br>
                      <a:r>
                        <a:rPr lang="nn-NO" sz="1200" b="1">
                          <a:solidFill>
                            <a:srgbClr val="1D1E21"/>
                          </a:solidFill>
                          <a:effectLst/>
                        </a:rPr>
                        <a:t>＠300K (eV)</a:t>
                      </a:r>
                    </a:p>
                  </a:txBody>
                  <a:tcPr marL="66726" marR="66726" marT="74141" marB="74141" anchor="ctr">
                    <a:lnL w="9525" cap="flat" cmpd="sng" algn="ctr">
                      <a:solidFill>
                        <a:srgbClr val="E7E7E8"/>
                      </a:solidFill>
                      <a:prstDash val="solid"/>
                      <a:round/>
                      <a:headEnd type="none" w="med" len="med"/>
                      <a:tailEnd type="none" w="med" len="med"/>
                    </a:lnL>
                    <a:lnR w="9525" cap="flat" cmpd="sng" algn="ctr">
                      <a:solidFill>
                        <a:srgbClr val="E7E7E8"/>
                      </a:solidFill>
                      <a:prstDash val="solid"/>
                      <a:round/>
                      <a:headEnd type="none" w="med" len="med"/>
                      <a:tailEnd type="none" w="med" len="med"/>
                    </a:lnR>
                    <a:lnT w="9525" cap="flat" cmpd="sng" algn="ctr">
                      <a:solidFill>
                        <a:srgbClr val="E7E7E8"/>
                      </a:solidFill>
                      <a:prstDash val="solid"/>
                      <a:round/>
                      <a:headEnd type="none" w="med" len="med"/>
                      <a:tailEnd type="none" w="med" len="med"/>
                    </a:lnT>
                    <a:lnB w="9525" cap="flat" cmpd="sng" algn="ctr">
                      <a:solidFill>
                        <a:srgbClr val="E7E7E8"/>
                      </a:solidFill>
                      <a:prstDash val="solid"/>
                      <a:round/>
                      <a:headEnd type="none" w="med" len="med"/>
                      <a:tailEnd type="none" w="med" len="med"/>
                    </a:lnB>
                    <a:solidFill>
                      <a:srgbClr val="F0F6FC"/>
                    </a:solidFill>
                  </a:tcPr>
                </a:tc>
                <a:tc>
                  <a:txBody>
                    <a:bodyPr/>
                    <a:lstStyle/>
                    <a:p>
                      <a:pPr algn="ctr"/>
                      <a:r>
                        <a:rPr lang="hu-HU" sz="1200" b="1" dirty="0" err="1">
                          <a:solidFill>
                            <a:srgbClr val="1D1E21"/>
                          </a:solidFill>
                          <a:effectLst/>
                        </a:rPr>
                        <a:t>Wavelength</a:t>
                      </a:r>
                      <a:br>
                        <a:rPr lang="hu-HU" sz="1200" b="1" dirty="0">
                          <a:solidFill>
                            <a:srgbClr val="1D1E21"/>
                          </a:solidFill>
                          <a:effectLst/>
                        </a:rPr>
                      </a:br>
                      <a:r>
                        <a:rPr lang="hu-HU" sz="1200" b="1" dirty="0">
                          <a:solidFill>
                            <a:srgbClr val="1D1E21"/>
                          </a:solidFill>
                          <a:effectLst/>
                        </a:rPr>
                        <a:t>(</a:t>
                      </a:r>
                      <a:r>
                        <a:rPr lang="el-GR" sz="1200" b="1" dirty="0">
                          <a:solidFill>
                            <a:srgbClr val="1D1E21"/>
                          </a:solidFill>
                          <a:effectLst/>
                        </a:rPr>
                        <a:t>λ）</a:t>
                      </a:r>
                    </a:p>
                  </a:txBody>
                  <a:tcPr marL="66726" marR="66726" marT="74141" marB="74141" anchor="ctr">
                    <a:lnL w="9525" cap="flat" cmpd="sng" algn="ctr">
                      <a:solidFill>
                        <a:srgbClr val="E7E7E8"/>
                      </a:solidFill>
                      <a:prstDash val="solid"/>
                      <a:round/>
                      <a:headEnd type="none" w="med" len="med"/>
                      <a:tailEnd type="none" w="med" len="med"/>
                    </a:lnL>
                    <a:lnR w="9525" cap="flat" cmpd="sng" algn="ctr">
                      <a:solidFill>
                        <a:srgbClr val="E7E7E8"/>
                      </a:solidFill>
                      <a:prstDash val="solid"/>
                      <a:round/>
                      <a:headEnd type="none" w="med" len="med"/>
                      <a:tailEnd type="none" w="med" len="med"/>
                    </a:lnR>
                    <a:lnT w="9525" cap="flat" cmpd="sng" algn="ctr">
                      <a:solidFill>
                        <a:srgbClr val="E7E7E8"/>
                      </a:solidFill>
                      <a:prstDash val="solid"/>
                      <a:round/>
                      <a:headEnd type="none" w="med" len="med"/>
                      <a:tailEnd type="none" w="med" len="med"/>
                    </a:lnT>
                    <a:lnB w="9525" cap="flat" cmpd="sng" algn="ctr">
                      <a:solidFill>
                        <a:srgbClr val="E7E7E8"/>
                      </a:solidFill>
                      <a:prstDash val="solid"/>
                      <a:round/>
                      <a:headEnd type="none" w="med" len="med"/>
                      <a:tailEnd type="none" w="med" len="med"/>
                    </a:lnB>
                    <a:solidFill>
                      <a:srgbClr val="F0F6FC"/>
                    </a:solidFill>
                  </a:tcPr>
                </a:tc>
                <a:tc>
                  <a:txBody>
                    <a:bodyPr/>
                    <a:lstStyle/>
                    <a:p>
                      <a:pPr algn="ctr"/>
                      <a:r>
                        <a:rPr lang="hu-HU" sz="1200" b="1">
                          <a:solidFill>
                            <a:srgbClr val="1D1E21"/>
                          </a:solidFill>
                          <a:effectLst/>
                        </a:rPr>
                        <a:t>Color</a:t>
                      </a:r>
                    </a:p>
                  </a:txBody>
                  <a:tcPr marL="66726" marR="66726" marT="74141" marB="74141" anchor="ctr">
                    <a:lnL w="9525" cap="flat" cmpd="sng" algn="ctr">
                      <a:solidFill>
                        <a:srgbClr val="E7E7E8"/>
                      </a:solidFill>
                      <a:prstDash val="solid"/>
                      <a:round/>
                      <a:headEnd type="none" w="med" len="med"/>
                      <a:tailEnd type="none" w="med" len="med"/>
                    </a:lnL>
                    <a:lnR w="9525" cap="flat" cmpd="sng" algn="ctr">
                      <a:solidFill>
                        <a:srgbClr val="E7E7E8"/>
                      </a:solidFill>
                      <a:prstDash val="solid"/>
                      <a:round/>
                      <a:headEnd type="none" w="med" len="med"/>
                      <a:tailEnd type="none" w="med" len="med"/>
                    </a:lnR>
                    <a:lnT w="9525" cap="flat" cmpd="sng" algn="ctr">
                      <a:solidFill>
                        <a:srgbClr val="E7E7E8"/>
                      </a:solidFill>
                      <a:prstDash val="solid"/>
                      <a:round/>
                      <a:headEnd type="none" w="med" len="med"/>
                      <a:tailEnd type="none" w="med" len="med"/>
                    </a:lnT>
                    <a:lnB w="9525" cap="flat" cmpd="sng" algn="ctr">
                      <a:solidFill>
                        <a:srgbClr val="E7E7E8"/>
                      </a:solidFill>
                      <a:prstDash val="solid"/>
                      <a:round/>
                      <a:headEnd type="none" w="med" len="med"/>
                      <a:tailEnd type="none" w="med" len="med"/>
                    </a:lnB>
                    <a:solidFill>
                      <a:srgbClr val="F0F6FC"/>
                    </a:solidFill>
                  </a:tcPr>
                </a:tc>
                <a:extLst>
                  <a:ext uri="{0D108BD9-81ED-4DB2-BD59-A6C34878D82A}">
                    <a16:rowId xmlns:a16="http://schemas.microsoft.com/office/drawing/2014/main" val="3747225169"/>
                  </a:ext>
                </a:extLst>
              </a:tr>
              <a:tr h="280095">
                <a:tc>
                  <a:txBody>
                    <a:bodyPr/>
                    <a:lstStyle/>
                    <a:p>
                      <a:pPr algn="ctr"/>
                      <a:r>
                        <a:rPr lang="hu-HU" sz="1200" b="0" dirty="0" err="1">
                          <a:effectLst/>
                        </a:rPr>
                        <a:t>GaAs</a:t>
                      </a:r>
                      <a:endParaRPr lang="hu-HU" sz="1200" b="0" dirty="0">
                        <a:effectLst/>
                      </a:endParaRPr>
                    </a:p>
                  </a:txBody>
                  <a:tcPr marL="66726" marR="66726" marT="74141" marB="74141" anchor="ctr">
                    <a:lnL w="9525" cap="flat" cmpd="sng" algn="ctr">
                      <a:solidFill>
                        <a:srgbClr val="E7E7E8"/>
                      </a:solidFill>
                      <a:prstDash val="solid"/>
                      <a:round/>
                      <a:headEnd type="none" w="med" len="med"/>
                      <a:tailEnd type="none" w="med" len="med"/>
                    </a:lnL>
                    <a:lnR w="9525" cap="flat" cmpd="sng" algn="ctr">
                      <a:solidFill>
                        <a:srgbClr val="E7E7E8"/>
                      </a:solidFill>
                      <a:prstDash val="solid"/>
                      <a:round/>
                      <a:headEnd type="none" w="med" len="med"/>
                      <a:tailEnd type="none" w="med" len="med"/>
                    </a:lnR>
                    <a:lnT w="9525" cap="flat" cmpd="sng" algn="ctr">
                      <a:solidFill>
                        <a:srgbClr val="E7E7E8"/>
                      </a:solidFill>
                      <a:prstDash val="solid"/>
                      <a:round/>
                      <a:headEnd type="none" w="med" len="med"/>
                      <a:tailEnd type="none" w="med" len="med"/>
                    </a:lnT>
                    <a:lnB w="9525" cap="flat" cmpd="sng" algn="ctr">
                      <a:solidFill>
                        <a:srgbClr val="E7E7E8"/>
                      </a:solidFill>
                      <a:prstDash val="solid"/>
                      <a:round/>
                      <a:headEnd type="none" w="med" len="med"/>
                      <a:tailEnd type="none" w="med" len="med"/>
                    </a:lnB>
                    <a:solidFill>
                      <a:srgbClr val="FFFFFF"/>
                    </a:solidFill>
                  </a:tcPr>
                </a:tc>
                <a:tc>
                  <a:txBody>
                    <a:bodyPr/>
                    <a:lstStyle/>
                    <a:p>
                      <a:pPr algn="ctr"/>
                      <a:r>
                        <a:rPr lang="hu-HU" sz="1200" b="0" dirty="0">
                          <a:effectLst/>
                        </a:rPr>
                        <a:t>1.4</a:t>
                      </a:r>
                    </a:p>
                  </a:txBody>
                  <a:tcPr marL="66726" marR="66726" marT="74141" marB="74141" anchor="ctr">
                    <a:lnL w="9525" cap="flat" cmpd="sng" algn="ctr">
                      <a:solidFill>
                        <a:srgbClr val="E7E7E8"/>
                      </a:solidFill>
                      <a:prstDash val="solid"/>
                      <a:round/>
                      <a:headEnd type="none" w="med" len="med"/>
                      <a:tailEnd type="none" w="med" len="med"/>
                    </a:lnL>
                    <a:lnR w="9525" cap="flat" cmpd="sng" algn="ctr">
                      <a:solidFill>
                        <a:srgbClr val="E7E7E8"/>
                      </a:solidFill>
                      <a:prstDash val="solid"/>
                      <a:round/>
                      <a:headEnd type="none" w="med" len="med"/>
                      <a:tailEnd type="none" w="med" len="med"/>
                    </a:lnR>
                    <a:lnT w="9525" cap="flat" cmpd="sng" algn="ctr">
                      <a:solidFill>
                        <a:srgbClr val="E7E7E8"/>
                      </a:solidFill>
                      <a:prstDash val="solid"/>
                      <a:round/>
                      <a:headEnd type="none" w="med" len="med"/>
                      <a:tailEnd type="none" w="med" len="med"/>
                    </a:lnT>
                    <a:lnB w="9525" cap="flat" cmpd="sng" algn="ctr">
                      <a:solidFill>
                        <a:srgbClr val="E7E7E8"/>
                      </a:solidFill>
                      <a:prstDash val="solid"/>
                      <a:round/>
                      <a:headEnd type="none" w="med" len="med"/>
                      <a:tailEnd type="none" w="med" len="med"/>
                    </a:lnB>
                    <a:solidFill>
                      <a:srgbClr val="FFFFFF"/>
                    </a:solidFill>
                  </a:tcPr>
                </a:tc>
                <a:tc>
                  <a:txBody>
                    <a:bodyPr/>
                    <a:lstStyle/>
                    <a:p>
                      <a:pPr algn="ctr"/>
                      <a:r>
                        <a:rPr lang="hu-HU" sz="1200" b="0" dirty="0">
                          <a:effectLst/>
                        </a:rPr>
                        <a:t>885 nm</a:t>
                      </a:r>
                    </a:p>
                  </a:txBody>
                  <a:tcPr marL="66726" marR="66726" marT="74141" marB="74141" anchor="ctr">
                    <a:lnL w="9525" cap="flat" cmpd="sng" algn="ctr">
                      <a:solidFill>
                        <a:srgbClr val="E7E7E8"/>
                      </a:solidFill>
                      <a:prstDash val="solid"/>
                      <a:round/>
                      <a:headEnd type="none" w="med" len="med"/>
                      <a:tailEnd type="none" w="med" len="med"/>
                    </a:lnL>
                    <a:lnR w="9525" cap="flat" cmpd="sng" algn="ctr">
                      <a:solidFill>
                        <a:srgbClr val="E7E7E8"/>
                      </a:solidFill>
                      <a:prstDash val="solid"/>
                      <a:round/>
                      <a:headEnd type="none" w="med" len="med"/>
                      <a:tailEnd type="none" w="med" len="med"/>
                    </a:lnR>
                    <a:lnT w="9525" cap="flat" cmpd="sng" algn="ctr">
                      <a:solidFill>
                        <a:srgbClr val="E7E7E8"/>
                      </a:solidFill>
                      <a:prstDash val="solid"/>
                      <a:round/>
                      <a:headEnd type="none" w="med" len="med"/>
                      <a:tailEnd type="none" w="med" len="med"/>
                    </a:lnT>
                    <a:lnB w="9525" cap="flat" cmpd="sng" algn="ctr">
                      <a:solidFill>
                        <a:srgbClr val="E7E7E8"/>
                      </a:solidFill>
                      <a:prstDash val="solid"/>
                      <a:round/>
                      <a:headEnd type="none" w="med" len="med"/>
                      <a:tailEnd type="none" w="med" len="med"/>
                    </a:lnB>
                    <a:solidFill>
                      <a:srgbClr val="FFFFFF"/>
                    </a:solidFill>
                  </a:tcPr>
                </a:tc>
                <a:tc>
                  <a:txBody>
                    <a:bodyPr/>
                    <a:lstStyle/>
                    <a:p>
                      <a:pPr algn="ctr"/>
                      <a:r>
                        <a:rPr lang="hu-HU" sz="1200" b="0" dirty="0" err="1">
                          <a:effectLst/>
                        </a:rPr>
                        <a:t>Infrared</a:t>
                      </a:r>
                      <a:endParaRPr lang="hu-HU" sz="1200" b="0" dirty="0">
                        <a:effectLst/>
                      </a:endParaRPr>
                    </a:p>
                  </a:txBody>
                  <a:tcPr marL="66726" marR="66726" marT="74141" marB="74141" anchor="ctr">
                    <a:lnL w="9525" cap="flat" cmpd="sng" algn="ctr">
                      <a:solidFill>
                        <a:srgbClr val="E7E7E8"/>
                      </a:solidFill>
                      <a:prstDash val="solid"/>
                      <a:round/>
                      <a:headEnd type="none" w="med" len="med"/>
                      <a:tailEnd type="none" w="med" len="med"/>
                    </a:lnL>
                    <a:lnR w="9525" cap="flat" cmpd="sng" algn="ctr">
                      <a:solidFill>
                        <a:srgbClr val="E7E7E8"/>
                      </a:solidFill>
                      <a:prstDash val="solid"/>
                      <a:round/>
                      <a:headEnd type="none" w="med" len="med"/>
                      <a:tailEnd type="none" w="med" len="med"/>
                    </a:lnR>
                    <a:lnT w="9525" cap="flat" cmpd="sng" algn="ctr">
                      <a:solidFill>
                        <a:srgbClr val="E7E7E8"/>
                      </a:solidFill>
                      <a:prstDash val="solid"/>
                      <a:round/>
                      <a:headEnd type="none" w="med" len="med"/>
                      <a:tailEnd type="none" w="med" len="med"/>
                    </a:lnT>
                    <a:lnB w="9525" cap="flat" cmpd="sng" algn="ctr">
                      <a:solidFill>
                        <a:srgbClr val="E7E7E8"/>
                      </a:solidFill>
                      <a:prstDash val="solid"/>
                      <a:round/>
                      <a:headEnd type="none" w="med" len="med"/>
                      <a:tailEnd type="none" w="med" len="med"/>
                    </a:lnB>
                    <a:solidFill>
                      <a:srgbClr val="FFFFFF"/>
                    </a:solidFill>
                  </a:tcPr>
                </a:tc>
                <a:extLst>
                  <a:ext uri="{0D108BD9-81ED-4DB2-BD59-A6C34878D82A}">
                    <a16:rowId xmlns:a16="http://schemas.microsoft.com/office/drawing/2014/main" val="3200496190"/>
                  </a:ext>
                </a:extLst>
              </a:tr>
              <a:tr h="280095">
                <a:tc>
                  <a:txBody>
                    <a:bodyPr/>
                    <a:lstStyle/>
                    <a:p>
                      <a:pPr algn="ctr"/>
                      <a:r>
                        <a:rPr lang="hu-HU" sz="1200" b="0" dirty="0" err="1">
                          <a:effectLst/>
                        </a:rPr>
                        <a:t>GaP</a:t>
                      </a:r>
                      <a:endParaRPr lang="hu-HU" sz="1200" b="0" dirty="0">
                        <a:effectLst/>
                      </a:endParaRPr>
                    </a:p>
                  </a:txBody>
                  <a:tcPr marL="66726" marR="66726" marT="74141" marB="74141" anchor="ctr">
                    <a:lnL w="9525" cap="flat" cmpd="sng" algn="ctr">
                      <a:solidFill>
                        <a:srgbClr val="E7E7E8"/>
                      </a:solidFill>
                      <a:prstDash val="solid"/>
                      <a:round/>
                      <a:headEnd type="none" w="med" len="med"/>
                      <a:tailEnd type="none" w="med" len="med"/>
                    </a:lnL>
                    <a:lnR w="9525" cap="flat" cmpd="sng" algn="ctr">
                      <a:solidFill>
                        <a:srgbClr val="E7E7E8"/>
                      </a:solidFill>
                      <a:prstDash val="solid"/>
                      <a:round/>
                      <a:headEnd type="none" w="med" len="med"/>
                      <a:tailEnd type="none" w="med" len="med"/>
                    </a:lnR>
                    <a:lnT w="9525" cap="flat" cmpd="sng" algn="ctr">
                      <a:solidFill>
                        <a:srgbClr val="E7E7E8"/>
                      </a:solidFill>
                      <a:prstDash val="solid"/>
                      <a:round/>
                      <a:headEnd type="none" w="med" len="med"/>
                      <a:tailEnd type="none" w="med" len="med"/>
                    </a:lnT>
                    <a:lnB w="9525" cap="flat" cmpd="sng" algn="ctr">
                      <a:solidFill>
                        <a:srgbClr val="E7E7E8"/>
                      </a:solidFill>
                      <a:prstDash val="solid"/>
                      <a:round/>
                      <a:headEnd type="none" w="med" len="med"/>
                      <a:tailEnd type="none" w="med" len="med"/>
                    </a:lnB>
                    <a:solidFill>
                      <a:srgbClr val="FFFFFF"/>
                    </a:solidFill>
                  </a:tcPr>
                </a:tc>
                <a:tc>
                  <a:txBody>
                    <a:bodyPr/>
                    <a:lstStyle/>
                    <a:p>
                      <a:pPr algn="ctr"/>
                      <a:r>
                        <a:rPr lang="hu-HU" sz="1200" b="0" dirty="0">
                          <a:effectLst/>
                        </a:rPr>
                        <a:t>1.8 </a:t>
                      </a:r>
                      <a:r>
                        <a:rPr lang="hu-HU" sz="1200" b="0" dirty="0" err="1">
                          <a:effectLst/>
                        </a:rPr>
                        <a:t>to</a:t>
                      </a:r>
                      <a:r>
                        <a:rPr lang="hu-HU" sz="1200" b="0" dirty="0">
                          <a:effectLst/>
                        </a:rPr>
                        <a:t> 2.26</a:t>
                      </a:r>
                    </a:p>
                  </a:txBody>
                  <a:tcPr marL="66726" marR="66726" marT="74141" marB="74141" anchor="ctr">
                    <a:lnL w="9525" cap="flat" cmpd="sng" algn="ctr">
                      <a:solidFill>
                        <a:srgbClr val="E7E7E8"/>
                      </a:solidFill>
                      <a:prstDash val="solid"/>
                      <a:round/>
                      <a:headEnd type="none" w="med" len="med"/>
                      <a:tailEnd type="none" w="med" len="med"/>
                    </a:lnL>
                    <a:lnR w="9525" cap="flat" cmpd="sng" algn="ctr">
                      <a:solidFill>
                        <a:srgbClr val="E7E7E8"/>
                      </a:solidFill>
                      <a:prstDash val="solid"/>
                      <a:round/>
                      <a:headEnd type="none" w="med" len="med"/>
                      <a:tailEnd type="none" w="med" len="med"/>
                    </a:lnR>
                    <a:lnT w="9525" cap="flat" cmpd="sng" algn="ctr">
                      <a:solidFill>
                        <a:srgbClr val="E7E7E8"/>
                      </a:solidFill>
                      <a:prstDash val="solid"/>
                      <a:round/>
                      <a:headEnd type="none" w="med" len="med"/>
                      <a:tailEnd type="none" w="med" len="med"/>
                    </a:lnT>
                    <a:lnB w="9525" cap="flat" cmpd="sng" algn="ctr">
                      <a:solidFill>
                        <a:srgbClr val="E7E7E8"/>
                      </a:solidFill>
                      <a:prstDash val="solid"/>
                      <a:round/>
                      <a:headEnd type="none" w="med" len="med"/>
                      <a:tailEnd type="none" w="med" len="med"/>
                    </a:lnB>
                    <a:solidFill>
                      <a:srgbClr val="FFFFFF"/>
                    </a:solidFill>
                  </a:tcPr>
                </a:tc>
                <a:tc>
                  <a:txBody>
                    <a:bodyPr/>
                    <a:lstStyle/>
                    <a:p>
                      <a:pPr algn="ctr"/>
                      <a:r>
                        <a:rPr lang="hu-HU" sz="1200" b="0" dirty="0">
                          <a:effectLst/>
                        </a:rPr>
                        <a:t>549 </a:t>
                      </a:r>
                      <a:r>
                        <a:rPr lang="hu-HU" sz="1200" b="0" dirty="0" err="1">
                          <a:effectLst/>
                        </a:rPr>
                        <a:t>to</a:t>
                      </a:r>
                      <a:r>
                        <a:rPr lang="hu-HU" sz="1200" b="0" dirty="0">
                          <a:effectLst/>
                        </a:rPr>
                        <a:t> 700 nm</a:t>
                      </a:r>
                    </a:p>
                  </a:txBody>
                  <a:tcPr marL="66726" marR="66726" marT="74141" marB="74141" anchor="ctr">
                    <a:lnL w="9525" cap="flat" cmpd="sng" algn="ctr">
                      <a:solidFill>
                        <a:srgbClr val="E7E7E8"/>
                      </a:solidFill>
                      <a:prstDash val="solid"/>
                      <a:round/>
                      <a:headEnd type="none" w="med" len="med"/>
                      <a:tailEnd type="none" w="med" len="med"/>
                    </a:lnL>
                    <a:lnR w="9525" cap="flat" cmpd="sng" algn="ctr">
                      <a:solidFill>
                        <a:srgbClr val="E7E7E8"/>
                      </a:solidFill>
                      <a:prstDash val="solid"/>
                      <a:round/>
                      <a:headEnd type="none" w="med" len="med"/>
                      <a:tailEnd type="none" w="med" len="med"/>
                    </a:lnR>
                    <a:lnT w="9525" cap="flat" cmpd="sng" algn="ctr">
                      <a:solidFill>
                        <a:srgbClr val="E7E7E8"/>
                      </a:solidFill>
                      <a:prstDash val="solid"/>
                      <a:round/>
                      <a:headEnd type="none" w="med" len="med"/>
                      <a:tailEnd type="none" w="med" len="med"/>
                    </a:lnT>
                    <a:lnB w="9525" cap="flat" cmpd="sng" algn="ctr">
                      <a:solidFill>
                        <a:srgbClr val="E7E7E8"/>
                      </a:solidFill>
                      <a:prstDash val="solid"/>
                      <a:round/>
                      <a:headEnd type="none" w="med" len="med"/>
                      <a:tailEnd type="none" w="med" len="med"/>
                    </a:lnB>
                    <a:solidFill>
                      <a:srgbClr val="FFFFFF"/>
                    </a:solidFill>
                  </a:tcPr>
                </a:tc>
                <a:tc>
                  <a:txBody>
                    <a:bodyPr/>
                    <a:lstStyle/>
                    <a:p>
                      <a:pPr algn="ctr"/>
                      <a:r>
                        <a:rPr lang="hu-HU" sz="1200" b="0">
                          <a:effectLst/>
                        </a:rPr>
                        <a:t>Green to red</a:t>
                      </a:r>
                    </a:p>
                  </a:txBody>
                  <a:tcPr marL="66726" marR="66726" marT="74141" marB="74141" anchor="ctr">
                    <a:lnL w="9525" cap="flat" cmpd="sng" algn="ctr">
                      <a:solidFill>
                        <a:srgbClr val="E7E7E8"/>
                      </a:solidFill>
                      <a:prstDash val="solid"/>
                      <a:round/>
                      <a:headEnd type="none" w="med" len="med"/>
                      <a:tailEnd type="none" w="med" len="med"/>
                    </a:lnL>
                    <a:lnR w="9525" cap="flat" cmpd="sng" algn="ctr">
                      <a:solidFill>
                        <a:srgbClr val="E7E7E8"/>
                      </a:solidFill>
                      <a:prstDash val="solid"/>
                      <a:round/>
                      <a:headEnd type="none" w="med" len="med"/>
                      <a:tailEnd type="none" w="med" len="med"/>
                    </a:lnR>
                    <a:lnT w="9525" cap="flat" cmpd="sng" algn="ctr">
                      <a:solidFill>
                        <a:srgbClr val="E7E7E8"/>
                      </a:solidFill>
                      <a:prstDash val="solid"/>
                      <a:round/>
                      <a:headEnd type="none" w="med" len="med"/>
                      <a:tailEnd type="none" w="med" len="med"/>
                    </a:lnT>
                    <a:lnB w="9525" cap="flat" cmpd="sng" algn="ctr">
                      <a:solidFill>
                        <a:srgbClr val="E7E7E8"/>
                      </a:solidFill>
                      <a:prstDash val="solid"/>
                      <a:round/>
                      <a:headEnd type="none" w="med" len="med"/>
                      <a:tailEnd type="none" w="med" len="med"/>
                    </a:lnB>
                    <a:solidFill>
                      <a:srgbClr val="FFFFFF"/>
                    </a:solidFill>
                  </a:tcPr>
                </a:tc>
                <a:extLst>
                  <a:ext uri="{0D108BD9-81ED-4DB2-BD59-A6C34878D82A}">
                    <a16:rowId xmlns:a16="http://schemas.microsoft.com/office/drawing/2014/main" val="2431185925"/>
                  </a:ext>
                </a:extLst>
              </a:tr>
              <a:tr h="280095">
                <a:tc>
                  <a:txBody>
                    <a:bodyPr/>
                    <a:lstStyle/>
                    <a:p>
                      <a:pPr algn="ctr"/>
                      <a:r>
                        <a:rPr lang="hu-HU" sz="1200" b="0" dirty="0" err="1">
                          <a:effectLst/>
                        </a:rPr>
                        <a:t>InGaAlP</a:t>
                      </a:r>
                      <a:endParaRPr lang="hu-HU" sz="1200" b="0" dirty="0">
                        <a:effectLst/>
                      </a:endParaRPr>
                    </a:p>
                  </a:txBody>
                  <a:tcPr marL="66726" marR="66726" marT="74141" marB="74141" anchor="ctr">
                    <a:lnL w="9525" cap="flat" cmpd="sng" algn="ctr">
                      <a:solidFill>
                        <a:srgbClr val="E7E7E8"/>
                      </a:solidFill>
                      <a:prstDash val="solid"/>
                      <a:round/>
                      <a:headEnd type="none" w="med" len="med"/>
                      <a:tailEnd type="none" w="med" len="med"/>
                    </a:lnL>
                    <a:lnR w="9525" cap="flat" cmpd="sng" algn="ctr">
                      <a:solidFill>
                        <a:srgbClr val="E7E7E8"/>
                      </a:solidFill>
                      <a:prstDash val="solid"/>
                      <a:round/>
                      <a:headEnd type="none" w="med" len="med"/>
                      <a:tailEnd type="none" w="med" len="med"/>
                    </a:lnR>
                    <a:lnT w="9525" cap="flat" cmpd="sng" algn="ctr">
                      <a:solidFill>
                        <a:srgbClr val="E7E7E8"/>
                      </a:solidFill>
                      <a:prstDash val="solid"/>
                      <a:round/>
                      <a:headEnd type="none" w="med" len="med"/>
                      <a:tailEnd type="none" w="med" len="med"/>
                    </a:lnT>
                    <a:lnB w="9525" cap="flat" cmpd="sng" algn="ctr">
                      <a:solidFill>
                        <a:srgbClr val="E7E7E8"/>
                      </a:solidFill>
                      <a:prstDash val="solid"/>
                      <a:round/>
                      <a:headEnd type="none" w="med" len="med"/>
                      <a:tailEnd type="none" w="med" len="med"/>
                    </a:lnB>
                    <a:solidFill>
                      <a:srgbClr val="FFFFFF"/>
                    </a:solidFill>
                  </a:tcPr>
                </a:tc>
                <a:tc>
                  <a:txBody>
                    <a:bodyPr/>
                    <a:lstStyle/>
                    <a:p>
                      <a:pPr algn="ctr"/>
                      <a:r>
                        <a:rPr lang="hu-HU" sz="1200" b="0">
                          <a:effectLst/>
                        </a:rPr>
                        <a:t>1.9 to 2.3</a:t>
                      </a:r>
                    </a:p>
                  </a:txBody>
                  <a:tcPr marL="66726" marR="66726" marT="74141" marB="74141" anchor="ctr">
                    <a:lnL w="9525" cap="flat" cmpd="sng" algn="ctr">
                      <a:solidFill>
                        <a:srgbClr val="E7E7E8"/>
                      </a:solidFill>
                      <a:prstDash val="solid"/>
                      <a:round/>
                      <a:headEnd type="none" w="med" len="med"/>
                      <a:tailEnd type="none" w="med" len="med"/>
                    </a:lnL>
                    <a:lnR w="9525" cap="flat" cmpd="sng" algn="ctr">
                      <a:solidFill>
                        <a:srgbClr val="E7E7E8"/>
                      </a:solidFill>
                      <a:prstDash val="solid"/>
                      <a:round/>
                      <a:headEnd type="none" w="med" len="med"/>
                      <a:tailEnd type="none" w="med" len="med"/>
                    </a:lnR>
                    <a:lnT w="9525" cap="flat" cmpd="sng" algn="ctr">
                      <a:solidFill>
                        <a:srgbClr val="E7E7E8"/>
                      </a:solidFill>
                      <a:prstDash val="solid"/>
                      <a:round/>
                      <a:headEnd type="none" w="med" len="med"/>
                      <a:tailEnd type="none" w="med" len="med"/>
                    </a:lnT>
                    <a:lnB w="9525" cap="flat" cmpd="sng" algn="ctr">
                      <a:solidFill>
                        <a:srgbClr val="E7E7E8"/>
                      </a:solidFill>
                      <a:prstDash val="solid"/>
                      <a:round/>
                      <a:headEnd type="none" w="med" len="med"/>
                      <a:tailEnd type="none" w="med" len="med"/>
                    </a:lnB>
                    <a:solidFill>
                      <a:srgbClr val="FFFFFF"/>
                    </a:solidFill>
                  </a:tcPr>
                </a:tc>
                <a:tc>
                  <a:txBody>
                    <a:bodyPr/>
                    <a:lstStyle/>
                    <a:p>
                      <a:pPr algn="ctr"/>
                      <a:r>
                        <a:rPr lang="hu-HU" sz="1200" b="0">
                          <a:effectLst/>
                        </a:rPr>
                        <a:t>539 to 653 nm</a:t>
                      </a:r>
                    </a:p>
                  </a:txBody>
                  <a:tcPr marL="66726" marR="66726" marT="74141" marB="74141" anchor="ctr">
                    <a:lnL w="9525" cap="flat" cmpd="sng" algn="ctr">
                      <a:solidFill>
                        <a:srgbClr val="E7E7E8"/>
                      </a:solidFill>
                      <a:prstDash val="solid"/>
                      <a:round/>
                      <a:headEnd type="none" w="med" len="med"/>
                      <a:tailEnd type="none" w="med" len="med"/>
                    </a:lnL>
                    <a:lnR w="9525" cap="flat" cmpd="sng" algn="ctr">
                      <a:solidFill>
                        <a:srgbClr val="E7E7E8"/>
                      </a:solidFill>
                      <a:prstDash val="solid"/>
                      <a:round/>
                      <a:headEnd type="none" w="med" len="med"/>
                      <a:tailEnd type="none" w="med" len="med"/>
                    </a:lnR>
                    <a:lnT w="9525" cap="flat" cmpd="sng" algn="ctr">
                      <a:solidFill>
                        <a:srgbClr val="E7E7E8"/>
                      </a:solidFill>
                      <a:prstDash val="solid"/>
                      <a:round/>
                      <a:headEnd type="none" w="med" len="med"/>
                      <a:tailEnd type="none" w="med" len="med"/>
                    </a:lnT>
                    <a:lnB w="9525" cap="flat" cmpd="sng" algn="ctr">
                      <a:solidFill>
                        <a:srgbClr val="E7E7E8"/>
                      </a:solidFill>
                      <a:prstDash val="solid"/>
                      <a:round/>
                      <a:headEnd type="none" w="med" len="med"/>
                      <a:tailEnd type="none" w="med" len="med"/>
                    </a:lnB>
                    <a:solidFill>
                      <a:srgbClr val="FFFFFF"/>
                    </a:solidFill>
                  </a:tcPr>
                </a:tc>
                <a:tc>
                  <a:txBody>
                    <a:bodyPr/>
                    <a:lstStyle/>
                    <a:p>
                      <a:pPr algn="ctr"/>
                      <a:r>
                        <a:rPr lang="hu-HU" sz="1200" b="0">
                          <a:effectLst/>
                        </a:rPr>
                        <a:t>Green to red</a:t>
                      </a:r>
                    </a:p>
                  </a:txBody>
                  <a:tcPr marL="66726" marR="66726" marT="74141" marB="74141" anchor="ctr">
                    <a:lnL w="9525" cap="flat" cmpd="sng" algn="ctr">
                      <a:solidFill>
                        <a:srgbClr val="E7E7E8"/>
                      </a:solidFill>
                      <a:prstDash val="solid"/>
                      <a:round/>
                      <a:headEnd type="none" w="med" len="med"/>
                      <a:tailEnd type="none" w="med" len="med"/>
                    </a:lnL>
                    <a:lnR w="9525" cap="flat" cmpd="sng" algn="ctr">
                      <a:solidFill>
                        <a:srgbClr val="E7E7E8"/>
                      </a:solidFill>
                      <a:prstDash val="solid"/>
                      <a:round/>
                      <a:headEnd type="none" w="med" len="med"/>
                      <a:tailEnd type="none" w="med" len="med"/>
                    </a:lnR>
                    <a:lnT w="9525" cap="flat" cmpd="sng" algn="ctr">
                      <a:solidFill>
                        <a:srgbClr val="E7E7E8"/>
                      </a:solidFill>
                      <a:prstDash val="solid"/>
                      <a:round/>
                      <a:headEnd type="none" w="med" len="med"/>
                      <a:tailEnd type="none" w="med" len="med"/>
                    </a:lnT>
                    <a:lnB w="9525" cap="flat" cmpd="sng" algn="ctr">
                      <a:solidFill>
                        <a:srgbClr val="E7E7E8"/>
                      </a:solidFill>
                      <a:prstDash val="solid"/>
                      <a:round/>
                      <a:headEnd type="none" w="med" len="med"/>
                      <a:tailEnd type="none" w="med" len="med"/>
                    </a:lnB>
                    <a:solidFill>
                      <a:srgbClr val="FFFFFF"/>
                    </a:solidFill>
                  </a:tcPr>
                </a:tc>
                <a:extLst>
                  <a:ext uri="{0D108BD9-81ED-4DB2-BD59-A6C34878D82A}">
                    <a16:rowId xmlns:a16="http://schemas.microsoft.com/office/drawing/2014/main" val="2717120837"/>
                  </a:ext>
                </a:extLst>
              </a:tr>
              <a:tr h="280095">
                <a:tc>
                  <a:txBody>
                    <a:bodyPr/>
                    <a:lstStyle/>
                    <a:p>
                      <a:pPr algn="ctr"/>
                      <a:r>
                        <a:rPr lang="hu-HU" sz="1200" b="0">
                          <a:effectLst/>
                        </a:rPr>
                        <a:t>InGaN</a:t>
                      </a:r>
                    </a:p>
                  </a:txBody>
                  <a:tcPr marL="66726" marR="66726" marT="74141" marB="74141" anchor="ctr">
                    <a:lnL w="9525" cap="flat" cmpd="sng" algn="ctr">
                      <a:solidFill>
                        <a:srgbClr val="E7E7E8"/>
                      </a:solidFill>
                      <a:prstDash val="solid"/>
                      <a:round/>
                      <a:headEnd type="none" w="med" len="med"/>
                      <a:tailEnd type="none" w="med" len="med"/>
                    </a:lnL>
                    <a:lnR w="9525" cap="flat" cmpd="sng" algn="ctr">
                      <a:solidFill>
                        <a:srgbClr val="E7E7E8"/>
                      </a:solidFill>
                      <a:prstDash val="solid"/>
                      <a:round/>
                      <a:headEnd type="none" w="med" len="med"/>
                      <a:tailEnd type="none" w="med" len="med"/>
                    </a:lnR>
                    <a:lnT w="9525" cap="flat" cmpd="sng" algn="ctr">
                      <a:solidFill>
                        <a:srgbClr val="E7E7E8"/>
                      </a:solidFill>
                      <a:prstDash val="solid"/>
                      <a:round/>
                      <a:headEnd type="none" w="med" len="med"/>
                      <a:tailEnd type="none" w="med" len="med"/>
                    </a:lnT>
                    <a:lnB w="9525" cap="flat" cmpd="sng" algn="ctr">
                      <a:solidFill>
                        <a:srgbClr val="E7E7E8"/>
                      </a:solidFill>
                      <a:prstDash val="solid"/>
                      <a:round/>
                      <a:headEnd type="none" w="med" len="med"/>
                      <a:tailEnd type="none" w="med" len="med"/>
                    </a:lnB>
                    <a:solidFill>
                      <a:srgbClr val="FFFFFF"/>
                    </a:solidFill>
                  </a:tcPr>
                </a:tc>
                <a:tc>
                  <a:txBody>
                    <a:bodyPr/>
                    <a:lstStyle/>
                    <a:p>
                      <a:pPr algn="ctr"/>
                      <a:r>
                        <a:rPr lang="hu-HU" sz="1200" b="0">
                          <a:effectLst/>
                        </a:rPr>
                        <a:t>2.1 to 3.2</a:t>
                      </a:r>
                    </a:p>
                  </a:txBody>
                  <a:tcPr marL="66726" marR="66726" marT="74141" marB="74141" anchor="ctr">
                    <a:lnL w="9525" cap="flat" cmpd="sng" algn="ctr">
                      <a:solidFill>
                        <a:srgbClr val="E7E7E8"/>
                      </a:solidFill>
                      <a:prstDash val="solid"/>
                      <a:round/>
                      <a:headEnd type="none" w="med" len="med"/>
                      <a:tailEnd type="none" w="med" len="med"/>
                    </a:lnL>
                    <a:lnR w="9525" cap="flat" cmpd="sng" algn="ctr">
                      <a:solidFill>
                        <a:srgbClr val="E7E7E8"/>
                      </a:solidFill>
                      <a:prstDash val="solid"/>
                      <a:round/>
                      <a:headEnd type="none" w="med" len="med"/>
                      <a:tailEnd type="none" w="med" len="med"/>
                    </a:lnR>
                    <a:lnT w="9525" cap="flat" cmpd="sng" algn="ctr">
                      <a:solidFill>
                        <a:srgbClr val="E7E7E8"/>
                      </a:solidFill>
                      <a:prstDash val="solid"/>
                      <a:round/>
                      <a:headEnd type="none" w="med" len="med"/>
                      <a:tailEnd type="none" w="med" len="med"/>
                    </a:lnT>
                    <a:lnB w="9525" cap="flat" cmpd="sng" algn="ctr">
                      <a:solidFill>
                        <a:srgbClr val="E7E7E8"/>
                      </a:solidFill>
                      <a:prstDash val="solid"/>
                      <a:round/>
                      <a:headEnd type="none" w="med" len="med"/>
                      <a:tailEnd type="none" w="med" len="med"/>
                    </a:lnB>
                    <a:solidFill>
                      <a:srgbClr val="FFFFFF"/>
                    </a:solidFill>
                  </a:tcPr>
                </a:tc>
                <a:tc>
                  <a:txBody>
                    <a:bodyPr/>
                    <a:lstStyle/>
                    <a:p>
                      <a:pPr algn="ctr"/>
                      <a:r>
                        <a:rPr lang="hu-HU" sz="1200" b="0">
                          <a:effectLst/>
                        </a:rPr>
                        <a:t>388 to 590 nm</a:t>
                      </a:r>
                    </a:p>
                  </a:txBody>
                  <a:tcPr marL="66726" marR="66726" marT="74141" marB="74141" anchor="ctr">
                    <a:lnL w="9525" cap="flat" cmpd="sng" algn="ctr">
                      <a:solidFill>
                        <a:srgbClr val="E7E7E8"/>
                      </a:solidFill>
                      <a:prstDash val="solid"/>
                      <a:round/>
                      <a:headEnd type="none" w="med" len="med"/>
                      <a:tailEnd type="none" w="med" len="med"/>
                    </a:lnL>
                    <a:lnR w="9525" cap="flat" cmpd="sng" algn="ctr">
                      <a:solidFill>
                        <a:srgbClr val="E7E7E8"/>
                      </a:solidFill>
                      <a:prstDash val="solid"/>
                      <a:round/>
                      <a:headEnd type="none" w="med" len="med"/>
                      <a:tailEnd type="none" w="med" len="med"/>
                    </a:lnR>
                    <a:lnT w="9525" cap="flat" cmpd="sng" algn="ctr">
                      <a:solidFill>
                        <a:srgbClr val="E7E7E8"/>
                      </a:solidFill>
                      <a:prstDash val="solid"/>
                      <a:round/>
                      <a:headEnd type="none" w="med" len="med"/>
                      <a:tailEnd type="none" w="med" len="med"/>
                    </a:lnT>
                    <a:lnB w="9525" cap="flat" cmpd="sng" algn="ctr">
                      <a:solidFill>
                        <a:srgbClr val="E7E7E8"/>
                      </a:solidFill>
                      <a:prstDash val="solid"/>
                      <a:round/>
                      <a:headEnd type="none" w="med" len="med"/>
                      <a:tailEnd type="none" w="med" len="med"/>
                    </a:lnB>
                    <a:solidFill>
                      <a:srgbClr val="FFFFFF"/>
                    </a:solidFill>
                  </a:tcPr>
                </a:tc>
                <a:tc>
                  <a:txBody>
                    <a:bodyPr/>
                    <a:lstStyle/>
                    <a:p>
                      <a:pPr algn="ctr"/>
                      <a:r>
                        <a:rPr lang="hu-HU" sz="1200" b="0">
                          <a:effectLst/>
                        </a:rPr>
                        <a:t>Ultraviolet to green</a:t>
                      </a:r>
                    </a:p>
                  </a:txBody>
                  <a:tcPr marL="66726" marR="66726" marT="74141" marB="74141" anchor="ctr">
                    <a:lnL w="9525" cap="flat" cmpd="sng" algn="ctr">
                      <a:solidFill>
                        <a:srgbClr val="E7E7E8"/>
                      </a:solidFill>
                      <a:prstDash val="solid"/>
                      <a:round/>
                      <a:headEnd type="none" w="med" len="med"/>
                      <a:tailEnd type="none" w="med" len="med"/>
                    </a:lnL>
                    <a:lnR w="9525" cap="flat" cmpd="sng" algn="ctr">
                      <a:solidFill>
                        <a:srgbClr val="E7E7E8"/>
                      </a:solidFill>
                      <a:prstDash val="solid"/>
                      <a:round/>
                      <a:headEnd type="none" w="med" len="med"/>
                      <a:tailEnd type="none" w="med" len="med"/>
                    </a:lnR>
                    <a:lnT w="9525" cap="flat" cmpd="sng" algn="ctr">
                      <a:solidFill>
                        <a:srgbClr val="E7E7E8"/>
                      </a:solidFill>
                      <a:prstDash val="solid"/>
                      <a:round/>
                      <a:headEnd type="none" w="med" len="med"/>
                      <a:tailEnd type="none" w="med" len="med"/>
                    </a:lnT>
                    <a:lnB w="9525" cap="flat" cmpd="sng" algn="ctr">
                      <a:solidFill>
                        <a:srgbClr val="E7E7E8"/>
                      </a:solidFill>
                      <a:prstDash val="solid"/>
                      <a:round/>
                      <a:headEnd type="none" w="med" len="med"/>
                      <a:tailEnd type="none" w="med" len="med"/>
                    </a:lnB>
                    <a:solidFill>
                      <a:srgbClr val="FFFFFF"/>
                    </a:solidFill>
                  </a:tcPr>
                </a:tc>
                <a:extLst>
                  <a:ext uri="{0D108BD9-81ED-4DB2-BD59-A6C34878D82A}">
                    <a16:rowId xmlns:a16="http://schemas.microsoft.com/office/drawing/2014/main" val="639081709"/>
                  </a:ext>
                </a:extLst>
              </a:tr>
              <a:tr h="280095">
                <a:tc>
                  <a:txBody>
                    <a:bodyPr/>
                    <a:lstStyle/>
                    <a:p>
                      <a:pPr algn="ctr"/>
                      <a:r>
                        <a:rPr lang="hu-HU" sz="1200" b="0" dirty="0" err="1">
                          <a:effectLst/>
                        </a:rPr>
                        <a:t>GaN</a:t>
                      </a:r>
                      <a:endParaRPr lang="hu-HU" sz="1200" b="0" dirty="0">
                        <a:effectLst/>
                      </a:endParaRPr>
                    </a:p>
                  </a:txBody>
                  <a:tcPr marL="66726" marR="66726" marT="74141" marB="74141" anchor="ctr">
                    <a:lnL w="9525" cap="flat" cmpd="sng" algn="ctr">
                      <a:solidFill>
                        <a:srgbClr val="E7E7E8"/>
                      </a:solidFill>
                      <a:prstDash val="solid"/>
                      <a:round/>
                      <a:headEnd type="none" w="med" len="med"/>
                      <a:tailEnd type="none" w="med" len="med"/>
                    </a:lnL>
                    <a:lnR w="9525" cap="flat" cmpd="sng" algn="ctr">
                      <a:solidFill>
                        <a:srgbClr val="E7E7E8"/>
                      </a:solidFill>
                      <a:prstDash val="solid"/>
                      <a:round/>
                      <a:headEnd type="none" w="med" len="med"/>
                      <a:tailEnd type="none" w="med" len="med"/>
                    </a:lnR>
                    <a:lnT w="9525" cap="flat" cmpd="sng" algn="ctr">
                      <a:solidFill>
                        <a:srgbClr val="E7E7E8"/>
                      </a:solidFill>
                      <a:prstDash val="solid"/>
                      <a:round/>
                      <a:headEnd type="none" w="med" len="med"/>
                      <a:tailEnd type="none" w="med" len="med"/>
                    </a:lnT>
                    <a:lnB w="9525" cap="flat" cmpd="sng" algn="ctr">
                      <a:solidFill>
                        <a:srgbClr val="E7E7E8"/>
                      </a:solidFill>
                      <a:prstDash val="solid"/>
                      <a:round/>
                      <a:headEnd type="none" w="med" len="med"/>
                      <a:tailEnd type="none" w="med" len="med"/>
                    </a:lnB>
                    <a:solidFill>
                      <a:srgbClr val="FFFFFF"/>
                    </a:solidFill>
                  </a:tcPr>
                </a:tc>
                <a:tc>
                  <a:txBody>
                    <a:bodyPr/>
                    <a:lstStyle/>
                    <a:p>
                      <a:pPr algn="ctr"/>
                      <a:r>
                        <a:rPr lang="hu-HU" sz="1200" b="0">
                          <a:effectLst/>
                        </a:rPr>
                        <a:t>3.4</a:t>
                      </a:r>
                    </a:p>
                  </a:txBody>
                  <a:tcPr marL="66726" marR="66726" marT="74141" marB="74141" anchor="ctr">
                    <a:lnL w="9525" cap="flat" cmpd="sng" algn="ctr">
                      <a:solidFill>
                        <a:srgbClr val="E7E7E8"/>
                      </a:solidFill>
                      <a:prstDash val="solid"/>
                      <a:round/>
                      <a:headEnd type="none" w="med" len="med"/>
                      <a:tailEnd type="none" w="med" len="med"/>
                    </a:lnL>
                    <a:lnR w="9525" cap="flat" cmpd="sng" algn="ctr">
                      <a:solidFill>
                        <a:srgbClr val="E7E7E8"/>
                      </a:solidFill>
                      <a:prstDash val="solid"/>
                      <a:round/>
                      <a:headEnd type="none" w="med" len="med"/>
                      <a:tailEnd type="none" w="med" len="med"/>
                    </a:lnR>
                    <a:lnT w="9525" cap="flat" cmpd="sng" algn="ctr">
                      <a:solidFill>
                        <a:srgbClr val="E7E7E8"/>
                      </a:solidFill>
                      <a:prstDash val="solid"/>
                      <a:round/>
                      <a:headEnd type="none" w="med" len="med"/>
                      <a:tailEnd type="none" w="med" len="med"/>
                    </a:lnT>
                    <a:lnB w="9525" cap="flat" cmpd="sng" algn="ctr">
                      <a:solidFill>
                        <a:srgbClr val="E7E7E8"/>
                      </a:solidFill>
                      <a:prstDash val="solid"/>
                      <a:round/>
                      <a:headEnd type="none" w="med" len="med"/>
                      <a:tailEnd type="none" w="med" len="med"/>
                    </a:lnB>
                    <a:solidFill>
                      <a:srgbClr val="FFFFFF"/>
                    </a:solidFill>
                  </a:tcPr>
                </a:tc>
                <a:tc>
                  <a:txBody>
                    <a:bodyPr/>
                    <a:lstStyle/>
                    <a:p>
                      <a:pPr algn="ctr"/>
                      <a:r>
                        <a:rPr lang="hu-HU" sz="1200" b="0">
                          <a:effectLst/>
                        </a:rPr>
                        <a:t>365 nm</a:t>
                      </a:r>
                    </a:p>
                  </a:txBody>
                  <a:tcPr marL="66726" marR="66726" marT="74141" marB="74141" anchor="ctr">
                    <a:lnL w="9525" cap="flat" cmpd="sng" algn="ctr">
                      <a:solidFill>
                        <a:srgbClr val="E7E7E8"/>
                      </a:solidFill>
                      <a:prstDash val="solid"/>
                      <a:round/>
                      <a:headEnd type="none" w="med" len="med"/>
                      <a:tailEnd type="none" w="med" len="med"/>
                    </a:lnL>
                    <a:lnR w="9525" cap="flat" cmpd="sng" algn="ctr">
                      <a:solidFill>
                        <a:srgbClr val="E7E7E8"/>
                      </a:solidFill>
                      <a:prstDash val="solid"/>
                      <a:round/>
                      <a:headEnd type="none" w="med" len="med"/>
                      <a:tailEnd type="none" w="med" len="med"/>
                    </a:lnR>
                    <a:lnT w="9525" cap="flat" cmpd="sng" algn="ctr">
                      <a:solidFill>
                        <a:srgbClr val="E7E7E8"/>
                      </a:solidFill>
                      <a:prstDash val="solid"/>
                      <a:round/>
                      <a:headEnd type="none" w="med" len="med"/>
                      <a:tailEnd type="none" w="med" len="med"/>
                    </a:lnT>
                    <a:lnB w="9525" cap="flat" cmpd="sng" algn="ctr">
                      <a:solidFill>
                        <a:srgbClr val="E7E7E8"/>
                      </a:solidFill>
                      <a:prstDash val="solid"/>
                      <a:round/>
                      <a:headEnd type="none" w="med" len="med"/>
                      <a:tailEnd type="none" w="med" len="med"/>
                    </a:lnB>
                    <a:solidFill>
                      <a:srgbClr val="FFFFFF"/>
                    </a:solidFill>
                  </a:tcPr>
                </a:tc>
                <a:tc>
                  <a:txBody>
                    <a:bodyPr/>
                    <a:lstStyle/>
                    <a:p>
                      <a:pPr algn="ctr"/>
                      <a:r>
                        <a:rPr lang="hu-HU" sz="1200" b="0" dirty="0" err="1">
                          <a:effectLst/>
                        </a:rPr>
                        <a:t>Ultraviolet</a:t>
                      </a:r>
                      <a:r>
                        <a:rPr lang="hu-HU" sz="1200" b="0" dirty="0">
                          <a:effectLst/>
                        </a:rPr>
                        <a:t> </a:t>
                      </a:r>
                      <a:r>
                        <a:rPr lang="hu-HU" sz="1200" b="0" dirty="0" err="1">
                          <a:effectLst/>
                        </a:rPr>
                        <a:t>to</a:t>
                      </a:r>
                      <a:r>
                        <a:rPr lang="hu-HU" sz="1200" b="0" dirty="0">
                          <a:effectLst/>
                        </a:rPr>
                        <a:t> </a:t>
                      </a:r>
                      <a:r>
                        <a:rPr lang="hu-HU" sz="1200" b="0" dirty="0" err="1">
                          <a:effectLst/>
                        </a:rPr>
                        <a:t>blue</a:t>
                      </a:r>
                      <a:endParaRPr lang="hu-HU" sz="1200" b="0" dirty="0">
                        <a:effectLst/>
                      </a:endParaRPr>
                    </a:p>
                  </a:txBody>
                  <a:tcPr marL="66726" marR="66726" marT="74141" marB="74141" anchor="ctr">
                    <a:lnL w="9525" cap="flat" cmpd="sng" algn="ctr">
                      <a:solidFill>
                        <a:srgbClr val="E7E7E8"/>
                      </a:solidFill>
                      <a:prstDash val="solid"/>
                      <a:round/>
                      <a:headEnd type="none" w="med" len="med"/>
                      <a:tailEnd type="none" w="med" len="med"/>
                    </a:lnL>
                    <a:lnR w="9525" cap="flat" cmpd="sng" algn="ctr">
                      <a:solidFill>
                        <a:srgbClr val="E7E7E8"/>
                      </a:solidFill>
                      <a:prstDash val="solid"/>
                      <a:round/>
                      <a:headEnd type="none" w="med" len="med"/>
                      <a:tailEnd type="none" w="med" len="med"/>
                    </a:lnR>
                    <a:lnT w="9525" cap="flat" cmpd="sng" algn="ctr">
                      <a:solidFill>
                        <a:srgbClr val="E7E7E8"/>
                      </a:solidFill>
                      <a:prstDash val="solid"/>
                      <a:round/>
                      <a:headEnd type="none" w="med" len="med"/>
                      <a:tailEnd type="none" w="med" len="med"/>
                    </a:lnT>
                    <a:lnB w="9525" cap="flat" cmpd="sng" algn="ctr">
                      <a:solidFill>
                        <a:srgbClr val="E7E7E8"/>
                      </a:solidFill>
                      <a:prstDash val="solid"/>
                      <a:round/>
                      <a:headEnd type="none" w="med" len="med"/>
                      <a:tailEnd type="none" w="med" len="med"/>
                    </a:lnB>
                    <a:solidFill>
                      <a:srgbClr val="FFFFFF"/>
                    </a:solidFill>
                  </a:tcPr>
                </a:tc>
                <a:extLst>
                  <a:ext uri="{0D108BD9-81ED-4DB2-BD59-A6C34878D82A}">
                    <a16:rowId xmlns:a16="http://schemas.microsoft.com/office/drawing/2014/main" val="2621776083"/>
                  </a:ext>
                </a:extLst>
              </a:tr>
            </a:tbl>
          </a:graphicData>
        </a:graphic>
      </p:graphicFrame>
      <p:pic>
        <p:nvPicPr>
          <p:cNvPr id="23" name="Picture 6" descr="Historical perspective on the physics of artificial lighting - ScienceDirect">
            <a:extLst>
              <a:ext uri="{FF2B5EF4-FFF2-40B4-BE49-F238E27FC236}">
                <a16:creationId xmlns:a16="http://schemas.microsoft.com/office/drawing/2014/main" id="{8B1D71E9-27F7-73F2-5431-CC91BB53D1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949" y="1143000"/>
            <a:ext cx="3600781" cy="252435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939D8C0C-6225-A55F-F85F-5119D9BB9548}"/>
              </a:ext>
            </a:extLst>
          </p:cNvPr>
          <p:cNvGrpSpPr/>
          <p:nvPr/>
        </p:nvGrpSpPr>
        <p:grpSpPr>
          <a:xfrm>
            <a:off x="971649" y="871541"/>
            <a:ext cx="3632816" cy="523220"/>
            <a:chOff x="971649" y="871541"/>
            <a:chExt cx="3632816" cy="523220"/>
          </a:xfrm>
        </p:grpSpPr>
        <p:cxnSp>
          <p:nvCxnSpPr>
            <p:cNvPr id="5" name="Straight Arrow Connector 4">
              <a:extLst>
                <a:ext uri="{FF2B5EF4-FFF2-40B4-BE49-F238E27FC236}">
                  <a16:creationId xmlns:a16="http://schemas.microsoft.com/office/drawing/2014/main" id="{71CC022D-8FA6-9F7C-6DB1-ADE2AEC6926C}"/>
                </a:ext>
              </a:extLst>
            </p:cNvPr>
            <p:cNvCxnSpPr>
              <a:cxnSpLocks/>
            </p:cNvCxnSpPr>
            <p:nvPr/>
          </p:nvCxnSpPr>
          <p:spPr>
            <a:xfrm flipH="1" flipV="1">
              <a:off x="971649" y="1161835"/>
              <a:ext cx="3632816" cy="13732"/>
            </a:xfrm>
            <a:prstGeom prst="straightConnector1">
              <a:avLst/>
            </a:prstGeom>
            <a:ln>
              <a:solidFill>
                <a:srgbClr val="0070C0"/>
              </a:solidFill>
              <a:headEnd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F2568036-0372-61FF-4CD2-6925BF99D3DB}"/>
                </a:ext>
              </a:extLst>
            </p:cNvPr>
            <p:cNvSpPr txBox="1"/>
            <p:nvPr/>
          </p:nvSpPr>
          <p:spPr>
            <a:xfrm>
              <a:off x="1619672" y="871541"/>
              <a:ext cx="1944216" cy="523220"/>
            </a:xfrm>
            <a:prstGeom prst="rect">
              <a:avLst/>
            </a:prstGeom>
            <a:noFill/>
          </p:spPr>
          <p:txBody>
            <a:bodyPr wrap="square" rtlCol="0">
              <a:spAutoFit/>
            </a:bodyPr>
            <a:lstStyle/>
            <a:p>
              <a:pPr algn="ctr"/>
              <a:r>
                <a:rPr lang="hu-HU" sz="1400" b="1" dirty="0" err="1"/>
                <a:t>Developing</a:t>
              </a:r>
              <a:endParaRPr lang="hu-HU" sz="1400" b="1" dirty="0"/>
            </a:p>
            <a:p>
              <a:pPr algn="ctr"/>
              <a:r>
                <a:rPr lang="hu-HU" sz="1400" b="1" dirty="0" err="1"/>
                <a:t>Years</a:t>
              </a:r>
              <a:endParaRPr lang="hu-HU" sz="1400" b="1" dirty="0"/>
            </a:p>
          </p:txBody>
        </p:sp>
      </p:grpSp>
      <p:pic>
        <p:nvPicPr>
          <p:cNvPr id="12" name="Picture 11">
            <a:extLst>
              <a:ext uri="{FF2B5EF4-FFF2-40B4-BE49-F238E27FC236}">
                <a16:creationId xmlns:a16="http://schemas.microsoft.com/office/drawing/2014/main" id="{24332430-83B7-C817-6DAD-294C1FBA7D18}"/>
              </a:ext>
            </a:extLst>
          </p:cNvPr>
          <p:cNvPicPr>
            <a:picLocks noChangeAspect="1"/>
          </p:cNvPicPr>
          <p:nvPr/>
        </p:nvPicPr>
        <p:blipFill>
          <a:blip r:embed="rId5"/>
          <a:stretch>
            <a:fillRect/>
          </a:stretch>
        </p:blipFill>
        <p:spPr>
          <a:xfrm>
            <a:off x="5732303" y="3952820"/>
            <a:ext cx="3356495" cy="2161943"/>
          </a:xfrm>
          <a:prstGeom prst="rect">
            <a:avLst/>
          </a:prstGeom>
        </p:spPr>
      </p:pic>
      <p:sp>
        <p:nvSpPr>
          <p:cNvPr id="13" name="TextBox 12">
            <a:extLst>
              <a:ext uri="{FF2B5EF4-FFF2-40B4-BE49-F238E27FC236}">
                <a16:creationId xmlns:a16="http://schemas.microsoft.com/office/drawing/2014/main" id="{793312F0-AB0B-F8CA-1597-638E9289F460}"/>
              </a:ext>
            </a:extLst>
          </p:cNvPr>
          <p:cNvSpPr txBox="1"/>
          <p:nvPr/>
        </p:nvSpPr>
        <p:spPr>
          <a:xfrm>
            <a:off x="6158692" y="6049660"/>
            <a:ext cx="2448272" cy="246221"/>
          </a:xfrm>
          <a:prstGeom prst="rect">
            <a:avLst/>
          </a:prstGeom>
          <a:noFill/>
        </p:spPr>
        <p:txBody>
          <a:bodyPr wrap="square" rtlCol="0">
            <a:spAutoFit/>
          </a:bodyPr>
          <a:lstStyle/>
          <a:p>
            <a:pPr algn="ctr"/>
            <a:r>
              <a:rPr lang="hu-HU" sz="1000" dirty="0" err="1"/>
              <a:t>Lattice</a:t>
            </a:r>
            <a:r>
              <a:rPr lang="hu-HU" sz="1000" dirty="0"/>
              <a:t> constant [</a:t>
            </a:r>
            <a:r>
              <a:rPr lang="hu-HU" sz="1000" dirty="0">
                <a:latin typeface="Work Sans" panose="020F0502020204030204" pitchFamily="2" charset="0"/>
              </a:rPr>
              <a:t>Å</a:t>
            </a:r>
            <a:r>
              <a:rPr lang="hu-HU" sz="1000" dirty="0"/>
              <a:t>]</a:t>
            </a:r>
          </a:p>
        </p:txBody>
      </p:sp>
    </p:spTree>
    <p:extLst>
      <p:ext uri="{BB962C8B-B14F-4D97-AF65-F5344CB8AC3E}">
        <p14:creationId xmlns:p14="http://schemas.microsoft.com/office/powerpoint/2010/main" val="232598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C0979CB-4B1A-30DF-4114-6933197BB048}"/>
              </a:ext>
            </a:extLst>
          </p:cNvPr>
          <p:cNvPicPr>
            <a:picLocks noChangeAspect="1"/>
          </p:cNvPicPr>
          <p:nvPr/>
        </p:nvPicPr>
        <p:blipFill>
          <a:blip r:embed="rId3"/>
          <a:stretch>
            <a:fillRect/>
          </a:stretch>
        </p:blipFill>
        <p:spPr>
          <a:xfrm>
            <a:off x="385495" y="5121572"/>
            <a:ext cx="2055503" cy="1318159"/>
          </a:xfrm>
          <a:prstGeom prst="rect">
            <a:avLst/>
          </a:prstGeom>
        </p:spPr>
      </p:pic>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en-US" altLang="hu-HU" dirty="0"/>
              <a:t>Illusion and the technology behind it</a:t>
            </a:r>
            <a:endParaRPr lang="hu-HU" altLang="hu-HU" dirty="0"/>
          </a:p>
          <a:p>
            <a:r>
              <a:rPr lang="hu-HU" altLang="hu-HU" dirty="0" err="1"/>
              <a:t>From</a:t>
            </a:r>
            <a:r>
              <a:rPr lang="hu-HU" altLang="hu-HU" dirty="0"/>
              <a:t> Roll and Flip </a:t>
            </a:r>
            <a:r>
              <a:rPr lang="hu-HU" altLang="hu-HU" dirty="0" err="1"/>
              <a:t>to</a:t>
            </a:r>
            <a:r>
              <a:rPr lang="hu-HU" altLang="hu-HU" dirty="0"/>
              <a:t> TV </a:t>
            </a:r>
            <a:r>
              <a:rPr lang="hu-HU" altLang="hu-HU" dirty="0" err="1"/>
              <a:t>Broadcast</a:t>
            </a:r>
            <a:endParaRPr lang="hu-HU" altLang="hu-HU" dirty="0"/>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6/24/2024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11</a:t>
            </a:fld>
            <a:endParaRPr lang="en-US" altLang="hu-HU" sz="1200">
              <a:solidFill>
                <a:srgbClr val="234DA2"/>
              </a:solidFill>
              <a:latin typeface="Neo Tech Semilab" panose="02000000000000000000"/>
            </a:endParaRPr>
          </a:p>
        </p:txBody>
      </p:sp>
      <p:sp>
        <p:nvSpPr>
          <p:cNvPr id="16390" name="Szöveg helye 5">
            <a:extLst>
              <a:ext uri="{FF2B5EF4-FFF2-40B4-BE49-F238E27FC236}">
                <a16:creationId xmlns:a16="http://schemas.microsoft.com/office/drawing/2014/main" id="{9416961E-A595-4F5B-AB33-7CBA79702D7D}"/>
              </a:ext>
            </a:extLst>
          </p:cNvPr>
          <p:cNvSpPr>
            <a:spLocks noGrp="1"/>
          </p:cNvSpPr>
          <p:nvPr>
            <p:ph type="body" sz="quarter" idx="16"/>
          </p:nvPr>
        </p:nvSpPr>
        <p:spPr>
          <a:xfrm>
            <a:off x="228600" y="1143000"/>
            <a:ext cx="8610600" cy="914400"/>
          </a:xfrm>
        </p:spPr>
        <p:txBody>
          <a:bodyPr/>
          <a:lstStyle/>
          <a:p>
            <a:r>
              <a:rPr lang="hu-HU" altLang="hu-HU" dirty="0" err="1"/>
              <a:t>Roll&amp;Flip</a:t>
            </a:r>
            <a:r>
              <a:rPr lang="hu-HU" altLang="hu-HU" dirty="0"/>
              <a:t>, </a:t>
            </a:r>
            <a:r>
              <a:rPr lang="hu-HU" altLang="hu-HU" dirty="0" err="1"/>
              <a:t>Movie</a:t>
            </a:r>
            <a:r>
              <a:rPr lang="hu-HU" altLang="hu-HU" dirty="0"/>
              <a:t>, TV </a:t>
            </a:r>
            <a:r>
              <a:rPr lang="hu-HU" altLang="hu-HU" dirty="0" err="1"/>
              <a:t>Broadcast</a:t>
            </a:r>
            <a:endParaRPr lang="hu-HU" altLang="hu-HU" dirty="0"/>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7" name="Picture 6">
            <a:extLst>
              <a:ext uri="{FF2B5EF4-FFF2-40B4-BE49-F238E27FC236}">
                <a16:creationId xmlns:a16="http://schemas.microsoft.com/office/drawing/2014/main" id="{C0FD24DC-0FB6-30AD-F1A4-ED88092511A5}"/>
              </a:ext>
            </a:extLst>
          </p:cNvPr>
          <p:cNvPicPr>
            <a:picLocks noChangeAspect="1"/>
          </p:cNvPicPr>
          <p:nvPr/>
        </p:nvPicPr>
        <p:blipFill>
          <a:blip r:embed="rId4"/>
          <a:stretch>
            <a:fillRect/>
          </a:stretch>
        </p:blipFill>
        <p:spPr>
          <a:xfrm>
            <a:off x="689566" y="3221934"/>
            <a:ext cx="1641703" cy="914400"/>
          </a:xfrm>
          <a:prstGeom prst="rect">
            <a:avLst/>
          </a:prstGeom>
        </p:spPr>
      </p:pic>
      <p:pic>
        <p:nvPicPr>
          <p:cNvPr id="10" name="Picture 9">
            <a:extLst>
              <a:ext uri="{FF2B5EF4-FFF2-40B4-BE49-F238E27FC236}">
                <a16:creationId xmlns:a16="http://schemas.microsoft.com/office/drawing/2014/main" id="{942E2DE1-FBD0-96CE-DC44-9EE1607E5B77}"/>
              </a:ext>
            </a:extLst>
          </p:cNvPr>
          <p:cNvPicPr>
            <a:picLocks noChangeAspect="1"/>
          </p:cNvPicPr>
          <p:nvPr/>
        </p:nvPicPr>
        <p:blipFill>
          <a:blip r:embed="rId5"/>
          <a:stretch>
            <a:fillRect/>
          </a:stretch>
        </p:blipFill>
        <p:spPr>
          <a:xfrm>
            <a:off x="683308" y="4136264"/>
            <a:ext cx="1654217" cy="919893"/>
          </a:xfrm>
          <a:prstGeom prst="rect">
            <a:avLst/>
          </a:prstGeom>
        </p:spPr>
      </p:pic>
      <p:pic>
        <p:nvPicPr>
          <p:cNvPr id="4100" name="Picture 4" descr="Trivia time : Do you know the reason we sometimes call movies &quot;films&quot; ?  It's actually because of this really old movie making technique from a  century ago, where they would basically">
            <a:extLst>
              <a:ext uri="{FF2B5EF4-FFF2-40B4-BE49-F238E27FC236}">
                <a16:creationId xmlns:a16="http://schemas.microsoft.com/office/drawing/2014/main" id="{F8CF1351-266B-3B8F-63ED-E78B00722C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126" y="5050665"/>
            <a:ext cx="2156350" cy="14263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E46FB03-5A91-65FD-2D22-F0FF976F8344}"/>
              </a:ext>
            </a:extLst>
          </p:cNvPr>
          <p:cNvPicPr>
            <a:picLocks noChangeAspect="1"/>
          </p:cNvPicPr>
          <p:nvPr/>
        </p:nvPicPr>
        <p:blipFill>
          <a:blip r:embed="rId7"/>
          <a:stretch>
            <a:fillRect/>
          </a:stretch>
        </p:blipFill>
        <p:spPr>
          <a:xfrm>
            <a:off x="2696953" y="1620004"/>
            <a:ext cx="3825281" cy="2140572"/>
          </a:xfrm>
          <a:prstGeom prst="rect">
            <a:avLst/>
          </a:prstGeom>
        </p:spPr>
      </p:pic>
      <p:pic>
        <p:nvPicPr>
          <p:cNvPr id="4110" name="Picture 14" descr="History Of Television Wikipedia, 55% OFF">
            <a:extLst>
              <a:ext uri="{FF2B5EF4-FFF2-40B4-BE49-F238E27FC236}">
                <a16:creationId xmlns:a16="http://schemas.microsoft.com/office/drawing/2014/main" id="{EAD52024-0029-F957-B63B-9DDAB28952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17879" y="4374223"/>
            <a:ext cx="2968959" cy="1977173"/>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John Fitzgerald Kennedy: The First One Hundred Years (U.S. National Park  Service)">
            <a:extLst>
              <a:ext uri="{FF2B5EF4-FFF2-40B4-BE49-F238E27FC236}">
                <a16:creationId xmlns:a16="http://schemas.microsoft.com/office/drawing/2014/main" id="{F426E9A8-EB10-0D5C-3B5C-06363C5ED9F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7710" y="3923712"/>
            <a:ext cx="2405131" cy="2427332"/>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101 Free Silent Films: The Great Classics | Open Culture">
            <a:extLst>
              <a:ext uri="{FF2B5EF4-FFF2-40B4-BE49-F238E27FC236}">
                <a16:creationId xmlns:a16="http://schemas.microsoft.com/office/drawing/2014/main" id="{F5762599-DB07-4B88-A702-913C8C48BA4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2423" y="1612017"/>
            <a:ext cx="2254530" cy="1503020"/>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Pixel Art 8 Take a Selfie | Quercetti">
            <a:extLst>
              <a:ext uri="{FF2B5EF4-FFF2-40B4-BE49-F238E27FC236}">
                <a16:creationId xmlns:a16="http://schemas.microsoft.com/office/drawing/2014/main" id="{CA62DF51-EFEC-14E5-9174-CA20DBA2D16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81107" y="1011894"/>
            <a:ext cx="2195657" cy="3293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08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en-US" altLang="hu-HU" dirty="0"/>
              <a:t>Illusion and the technology behind it</a:t>
            </a:r>
            <a:endParaRPr lang="hu-HU" altLang="hu-HU" dirty="0"/>
          </a:p>
          <a:p>
            <a:r>
              <a:rPr lang="hu-HU" altLang="hu-HU" dirty="0"/>
              <a:t>Back </a:t>
            </a:r>
            <a:r>
              <a:rPr lang="hu-HU" altLang="hu-HU" dirty="0" err="1"/>
              <a:t>to</a:t>
            </a:r>
            <a:r>
              <a:rPr lang="hu-HU" altLang="hu-HU" dirty="0"/>
              <a:t> </a:t>
            </a:r>
            <a:r>
              <a:rPr lang="hu-HU" altLang="hu-HU" dirty="0" err="1"/>
              <a:t>the</a:t>
            </a:r>
            <a:r>
              <a:rPr lang="hu-HU" altLang="hu-HU" dirty="0"/>
              <a:t> old </a:t>
            </a:r>
            <a:r>
              <a:rPr lang="hu-HU" altLang="hu-HU" dirty="0" err="1"/>
              <a:t>cinema</a:t>
            </a:r>
            <a:endParaRPr lang="hu-HU" altLang="hu-HU" dirty="0"/>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6/24/2024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12</a:t>
            </a:fld>
            <a:endParaRPr lang="en-US" altLang="hu-HU" sz="1200">
              <a:solidFill>
                <a:srgbClr val="234DA2"/>
              </a:solidFill>
              <a:latin typeface="Neo Tech Semilab" panose="02000000000000000000"/>
            </a:endParaRPr>
          </a:p>
        </p:txBody>
      </p:sp>
      <p:sp>
        <p:nvSpPr>
          <p:cNvPr id="16390" name="Szöveg helye 5">
            <a:extLst>
              <a:ext uri="{FF2B5EF4-FFF2-40B4-BE49-F238E27FC236}">
                <a16:creationId xmlns:a16="http://schemas.microsoft.com/office/drawing/2014/main" id="{9416961E-A595-4F5B-AB33-7CBA79702D7D}"/>
              </a:ext>
            </a:extLst>
          </p:cNvPr>
          <p:cNvSpPr>
            <a:spLocks noGrp="1"/>
          </p:cNvSpPr>
          <p:nvPr>
            <p:ph type="body" sz="quarter" idx="16"/>
          </p:nvPr>
        </p:nvSpPr>
        <p:spPr>
          <a:xfrm>
            <a:off x="228600" y="1143000"/>
            <a:ext cx="8610600" cy="914400"/>
          </a:xfrm>
        </p:spPr>
        <p:txBody>
          <a:bodyPr/>
          <a:lstStyle/>
          <a:p>
            <a:r>
              <a:rPr lang="hu-HU" altLang="hu-HU" dirty="0" err="1"/>
              <a:t>Slide</a:t>
            </a:r>
            <a:r>
              <a:rPr lang="hu-HU" altLang="hu-HU" dirty="0"/>
              <a:t> per </a:t>
            </a:r>
            <a:r>
              <a:rPr lang="hu-HU" altLang="hu-HU" dirty="0" err="1"/>
              <a:t>second</a:t>
            </a:r>
            <a:r>
              <a:rPr lang="hu-HU" altLang="hu-HU" dirty="0"/>
              <a:t> and </a:t>
            </a:r>
            <a:r>
              <a:rPr lang="hu-HU" altLang="hu-HU" dirty="0" err="1"/>
              <a:t>blincking</a:t>
            </a:r>
            <a:endParaRPr lang="hu-HU" altLang="hu-HU" dirty="0"/>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6150" name="Picture 6" descr="shutters">
            <a:extLst>
              <a:ext uri="{FF2B5EF4-FFF2-40B4-BE49-F238E27FC236}">
                <a16:creationId xmlns:a16="http://schemas.microsoft.com/office/drawing/2014/main" id="{4C400E67-F0F9-D627-FF0D-765687C8B9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3008" y="1984329"/>
            <a:ext cx="2195829" cy="118025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672332BA-6B35-5635-155E-1455CE01C6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409" y="1647166"/>
            <a:ext cx="3521762" cy="191735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ow does a movie projector work in physics? - Quora">
            <a:extLst>
              <a:ext uri="{FF2B5EF4-FFF2-40B4-BE49-F238E27FC236}">
                <a16:creationId xmlns:a16="http://schemas.microsoft.com/office/drawing/2014/main" id="{B17B68DB-6C5B-5E84-9AA2-5B7EA9850A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8333" y="1618819"/>
            <a:ext cx="2993463" cy="1857296"/>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CINEMA PARADISO | Critique du film de Giuseppe Tornatore">
            <a:extLst>
              <a:ext uri="{FF2B5EF4-FFF2-40B4-BE49-F238E27FC236}">
                <a16:creationId xmlns:a16="http://schemas.microsoft.com/office/drawing/2014/main" id="{7C147C8F-D32C-6C5F-4939-F3FFC546DE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7621" y="3861048"/>
            <a:ext cx="4382939" cy="2465403"/>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Top reasons to attend the 2022 Monaco Grand Prix">
            <a:extLst>
              <a:ext uri="{FF2B5EF4-FFF2-40B4-BE49-F238E27FC236}">
                <a16:creationId xmlns:a16="http://schemas.microsoft.com/office/drawing/2014/main" id="{75D8D88C-F423-399D-A3C2-BDA456CF1B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440" y="3652533"/>
            <a:ext cx="4017640" cy="2678427"/>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Sergio Pérez perfect cornering at Monaco">
            <a:extLst>
              <a:ext uri="{FF2B5EF4-FFF2-40B4-BE49-F238E27FC236}">
                <a16:creationId xmlns:a16="http://schemas.microsoft.com/office/drawing/2014/main" id="{0EF51736-D2D0-34F8-6AFF-B9D00FAD9B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3985" y="4068686"/>
            <a:ext cx="4021822" cy="2262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504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en-US" altLang="hu-HU" dirty="0"/>
              <a:t>Illusion and the technology behind it</a:t>
            </a:r>
            <a:endParaRPr lang="hu-HU" altLang="hu-HU" dirty="0"/>
          </a:p>
          <a:p>
            <a:r>
              <a:rPr lang="hu-HU" altLang="hu-HU" dirty="0"/>
              <a:t>Back </a:t>
            </a:r>
            <a:r>
              <a:rPr lang="hu-HU" altLang="hu-HU" dirty="0" err="1"/>
              <a:t>to</a:t>
            </a:r>
            <a:r>
              <a:rPr lang="hu-HU" altLang="hu-HU" dirty="0"/>
              <a:t> the </a:t>
            </a:r>
            <a:r>
              <a:rPr lang="hu-HU" altLang="hu-HU" dirty="0" err="1"/>
              <a:t>Cathode</a:t>
            </a:r>
            <a:r>
              <a:rPr lang="hu-HU" altLang="hu-HU" dirty="0"/>
              <a:t> Ray </a:t>
            </a:r>
            <a:r>
              <a:rPr lang="hu-HU" altLang="hu-HU" dirty="0" err="1"/>
              <a:t>Tube</a:t>
            </a:r>
            <a:r>
              <a:rPr lang="hu-HU" altLang="hu-HU" dirty="0"/>
              <a:t> I</a:t>
            </a:r>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6/24/2024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13</a:t>
            </a:fld>
            <a:endParaRPr lang="en-US" altLang="hu-HU" sz="1200">
              <a:solidFill>
                <a:srgbClr val="234DA2"/>
              </a:solidFill>
              <a:latin typeface="Neo Tech Semilab" panose="02000000000000000000"/>
            </a:endParaRPr>
          </a:p>
        </p:txBody>
      </p:sp>
      <p:sp>
        <p:nvSpPr>
          <p:cNvPr id="16390" name="Szöveg helye 5">
            <a:extLst>
              <a:ext uri="{FF2B5EF4-FFF2-40B4-BE49-F238E27FC236}">
                <a16:creationId xmlns:a16="http://schemas.microsoft.com/office/drawing/2014/main" id="{9416961E-A595-4F5B-AB33-7CBA79702D7D}"/>
              </a:ext>
            </a:extLst>
          </p:cNvPr>
          <p:cNvSpPr>
            <a:spLocks noGrp="1"/>
          </p:cNvSpPr>
          <p:nvPr>
            <p:ph type="body" sz="quarter" idx="16"/>
          </p:nvPr>
        </p:nvSpPr>
        <p:spPr>
          <a:xfrm>
            <a:off x="228600" y="1143000"/>
            <a:ext cx="8610600" cy="914400"/>
          </a:xfrm>
        </p:spPr>
        <p:txBody>
          <a:bodyPr/>
          <a:lstStyle/>
          <a:p>
            <a:r>
              <a:rPr lang="hu-HU" altLang="hu-HU" dirty="0" err="1"/>
              <a:t>Scanning</a:t>
            </a:r>
            <a:r>
              <a:rPr lang="hu-HU" altLang="hu-HU" dirty="0"/>
              <a:t> </a:t>
            </a:r>
            <a:r>
              <a:rPr lang="hu-HU" altLang="hu-HU" dirty="0" err="1"/>
              <a:t>electron</a:t>
            </a:r>
            <a:r>
              <a:rPr lang="hu-HU" altLang="hu-HU" dirty="0"/>
              <a:t> </a:t>
            </a:r>
            <a:r>
              <a:rPr lang="hu-HU" altLang="hu-HU" dirty="0" err="1"/>
              <a:t>beam</a:t>
            </a:r>
            <a:r>
              <a:rPr lang="hu-HU" altLang="hu-HU" dirty="0"/>
              <a:t>, </a:t>
            </a:r>
            <a:r>
              <a:rPr lang="hu-HU" altLang="hu-HU" dirty="0" err="1"/>
              <a:t>interlaced</a:t>
            </a:r>
            <a:r>
              <a:rPr lang="hu-HU" altLang="hu-HU" dirty="0"/>
              <a:t>, </a:t>
            </a:r>
            <a:r>
              <a:rPr lang="hu-HU" altLang="hu-HU" dirty="0" err="1"/>
              <a:t>dot</a:t>
            </a:r>
            <a:r>
              <a:rPr lang="hu-HU" altLang="hu-HU" dirty="0"/>
              <a:t> </a:t>
            </a:r>
            <a:r>
              <a:rPr lang="hu-HU" altLang="hu-HU" dirty="0" err="1"/>
              <a:t>pitch</a:t>
            </a:r>
            <a:endParaRPr lang="hu-HU" altLang="hu-HU" dirty="0"/>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8" name="TextBox 7">
            <a:extLst>
              <a:ext uri="{FF2B5EF4-FFF2-40B4-BE49-F238E27FC236}">
                <a16:creationId xmlns:a16="http://schemas.microsoft.com/office/drawing/2014/main" id="{59216BBF-4DCC-CF75-EA81-D60259C0EBDA}"/>
              </a:ext>
            </a:extLst>
          </p:cNvPr>
          <p:cNvSpPr txBox="1"/>
          <p:nvPr/>
        </p:nvSpPr>
        <p:spPr>
          <a:xfrm>
            <a:off x="1344394" y="4982739"/>
            <a:ext cx="3272639" cy="1384995"/>
          </a:xfrm>
          <a:prstGeom prst="rect">
            <a:avLst/>
          </a:prstGeom>
          <a:noFill/>
        </p:spPr>
        <p:txBody>
          <a:bodyPr wrap="square">
            <a:spAutoFit/>
          </a:bodyPr>
          <a:lstStyle/>
          <a:p>
            <a:pPr algn="l"/>
            <a:r>
              <a:rPr lang="hu-HU" sz="1050" b="1" i="0" dirty="0" err="1">
                <a:solidFill>
                  <a:srgbClr val="000000"/>
                </a:solidFill>
                <a:effectLst/>
                <a:latin typeface="Roboto" panose="02000000000000000000" pitchFamily="2" charset="0"/>
              </a:rPr>
              <a:t>Dot</a:t>
            </a:r>
            <a:r>
              <a:rPr lang="hu-HU" sz="1050" b="1" i="0" dirty="0">
                <a:solidFill>
                  <a:srgbClr val="000000"/>
                </a:solidFill>
                <a:effectLst/>
                <a:latin typeface="Roboto" panose="02000000000000000000" pitchFamily="2" charset="0"/>
              </a:rPr>
              <a:t> </a:t>
            </a:r>
            <a:r>
              <a:rPr lang="hu-HU" sz="1050" b="1" i="0" dirty="0" err="1">
                <a:solidFill>
                  <a:srgbClr val="000000"/>
                </a:solidFill>
                <a:effectLst/>
                <a:latin typeface="Roboto" panose="02000000000000000000" pitchFamily="2" charset="0"/>
              </a:rPr>
              <a:t>pitch</a:t>
            </a:r>
            <a:endParaRPr lang="hu-HU" sz="1050" b="1" i="0" dirty="0">
              <a:solidFill>
                <a:srgbClr val="000000"/>
              </a:solidFill>
              <a:effectLst/>
              <a:latin typeface="Roboto" panose="02000000000000000000" pitchFamily="2" charset="0"/>
            </a:endParaRPr>
          </a:p>
          <a:p>
            <a:pPr algn="l"/>
            <a:r>
              <a:rPr lang="hu-HU" sz="1050" b="1" i="0" dirty="0">
                <a:solidFill>
                  <a:srgbClr val="000000"/>
                </a:solidFill>
                <a:effectLst/>
                <a:latin typeface="Roboto" panose="02000000000000000000" pitchFamily="2" charset="0"/>
              </a:rPr>
              <a:t>0</a:t>
            </a:r>
            <a:r>
              <a:rPr lang="de-DE" sz="1050" b="1" i="0" dirty="0">
                <a:solidFill>
                  <a:srgbClr val="000000"/>
                </a:solidFill>
                <a:effectLst/>
                <a:latin typeface="Roboto" panose="02000000000000000000" pitchFamily="2" charset="0"/>
              </a:rPr>
              <a:t>.25 mm</a:t>
            </a:r>
            <a:r>
              <a:rPr lang="hu-HU" sz="1050" b="1" i="0" dirty="0">
                <a:solidFill>
                  <a:srgbClr val="000000"/>
                </a:solidFill>
                <a:effectLst/>
                <a:latin typeface="Roboto" panose="02000000000000000000" pitchFamily="2" charset="0"/>
              </a:rPr>
              <a:t>	</a:t>
            </a:r>
            <a:r>
              <a:rPr lang="de-DE" sz="1050" b="0" i="0" dirty="0">
                <a:solidFill>
                  <a:srgbClr val="000000"/>
                </a:solidFill>
                <a:effectLst/>
                <a:latin typeface="Roboto" panose="02000000000000000000" pitchFamily="2" charset="0"/>
              </a:rPr>
              <a:t>1,600 </a:t>
            </a:r>
            <a:r>
              <a:rPr lang="de-DE" sz="1050" b="0" i="0" dirty="0" err="1">
                <a:solidFill>
                  <a:srgbClr val="000000"/>
                </a:solidFill>
                <a:effectLst/>
                <a:latin typeface="Roboto" panose="02000000000000000000" pitchFamily="2" charset="0"/>
              </a:rPr>
              <a:t>pixels</a:t>
            </a:r>
            <a:r>
              <a:rPr lang="de-DE" sz="1050" b="0" i="0" dirty="0">
                <a:solidFill>
                  <a:srgbClr val="000000"/>
                </a:solidFill>
                <a:effectLst/>
                <a:latin typeface="Roboto" panose="02000000000000000000" pitchFamily="2" charset="0"/>
              </a:rPr>
              <a:t>/cm</a:t>
            </a:r>
            <a:r>
              <a:rPr lang="de-DE" sz="1050" b="0" i="0" baseline="30000" dirty="0">
                <a:solidFill>
                  <a:srgbClr val="000000"/>
                </a:solidFill>
                <a:effectLst/>
                <a:latin typeface="Roboto" panose="02000000000000000000" pitchFamily="2" charset="0"/>
              </a:rPr>
              <a:t>2</a:t>
            </a:r>
            <a:r>
              <a:rPr lang="de-DE" sz="1050" b="0" i="0" dirty="0">
                <a:solidFill>
                  <a:srgbClr val="000000"/>
                </a:solidFill>
                <a:effectLst/>
                <a:latin typeface="Roboto" panose="02000000000000000000" pitchFamily="2" charset="0"/>
              </a:rPr>
              <a:t> </a:t>
            </a:r>
            <a:r>
              <a:rPr lang="de-DE" sz="1050" b="0" i="0" dirty="0" err="1">
                <a:solidFill>
                  <a:srgbClr val="000000"/>
                </a:solidFill>
                <a:effectLst/>
                <a:latin typeface="Roboto" panose="02000000000000000000" pitchFamily="2" charset="0"/>
              </a:rPr>
              <a:t>or</a:t>
            </a:r>
            <a:r>
              <a:rPr lang="de-DE" sz="1050" b="0" i="0" dirty="0">
                <a:solidFill>
                  <a:srgbClr val="000000"/>
                </a:solidFill>
                <a:effectLst/>
                <a:latin typeface="Roboto" panose="02000000000000000000" pitchFamily="2" charset="0"/>
              </a:rPr>
              <a:t> 10,000 </a:t>
            </a:r>
            <a:r>
              <a:rPr lang="de-DE" sz="1050" b="0" i="0" dirty="0" err="1">
                <a:solidFill>
                  <a:srgbClr val="000000"/>
                </a:solidFill>
                <a:effectLst/>
                <a:latin typeface="Roboto" panose="02000000000000000000" pitchFamily="2" charset="0"/>
              </a:rPr>
              <a:t>pixels</a:t>
            </a:r>
            <a:r>
              <a:rPr lang="de-DE" sz="1050" b="0" i="0" dirty="0">
                <a:solidFill>
                  <a:srgbClr val="000000"/>
                </a:solidFill>
                <a:effectLst/>
                <a:latin typeface="Roboto" panose="02000000000000000000" pitchFamily="2" charset="0"/>
              </a:rPr>
              <a:t>/in</a:t>
            </a:r>
            <a:r>
              <a:rPr lang="de-DE" sz="1050" b="0" i="0" baseline="30000" dirty="0">
                <a:solidFill>
                  <a:srgbClr val="000000"/>
                </a:solidFill>
                <a:effectLst/>
                <a:latin typeface="Roboto" panose="02000000000000000000" pitchFamily="2" charset="0"/>
              </a:rPr>
              <a:t>2</a:t>
            </a:r>
            <a:endParaRPr lang="de-DE" sz="1050" b="0" i="0" dirty="0">
              <a:solidFill>
                <a:srgbClr val="000000"/>
              </a:solidFill>
              <a:effectLst/>
              <a:latin typeface="Roboto" panose="02000000000000000000" pitchFamily="2" charset="0"/>
            </a:endParaRPr>
          </a:p>
          <a:p>
            <a:pPr algn="l"/>
            <a:r>
              <a:rPr lang="hu-HU" sz="1050" b="1" i="0" dirty="0">
                <a:solidFill>
                  <a:srgbClr val="000000"/>
                </a:solidFill>
                <a:effectLst/>
                <a:latin typeface="Roboto" panose="02000000000000000000" pitchFamily="2" charset="0"/>
              </a:rPr>
              <a:t>0</a:t>
            </a:r>
            <a:r>
              <a:rPr lang="de-DE" sz="1050" b="1" i="0" dirty="0">
                <a:solidFill>
                  <a:srgbClr val="000000"/>
                </a:solidFill>
                <a:effectLst/>
                <a:latin typeface="Roboto" panose="02000000000000000000" pitchFamily="2" charset="0"/>
              </a:rPr>
              <a:t>.26</a:t>
            </a:r>
            <a:r>
              <a:rPr lang="hu-HU" sz="1050" b="1" i="0" dirty="0">
                <a:solidFill>
                  <a:srgbClr val="000000"/>
                </a:solidFill>
                <a:effectLst/>
                <a:latin typeface="Roboto" panose="02000000000000000000" pitchFamily="2" charset="0"/>
              </a:rPr>
              <a:t> </a:t>
            </a:r>
            <a:r>
              <a:rPr lang="de-DE" sz="1050" b="1" i="0" dirty="0">
                <a:solidFill>
                  <a:srgbClr val="000000"/>
                </a:solidFill>
                <a:effectLst/>
                <a:latin typeface="Roboto" panose="02000000000000000000" pitchFamily="2" charset="0"/>
              </a:rPr>
              <a:t>mm</a:t>
            </a:r>
            <a:r>
              <a:rPr lang="hu-HU" sz="1050" b="1" i="0" dirty="0">
                <a:solidFill>
                  <a:srgbClr val="000000"/>
                </a:solidFill>
                <a:effectLst/>
                <a:latin typeface="Roboto" panose="02000000000000000000" pitchFamily="2" charset="0"/>
              </a:rPr>
              <a:t>	</a:t>
            </a:r>
            <a:r>
              <a:rPr lang="de-DE" sz="1050" b="0" i="0" dirty="0">
                <a:solidFill>
                  <a:srgbClr val="000000"/>
                </a:solidFill>
                <a:effectLst/>
                <a:latin typeface="Roboto" panose="02000000000000000000" pitchFamily="2" charset="0"/>
              </a:rPr>
              <a:t>1,444 </a:t>
            </a:r>
            <a:r>
              <a:rPr lang="de-DE" sz="1050" b="0" i="0" dirty="0" err="1">
                <a:solidFill>
                  <a:srgbClr val="000000"/>
                </a:solidFill>
                <a:effectLst/>
                <a:latin typeface="Roboto" panose="02000000000000000000" pitchFamily="2" charset="0"/>
              </a:rPr>
              <a:t>pixels</a:t>
            </a:r>
            <a:r>
              <a:rPr lang="de-DE" sz="1050" b="0" i="0" dirty="0">
                <a:solidFill>
                  <a:srgbClr val="000000"/>
                </a:solidFill>
                <a:effectLst/>
                <a:latin typeface="Roboto" panose="02000000000000000000" pitchFamily="2" charset="0"/>
              </a:rPr>
              <a:t>/cm</a:t>
            </a:r>
            <a:r>
              <a:rPr lang="de-DE" sz="1050" b="0" i="0" baseline="30000" dirty="0">
                <a:solidFill>
                  <a:srgbClr val="000000"/>
                </a:solidFill>
                <a:effectLst/>
                <a:latin typeface="Roboto" panose="02000000000000000000" pitchFamily="2" charset="0"/>
              </a:rPr>
              <a:t>2</a:t>
            </a:r>
            <a:r>
              <a:rPr lang="de-DE" sz="1050" b="0" i="0" dirty="0">
                <a:solidFill>
                  <a:srgbClr val="000000"/>
                </a:solidFill>
                <a:effectLst/>
                <a:latin typeface="Roboto" panose="02000000000000000000" pitchFamily="2" charset="0"/>
              </a:rPr>
              <a:t> </a:t>
            </a:r>
            <a:r>
              <a:rPr lang="de-DE" sz="1050" b="0" i="0" dirty="0" err="1">
                <a:solidFill>
                  <a:srgbClr val="000000"/>
                </a:solidFill>
                <a:effectLst/>
                <a:latin typeface="Roboto" panose="02000000000000000000" pitchFamily="2" charset="0"/>
              </a:rPr>
              <a:t>or</a:t>
            </a:r>
            <a:r>
              <a:rPr lang="de-DE" sz="1050" b="0" i="0" dirty="0">
                <a:solidFill>
                  <a:srgbClr val="000000"/>
                </a:solidFill>
                <a:effectLst/>
                <a:latin typeface="Roboto" panose="02000000000000000000" pitchFamily="2" charset="0"/>
              </a:rPr>
              <a:t> </a:t>
            </a:r>
            <a:r>
              <a:rPr lang="hu-HU" sz="1050" b="0" i="0" dirty="0">
                <a:solidFill>
                  <a:srgbClr val="000000"/>
                </a:solidFill>
                <a:effectLst/>
                <a:latin typeface="Roboto" panose="02000000000000000000" pitchFamily="2" charset="0"/>
              </a:rPr>
              <a:t>  </a:t>
            </a:r>
            <a:r>
              <a:rPr lang="de-DE" sz="1050" b="0" i="0" dirty="0">
                <a:solidFill>
                  <a:srgbClr val="000000"/>
                </a:solidFill>
                <a:effectLst/>
                <a:latin typeface="Roboto" panose="02000000000000000000" pitchFamily="2" charset="0"/>
              </a:rPr>
              <a:t>9,025 </a:t>
            </a:r>
            <a:r>
              <a:rPr lang="de-DE" sz="1050" b="0" i="0" dirty="0" err="1">
                <a:solidFill>
                  <a:srgbClr val="000000"/>
                </a:solidFill>
                <a:effectLst/>
                <a:latin typeface="Roboto" panose="02000000000000000000" pitchFamily="2" charset="0"/>
              </a:rPr>
              <a:t>pixels</a:t>
            </a:r>
            <a:r>
              <a:rPr lang="de-DE" sz="1050" b="0" i="0" dirty="0">
                <a:solidFill>
                  <a:srgbClr val="000000"/>
                </a:solidFill>
                <a:effectLst/>
                <a:latin typeface="Roboto" panose="02000000000000000000" pitchFamily="2" charset="0"/>
              </a:rPr>
              <a:t>/in</a:t>
            </a:r>
            <a:r>
              <a:rPr lang="de-DE" sz="1050" b="0" i="0" baseline="30000" dirty="0">
                <a:solidFill>
                  <a:srgbClr val="000000"/>
                </a:solidFill>
                <a:effectLst/>
                <a:latin typeface="Roboto" panose="02000000000000000000" pitchFamily="2" charset="0"/>
              </a:rPr>
              <a:t>2</a:t>
            </a:r>
            <a:endParaRPr lang="de-DE" sz="1050" b="0" i="0" dirty="0">
              <a:solidFill>
                <a:srgbClr val="000000"/>
              </a:solidFill>
              <a:effectLst/>
              <a:latin typeface="Roboto" panose="02000000000000000000" pitchFamily="2" charset="0"/>
            </a:endParaRPr>
          </a:p>
          <a:p>
            <a:pPr algn="l"/>
            <a:r>
              <a:rPr lang="hu-HU" sz="1050" b="1" i="0" dirty="0">
                <a:solidFill>
                  <a:srgbClr val="000000"/>
                </a:solidFill>
                <a:effectLst/>
                <a:latin typeface="Roboto" panose="02000000000000000000" pitchFamily="2" charset="0"/>
              </a:rPr>
              <a:t>0</a:t>
            </a:r>
            <a:r>
              <a:rPr lang="de-DE" sz="1050" b="1" i="0" dirty="0">
                <a:solidFill>
                  <a:srgbClr val="000000"/>
                </a:solidFill>
                <a:effectLst/>
                <a:latin typeface="Roboto" panose="02000000000000000000" pitchFamily="2" charset="0"/>
              </a:rPr>
              <a:t>.27 mm</a:t>
            </a:r>
            <a:r>
              <a:rPr lang="hu-HU" sz="1050" b="1" i="0" dirty="0">
                <a:solidFill>
                  <a:srgbClr val="000000"/>
                </a:solidFill>
                <a:effectLst/>
                <a:latin typeface="Roboto" panose="02000000000000000000" pitchFamily="2" charset="0"/>
              </a:rPr>
              <a:t>	</a:t>
            </a:r>
            <a:r>
              <a:rPr lang="de-DE" sz="1050" b="0" i="0" dirty="0">
                <a:solidFill>
                  <a:srgbClr val="000000"/>
                </a:solidFill>
                <a:effectLst/>
                <a:latin typeface="Roboto" panose="02000000000000000000" pitchFamily="2" charset="0"/>
              </a:rPr>
              <a:t>1,369 </a:t>
            </a:r>
            <a:r>
              <a:rPr lang="de-DE" sz="1050" b="0" i="0" dirty="0" err="1">
                <a:solidFill>
                  <a:srgbClr val="000000"/>
                </a:solidFill>
                <a:effectLst/>
                <a:latin typeface="Roboto" panose="02000000000000000000" pitchFamily="2" charset="0"/>
              </a:rPr>
              <a:t>pixels</a:t>
            </a:r>
            <a:r>
              <a:rPr lang="de-DE" sz="1050" b="0" i="0" dirty="0">
                <a:solidFill>
                  <a:srgbClr val="000000"/>
                </a:solidFill>
                <a:effectLst/>
                <a:latin typeface="Roboto" panose="02000000000000000000" pitchFamily="2" charset="0"/>
              </a:rPr>
              <a:t>/cm</a:t>
            </a:r>
            <a:r>
              <a:rPr lang="de-DE" sz="1050" b="0" i="0" baseline="30000" dirty="0">
                <a:solidFill>
                  <a:srgbClr val="000000"/>
                </a:solidFill>
                <a:effectLst/>
                <a:latin typeface="Roboto" panose="02000000000000000000" pitchFamily="2" charset="0"/>
              </a:rPr>
              <a:t>2</a:t>
            </a:r>
            <a:r>
              <a:rPr lang="de-DE" sz="1050" b="0" i="0" dirty="0">
                <a:solidFill>
                  <a:srgbClr val="000000"/>
                </a:solidFill>
                <a:effectLst/>
                <a:latin typeface="Roboto" panose="02000000000000000000" pitchFamily="2" charset="0"/>
              </a:rPr>
              <a:t> </a:t>
            </a:r>
            <a:r>
              <a:rPr lang="de-DE" sz="1050" b="0" i="0" dirty="0" err="1">
                <a:solidFill>
                  <a:srgbClr val="000000"/>
                </a:solidFill>
                <a:effectLst/>
                <a:latin typeface="Roboto" panose="02000000000000000000" pitchFamily="2" charset="0"/>
              </a:rPr>
              <a:t>or</a:t>
            </a:r>
            <a:r>
              <a:rPr lang="hu-HU" sz="1050" b="0" i="0" dirty="0">
                <a:solidFill>
                  <a:srgbClr val="000000"/>
                </a:solidFill>
                <a:effectLst/>
                <a:latin typeface="Roboto" panose="02000000000000000000" pitchFamily="2" charset="0"/>
              </a:rPr>
              <a:t> </a:t>
            </a:r>
            <a:r>
              <a:rPr lang="de-DE" sz="1050" b="0" i="0" dirty="0">
                <a:solidFill>
                  <a:srgbClr val="000000"/>
                </a:solidFill>
                <a:effectLst/>
                <a:latin typeface="Roboto" panose="02000000000000000000" pitchFamily="2" charset="0"/>
              </a:rPr>
              <a:t> </a:t>
            </a:r>
            <a:r>
              <a:rPr lang="hu-HU" sz="1050" b="0" i="0" dirty="0">
                <a:solidFill>
                  <a:srgbClr val="000000"/>
                </a:solidFill>
                <a:effectLst/>
                <a:latin typeface="Roboto" panose="02000000000000000000" pitchFamily="2" charset="0"/>
              </a:rPr>
              <a:t> </a:t>
            </a:r>
            <a:r>
              <a:rPr lang="de-DE" sz="1050" b="0" i="0" dirty="0">
                <a:solidFill>
                  <a:srgbClr val="000000"/>
                </a:solidFill>
                <a:effectLst/>
                <a:latin typeface="Roboto" panose="02000000000000000000" pitchFamily="2" charset="0"/>
              </a:rPr>
              <a:t>8,556</a:t>
            </a:r>
            <a:r>
              <a:rPr lang="hu-HU" sz="1050" b="0" i="0" dirty="0">
                <a:solidFill>
                  <a:srgbClr val="000000"/>
                </a:solidFill>
                <a:effectLst/>
                <a:latin typeface="Roboto" panose="02000000000000000000" pitchFamily="2" charset="0"/>
              </a:rPr>
              <a:t> </a:t>
            </a:r>
            <a:r>
              <a:rPr lang="de-DE" sz="1050" b="0" i="0" dirty="0" err="1">
                <a:solidFill>
                  <a:srgbClr val="000000"/>
                </a:solidFill>
                <a:effectLst/>
                <a:latin typeface="Roboto" panose="02000000000000000000" pitchFamily="2" charset="0"/>
              </a:rPr>
              <a:t>pixels</a:t>
            </a:r>
            <a:r>
              <a:rPr lang="de-DE" sz="1050" b="0" i="0" dirty="0">
                <a:solidFill>
                  <a:srgbClr val="000000"/>
                </a:solidFill>
                <a:effectLst/>
                <a:latin typeface="Roboto" panose="02000000000000000000" pitchFamily="2" charset="0"/>
              </a:rPr>
              <a:t>/in</a:t>
            </a:r>
            <a:r>
              <a:rPr lang="de-DE" sz="1050" b="0" i="0" baseline="30000" dirty="0">
                <a:solidFill>
                  <a:srgbClr val="000000"/>
                </a:solidFill>
                <a:effectLst/>
                <a:latin typeface="Roboto" panose="02000000000000000000" pitchFamily="2" charset="0"/>
              </a:rPr>
              <a:t>2</a:t>
            </a:r>
            <a:endParaRPr lang="de-DE" sz="1050" b="0" i="0" dirty="0">
              <a:solidFill>
                <a:srgbClr val="000000"/>
              </a:solidFill>
              <a:effectLst/>
              <a:latin typeface="Roboto" panose="02000000000000000000" pitchFamily="2" charset="0"/>
            </a:endParaRPr>
          </a:p>
          <a:p>
            <a:pPr algn="l"/>
            <a:r>
              <a:rPr lang="hu-HU" sz="1050" b="1" i="0" dirty="0">
                <a:solidFill>
                  <a:srgbClr val="FF0000"/>
                </a:solidFill>
                <a:effectLst/>
                <a:latin typeface="Roboto" panose="02000000000000000000" pitchFamily="2" charset="0"/>
              </a:rPr>
              <a:t>0</a:t>
            </a:r>
            <a:r>
              <a:rPr lang="de-DE" sz="1050" b="1" i="0" dirty="0">
                <a:solidFill>
                  <a:srgbClr val="FF0000"/>
                </a:solidFill>
                <a:effectLst/>
                <a:latin typeface="Roboto" panose="02000000000000000000" pitchFamily="2" charset="0"/>
              </a:rPr>
              <a:t>.28 mm</a:t>
            </a:r>
            <a:r>
              <a:rPr lang="hu-HU" sz="1050" b="1" i="0" dirty="0">
                <a:solidFill>
                  <a:srgbClr val="FF0000"/>
                </a:solidFill>
                <a:effectLst/>
                <a:latin typeface="Roboto" panose="02000000000000000000" pitchFamily="2" charset="0"/>
              </a:rPr>
              <a:t>	</a:t>
            </a:r>
            <a:r>
              <a:rPr lang="de-DE" sz="1050" b="0" i="0" dirty="0">
                <a:solidFill>
                  <a:srgbClr val="FF0000"/>
                </a:solidFill>
                <a:effectLst/>
                <a:latin typeface="Roboto" panose="02000000000000000000" pitchFamily="2" charset="0"/>
              </a:rPr>
              <a:t>1,225 </a:t>
            </a:r>
            <a:r>
              <a:rPr lang="de-DE" sz="1050" b="0" i="0" dirty="0" err="1">
                <a:solidFill>
                  <a:srgbClr val="FF0000"/>
                </a:solidFill>
                <a:effectLst/>
                <a:latin typeface="Roboto" panose="02000000000000000000" pitchFamily="2" charset="0"/>
              </a:rPr>
              <a:t>pixels</a:t>
            </a:r>
            <a:r>
              <a:rPr lang="de-DE" sz="1050" b="0" i="0" dirty="0">
                <a:solidFill>
                  <a:srgbClr val="FF0000"/>
                </a:solidFill>
                <a:effectLst/>
                <a:latin typeface="Roboto" panose="02000000000000000000" pitchFamily="2" charset="0"/>
              </a:rPr>
              <a:t>/cm</a:t>
            </a:r>
            <a:r>
              <a:rPr lang="de-DE" sz="1050" b="0" i="0" baseline="30000" dirty="0">
                <a:solidFill>
                  <a:srgbClr val="FF0000"/>
                </a:solidFill>
                <a:effectLst/>
                <a:latin typeface="Roboto" panose="02000000000000000000" pitchFamily="2" charset="0"/>
              </a:rPr>
              <a:t>2</a:t>
            </a:r>
            <a:r>
              <a:rPr lang="de-DE" sz="1050" b="0" i="0" dirty="0">
                <a:solidFill>
                  <a:srgbClr val="FF0000"/>
                </a:solidFill>
                <a:effectLst/>
                <a:latin typeface="Roboto" panose="02000000000000000000" pitchFamily="2" charset="0"/>
              </a:rPr>
              <a:t> </a:t>
            </a:r>
            <a:r>
              <a:rPr lang="de-DE" sz="1050" b="0" i="0" dirty="0" err="1">
                <a:solidFill>
                  <a:srgbClr val="FF0000"/>
                </a:solidFill>
                <a:effectLst/>
                <a:latin typeface="Roboto" panose="02000000000000000000" pitchFamily="2" charset="0"/>
              </a:rPr>
              <a:t>or</a:t>
            </a:r>
            <a:r>
              <a:rPr lang="hu-HU" sz="1050" b="0" i="0" dirty="0">
                <a:solidFill>
                  <a:srgbClr val="FF0000"/>
                </a:solidFill>
                <a:effectLst/>
                <a:latin typeface="Roboto" panose="02000000000000000000" pitchFamily="2" charset="0"/>
              </a:rPr>
              <a:t>  </a:t>
            </a:r>
            <a:r>
              <a:rPr lang="de-DE" sz="1050" b="0" i="0" dirty="0">
                <a:solidFill>
                  <a:srgbClr val="FF0000"/>
                </a:solidFill>
                <a:effectLst/>
                <a:latin typeface="Roboto" panose="02000000000000000000" pitchFamily="2" charset="0"/>
              </a:rPr>
              <a:t> 7,656</a:t>
            </a:r>
            <a:r>
              <a:rPr lang="hu-HU" sz="1050" b="0" i="0" dirty="0">
                <a:solidFill>
                  <a:srgbClr val="FF0000"/>
                </a:solidFill>
                <a:effectLst/>
                <a:latin typeface="Roboto" panose="02000000000000000000" pitchFamily="2" charset="0"/>
              </a:rPr>
              <a:t> </a:t>
            </a:r>
            <a:r>
              <a:rPr lang="de-DE" sz="1050" b="0" i="0" dirty="0" err="1">
                <a:solidFill>
                  <a:srgbClr val="FF0000"/>
                </a:solidFill>
                <a:effectLst/>
                <a:latin typeface="Roboto" panose="02000000000000000000" pitchFamily="2" charset="0"/>
              </a:rPr>
              <a:t>pixels</a:t>
            </a:r>
            <a:r>
              <a:rPr lang="de-DE" sz="1050" b="0" i="0" dirty="0">
                <a:solidFill>
                  <a:srgbClr val="FF0000"/>
                </a:solidFill>
                <a:effectLst/>
                <a:latin typeface="Roboto" panose="02000000000000000000" pitchFamily="2" charset="0"/>
              </a:rPr>
              <a:t>/in</a:t>
            </a:r>
            <a:r>
              <a:rPr lang="de-DE" sz="1050" b="0" i="0" baseline="30000" dirty="0">
                <a:solidFill>
                  <a:srgbClr val="FF0000"/>
                </a:solidFill>
                <a:effectLst/>
                <a:latin typeface="Roboto" panose="02000000000000000000" pitchFamily="2" charset="0"/>
              </a:rPr>
              <a:t>2</a:t>
            </a:r>
            <a:endParaRPr lang="de-DE" sz="1050" b="0" i="0" dirty="0">
              <a:solidFill>
                <a:srgbClr val="FF0000"/>
              </a:solidFill>
              <a:effectLst/>
              <a:latin typeface="Roboto" panose="02000000000000000000" pitchFamily="2" charset="0"/>
            </a:endParaRPr>
          </a:p>
          <a:p>
            <a:pPr algn="l"/>
            <a:r>
              <a:rPr lang="hu-HU" sz="1050" b="1" i="0" dirty="0">
                <a:solidFill>
                  <a:srgbClr val="000000"/>
                </a:solidFill>
                <a:effectLst/>
                <a:latin typeface="Roboto" panose="02000000000000000000" pitchFamily="2" charset="0"/>
              </a:rPr>
              <a:t>0</a:t>
            </a:r>
            <a:r>
              <a:rPr lang="de-DE" sz="1050" b="1" i="0" dirty="0">
                <a:solidFill>
                  <a:srgbClr val="000000"/>
                </a:solidFill>
                <a:effectLst/>
                <a:latin typeface="Roboto" panose="02000000000000000000" pitchFamily="2" charset="0"/>
              </a:rPr>
              <a:t>.31 mm</a:t>
            </a:r>
            <a:r>
              <a:rPr lang="hu-HU" sz="1050" b="1" i="0" dirty="0">
                <a:solidFill>
                  <a:srgbClr val="000000"/>
                </a:solidFill>
                <a:effectLst/>
                <a:latin typeface="Roboto" panose="02000000000000000000" pitchFamily="2" charset="0"/>
              </a:rPr>
              <a:t>	</a:t>
            </a:r>
            <a:r>
              <a:rPr lang="de-DE" sz="1050" b="0" i="0" dirty="0">
                <a:solidFill>
                  <a:srgbClr val="000000"/>
                </a:solidFill>
                <a:effectLst/>
                <a:latin typeface="Roboto" panose="02000000000000000000" pitchFamily="2" charset="0"/>
              </a:rPr>
              <a:t>1,024 </a:t>
            </a:r>
            <a:r>
              <a:rPr lang="de-DE" sz="1050" b="0" i="0" dirty="0" err="1">
                <a:solidFill>
                  <a:srgbClr val="000000"/>
                </a:solidFill>
                <a:effectLst/>
                <a:latin typeface="Roboto" panose="02000000000000000000" pitchFamily="2" charset="0"/>
              </a:rPr>
              <a:t>pixels</a:t>
            </a:r>
            <a:r>
              <a:rPr lang="de-DE" sz="1050" b="0" i="0" dirty="0">
                <a:solidFill>
                  <a:srgbClr val="000000"/>
                </a:solidFill>
                <a:effectLst/>
                <a:latin typeface="Roboto" panose="02000000000000000000" pitchFamily="2" charset="0"/>
              </a:rPr>
              <a:t>/cm</a:t>
            </a:r>
            <a:r>
              <a:rPr lang="de-DE" sz="1050" b="0" i="0" baseline="30000" dirty="0">
                <a:solidFill>
                  <a:srgbClr val="000000"/>
                </a:solidFill>
                <a:effectLst/>
                <a:latin typeface="Roboto" panose="02000000000000000000" pitchFamily="2" charset="0"/>
              </a:rPr>
              <a:t>2</a:t>
            </a:r>
            <a:r>
              <a:rPr lang="de-DE" sz="1050" b="0" i="0" dirty="0">
                <a:solidFill>
                  <a:srgbClr val="000000"/>
                </a:solidFill>
                <a:effectLst/>
                <a:latin typeface="Roboto" panose="02000000000000000000" pitchFamily="2" charset="0"/>
              </a:rPr>
              <a:t> </a:t>
            </a:r>
            <a:r>
              <a:rPr lang="de-DE" sz="1050" b="0" i="0" dirty="0" err="1">
                <a:solidFill>
                  <a:srgbClr val="000000"/>
                </a:solidFill>
                <a:effectLst/>
                <a:latin typeface="Roboto" panose="02000000000000000000" pitchFamily="2" charset="0"/>
              </a:rPr>
              <a:t>or</a:t>
            </a:r>
            <a:r>
              <a:rPr lang="de-DE" sz="1050" b="0" i="0" dirty="0">
                <a:solidFill>
                  <a:srgbClr val="000000"/>
                </a:solidFill>
                <a:effectLst/>
                <a:latin typeface="Roboto" panose="02000000000000000000" pitchFamily="2" charset="0"/>
              </a:rPr>
              <a:t> </a:t>
            </a:r>
            <a:r>
              <a:rPr lang="hu-HU" sz="1050" b="0" i="0" dirty="0">
                <a:solidFill>
                  <a:srgbClr val="000000"/>
                </a:solidFill>
                <a:effectLst/>
                <a:latin typeface="Roboto" panose="02000000000000000000" pitchFamily="2" charset="0"/>
              </a:rPr>
              <a:t>  </a:t>
            </a:r>
            <a:r>
              <a:rPr lang="de-DE" sz="1050" b="0" i="0" dirty="0">
                <a:solidFill>
                  <a:srgbClr val="000000"/>
                </a:solidFill>
                <a:effectLst/>
                <a:latin typeface="Roboto" panose="02000000000000000000" pitchFamily="2" charset="0"/>
              </a:rPr>
              <a:t>6,400 </a:t>
            </a:r>
            <a:r>
              <a:rPr lang="de-DE" sz="1050" b="0" i="0" dirty="0" err="1">
                <a:solidFill>
                  <a:srgbClr val="000000"/>
                </a:solidFill>
                <a:effectLst/>
                <a:latin typeface="Roboto" panose="02000000000000000000" pitchFamily="2" charset="0"/>
              </a:rPr>
              <a:t>pixels</a:t>
            </a:r>
            <a:r>
              <a:rPr lang="de-DE" sz="1050" b="0" i="0" dirty="0">
                <a:solidFill>
                  <a:srgbClr val="000000"/>
                </a:solidFill>
                <a:effectLst/>
                <a:latin typeface="Roboto" panose="02000000000000000000" pitchFamily="2" charset="0"/>
              </a:rPr>
              <a:t>/in</a:t>
            </a:r>
            <a:r>
              <a:rPr lang="de-DE" sz="1050" b="0" i="0" baseline="30000" dirty="0">
                <a:solidFill>
                  <a:srgbClr val="000000"/>
                </a:solidFill>
                <a:effectLst/>
                <a:latin typeface="Roboto" panose="02000000000000000000" pitchFamily="2" charset="0"/>
              </a:rPr>
              <a:t>2</a:t>
            </a:r>
            <a:endParaRPr lang="de-DE" sz="1050" b="0" i="0" dirty="0">
              <a:solidFill>
                <a:srgbClr val="000000"/>
              </a:solidFill>
              <a:effectLst/>
              <a:latin typeface="Roboto" panose="02000000000000000000" pitchFamily="2" charset="0"/>
            </a:endParaRPr>
          </a:p>
          <a:p>
            <a:pPr algn="l"/>
            <a:r>
              <a:rPr lang="hu-HU" sz="1050" b="1" i="0" dirty="0">
                <a:solidFill>
                  <a:srgbClr val="000000"/>
                </a:solidFill>
                <a:effectLst/>
                <a:latin typeface="Roboto" panose="02000000000000000000" pitchFamily="2" charset="0"/>
              </a:rPr>
              <a:t>0</a:t>
            </a:r>
            <a:r>
              <a:rPr lang="de-DE" sz="1050" b="1" i="0" dirty="0">
                <a:solidFill>
                  <a:srgbClr val="000000"/>
                </a:solidFill>
                <a:effectLst/>
                <a:latin typeface="Roboto" panose="02000000000000000000" pitchFamily="2" charset="0"/>
              </a:rPr>
              <a:t>.51 mm</a:t>
            </a:r>
            <a:r>
              <a:rPr lang="hu-HU" sz="1050" b="1" i="0" dirty="0">
                <a:solidFill>
                  <a:srgbClr val="000000"/>
                </a:solidFill>
                <a:effectLst/>
                <a:latin typeface="Roboto" panose="02000000000000000000" pitchFamily="2" charset="0"/>
              </a:rPr>
              <a:t>	   </a:t>
            </a:r>
            <a:r>
              <a:rPr lang="de-DE" sz="1050" b="0" i="0" dirty="0">
                <a:solidFill>
                  <a:srgbClr val="000000"/>
                </a:solidFill>
                <a:effectLst/>
                <a:latin typeface="Roboto" panose="02000000000000000000" pitchFamily="2" charset="0"/>
              </a:rPr>
              <a:t>361 </a:t>
            </a:r>
            <a:r>
              <a:rPr lang="de-DE" sz="1050" b="0" i="0" dirty="0" err="1">
                <a:solidFill>
                  <a:srgbClr val="000000"/>
                </a:solidFill>
                <a:effectLst/>
                <a:latin typeface="Roboto" panose="02000000000000000000" pitchFamily="2" charset="0"/>
              </a:rPr>
              <a:t>pixels</a:t>
            </a:r>
            <a:r>
              <a:rPr lang="de-DE" sz="1050" b="0" i="0" dirty="0">
                <a:solidFill>
                  <a:srgbClr val="000000"/>
                </a:solidFill>
                <a:effectLst/>
                <a:latin typeface="Roboto" panose="02000000000000000000" pitchFamily="2" charset="0"/>
              </a:rPr>
              <a:t>/cm</a:t>
            </a:r>
            <a:r>
              <a:rPr lang="de-DE" sz="1050" b="0" i="0" baseline="30000" dirty="0">
                <a:solidFill>
                  <a:srgbClr val="000000"/>
                </a:solidFill>
                <a:effectLst/>
                <a:latin typeface="Roboto" panose="02000000000000000000" pitchFamily="2" charset="0"/>
              </a:rPr>
              <a:t>2</a:t>
            </a:r>
            <a:r>
              <a:rPr lang="de-DE" sz="1050" b="0" i="0" dirty="0">
                <a:solidFill>
                  <a:srgbClr val="000000"/>
                </a:solidFill>
                <a:effectLst/>
                <a:latin typeface="Roboto" panose="02000000000000000000" pitchFamily="2" charset="0"/>
              </a:rPr>
              <a:t> </a:t>
            </a:r>
            <a:r>
              <a:rPr lang="de-DE" sz="1050" b="0" i="0" dirty="0" err="1">
                <a:solidFill>
                  <a:srgbClr val="000000"/>
                </a:solidFill>
                <a:effectLst/>
                <a:latin typeface="Roboto" panose="02000000000000000000" pitchFamily="2" charset="0"/>
              </a:rPr>
              <a:t>or</a:t>
            </a:r>
            <a:r>
              <a:rPr lang="hu-HU" sz="1050" b="0" i="0" dirty="0">
                <a:solidFill>
                  <a:srgbClr val="000000"/>
                </a:solidFill>
                <a:effectLst/>
                <a:latin typeface="Roboto" panose="02000000000000000000" pitchFamily="2" charset="0"/>
              </a:rPr>
              <a:t>  </a:t>
            </a:r>
            <a:r>
              <a:rPr lang="de-DE" sz="1050" b="0" i="0" dirty="0">
                <a:solidFill>
                  <a:srgbClr val="000000"/>
                </a:solidFill>
                <a:effectLst/>
                <a:latin typeface="Roboto" panose="02000000000000000000" pitchFamily="2" charset="0"/>
              </a:rPr>
              <a:t> 2,256 </a:t>
            </a:r>
            <a:r>
              <a:rPr lang="de-DE" sz="1050" b="0" i="0" dirty="0" err="1">
                <a:solidFill>
                  <a:srgbClr val="000000"/>
                </a:solidFill>
                <a:effectLst/>
                <a:latin typeface="Roboto" panose="02000000000000000000" pitchFamily="2" charset="0"/>
              </a:rPr>
              <a:t>pixels</a:t>
            </a:r>
            <a:r>
              <a:rPr lang="de-DE" sz="1050" b="0" i="0" dirty="0">
                <a:solidFill>
                  <a:srgbClr val="000000"/>
                </a:solidFill>
                <a:effectLst/>
                <a:latin typeface="Roboto" panose="02000000000000000000" pitchFamily="2" charset="0"/>
              </a:rPr>
              <a:t>/in</a:t>
            </a:r>
            <a:r>
              <a:rPr lang="de-DE" sz="1050" b="0" i="0" baseline="30000" dirty="0">
                <a:solidFill>
                  <a:srgbClr val="000000"/>
                </a:solidFill>
                <a:effectLst/>
                <a:latin typeface="Roboto" panose="02000000000000000000" pitchFamily="2" charset="0"/>
              </a:rPr>
              <a:t>2</a:t>
            </a:r>
            <a:endParaRPr lang="de-DE" sz="1050" b="0" i="0" dirty="0">
              <a:solidFill>
                <a:srgbClr val="000000"/>
              </a:solidFill>
              <a:effectLst/>
              <a:latin typeface="Roboto" panose="02000000000000000000" pitchFamily="2" charset="0"/>
            </a:endParaRPr>
          </a:p>
          <a:p>
            <a:pPr algn="l"/>
            <a:r>
              <a:rPr lang="de-DE" sz="1050" b="1" i="0" dirty="0">
                <a:solidFill>
                  <a:srgbClr val="000000"/>
                </a:solidFill>
                <a:effectLst/>
                <a:latin typeface="Roboto" panose="02000000000000000000" pitchFamily="2" charset="0"/>
              </a:rPr>
              <a:t>1</a:t>
            </a:r>
            <a:r>
              <a:rPr lang="hu-HU" sz="1050" b="1" i="0" dirty="0">
                <a:solidFill>
                  <a:srgbClr val="000000"/>
                </a:solidFill>
                <a:effectLst/>
                <a:latin typeface="Roboto" panose="02000000000000000000" pitchFamily="2" charset="0"/>
              </a:rPr>
              <a:t>.00</a:t>
            </a:r>
            <a:r>
              <a:rPr lang="de-DE" sz="1050" b="1" i="0" dirty="0">
                <a:solidFill>
                  <a:srgbClr val="000000"/>
                </a:solidFill>
                <a:effectLst/>
                <a:latin typeface="Roboto" panose="02000000000000000000" pitchFamily="2" charset="0"/>
              </a:rPr>
              <a:t> mm</a:t>
            </a:r>
            <a:r>
              <a:rPr lang="hu-HU" sz="1050" b="1" i="0" dirty="0">
                <a:solidFill>
                  <a:srgbClr val="000000"/>
                </a:solidFill>
                <a:effectLst/>
                <a:latin typeface="Roboto" panose="02000000000000000000" pitchFamily="2" charset="0"/>
              </a:rPr>
              <a:t>	   </a:t>
            </a:r>
            <a:r>
              <a:rPr lang="de-DE" sz="1050" b="0" i="0" dirty="0">
                <a:solidFill>
                  <a:srgbClr val="000000"/>
                </a:solidFill>
                <a:effectLst/>
                <a:latin typeface="Roboto" panose="02000000000000000000" pitchFamily="2" charset="0"/>
              </a:rPr>
              <a:t>100 </a:t>
            </a:r>
            <a:r>
              <a:rPr lang="de-DE" sz="1050" b="0" i="0" dirty="0" err="1">
                <a:solidFill>
                  <a:srgbClr val="000000"/>
                </a:solidFill>
                <a:effectLst/>
                <a:latin typeface="Roboto" panose="02000000000000000000" pitchFamily="2" charset="0"/>
              </a:rPr>
              <a:t>pixels</a:t>
            </a:r>
            <a:r>
              <a:rPr lang="de-DE" sz="1050" b="0" i="0" dirty="0">
                <a:solidFill>
                  <a:srgbClr val="000000"/>
                </a:solidFill>
                <a:effectLst/>
                <a:latin typeface="Roboto" panose="02000000000000000000" pitchFamily="2" charset="0"/>
              </a:rPr>
              <a:t>/cm</a:t>
            </a:r>
            <a:r>
              <a:rPr lang="de-DE" sz="1050" b="0" i="0" baseline="30000" dirty="0">
                <a:solidFill>
                  <a:srgbClr val="000000"/>
                </a:solidFill>
                <a:effectLst/>
                <a:latin typeface="Roboto" panose="02000000000000000000" pitchFamily="2" charset="0"/>
              </a:rPr>
              <a:t>2</a:t>
            </a:r>
            <a:r>
              <a:rPr lang="de-DE" sz="1050" b="0" i="0" dirty="0">
                <a:solidFill>
                  <a:srgbClr val="000000"/>
                </a:solidFill>
                <a:effectLst/>
                <a:latin typeface="Roboto" panose="02000000000000000000" pitchFamily="2" charset="0"/>
              </a:rPr>
              <a:t> </a:t>
            </a:r>
            <a:r>
              <a:rPr lang="de-DE" sz="1050" b="0" i="0" dirty="0" err="1">
                <a:solidFill>
                  <a:srgbClr val="000000"/>
                </a:solidFill>
                <a:effectLst/>
                <a:latin typeface="Roboto" panose="02000000000000000000" pitchFamily="2" charset="0"/>
              </a:rPr>
              <a:t>or</a:t>
            </a:r>
            <a:r>
              <a:rPr lang="de-DE" sz="1050" b="0" i="0" dirty="0">
                <a:solidFill>
                  <a:srgbClr val="000000"/>
                </a:solidFill>
                <a:effectLst/>
                <a:latin typeface="Roboto" panose="02000000000000000000" pitchFamily="2" charset="0"/>
              </a:rPr>
              <a:t> </a:t>
            </a:r>
            <a:r>
              <a:rPr lang="hu-HU" sz="1050" b="0" i="0" dirty="0">
                <a:solidFill>
                  <a:srgbClr val="000000"/>
                </a:solidFill>
                <a:effectLst/>
                <a:latin typeface="Roboto" panose="02000000000000000000" pitchFamily="2" charset="0"/>
              </a:rPr>
              <a:t>     </a:t>
            </a:r>
            <a:r>
              <a:rPr lang="de-DE" sz="1050" b="0" i="0" dirty="0">
                <a:solidFill>
                  <a:srgbClr val="000000"/>
                </a:solidFill>
                <a:effectLst/>
                <a:latin typeface="Roboto" panose="02000000000000000000" pitchFamily="2" charset="0"/>
              </a:rPr>
              <a:t>625 </a:t>
            </a:r>
            <a:r>
              <a:rPr lang="de-DE" sz="1050" b="0" i="0" dirty="0" err="1">
                <a:solidFill>
                  <a:srgbClr val="000000"/>
                </a:solidFill>
                <a:effectLst/>
                <a:latin typeface="Roboto" panose="02000000000000000000" pitchFamily="2" charset="0"/>
              </a:rPr>
              <a:t>pixels</a:t>
            </a:r>
            <a:r>
              <a:rPr lang="de-DE" sz="1050" b="0" i="0" dirty="0">
                <a:solidFill>
                  <a:srgbClr val="000000"/>
                </a:solidFill>
                <a:effectLst/>
                <a:latin typeface="Roboto" panose="02000000000000000000" pitchFamily="2" charset="0"/>
              </a:rPr>
              <a:t>/in</a:t>
            </a:r>
            <a:r>
              <a:rPr lang="de-DE" sz="1050" b="0" i="0" baseline="30000" dirty="0">
                <a:solidFill>
                  <a:srgbClr val="000000"/>
                </a:solidFill>
                <a:effectLst/>
                <a:latin typeface="Roboto" panose="02000000000000000000" pitchFamily="2" charset="0"/>
              </a:rPr>
              <a:t>2</a:t>
            </a:r>
            <a:endParaRPr lang="de-DE" sz="1050" b="0" i="0" dirty="0">
              <a:solidFill>
                <a:srgbClr val="000000"/>
              </a:solidFill>
              <a:effectLst/>
              <a:latin typeface="Roboto" panose="02000000000000000000" pitchFamily="2" charset="0"/>
            </a:endParaRPr>
          </a:p>
        </p:txBody>
      </p:sp>
      <p:pic>
        <p:nvPicPr>
          <p:cNvPr id="7174" name="Picture 6" descr="art, &#10;      delta gun, inline gun, and Trinitron tubes with masks">
            <a:extLst>
              <a:ext uri="{FF2B5EF4-FFF2-40B4-BE49-F238E27FC236}">
                <a16:creationId xmlns:a16="http://schemas.microsoft.com/office/drawing/2014/main" id="{678D6096-984C-5064-3473-A960DDFA2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9733" y="3334096"/>
            <a:ext cx="2498949" cy="16034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A56A2B0-BAB8-B39D-F382-4484716E9427}"/>
              </a:ext>
            </a:extLst>
          </p:cNvPr>
          <p:cNvPicPr>
            <a:picLocks noChangeAspect="1"/>
          </p:cNvPicPr>
          <p:nvPr/>
        </p:nvPicPr>
        <p:blipFill>
          <a:blip r:embed="rId4"/>
          <a:stretch>
            <a:fillRect/>
          </a:stretch>
        </p:blipFill>
        <p:spPr>
          <a:xfrm>
            <a:off x="2911222" y="1687070"/>
            <a:ext cx="2723140" cy="1414544"/>
          </a:xfrm>
          <a:prstGeom prst="rect">
            <a:avLst/>
          </a:prstGeom>
        </p:spPr>
      </p:pic>
      <p:pic>
        <p:nvPicPr>
          <p:cNvPr id="9218" name="Picture 2" descr="film background - Online Discount Shop for Electronics, Apparel, Toys,  Books, Games, Computers, Shoes, Jewelry, Watches, Baby Products, Sports &amp;  Outdoors, Office Products, Bed &amp; Bath, Furniture, Tools, Hardware,  Automotive Parts, Accessories">
            <a:extLst>
              <a:ext uri="{FF2B5EF4-FFF2-40B4-BE49-F238E27FC236}">
                <a16:creationId xmlns:a16="http://schemas.microsoft.com/office/drawing/2014/main" id="{46719126-8195-1964-7BF9-C50D83BA1B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355" y="1671401"/>
            <a:ext cx="2461437" cy="13867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81FA0C-81AB-830D-7697-36E697F41D22}"/>
              </a:ext>
            </a:extLst>
          </p:cNvPr>
          <p:cNvSpPr txBox="1"/>
          <p:nvPr/>
        </p:nvSpPr>
        <p:spPr>
          <a:xfrm>
            <a:off x="576515" y="1766294"/>
            <a:ext cx="1697773" cy="1200329"/>
          </a:xfrm>
          <a:prstGeom prst="rect">
            <a:avLst/>
          </a:prstGeom>
          <a:noFill/>
        </p:spPr>
        <p:txBody>
          <a:bodyPr wrap="square">
            <a:spAutoFit/>
          </a:bodyPr>
          <a:lstStyle/>
          <a:p>
            <a:pPr algn="ctr"/>
            <a:r>
              <a:rPr lang="hu-HU" sz="1800" b="0" i="0" dirty="0">
                <a:solidFill>
                  <a:srgbClr val="000000"/>
                </a:solidFill>
                <a:effectLst/>
                <a:latin typeface="Roboto" panose="02000000000000000000" pitchFamily="2" charset="0"/>
              </a:rPr>
              <a:t>4 x 3</a:t>
            </a:r>
          </a:p>
          <a:p>
            <a:pPr algn="ctr"/>
            <a:r>
              <a:rPr lang="hu-HU" dirty="0">
                <a:solidFill>
                  <a:srgbClr val="000000"/>
                </a:solidFill>
                <a:latin typeface="Roboto" panose="02000000000000000000" pitchFamily="2" charset="0"/>
              </a:rPr>
              <a:t>833 x 625</a:t>
            </a:r>
          </a:p>
          <a:p>
            <a:pPr algn="ctr"/>
            <a:r>
              <a:rPr lang="hu-HU" dirty="0">
                <a:solidFill>
                  <a:srgbClr val="000000"/>
                </a:solidFill>
                <a:latin typeface="Roboto" panose="02000000000000000000" pitchFamily="2" charset="0"/>
              </a:rPr>
              <a:t>(800 x 600)</a:t>
            </a:r>
          </a:p>
          <a:p>
            <a:pPr algn="ctr"/>
            <a:r>
              <a:rPr lang="hu-HU" dirty="0">
                <a:solidFill>
                  <a:srgbClr val="000000"/>
                </a:solidFill>
                <a:latin typeface="Roboto" panose="02000000000000000000" pitchFamily="2" charset="0"/>
              </a:rPr>
              <a:t>25 </a:t>
            </a:r>
            <a:r>
              <a:rPr lang="hu-HU" dirty="0" err="1">
                <a:solidFill>
                  <a:srgbClr val="000000"/>
                </a:solidFill>
                <a:latin typeface="Roboto" panose="02000000000000000000" pitchFamily="2" charset="0"/>
              </a:rPr>
              <a:t>frame</a:t>
            </a:r>
            <a:r>
              <a:rPr lang="hu-HU" dirty="0">
                <a:solidFill>
                  <a:srgbClr val="000000"/>
                </a:solidFill>
                <a:latin typeface="Roboto" panose="02000000000000000000" pitchFamily="2" charset="0"/>
              </a:rPr>
              <a:t>/sec</a:t>
            </a:r>
            <a:endParaRPr lang="hu-HU" dirty="0"/>
          </a:p>
        </p:txBody>
      </p:sp>
      <p:pic>
        <p:nvPicPr>
          <p:cNvPr id="9220" name="Picture 4" descr="Interlaced Video &amp; Deinterlacing for Streaming | IBM Watson Media">
            <a:extLst>
              <a:ext uri="{FF2B5EF4-FFF2-40B4-BE49-F238E27FC236}">
                <a16:creationId xmlns:a16="http://schemas.microsoft.com/office/drawing/2014/main" id="{F6BB4902-769B-907F-630F-9F8ADE889F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3100" y="3713414"/>
            <a:ext cx="3272639" cy="217437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nterlaced Video - an overview | ScienceDirect Topics">
            <a:extLst>
              <a:ext uri="{FF2B5EF4-FFF2-40B4-BE49-F238E27FC236}">
                <a16:creationId xmlns:a16="http://schemas.microsoft.com/office/drawing/2014/main" id="{4425B925-F4FF-7DAF-2A5B-DEDD2976C9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8623" y="1641711"/>
            <a:ext cx="3188723" cy="1740601"/>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0" descr="PANASONIC COLOR PILOT Vintage Television Set 1981 Big 19&quot; Color Tv $419.99  - PicClick">
            <a:extLst>
              <a:ext uri="{FF2B5EF4-FFF2-40B4-BE49-F238E27FC236}">
                <a16:creationId xmlns:a16="http://schemas.microsoft.com/office/drawing/2014/main" id="{EDDF871A-5229-C05F-930C-19F08543EA5D}"/>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2" name="Picture 1">
            <a:extLst>
              <a:ext uri="{FF2B5EF4-FFF2-40B4-BE49-F238E27FC236}">
                <a16:creationId xmlns:a16="http://schemas.microsoft.com/office/drawing/2014/main" id="{EE652BF3-3C36-A04B-4782-AB9EED8784CB}"/>
              </a:ext>
            </a:extLst>
          </p:cNvPr>
          <p:cNvPicPr>
            <a:picLocks noChangeAspect="1"/>
          </p:cNvPicPr>
          <p:nvPr/>
        </p:nvPicPr>
        <p:blipFill>
          <a:blip r:embed="rId8"/>
          <a:stretch>
            <a:fillRect/>
          </a:stretch>
        </p:blipFill>
        <p:spPr>
          <a:xfrm>
            <a:off x="92590" y="3110949"/>
            <a:ext cx="2806534" cy="1826640"/>
          </a:xfrm>
          <a:prstGeom prst="rect">
            <a:avLst/>
          </a:prstGeom>
        </p:spPr>
      </p:pic>
    </p:spTree>
    <p:extLst>
      <p:ext uri="{BB962C8B-B14F-4D97-AF65-F5344CB8AC3E}">
        <p14:creationId xmlns:p14="http://schemas.microsoft.com/office/powerpoint/2010/main" val="179906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 descr="Intensity of a light pulse has much faster fluorescence decay than phosphorescence.">
            <a:extLst>
              <a:ext uri="{FF2B5EF4-FFF2-40B4-BE49-F238E27FC236}">
                <a16:creationId xmlns:a16="http://schemas.microsoft.com/office/drawing/2014/main" id="{AEA54248-3B3F-C7B4-57F0-3838A55AE3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5451" y="4497701"/>
            <a:ext cx="2495560" cy="1932047"/>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Emoji Challenge - YouTube">
            <a:extLst>
              <a:ext uri="{FF2B5EF4-FFF2-40B4-BE49-F238E27FC236}">
                <a16:creationId xmlns:a16="http://schemas.microsoft.com/office/drawing/2014/main" id="{76E9CFD1-9FA9-DC23-14EE-0112472800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2154" y="3842851"/>
            <a:ext cx="1371598" cy="137159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7DD71FB-6E77-32D5-1961-BD6979479344}"/>
              </a:ext>
            </a:extLst>
          </p:cNvPr>
          <p:cNvPicPr>
            <a:picLocks noChangeAspect="1"/>
          </p:cNvPicPr>
          <p:nvPr/>
        </p:nvPicPr>
        <p:blipFill>
          <a:blip r:embed="rId5"/>
          <a:stretch>
            <a:fillRect/>
          </a:stretch>
        </p:blipFill>
        <p:spPr>
          <a:xfrm>
            <a:off x="575401" y="1547749"/>
            <a:ext cx="3281665" cy="2486110"/>
          </a:xfrm>
          <a:prstGeom prst="rect">
            <a:avLst/>
          </a:prstGeom>
        </p:spPr>
      </p:pic>
      <p:pic>
        <p:nvPicPr>
          <p:cNvPr id="10244" name="Picture 4" descr="Emoticon with Shades | Funny emoticons, Funny emoji, Funny faces pictures">
            <a:extLst>
              <a:ext uri="{FF2B5EF4-FFF2-40B4-BE49-F238E27FC236}">
                <a16:creationId xmlns:a16="http://schemas.microsoft.com/office/drawing/2014/main" id="{19BA5B7C-BE49-0C4B-BF37-825083035F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7535" y="4290105"/>
            <a:ext cx="2115487" cy="2115487"/>
          </a:xfrm>
          <a:prstGeom prst="rect">
            <a:avLst/>
          </a:prstGeom>
          <a:noFill/>
          <a:extLst>
            <a:ext uri="{909E8E84-426E-40DD-AFC4-6F175D3DCCD1}">
              <a14:hiddenFill xmlns:a14="http://schemas.microsoft.com/office/drawing/2010/main">
                <a:solidFill>
                  <a:srgbClr val="FFFFFF"/>
                </a:solidFill>
              </a14:hiddenFill>
            </a:ext>
          </a:extLst>
        </p:spPr>
      </p:pic>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en-US" altLang="hu-HU" dirty="0"/>
              <a:t>Illusion and the technology behind it</a:t>
            </a:r>
            <a:endParaRPr lang="hu-HU" altLang="hu-HU" dirty="0"/>
          </a:p>
          <a:p>
            <a:r>
              <a:rPr lang="hu-HU" altLang="hu-HU" dirty="0"/>
              <a:t>Back </a:t>
            </a:r>
            <a:r>
              <a:rPr lang="hu-HU" altLang="hu-HU" dirty="0" err="1"/>
              <a:t>to</a:t>
            </a:r>
            <a:r>
              <a:rPr lang="hu-HU" altLang="hu-HU" dirty="0"/>
              <a:t> the </a:t>
            </a:r>
            <a:r>
              <a:rPr lang="hu-HU" altLang="hu-HU" dirty="0" err="1"/>
              <a:t>Cathode</a:t>
            </a:r>
            <a:r>
              <a:rPr lang="hu-HU" altLang="hu-HU" dirty="0"/>
              <a:t> Ray </a:t>
            </a:r>
            <a:r>
              <a:rPr lang="hu-HU" altLang="hu-HU" dirty="0" err="1"/>
              <a:t>Tube</a:t>
            </a:r>
            <a:r>
              <a:rPr lang="hu-HU" altLang="hu-HU" dirty="0"/>
              <a:t> II</a:t>
            </a:r>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6/24/2024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14</a:t>
            </a:fld>
            <a:endParaRPr lang="en-US" altLang="hu-HU" sz="1200">
              <a:solidFill>
                <a:srgbClr val="234DA2"/>
              </a:solidFill>
              <a:latin typeface="Neo Tech Semilab" panose="02000000000000000000"/>
            </a:endParaRPr>
          </a:p>
        </p:txBody>
      </p:sp>
      <p:sp>
        <p:nvSpPr>
          <p:cNvPr id="16390" name="Szöveg helye 5">
            <a:extLst>
              <a:ext uri="{FF2B5EF4-FFF2-40B4-BE49-F238E27FC236}">
                <a16:creationId xmlns:a16="http://schemas.microsoft.com/office/drawing/2014/main" id="{9416961E-A595-4F5B-AB33-7CBA79702D7D}"/>
              </a:ext>
            </a:extLst>
          </p:cNvPr>
          <p:cNvSpPr>
            <a:spLocks noGrp="1"/>
          </p:cNvSpPr>
          <p:nvPr>
            <p:ph type="body" sz="quarter" idx="16"/>
          </p:nvPr>
        </p:nvSpPr>
        <p:spPr>
          <a:xfrm>
            <a:off x="228600" y="1143000"/>
            <a:ext cx="8610600" cy="914400"/>
          </a:xfrm>
        </p:spPr>
        <p:txBody>
          <a:bodyPr/>
          <a:lstStyle/>
          <a:p>
            <a:r>
              <a:rPr lang="hu-HU" altLang="hu-HU" dirty="0"/>
              <a:t>CRT 4k? - </a:t>
            </a:r>
            <a:r>
              <a:rPr lang="hu-HU" altLang="hu-HU" dirty="0" err="1"/>
              <a:t>Phosphorescence</a:t>
            </a:r>
            <a:r>
              <a:rPr lang="hu-HU" altLang="hu-HU" dirty="0"/>
              <a:t>, </a:t>
            </a:r>
            <a:r>
              <a:rPr lang="hu-HU" altLang="hu-HU" dirty="0" err="1"/>
              <a:t>Refresh</a:t>
            </a:r>
            <a:r>
              <a:rPr lang="hu-HU" altLang="hu-HU" dirty="0"/>
              <a:t>, </a:t>
            </a:r>
            <a:r>
              <a:rPr lang="hu-HU" altLang="hu-HU" dirty="0" err="1"/>
              <a:t>Dynamic</a:t>
            </a:r>
            <a:r>
              <a:rPr lang="hu-HU" altLang="hu-HU" dirty="0"/>
              <a:t> </a:t>
            </a:r>
            <a:r>
              <a:rPr lang="hu-HU" altLang="hu-HU" dirty="0" err="1"/>
              <a:t>Contrast</a:t>
            </a:r>
            <a:endParaRPr lang="hu-HU" altLang="hu-HU" dirty="0"/>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6" name="TextBox 5">
            <a:extLst>
              <a:ext uri="{FF2B5EF4-FFF2-40B4-BE49-F238E27FC236}">
                <a16:creationId xmlns:a16="http://schemas.microsoft.com/office/drawing/2014/main" id="{47521B16-A0A8-FDC2-7FC0-DBC445291349}"/>
              </a:ext>
            </a:extLst>
          </p:cNvPr>
          <p:cNvSpPr txBox="1"/>
          <p:nvPr/>
        </p:nvSpPr>
        <p:spPr>
          <a:xfrm>
            <a:off x="259096" y="4121591"/>
            <a:ext cx="4617704" cy="2308324"/>
          </a:xfrm>
          <a:prstGeom prst="rect">
            <a:avLst/>
          </a:prstGeom>
          <a:noFill/>
        </p:spPr>
        <p:txBody>
          <a:bodyPr wrap="square">
            <a:spAutoFit/>
          </a:bodyPr>
          <a:lstStyle/>
          <a:p>
            <a:r>
              <a:rPr lang="hu-HU" sz="1200" dirty="0">
                <a:solidFill>
                  <a:srgbClr val="000000"/>
                </a:solidFill>
                <a:latin typeface="+mj-lt"/>
              </a:rPr>
              <a:t>1 </a:t>
            </a:r>
            <a:r>
              <a:rPr lang="hu-HU" sz="1200" dirty="0" err="1">
                <a:solidFill>
                  <a:srgbClr val="000000"/>
                </a:solidFill>
                <a:latin typeface="+mj-lt"/>
              </a:rPr>
              <a:t>frame</a:t>
            </a:r>
            <a:r>
              <a:rPr lang="hu-HU" sz="1200" dirty="0">
                <a:solidFill>
                  <a:srgbClr val="000000"/>
                </a:solidFill>
                <a:latin typeface="+mj-lt"/>
              </a:rPr>
              <a:t> = 2 </a:t>
            </a:r>
            <a:r>
              <a:rPr lang="hu-HU" sz="1200" dirty="0" err="1">
                <a:solidFill>
                  <a:srgbClr val="000000"/>
                </a:solidFill>
                <a:latin typeface="+mj-lt"/>
              </a:rPr>
              <a:t>fields</a:t>
            </a:r>
            <a:endParaRPr lang="hu-HU" sz="1200" dirty="0">
              <a:solidFill>
                <a:srgbClr val="000000"/>
              </a:solidFill>
              <a:latin typeface="+mj-lt"/>
            </a:endParaRPr>
          </a:p>
          <a:p>
            <a:r>
              <a:rPr lang="hu-HU" sz="1200" dirty="0">
                <a:solidFill>
                  <a:srgbClr val="000000"/>
                </a:solidFill>
                <a:latin typeface="+mj-lt"/>
              </a:rPr>
              <a:t>50 </a:t>
            </a:r>
            <a:r>
              <a:rPr lang="hu-HU" sz="1200" dirty="0" err="1">
                <a:solidFill>
                  <a:srgbClr val="000000"/>
                </a:solidFill>
                <a:latin typeface="+mj-lt"/>
              </a:rPr>
              <a:t>field</a:t>
            </a:r>
            <a:r>
              <a:rPr lang="hu-HU" sz="1200" dirty="0">
                <a:solidFill>
                  <a:srgbClr val="000000"/>
                </a:solidFill>
                <a:latin typeface="+mj-lt"/>
              </a:rPr>
              <a:t>/sec</a:t>
            </a:r>
            <a:br>
              <a:rPr lang="hu-HU" sz="1200" dirty="0">
                <a:solidFill>
                  <a:srgbClr val="000000"/>
                </a:solidFill>
                <a:latin typeface="+mj-lt"/>
              </a:rPr>
            </a:br>
            <a:endParaRPr lang="hu-HU" sz="1200" dirty="0">
              <a:solidFill>
                <a:srgbClr val="000000"/>
              </a:solidFill>
              <a:latin typeface="+mj-lt"/>
            </a:endParaRPr>
          </a:p>
          <a:p>
            <a:r>
              <a:rPr lang="hu-HU" sz="1200" dirty="0">
                <a:solidFill>
                  <a:srgbClr val="000000"/>
                </a:solidFill>
                <a:latin typeface="+mj-lt"/>
              </a:rPr>
              <a:t>625 </a:t>
            </a:r>
            <a:r>
              <a:rPr lang="hu-HU" sz="1200" dirty="0" err="1">
                <a:solidFill>
                  <a:srgbClr val="000000"/>
                </a:solidFill>
                <a:latin typeface="+mj-lt"/>
              </a:rPr>
              <a:t>row</a:t>
            </a:r>
            <a:r>
              <a:rPr lang="hu-HU" sz="1200" dirty="0">
                <a:solidFill>
                  <a:srgbClr val="000000"/>
                </a:solidFill>
                <a:latin typeface="+mj-lt"/>
              </a:rPr>
              <a:t> x 50 Hz </a:t>
            </a:r>
            <a:r>
              <a:rPr lang="hu-HU" sz="1200" dirty="0">
                <a:solidFill>
                  <a:srgbClr val="000000"/>
                </a:solidFill>
                <a:latin typeface="+mj-lt"/>
                <a:sym typeface="Wingdings" panose="05000000000000000000" pitchFamily="2" charset="2"/>
              </a:rPr>
              <a:t> </a:t>
            </a:r>
          </a:p>
          <a:p>
            <a:r>
              <a:rPr lang="hu-HU" sz="1200" dirty="0">
                <a:solidFill>
                  <a:srgbClr val="000000"/>
                </a:solidFill>
                <a:latin typeface="+mj-lt"/>
                <a:sym typeface="Wingdings" panose="05000000000000000000" pitchFamily="2" charset="2"/>
              </a:rPr>
              <a:t>    15.625 kHz </a:t>
            </a:r>
            <a:r>
              <a:rPr lang="hu-HU" sz="1200" dirty="0" err="1">
                <a:solidFill>
                  <a:srgbClr val="000000"/>
                </a:solidFill>
                <a:latin typeface="+mj-lt"/>
                <a:sym typeface="Wingdings" panose="05000000000000000000" pitchFamily="2" charset="2"/>
              </a:rPr>
              <a:t>Horizontal</a:t>
            </a:r>
            <a:r>
              <a:rPr lang="hu-HU" sz="1200" dirty="0">
                <a:solidFill>
                  <a:srgbClr val="000000"/>
                </a:solidFill>
                <a:latin typeface="+mj-lt"/>
                <a:sym typeface="Wingdings" panose="05000000000000000000" pitchFamily="2" charset="2"/>
              </a:rPr>
              <a:t> </a:t>
            </a:r>
            <a:r>
              <a:rPr lang="hu-HU" sz="1200" dirty="0" err="1">
                <a:solidFill>
                  <a:srgbClr val="000000"/>
                </a:solidFill>
                <a:latin typeface="+mj-lt"/>
                <a:sym typeface="Wingdings" panose="05000000000000000000" pitchFamily="2" charset="2"/>
              </a:rPr>
              <a:t>Frequency</a:t>
            </a:r>
            <a:endParaRPr lang="hu-HU" sz="1200" dirty="0">
              <a:solidFill>
                <a:srgbClr val="000000"/>
              </a:solidFill>
              <a:latin typeface="+mj-lt"/>
              <a:sym typeface="Wingdings" panose="05000000000000000000" pitchFamily="2" charset="2"/>
            </a:endParaRPr>
          </a:p>
          <a:p>
            <a:endParaRPr lang="hu-HU" sz="1200" dirty="0">
              <a:solidFill>
                <a:srgbClr val="000000"/>
              </a:solidFill>
              <a:latin typeface="+mj-lt"/>
              <a:sym typeface="Wingdings" panose="05000000000000000000" pitchFamily="2" charset="2"/>
            </a:endParaRPr>
          </a:p>
          <a:p>
            <a:r>
              <a:rPr lang="hu-HU" sz="1200" dirty="0">
                <a:solidFill>
                  <a:srgbClr val="000000"/>
                </a:solidFill>
                <a:latin typeface="+mj-lt"/>
                <a:sym typeface="Wingdings" panose="05000000000000000000" pitchFamily="2" charset="2"/>
              </a:rPr>
              <a:t>625 </a:t>
            </a:r>
            <a:r>
              <a:rPr lang="hu-HU" sz="1200" dirty="0" err="1">
                <a:solidFill>
                  <a:srgbClr val="000000"/>
                </a:solidFill>
                <a:latin typeface="+mj-lt"/>
                <a:sym typeface="Wingdings" panose="05000000000000000000" pitchFamily="2" charset="2"/>
              </a:rPr>
              <a:t>row</a:t>
            </a:r>
            <a:r>
              <a:rPr lang="hu-HU" sz="1200" dirty="0">
                <a:solidFill>
                  <a:srgbClr val="000000"/>
                </a:solidFill>
                <a:latin typeface="+mj-lt"/>
                <a:sym typeface="Wingdings" panose="05000000000000000000" pitchFamily="2" charset="2"/>
              </a:rPr>
              <a:t> x 825 col x (</a:t>
            </a:r>
            <a:r>
              <a:rPr lang="hu-HU" sz="1200" dirty="0">
                <a:solidFill>
                  <a:srgbClr val="FF0000"/>
                </a:solidFill>
                <a:latin typeface="+mj-lt"/>
                <a:sym typeface="Wingdings" panose="05000000000000000000" pitchFamily="2" charset="2"/>
              </a:rPr>
              <a:t>25 </a:t>
            </a:r>
            <a:r>
              <a:rPr lang="hu-HU" sz="1200" dirty="0" err="1">
                <a:solidFill>
                  <a:srgbClr val="FF0000"/>
                </a:solidFill>
                <a:latin typeface="+mj-lt"/>
                <a:sym typeface="Wingdings" panose="05000000000000000000" pitchFamily="2" charset="2"/>
              </a:rPr>
              <a:t>frame</a:t>
            </a:r>
            <a:r>
              <a:rPr lang="hu-HU" sz="1200" dirty="0">
                <a:solidFill>
                  <a:srgbClr val="FF0000"/>
                </a:solidFill>
                <a:latin typeface="+mj-lt"/>
                <a:sym typeface="Wingdings" panose="05000000000000000000" pitchFamily="2" charset="2"/>
              </a:rPr>
              <a:t> / 2</a:t>
            </a:r>
            <a:r>
              <a:rPr lang="hu-HU" sz="1200" dirty="0">
                <a:solidFill>
                  <a:srgbClr val="000000"/>
                </a:solidFill>
                <a:latin typeface="+mj-lt"/>
                <a:sym typeface="Wingdings" panose="05000000000000000000" pitchFamily="2" charset="2"/>
              </a:rPr>
              <a:t>) </a:t>
            </a:r>
          </a:p>
          <a:p>
            <a:r>
              <a:rPr lang="hu-HU" sz="1200" dirty="0">
                <a:solidFill>
                  <a:srgbClr val="000000"/>
                </a:solidFill>
                <a:latin typeface="+mj-lt"/>
                <a:sym typeface="Wingdings" panose="05000000000000000000" pitchFamily="2" charset="2"/>
              </a:rPr>
              <a:t>     6.5 MHz  </a:t>
            </a:r>
            <a:r>
              <a:rPr lang="hu-HU" sz="1200" dirty="0" err="1">
                <a:solidFill>
                  <a:srgbClr val="000000"/>
                </a:solidFill>
                <a:latin typeface="+mj-lt"/>
                <a:sym typeface="Wingdings" panose="05000000000000000000" pitchFamily="2" charset="2"/>
              </a:rPr>
              <a:t>BandWidth</a:t>
            </a:r>
            <a:endParaRPr lang="hu-HU" sz="1200" dirty="0">
              <a:solidFill>
                <a:srgbClr val="000000"/>
              </a:solidFill>
              <a:latin typeface="+mj-lt"/>
              <a:sym typeface="Wingdings" panose="05000000000000000000" pitchFamily="2" charset="2"/>
            </a:endParaRPr>
          </a:p>
          <a:p>
            <a:endParaRPr lang="hu-HU" sz="1200" dirty="0">
              <a:solidFill>
                <a:srgbClr val="000000"/>
              </a:solidFill>
              <a:latin typeface="+mj-lt"/>
              <a:sym typeface="Wingdings" panose="05000000000000000000" pitchFamily="2" charset="2"/>
            </a:endParaRPr>
          </a:p>
          <a:p>
            <a:endParaRPr lang="hu-HU" sz="1200" dirty="0">
              <a:solidFill>
                <a:srgbClr val="000000"/>
              </a:solidFill>
              <a:latin typeface="+mj-lt"/>
              <a:sym typeface="Wingdings" panose="05000000000000000000" pitchFamily="2" charset="2"/>
            </a:endParaRPr>
          </a:p>
          <a:p>
            <a:r>
              <a:rPr lang="hu-HU" sz="1200" dirty="0">
                <a:solidFill>
                  <a:srgbClr val="000000"/>
                </a:solidFill>
                <a:latin typeface="+mj-lt"/>
                <a:sym typeface="Wingdings" panose="05000000000000000000" pitchFamily="2" charset="2"/>
              </a:rPr>
              <a:t>1/BW   </a:t>
            </a:r>
            <a:r>
              <a:rPr lang="hu-HU" sz="1200" b="1" dirty="0">
                <a:solidFill>
                  <a:srgbClr val="000000"/>
                </a:solidFill>
                <a:latin typeface="+mj-lt"/>
                <a:sym typeface="Wingdings" panose="05000000000000000000" pitchFamily="2" charset="2"/>
              </a:rPr>
              <a:t>Pixel Time = 153 </a:t>
            </a:r>
            <a:r>
              <a:rPr lang="hu-HU" sz="1200" b="1" dirty="0" err="1">
                <a:solidFill>
                  <a:srgbClr val="000000"/>
                </a:solidFill>
                <a:latin typeface="+mj-lt"/>
                <a:sym typeface="Wingdings" panose="05000000000000000000" pitchFamily="2" charset="2"/>
              </a:rPr>
              <a:t>nsec</a:t>
            </a:r>
            <a:endParaRPr lang="hu-HU" sz="1200" b="1" dirty="0">
              <a:solidFill>
                <a:srgbClr val="000000"/>
              </a:solidFill>
              <a:latin typeface="+mj-lt"/>
              <a:sym typeface="Wingdings" panose="05000000000000000000" pitchFamily="2" charset="2"/>
            </a:endParaRPr>
          </a:p>
          <a:p>
            <a:r>
              <a:rPr lang="hu-HU" sz="1200" dirty="0">
                <a:solidFill>
                  <a:srgbClr val="000000"/>
                </a:solidFill>
                <a:latin typeface="+mj-lt"/>
                <a:sym typeface="Wingdings" panose="05000000000000000000" pitchFamily="2" charset="2"/>
              </a:rPr>
              <a:t>1 / (50 Hz / 2)            =   40 </a:t>
            </a:r>
            <a:r>
              <a:rPr lang="hu-HU" sz="1200" dirty="0" err="1">
                <a:solidFill>
                  <a:srgbClr val="000000"/>
                </a:solidFill>
                <a:latin typeface="+mj-lt"/>
                <a:sym typeface="Wingdings" panose="05000000000000000000" pitchFamily="2" charset="2"/>
              </a:rPr>
              <a:t>msec</a:t>
            </a:r>
            <a:endParaRPr lang="hu-HU" sz="1200" dirty="0">
              <a:solidFill>
                <a:srgbClr val="000000"/>
              </a:solidFill>
              <a:latin typeface="+mj-lt"/>
              <a:sym typeface="Wingdings" panose="05000000000000000000" pitchFamily="2" charset="2"/>
            </a:endParaRPr>
          </a:p>
        </p:txBody>
      </p:sp>
      <p:sp>
        <p:nvSpPr>
          <p:cNvPr id="7" name="AutoShape 10" descr="PANASONIC COLOR PILOT Vintage Television Set 1981 Big 19&quot; Color Tv $419.99  - PicClick">
            <a:extLst>
              <a:ext uri="{FF2B5EF4-FFF2-40B4-BE49-F238E27FC236}">
                <a16:creationId xmlns:a16="http://schemas.microsoft.com/office/drawing/2014/main" id="{EDDF871A-5229-C05F-930C-19F08543EA5D}"/>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10242" name="Picture 2" descr="Explanation of screen resolutions TV: HD, FHD, 4K">
            <a:extLst>
              <a:ext uri="{FF2B5EF4-FFF2-40B4-BE49-F238E27FC236}">
                <a16:creationId xmlns:a16="http://schemas.microsoft.com/office/drawing/2014/main" id="{98503790-3A1D-0094-5C1D-4BF8E4A6F9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96668" y="1751435"/>
            <a:ext cx="3809620" cy="200931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E955EDA8-8E97-2917-F260-99D4E2407742}"/>
              </a:ext>
            </a:extLst>
          </p:cNvPr>
          <p:cNvGrpSpPr/>
          <p:nvPr/>
        </p:nvGrpSpPr>
        <p:grpSpPr>
          <a:xfrm>
            <a:off x="4257620" y="3821532"/>
            <a:ext cx="5023157" cy="646331"/>
            <a:chOff x="4257620" y="3821532"/>
            <a:chExt cx="5023157" cy="646331"/>
          </a:xfrm>
        </p:grpSpPr>
        <p:sp>
          <p:nvSpPr>
            <p:cNvPr id="2" name="TextBox 1">
              <a:extLst>
                <a:ext uri="{FF2B5EF4-FFF2-40B4-BE49-F238E27FC236}">
                  <a16:creationId xmlns:a16="http://schemas.microsoft.com/office/drawing/2014/main" id="{2F2F39EE-F54B-8440-0B42-0FCC6C42F681}"/>
                </a:ext>
              </a:extLst>
            </p:cNvPr>
            <p:cNvSpPr txBox="1"/>
            <p:nvPr/>
          </p:nvSpPr>
          <p:spPr>
            <a:xfrm>
              <a:off x="4257620" y="3821532"/>
              <a:ext cx="1697773" cy="646331"/>
            </a:xfrm>
            <a:prstGeom prst="rect">
              <a:avLst/>
            </a:prstGeom>
            <a:noFill/>
          </p:spPr>
          <p:txBody>
            <a:bodyPr wrap="square">
              <a:spAutoFit/>
            </a:bodyPr>
            <a:lstStyle/>
            <a:p>
              <a:pPr algn="ctr"/>
              <a:r>
                <a:rPr lang="hu-HU" sz="1200" b="0" i="0" dirty="0">
                  <a:solidFill>
                    <a:srgbClr val="000000"/>
                  </a:solidFill>
                  <a:effectLst/>
                  <a:latin typeface="Roboto" panose="02000000000000000000" pitchFamily="2" charset="0"/>
                </a:rPr>
                <a:t>4 k</a:t>
              </a:r>
            </a:p>
            <a:p>
              <a:pPr algn="ctr"/>
              <a:r>
                <a:rPr lang="hu-HU" sz="1200" dirty="0">
                  <a:solidFill>
                    <a:srgbClr val="000000"/>
                  </a:solidFill>
                  <a:latin typeface="Roboto" panose="02000000000000000000" pitchFamily="2" charset="0"/>
                </a:rPr>
                <a:t>4096 x 2160 </a:t>
              </a:r>
            </a:p>
            <a:p>
              <a:pPr algn="ctr"/>
              <a:r>
                <a:rPr lang="hu-HU" sz="1200" dirty="0">
                  <a:solidFill>
                    <a:srgbClr val="000000"/>
                  </a:solidFill>
                  <a:latin typeface="Roboto" panose="02000000000000000000" pitchFamily="2" charset="0"/>
                </a:rPr>
                <a:t>60 </a:t>
              </a:r>
              <a:r>
                <a:rPr lang="hu-HU" sz="1200" dirty="0" err="1">
                  <a:solidFill>
                    <a:srgbClr val="000000"/>
                  </a:solidFill>
                  <a:latin typeface="Roboto" panose="02000000000000000000" pitchFamily="2" charset="0"/>
                </a:rPr>
                <a:t>frame</a:t>
              </a:r>
              <a:r>
                <a:rPr lang="hu-HU" sz="1200" dirty="0">
                  <a:solidFill>
                    <a:srgbClr val="000000"/>
                  </a:solidFill>
                  <a:latin typeface="Roboto" panose="02000000000000000000" pitchFamily="2" charset="0"/>
                </a:rPr>
                <a:t>/sec</a:t>
              </a:r>
              <a:endParaRPr lang="hu-HU" sz="1200" dirty="0"/>
            </a:p>
          </p:txBody>
        </p:sp>
        <p:sp>
          <p:nvSpPr>
            <p:cNvPr id="9" name="TextBox 8">
              <a:extLst>
                <a:ext uri="{FF2B5EF4-FFF2-40B4-BE49-F238E27FC236}">
                  <a16:creationId xmlns:a16="http://schemas.microsoft.com/office/drawing/2014/main" id="{CF0D6FD8-A83B-4E87-D8BC-459F3E2816D6}"/>
                </a:ext>
              </a:extLst>
            </p:cNvPr>
            <p:cNvSpPr txBox="1"/>
            <p:nvPr/>
          </p:nvSpPr>
          <p:spPr>
            <a:xfrm>
              <a:off x="6568822" y="3821532"/>
              <a:ext cx="2711955" cy="461665"/>
            </a:xfrm>
            <a:prstGeom prst="rect">
              <a:avLst/>
            </a:prstGeom>
            <a:noFill/>
          </p:spPr>
          <p:txBody>
            <a:bodyPr wrap="square">
              <a:spAutoFit/>
            </a:bodyPr>
            <a:lstStyle/>
            <a:p>
              <a:pPr algn="ctr"/>
              <a:r>
                <a:rPr lang="hu-HU" sz="1200" dirty="0">
                  <a:solidFill>
                    <a:srgbClr val="000000"/>
                  </a:solidFill>
                  <a:latin typeface="+mj-lt"/>
                  <a:sym typeface="Wingdings" panose="05000000000000000000" pitchFamily="2" charset="2"/>
                </a:rPr>
                <a:t>531 MHz  </a:t>
              </a:r>
              <a:r>
                <a:rPr lang="hu-HU" sz="1200" dirty="0" err="1">
                  <a:solidFill>
                    <a:srgbClr val="000000"/>
                  </a:solidFill>
                  <a:latin typeface="+mj-lt"/>
                  <a:sym typeface="Wingdings" panose="05000000000000000000" pitchFamily="2" charset="2"/>
                </a:rPr>
                <a:t>BandWidth</a:t>
              </a:r>
              <a:endParaRPr lang="hu-HU" sz="1200" dirty="0">
                <a:solidFill>
                  <a:srgbClr val="000000"/>
                </a:solidFill>
                <a:latin typeface="+mj-lt"/>
                <a:sym typeface="Wingdings" panose="05000000000000000000" pitchFamily="2" charset="2"/>
              </a:endParaRPr>
            </a:p>
            <a:p>
              <a:pPr algn="ctr"/>
              <a:r>
                <a:rPr lang="hu-HU" sz="1200" dirty="0">
                  <a:solidFill>
                    <a:srgbClr val="000000"/>
                  </a:solidFill>
                  <a:latin typeface="+mj-lt"/>
                  <a:sym typeface="Wingdings" panose="05000000000000000000" pitchFamily="2" charset="2"/>
                </a:rPr>
                <a:t>1/BW   </a:t>
              </a:r>
              <a:r>
                <a:rPr lang="hu-HU" sz="1200" b="1" dirty="0">
                  <a:solidFill>
                    <a:srgbClr val="000000"/>
                  </a:solidFill>
                  <a:latin typeface="+mj-lt"/>
                  <a:sym typeface="Wingdings" panose="05000000000000000000" pitchFamily="2" charset="2"/>
                </a:rPr>
                <a:t>Pixel Time = 1.88 </a:t>
              </a:r>
              <a:r>
                <a:rPr lang="hu-HU" sz="1200" b="1" dirty="0" err="1">
                  <a:solidFill>
                    <a:srgbClr val="000000"/>
                  </a:solidFill>
                  <a:latin typeface="+mj-lt"/>
                  <a:sym typeface="Wingdings" panose="05000000000000000000" pitchFamily="2" charset="2"/>
                </a:rPr>
                <a:t>nsec</a:t>
              </a:r>
              <a:endParaRPr lang="hu-HU" sz="1200" b="1" dirty="0">
                <a:solidFill>
                  <a:srgbClr val="000000"/>
                </a:solidFill>
                <a:latin typeface="+mj-lt"/>
                <a:sym typeface="Wingdings" panose="05000000000000000000" pitchFamily="2" charset="2"/>
              </a:endParaRPr>
            </a:p>
          </p:txBody>
        </p:sp>
      </p:grpSp>
      <p:pic>
        <p:nvPicPr>
          <p:cNvPr id="10246" name="Picture 6" descr="Funny Emoticons | Funny emoji faces, Emoticons emojis, Emoji pictures">
            <a:extLst>
              <a:ext uri="{FF2B5EF4-FFF2-40B4-BE49-F238E27FC236}">
                <a16:creationId xmlns:a16="http://schemas.microsoft.com/office/drawing/2014/main" id="{2DD9CE20-8F11-36A0-D192-352949F441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67605" y="3980003"/>
            <a:ext cx="1367846" cy="1367846"/>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8" descr="14 Inch CRT TV (G04) - China 14′′ Color Tv and 14 Inch Crt Tv price">
            <a:extLst>
              <a:ext uri="{FF2B5EF4-FFF2-40B4-BE49-F238E27FC236}">
                <a16:creationId xmlns:a16="http://schemas.microsoft.com/office/drawing/2014/main" id="{71442AC1-8B04-8392-0463-69E47B4C3E68}"/>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20" name="Picture 19">
            <a:extLst>
              <a:ext uri="{FF2B5EF4-FFF2-40B4-BE49-F238E27FC236}">
                <a16:creationId xmlns:a16="http://schemas.microsoft.com/office/drawing/2014/main" id="{FC21E8D0-3A05-BC2F-8CBB-AEE3B36F115F}"/>
              </a:ext>
            </a:extLst>
          </p:cNvPr>
          <p:cNvPicPr>
            <a:picLocks noChangeAspect="1"/>
          </p:cNvPicPr>
          <p:nvPr/>
        </p:nvPicPr>
        <p:blipFill>
          <a:blip r:embed="rId9"/>
          <a:stretch>
            <a:fillRect/>
          </a:stretch>
        </p:blipFill>
        <p:spPr>
          <a:xfrm>
            <a:off x="4071255" y="1945756"/>
            <a:ext cx="4874856" cy="1535093"/>
          </a:xfrm>
          <a:prstGeom prst="rect">
            <a:avLst/>
          </a:prstGeom>
        </p:spPr>
      </p:pic>
      <p:sp>
        <p:nvSpPr>
          <p:cNvPr id="10" name="Freeform: Shape 9">
            <a:extLst>
              <a:ext uri="{FF2B5EF4-FFF2-40B4-BE49-F238E27FC236}">
                <a16:creationId xmlns:a16="http://schemas.microsoft.com/office/drawing/2014/main" id="{E64358AE-E35F-9F20-61F8-7624056600DE}"/>
              </a:ext>
            </a:extLst>
          </p:cNvPr>
          <p:cNvSpPr/>
          <p:nvPr/>
        </p:nvSpPr>
        <p:spPr>
          <a:xfrm>
            <a:off x="4584700" y="4530725"/>
            <a:ext cx="1962150" cy="1467052"/>
          </a:xfrm>
          <a:custGeom>
            <a:avLst/>
            <a:gdLst>
              <a:gd name="connsiteX0" fmla="*/ 0 w 1962150"/>
              <a:gd name="connsiteY0" fmla="*/ 0 h 1467052"/>
              <a:gd name="connsiteX1" fmla="*/ 25400 w 1962150"/>
              <a:gd name="connsiteY1" fmla="*/ 34925 h 1467052"/>
              <a:gd name="connsiteX2" fmla="*/ 38100 w 1962150"/>
              <a:gd name="connsiteY2" fmla="*/ 57150 h 1467052"/>
              <a:gd name="connsiteX3" fmla="*/ 57150 w 1962150"/>
              <a:gd name="connsiteY3" fmla="*/ 73025 h 1467052"/>
              <a:gd name="connsiteX4" fmla="*/ 76200 w 1962150"/>
              <a:gd name="connsiteY4" fmla="*/ 88900 h 1467052"/>
              <a:gd name="connsiteX5" fmla="*/ 92075 w 1962150"/>
              <a:gd name="connsiteY5" fmla="*/ 114300 h 1467052"/>
              <a:gd name="connsiteX6" fmla="*/ 98425 w 1962150"/>
              <a:gd name="connsiteY6" fmla="*/ 123825 h 1467052"/>
              <a:gd name="connsiteX7" fmla="*/ 107950 w 1962150"/>
              <a:gd name="connsiteY7" fmla="*/ 136525 h 1467052"/>
              <a:gd name="connsiteX8" fmla="*/ 111125 w 1962150"/>
              <a:gd name="connsiteY8" fmla="*/ 146050 h 1467052"/>
              <a:gd name="connsiteX9" fmla="*/ 117475 w 1962150"/>
              <a:gd name="connsiteY9" fmla="*/ 155575 h 1467052"/>
              <a:gd name="connsiteX10" fmla="*/ 120650 w 1962150"/>
              <a:gd name="connsiteY10" fmla="*/ 165100 h 1467052"/>
              <a:gd name="connsiteX11" fmla="*/ 130175 w 1962150"/>
              <a:gd name="connsiteY11" fmla="*/ 174625 h 1467052"/>
              <a:gd name="connsiteX12" fmla="*/ 142875 w 1962150"/>
              <a:gd name="connsiteY12" fmla="*/ 193675 h 1467052"/>
              <a:gd name="connsiteX13" fmla="*/ 152400 w 1962150"/>
              <a:gd name="connsiteY13" fmla="*/ 200025 h 1467052"/>
              <a:gd name="connsiteX14" fmla="*/ 161925 w 1962150"/>
              <a:gd name="connsiteY14" fmla="*/ 209550 h 1467052"/>
              <a:gd name="connsiteX15" fmla="*/ 171450 w 1962150"/>
              <a:gd name="connsiteY15" fmla="*/ 212725 h 1467052"/>
              <a:gd name="connsiteX16" fmla="*/ 193675 w 1962150"/>
              <a:gd name="connsiteY16" fmla="*/ 228600 h 1467052"/>
              <a:gd name="connsiteX17" fmla="*/ 203200 w 1962150"/>
              <a:gd name="connsiteY17" fmla="*/ 238125 h 1467052"/>
              <a:gd name="connsiteX18" fmla="*/ 215900 w 1962150"/>
              <a:gd name="connsiteY18" fmla="*/ 260350 h 1467052"/>
              <a:gd name="connsiteX19" fmla="*/ 228600 w 1962150"/>
              <a:gd name="connsiteY19" fmla="*/ 279400 h 1467052"/>
              <a:gd name="connsiteX20" fmla="*/ 234950 w 1962150"/>
              <a:gd name="connsiteY20" fmla="*/ 292100 h 1467052"/>
              <a:gd name="connsiteX21" fmla="*/ 244475 w 1962150"/>
              <a:gd name="connsiteY21" fmla="*/ 298450 h 1467052"/>
              <a:gd name="connsiteX22" fmla="*/ 260350 w 1962150"/>
              <a:gd name="connsiteY22" fmla="*/ 323850 h 1467052"/>
              <a:gd name="connsiteX23" fmla="*/ 273050 w 1962150"/>
              <a:gd name="connsiteY23" fmla="*/ 333375 h 1467052"/>
              <a:gd name="connsiteX24" fmla="*/ 279400 w 1962150"/>
              <a:gd name="connsiteY24" fmla="*/ 342900 h 1467052"/>
              <a:gd name="connsiteX25" fmla="*/ 288925 w 1962150"/>
              <a:gd name="connsiteY25" fmla="*/ 352425 h 1467052"/>
              <a:gd name="connsiteX26" fmla="*/ 298450 w 1962150"/>
              <a:gd name="connsiteY26" fmla="*/ 371475 h 1467052"/>
              <a:gd name="connsiteX27" fmla="*/ 301625 w 1962150"/>
              <a:gd name="connsiteY27" fmla="*/ 381000 h 1467052"/>
              <a:gd name="connsiteX28" fmla="*/ 323850 w 1962150"/>
              <a:gd name="connsiteY28" fmla="*/ 384175 h 1467052"/>
              <a:gd name="connsiteX29" fmla="*/ 358775 w 1962150"/>
              <a:gd name="connsiteY29" fmla="*/ 412750 h 1467052"/>
              <a:gd name="connsiteX30" fmla="*/ 368300 w 1962150"/>
              <a:gd name="connsiteY30" fmla="*/ 422275 h 1467052"/>
              <a:gd name="connsiteX31" fmla="*/ 374650 w 1962150"/>
              <a:gd name="connsiteY31" fmla="*/ 434975 h 1467052"/>
              <a:gd name="connsiteX32" fmla="*/ 393700 w 1962150"/>
              <a:gd name="connsiteY32" fmla="*/ 450850 h 1467052"/>
              <a:gd name="connsiteX33" fmla="*/ 409575 w 1962150"/>
              <a:gd name="connsiteY33" fmla="*/ 463550 h 1467052"/>
              <a:gd name="connsiteX34" fmla="*/ 415925 w 1962150"/>
              <a:gd name="connsiteY34" fmla="*/ 473075 h 1467052"/>
              <a:gd name="connsiteX35" fmla="*/ 428625 w 1962150"/>
              <a:gd name="connsiteY35" fmla="*/ 482600 h 1467052"/>
              <a:gd name="connsiteX36" fmla="*/ 444500 w 1962150"/>
              <a:gd name="connsiteY36" fmla="*/ 511175 h 1467052"/>
              <a:gd name="connsiteX37" fmla="*/ 460375 w 1962150"/>
              <a:gd name="connsiteY37" fmla="*/ 530225 h 1467052"/>
              <a:gd name="connsiteX38" fmla="*/ 469900 w 1962150"/>
              <a:gd name="connsiteY38" fmla="*/ 542925 h 1467052"/>
              <a:gd name="connsiteX39" fmla="*/ 479425 w 1962150"/>
              <a:gd name="connsiteY39" fmla="*/ 552450 h 1467052"/>
              <a:gd name="connsiteX40" fmla="*/ 492125 w 1962150"/>
              <a:gd name="connsiteY40" fmla="*/ 574675 h 1467052"/>
              <a:gd name="connsiteX41" fmla="*/ 511175 w 1962150"/>
              <a:gd name="connsiteY41" fmla="*/ 584200 h 1467052"/>
              <a:gd name="connsiteX42" fmla="*/ 520700 w 1962150"/>
              <a:gd name="connsiteY42" fmla="*/ 590550 h 1467052"/>
              <a:gd name="connsiteX43" fmla="*/ 549275 w 1962150"/>
              <a:gd name="connsiteY43" fmla="*/ 612775 h 1467052"/>
              <a:gd name="connsiteX44" fmla="*/ 558800 w 1962150"/>
              <a:gd name="connsiteY44" fmla="*/ 619125 h 1467052"/>
              <a:gd name="connsiteX45" fmla="*/ 565150 w 1962150"/>
              <a:gd name="connsiteY45" fmla="*/ 628650 h 1467052"/>
              <a:gd name="connsiteX46" fmla="*/ 574675 w 1962150"/>
              <a:gd name="connsiteY46" fmla="*/ 631825 h 1467052"/>
              <a:gd name="connsiteX47" fmla="*/ 587375 w 1962150"/>
              <a:gd name="connsiteY47" fmla="*/ 657225 h 1467052"/>
              <a:gd name="connsiteX48" fmla="*/ 596900 w 1962150"/>
              <a:gd name="connsiteY48" fmla="*/ 666750 h 1467052"/>
              <a:gd name="connsiteX49" fmla="*/ 603250 w 1962150"/>
              <a:gd name="connsiteY49" fmla="*/ 676275 h 1467052"/>
              <a:gd name="connsiteX50" fmla="*/ 612775 w 1962150"/>
              <a:gd name="connsiteY50" fmla="*/ 682625 h 1467052"/>
              <a:gd name="connsiteX51" fmla="*/ 622300 w 1962150"/>
              <a:gd name="connsiteY51" fmla="*/ 695325 h 1467052"/>
              <a:gd name="connsiteX52" fmla="*/ 638175 w 1962150"/>
              <a:gd name="connsiteY52" fmla="*/ 704850 h 1467052"/>
              <a:gd name="connsiteX53" fmla="*/ 660400 w 1962150"/>
              <a:gd name="connsiteY53" fmla="*/ 720725 h 1467052"/>
              <a:gd name="connsiteX54" fmla="*/ 669925 w 1962150"/>
              <a:gd name="connsiteY54" fmla="*/ 727075 h 1467052"/>
              <a:gd name="connsiteX55" fmla="*/ 682625 w 1962150"/>
              <a:gd name="connsiteY55" fmla="*/ 739775 h 1467052"/>
              <a:gd name="connsiteX56" fmla="*/ 685800 w 1962150"/>
              <a:gd name="connsiteY56" fmla="*/ 749300 h 1467052"/>
              <a:gd name="connsiteX57" fmla="*/ 736600 w 1962150"/>
              <a:gd name="connsiteY57" fmla="*/ 758825 h 1467052"/>
              <a:gd name="connsiteX58" fmla="*/ 752475 w 1962150"/>
              <a:gd name="connsiteY58" fmla="*/ 796925 h 1467052"/>
              <a:gd name="connsiteX59" fmla="*/ 762000 w 1962150"/>
              <a:gd name="connsiteY59" fmla="*/ 803275 h 1467052"/>
              <a:gd name="connsiteX60" fmla="*/ 777875 w 1962150"/>
              <a:gd name="connsiteY60" fmla="*/ 831850 h 1467052"/>
              <a:gd name="connsiteX61" fmla="*/ 784225 w 1962150"/>
              <a:gd name="connsiteY61" fmla="*/ 841375 h 1467052"/>
              <a:gd name="connsiteX62" fmla="*/ 803275 w 1962150"/>
              <a:gd name="connsiteY62" fmla="*/ 854075 h 1467052"/>
              <a:gd name="connsiteX63" fmla="*/ 835025 w 1962150"/>
              <a:gd name="connsiteY63" fmla="*/ 876300 h 1467052"/>
              <a:gd name="connsiteX64" fmla="*/ 847725 w 1962150"/>
              <a:gd name="connsiteY64" fmla="*/ 882650 h 1467052"/>
              <a:gd name="connsiteX65" fmla="*/ 866775 w 1962150"/>
              <a:gd name="connsiteY65" fmla="*/ 889000 h 1467052"/>
              <a:gd name="connsiteX66" fmla="*/ 879475 w 1962150"/>
              <a:gd name="connsiteY66" fmla="*/ 898525 h 1467052"/>
              <a:gd name="connsiteX67" fmla="*/ 889000 w 1962150"/>
              <a:gd name="connsiteY67" fmla="*/ 901700 h 1467052"/>
              <a:gd name="connsiteX68" fmla="*/ 911225 w 1962150"/>
              <a:gd name="connsiteY68" fmla="*/ 914400 h 1467052"/>
              <a:gd name="connsiteX69" fmla="*/ 930275 w 1962150"/>
              <a:gd name="connsiteY69" fmla="*/ 930275 h 1467052"/>
              <a:gd name="connsiteX70" fmla="*/ 939800 w 1962150"/>
              <a:gd name="connsiteY70" fmla="*/ 939800 h 1467052"/>
              <a:gd name="connsiteX71" fmla="*/ 952500 w 1962150"/>
              <a:gd name="connsiteY71" fmla="*/ 946150 h 1467052"/>
              <a:gd name="connsiteX72" fmla="*/ 965200 w 1962150"/>
              <a:gd name="connsiteY72" fmla="*/ 955675 h 1467052"/>
              <a:gd name="connsiteX73" fmla="*/ 981075 w 1962150"/>
              <a:gd name="connsiteY73" fmla="*/ 962025 h 1467052"/>
              <a:gd name="connsiteX74" fmla="*/ 990600 w 1962150"/>
              <a:gd name="connsiteY74" fmla="*/ 968375 h 1467052"/>
              <a:gd name="connsiteX75" fmla="*/ 1012825 w 1962150"/>
              <a:gd name="connsiteY75" fmla="*/ 984250 h 1467052"/>
              <a:gd name="connsiteX76" fmla="*/ 1019175 w 1962150"/>
              <a:gd name="connsiteY76" fmla="*/ 1003300 h 1467052"/>
              <a:gd name="connsiteX77" fmla="*/ 1028700 w 1962150"/>
              <a:gd name="connsiteY77" fmla="*/ 1012825 h 1467052"/>
              <a:gd name="connsiteX78" fmla="*/ 1054100 w 1962150"/>
              <a:gd name="connsiteY78" fmla="*/ 1025525 h 1467052"/>
              <a:gd name="connsiteX79" fmla="*/ 1063625 w 1962150"/>
              <a:gd name="connsiteY79" fmla="*/ 1031875 h 1467052"/>
              <a:gd name="connsiteX80" fmla="*/ 1079500 w 1962150"/>
              <a:gd name="connsiteY80" fmla="*/ 1054100 h 1467052"/>
              <a:gd name="connsiteX81" fmla="*/ 1089025 w 1962150"/>
              <a:gd name="connsiteY81" fmla="*/ 1057275 h 1467052"/>
              <a:gd name="connsiteX82" fmla="*/ 1095375 w 1962150"/>
              <a:gd name="connsiteY82" fmla="*/ 1066800 h 1467052"/>
              <a:gd name="connsiteX83" fmla="*/ 1120775 w 1962150"/>
              <a:gd name="connsiteY83" fmla="*/ 1079500 h 1467052"/>
              <a:gd name="connsiteX84" fmla="*/ 1139825 w 1962150"/>
              <a:gd name="connsiteY84" fmla="*/ 1089025 h 1467052"/>
              <a:gd name="connsiteX85" fmla="*/ 1149350 w 1962150"/>
              <a:gd name="connsiteY85" fmla="*/ 1095375 h 1467052"/>
              <a:gd name="connsiteX86" fmla="*/ 1165225 w 1962150"/>
              <a:gd name="connsiteY86" fmla="*/ 1098550 h 1467052"/>
              <a:gd name="connsiteX87" fmla="*/ 1190625 w 1962150"/>
              <a:gd name="connsiteY87" fmla="*/ 1111250 h 1467052"/>
              <a:gd name="connsiteX88" fmla="*/ 1212850 w 1962150"/>
              <a:gd name="connsiteY88" fmla="*/ 1117600 h 1467052"/>
              <a:gd name="connsiteX89" fmla="*/ 1235075 w 1962150"/>
              <a:gd name="connsiteY89" fmla="*/ 1127125 h 1467052"/>
              <a:gd name="connsiteX90" fmla="*/ 1247775 w 1962150"/>
              <a:gd name="connsiteY90" fmla="*/ 1136650 h 1467052"/>
              <a:gd name="connsiteX91" fmla="*/ 1257300 w 1962150"/>
              <a:gd name="connsiteY91" fmla="*/ 1143000 h 1467052"/>
              <a:gd name="connsiteX92" fmla="*/ 1273175 w 1962150"/>
              <a:gd name="connsiteY92" fmla="*/ 1165225 h 1467052"/>
              <a:gd name="connsiteX93" fmla="*/ 1289050 w 1962150"/>
              <a:gd name="connsiteY93" fmla="*/ 1168400 h 1467052"/>
              <a:gd name="connsiteX94" fmla="*/ 1308100 w 1962150"/>
              <a:gd name="connsiteY94" fmla="*/ 1174750 h 1467052"/>
              <a:gd name="connsiteX95" fmla="*/ 1317625 w 1962150"/>
              <a:gd name="connsiteY95" fmla="*/ 1184275 h 1467052"/>
              <a:gd name="connsiteX96" fmla="*/ 1327150 w 1962150"/>
              <a:gd name="connsiteY96" fmla="*/ 1190625 h 1467052"/>
              <a:gd name="connsiteX97" fmla="*/ 1358900 w 1962150"/>
              <a:gd name="connsiteY97" fmla="*/ 1212850 h 1467052"/>
              <a:gd name="connsiteX98" fmla="*/ 1374775 w 1962150"/>
              <a:gd name="connsiteY98" fmla="*/ 1222375 h 1467052"/>
              <a:gd name="connsiteX99" fmla="*/ 1400175 w 1962150"/>
              <a:gd name="connsiteY99" fmla="*/ 1238250 h 1467052"/>
              <a:gd name="connsiteX100" fmla="*/ 1412875 w 1962150"/>
              <a:gd name="connsiteY100" fmla="*/ 1241425 h 1467052"/>
              <a:gd name="connsiteX101" fmla="*/ 1422400 w 1962150"/>
              <a:gd name="connsiteY101" fmla="*/ 1244600 h 1467052"/>
              <a:gd name="connsiteX102" fmla="*/ 1438275 w 1962150"/>
              <a:gd name="connsiteY102" fmla="*/ 1247775 h 1467052"/>
              <a:gd name="connsiteX103" fmla="*/ 1450975 w 1962150"/>
              <a:gd name="connsiteY103" fmla="*/ 1250950 h 1467052"/>
              <a:gd name="connsiteX104" fmla="*/ 1460500 w 1962150"/>
              <a:gd name="connsiteY104" fmla="*/ 1260475 h 1467052"/>
              <a:gd name="connsiteX105" fmla="*/ 1466850 w 1962150"/>
              <a:gd name="connsiteY105" fmla="*/ 1273175 h 1467052"/>
              <a:gd name="connsiteX106" fmla="*/ 1492250 w 1962150"/>
              <a:gd name="connsiteY106" fmla="*/ 1279525 h 1467052"/>
              <a:gd name="connsiteX107" fmla="*/ 1514475 w 1962150"/>
              <a:gd name="connsiteY107" fmla="*/ 1285875 h 1467052"/>
              <a:gd name="connsiteX108" fmla="*/ 1539875 w 1962150"/>
              <a:gd name="connsiteY108" fmla="*/ 1298575 h 1467052"/>
              <a:gd name="connsiteX109" fmla="*/ 1558925 w 1962150"/>
              <a:gd name="connsiteY109" fmla="*/ 1311275 h 1467052"/>
              <a:gd name="connsiteX110" fmla="*/ 1577975 w 1962150"/>
              <a:gd name="connsiteY110" fmla="*/ 1317625 h 1467052"/>
              <a:gd name="connsiteX111" fmla="*/ 1587500 w 1962150"/>
              <a:gd name="connsiteY111" fmla="*/ 1320800 h 1467052"/>
              <a:gd name="connsiteX112" fmla="*/ 1597025 w 1962150"/>
              <a:gd name="connsiteY112" fmla="*/ 1327150 h 1467052"/>
              <a:gd name="connsiteX113" fmla="*/ 1619250 w 1962150"/>
              <a:gd name="connsiteY113" fmla="*/ 1333500 h 1467052"/>
              <a:gd name="connsiteX114" fmla="*/ 1631950 w 1962150"/>
              <a:gd name="connsiteY114" fmla="*/ 1339850 h 1467052"/>
              <a:gd name="connsiteX115" fmla="*/ 1647825 w 1962150"/>
              <a:gd name="connsiteY115" fmla="*/ 1343025 h 1467052"/>
              <a:gd name="connsiteX116" fmla="*/ 1657350 w 1962150"/>
              <a:gd name="connsiteY116" fmla="*/ 1346200 h 1467052"/>
              <a:gd name="connsiteX117" fmla="*/ 1682750 w 1962150"/>
              <a:gd name="connsiteY117" fmla="*/ 1362075 h 1467052"/>
              <a:gd name="connsiteX118" fmla="*/ 1692275 w 1962150"/>
              <a:gd name="connsiteY118" fmla="*/ 1368425 h 1467052"/>
              <a:gd name="connsiteX119" fmla="*/ 1704975 w 1962150"/>
              <a:gd name="connsiteY119" fmla="*/ 1371600 h 1467052"/>
              <a:gd name="connsiteX120" fmla="*/ 1714500 w 1962150"/>
              <a:gd name="connsiteY120" fmla="*/ 1377950 h 1467052"/>
              <a:gd name="connsiteX121" fmla="*/ 1720850 w 1962150"/>
              <a:gd name="connsiteY121" fmla="*/ 1390650 h 1467052"/>
              <a:gd name="connsiteX122" fmla="*/ 1736725 w 1962150"/>
              <a:gd name="connsiteY122" fmla="*/ 1393825 h 1467052"/>
              <a:gd name="connsiteX123" fmla="*/ 1746250 w 1962150"/>
              <a:gd name="connsiteY123" fmla="*/ 1400175 h 1467052"/>
              <a:gd name="connsiteX124" fmla="*/ 1771650 w 1962150"/>
              <a:gd name="connsiteY124" fmla="*/ 1406525 h 1467052"/>
              <a:gd name="connsiteX125" fmla="*/ 1781175 w 1962150"/>
              <a:gd name="connsiteY125" fmla="*/ 1412875 h 1467052"/>
              <a:gd name="connsiteX126" fmla="*/ 1800225 w 1962150"/>
              <a:gd name="connsiteY126" fmla="*/ 1419225 h 1467052"/>
              <a:gd name="connsiteX127" fmla="*/ 1809750 w 1962150"/>
              <a:gd name="connsiteY127" fmla="*/ 1425575 h 1467052"/>
              <a:gd name="connsiteX128" fmla="*/ 1828800 w 1962150"/>
              <a:gd name="connsiteY128" fmla="*/ 1441450 h 1467052"/>
              <a:gd name="connsiteX129" fmla="*/ 1860550 w 1962150"/>
              <a:gd name="connsiteY129" fmla="*/ 1450975 h 1467052"/>
              <a:gd name="connsiteX130" fmla="*/ 1885950 w 1962150"/>
              <a:gd name="connsiteY130" fmla="*/ 1460500 h 1467052"/>
              <a:gd name="connsiteX131" fmla="*/ 1895475 w 1962150"/>
              <a:gd name="connsiteY131" fmla="*/ 1463675 h 1467052"/>
              <a:gd name="connsiteX132" fmla="*/ 1962150 w 1962150"/>
              <a:gd name="connsiteY132" fmla="*/ 1466850 h 146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1962150" h="1467052">
                <a:moveTo>
                  <a:pt x="0" y="0"/>
                </a:moveTo>
                <a:cubicBezTo>
                  <a:pt x="7724" y="9655"/>
                  <a:pt x="19914" y="23952"/>
                  <a:pt x="25400" y="34925"/>
                </a:cubicBezTo>
                <a:cubicBezTo>
                  <a:pt x="29282" y="42689"/>
                  <a:pt x="32490" y="50418"/>
                  <a:pt x="38100" y="57150"/>
                </a:cubicBezTo>
                <a:cubicBezTo>
                  <a:pt x="50749" y="72329"/>
                  <a:pt x="43527" y="61673"/>
                  <a:pt x="57150" y="73025"/>
                </a:cubicBezTo>
                <a:cubicBezTo>
                  <a:pt x="81596" y="93397"/>
                  <a:pt x="52551" y="73134"/>
                  <a:pt x="76200" y="88900"/>
                </a:cubicBezTo>
                <a:cubicBezTo>
                  <a:pt x="83757" y="111570"/>
                  <a:pt x="76981" y="104237"/>
                  <a:pt x="92075" y="114300"/>
                </a:cubicBezTo>
                <a:cubicBezTo>
                  <a:pt x="94192" y="117475"/>
                  <a:pt x="96207" y="120720"/>
                  <a:pt x="98425" y="123825"/>
                </a:cubicBezTo>
                <a:cubicBezTo>
                  <a:pt x="101501" y="128131"/>
                  <a:pt x="105325" y="131931"/>
                  <a:pt x="107950" y="136525"/>
                </a:cubicBezTo>
                <a:cubicBezTo>
                  <a:pt x="109610" y="139431"/>
                  <a:pt x="109628" y="143057"/>
                  <a:pt x="111125" y="146050"/>
                </a:cubicBezTo>
                <a:cubicBezTo>
                  <a:pt x="112832" y="149463"/>
                  <a:pt x="115768" y="152162"/>
                  <a:pt x="117475" y="155575"/>
                </a:cubicBezTo>
                <a:cubicBezTo>
                  <a:pt x="118972" y="158568"/>
                  <a:pt x="118794" y="162315"/>
                  <a:pt x="120650" y="165100"/>
                </a:cubicBezTo>
                <a:cubicBezTo>
                  <a:pt x="123141" y="168836"/>
                  <a:pt x="127418" y="171081"/>
                  <a:pt x="130175" y="174625"/>
                </a:cubicBezTo>
                <a:cubicBezTo>
                  <a:pt x="134860" y="180649"/>
                  <a:pt x="136525" y="189442"/>
                  <a:pt x="142875" y="193675"/>
                </a:cubicBezTo>
                <a:cubicBezTo>
                  <a:pt x="146050" y="195792"/>
                  <a:pt x="149469" y="197582"/>
                  <a:pt x="152400" y="200025"/>
                </a:cubicBezTo>
                <a:cubicBezTo>
                  <a:pt x="155849" y="202900"/>
                  <a:pt x="158189" y="207059"/>
                  <a:pt x="161925" y="209550"/>
                </a:cubicBezTo>
                <a:cubicBezTo>
                  <a:pt x="164710" y="211406"/>
                  <a:pt x="168275" y="211667"/>
                  <a:pt x="171450" y="212725"/>
                </a:cubicBezTo>
                <a:cubicBezTo>
                  <a:pt x="196215" y="237490"/>
                  <a:pt x="164422" y="207705"/>
                  <a:pt x="193675" y="228600"/>
                </a:cubicBezTo>
                <a:cubicBezTo>
                  <a:pt x="197329" y="231210"/>
                  <a:pt x="200025" y="234950"/>
                  <a:pt x="203200" y="238125"/>
                </a:cubicBezTo>
                <a:cubicBezTo>
                  <a:pt x="208754" y="260341"/>
                  <a:pt x="201962" y="242430"/>
                  <a:pt x="215900" y="260350"/>
                </a:cubicBezTo>
                <a:cubicBezTo>
                  <a:pt x="220585" y="266374"/>
                  <a:pt x="225187" y="272574"/>
                  <a:pt x="228600" y="279400"/>
                </a:cubicBezTo>
                <a:cubicBezTo>
                  <a:pt x="230717" y="283633"/>
                  <a:pt x="231920" y="288464"/>
                  <a:pt x="234950" y="292100"/>
                </a:cubicBezTo>
                <a:cubicBezTo>
                  <a:pt x="237393" y="295031"/>
                  <a:pt x="241300" y="296333"/>
                  <a:pt x="244475" y="298450"/>
                </a:cubicBezTo>
                <a:cubicBezTo>
                  <a:pt x="249505" y="308510"/>
                  <a:pt x="252107" y="315607"/>
                  <a:pt x="260350" y="323850"/>
                </a:cubicBezTo>
                <a:cubicBezTo>
                  <a:pt x="264092" y="327592"/>
                  <a:pt x="269308" y="329633"/>
                  <a:pt x="273050" y="333375"/>
                </a:cubicBezTo>
                <a:cubicBezTo>
                  <a:pt x="275748" y="336073"/>
                  <a:pt x="276957" y="339969"/>
                  <a:pt x="279400" y="342900"/>
                </a:cubicBezTo>
                <a:cubicBezTo>
                  <a:pt x="282275" y="346349"/>
                  <a:pt x="285750" y="349250"/>
                  <a:pt x="288925" y="352425"/>
                </a:cubicBezTo>
                <a:cubicBezTo>
                  <a:pt x="296905" y="376366"/>
                  <a:pt x="286140" y="346856"/>
                  <a:pt x="298450" y="371475"/>
                </a:cubicBezTo>
                <a:cubicBezTo>
                  <a:pt x="299947" y="374468"/>
                  <a:pt x="298632" y="379503"/>
                  <a:pt x="301625" y="381000"/>
                </a:cubicBezTo>
                <a:cubicBezTo>
                  <a:pt x="308318" y="384347"/>
                  <a:pt x="316442" y="383117"/>
                  <a:pt x="323850" y="384175"/>
                </a:cubicBezTo>
                <a:cubicBezTo>
                  <a:pt x="347426" y="398320"/>
                  <a:pt x="335361" y="389336"/>
                  <a:pt x="358775" y="412750"/>
                </a:cubicBezTo>
                <a:cubicBezTo>
                  <a:pt x="361950" y="415925"/>
                  <a:pt x="366292" y="418259"/>
                  <a:pt x="368300" y="422275"/>
                </a:cubicBezTo>
                <a:cubicBezTo>
                  <a:pt x="370417" y="426508"/>
                  <a:pt x="371899" y="431124"/>
                  <a:pt x="374650" y="434975"/>
                </a:cubicBezTo>
                <a:cubicBezTo>
                  <a:pt x="380206" y="442753"/>
                  <a:pt x="386105" y="445787"/>
                  <a:pt x="393700" y="450850"/>
                </a:cubicBezTo>
                <a:cubicBezTo>
                  <a:pt x="411898" y="478147"/>
                  <a:pt x="387667" y="446023"/>
                  <a:pt x="409575" y="463550"/>
                </a:cubicBezTo>
                <a:cubicBezTo>
                  <a:pt x="412555" y="465934"/>
                  <a:pt x="413227" y="470377"/>
                  <a:pt x="415925" y="473075"/>
                </a:cubicBezTo>
                <a:cubicBezTo>
                  <a:pt x="419667" y="476817"/>
                  <a:pt x="424392" y="479425"/>
                  <a:pt x="428625" y="482600"/>
                </a:cubicBezTo>
                <a:cubicBezTo>
                  <a:pt x="436395" y="505910"/>
                  <a:pt x="430242" y="496917"/>
                  <a:pt x="444500" y="511175"/>
                </a:cubicBezTo>
                <a:cubicBezTo>
                  <a:pt x="450564" y="529367"/>
                  <a:pt x="443075" y="512925"/>
                  <a:pt x="460375" y="530225"/>
                </a:cubicBezTo>
                <a:cubicBezTo>
                  <a:pt x="464117" y="533967"/>
                  <a:pt x="466456" y="538907"/>
                  <a:pt x="469900" y="542925"/>
                </a:cubicBezTo>
                <a:cubicBezTo>
                  <a:pt x="472822" y="546334"/>
                  <a:pt x="476815" y="548796"/>
                  <a:pt x="479425" y="552450"/>
                </a:cubicBezTo>
                <a:cubicBezTo>
                  <a:pt x="485651" y="561166"/>
                  <a:pt x="484626" y="567176"/>
                  <a:pt x="492125" y="574675"/>
                </a:cubicBezTo>
                <a:cubicBezTo>
                  <a:pt x="501224" y="583774"/>
                  <a:pt x="500846" y="579035"/>
                  <a:pt x="511175" y="584200"/>
                </a:cubicBezTo>
                <a:cubicBezTo>
                  <a:pt x="514588" y="585907"/>
                  <a:pt x="517769" y="588107"/>
                  <a:pt x="520700" y="590550"/>
                </a:cubicBezTo>
                <a:cubicBezTo>
                  <a:pt x="550543" y="615419"/>
                  <a:pt x="501127" y="580677"/>
                  <a:pt x="549275" y="612775"/>
                </a:cubicBezTo>
                <a:lnTo>
                  <a:pt x="558800" y="619125"/>
                </a:lnTo>
                <a:cubicBezTo>
                  <a:pt x="560917" y="622300"/>
                  <a:pt x="562170" y="626266"/>
                  <a:pt x="565150" y="628650"/>
                </a:cubicBezTo>
                <a:cubicBezTo>
                  <a:pt x="567763" y="630741"/>
                  <a:pt x="572620" y="629183"/>
                  <a:pt x="574675" y="631825"/>
                </a:cubicBezTo>
                <a:cubicBezTo>
                  <a:pt x="580487" y="639297"/>
                  <a:pt x="580682" y="650532"/>
                  <a:pt x="587375" y="657225"/>
                </a:cubicBezTo>
                <a:cubicBezTo>
                  <a:pt x="590550" y="660400"/>
                  <a:pt x="594025" y="663301"/>
                  <a:pt x="596900" y="666750"/>
                </a:cubicBezTo>
                <a:cubicBezTo>
                  <a:pt x="599343" y="669681"/>
                  <a:pt x="600552" y="673577"/>
                  <a:pt x="603250" y="676275"/>
                </a:cubicBezTo>
                <a:cubicBezTo>
                  <a:pt x="605948" y="678973"/>
                  <a:pt x="610077" y="679927"/>
                  <a:pt x="612775" y="682625"/>
                </a:cubicBezTo>
                <a:cubicBezTo>
                  <a:pt x="616517" y="686367"/>
                  <a:pt x="618318" y="691840"/>
                  <a:pt x="622300" y="695325"/>
                </a:cubicBezTo>
                <a:cubicBezTo>
                  <a:pt x="626944" y="699389"/>
                  <a:pt x="632942" y="701579"/>
                  <a:pt x="638175" y="704850"/>
                </a:cubicBezTo>
                <a:cubicBezTo>
                  <a:pt x="650147" y="712333"/>
                  <a:pt x="647360" y="711410"/>
                  <a:pt x="660400" y="720725"/>
                </a:cubicBezTo>
                <a:cubicBezTo>
                  <a:pt x="663505" y="722943"/>
                  <a:pt x="667028" y="724592"/>
                  <a:pt x="669925" y="727075"/>
                </a:cubicBezTo>
                <a:cubicBezTo>
                  <a:pt x="674471" y="730971"/>
                  <a:pt x="678392" y="735542"/>
                  <a:pt x="682625" y="739775"/>
                </a:cubicBezTo>
                <a:cubicBezTo>
                  <a:pt x="683683" y="742950"/>
                  <a:pt x="684140" y="746394"/>
                  <a:pt x="685800" y="749300"/>
                </a:cubicBezTo>
                <a:cubicBezTo>
                  <a:pt x="699544" y="773352"/>
                  <a:pt x="700638" y="761591"/>
                  <a:pt x="736600" y="758825"/>
                </a:cubicBezTo>
                <a:cubicBezTo>
                  <a:pt x="739369" y="769902"/>
                  <a:pt x="743684" y="791064"/>
                  <a:pt x="752475" y="796925"/>
                </a:cubicBezTo>
                <a:lnTo>
                  <a:pt x="762000" y="803275"/>
                </a:lnTo>
                <a:cubicBezTo>
                  <a:pt x="767588" y="820040"/>
                  <a:pt x="763319" y="810015"/>
                  <a:pt x="777875" y="831850"/>
                </a:cubicBezTo>
                <a:cubicBezTo>
                  <a:pt x="779992" y="835025"/>
                  <a:pt x="781050" y="839258"/>
                  <a:pt x="784225" y="841375"/>
                </a:cubicBezTo>
                <a:cubicBezTo>
                  <a:pt x="790575" y="845608"/>
                  <a:pt x="797170" y="849496"/>
                  <a:pt x="803275" y="854075"/>
                </a:cubicBezTo>
                <a:cubicBezTo>
                  <a:pt x="811239" y="860048"/>
                  <a:pt x="827207" y="872391"/>
                  <a:pt x="835025" y="876300"/>
                </a:cubicBezTo>
                <a:cubicBezTo>
                  <a:pt x="839258" y="878417"/>
                  <a:pt x="843331" y="880892"/>
                  <a:pt x="847725" y="882650"/>
                </a:cubicBezTo>
                <a:cubicBezTo>
                  <a:pt x="853940" y="885136"/>
                  <a:pt x="866775" y="889000"/>
                  <a:pt x="866775" y="889000"/>
                </a:cubicBezTo>
                <a:cubicBezTo>
                  <a:pt x="871008" y="892175"/>
                  <a:pt x="874881" y="895900"/>
                  <a:pt x="879475" y="898525"/>
                </a:cubicBezTo>
                <a:cubicBezTo>
                  <a:pt x="882381" y="900185"/>
                  <a:pt x="885924" y="900382"/>
                  <a:pt x="889000" y="901700"/>
                </a:cubicBezTo>
                <a:cubicBezTo>
                  <a:pt x="900279" y="906534"/>
                  <a:pt x="901659" y="908023"/>
                  <a:pt x="911225" y="914400"/>
                </a:cubicBezTo>
                <a:cubicBezTo>
                  <a:pt x="923743" y="933177"/>
                  <a:pt x="909768" y="915627"/>
                  <a:pt x="930275" y="930275"/>
                </a:cubicBezTo>
                <a:cubicBezTo>
                  <a:pt x="933929" y="932885"/>
                  <a:pt x="936146" y="937190"/>
                  <a:pt x="939800" y="939800"/>
                </a:cubicBezTo>
                <a:cubicBezTo>
                  <a:pt x="943651" y="942551"/>
                  <a:pt x="948486" y="943642"/>
                  <a:pt x="952500" y="946150"/>
                </a:cubicBezTo>
                <a:cubicBezTo>
                  <a:pt x="956987" y="948955"/>
                  <a:pt x="960574" y="953105"/>
                  <a:pt x="965200" y="955675"/>
                </a:cubicBezTo>
                <a:cubicBezTo>
                  <a:pt x="970182" y="958443"/>
                  <a:pt x="975977" y="959476"/>
                  <a:pt x="981075" y="962025"/>
                </a:cubicBezTo>
                <a:cubicBezTo>
                  <a:pt x="984488" y="963732"/>
                  <a:pt x="987287" y="966482"/>
                  <a:pt x="990600" y="968375"/>
                </a:cubicBezTo>
                <a:cubicBezTo>
                  <a:pt x="1010102" y="979519"/>
                  <a:pt x="997310" y="968735"/>
                  <a:pt x="1012825" y="984250"/>
                </a:cubicBezTo>
                <a:cubicBezTo>
                  <a:pt x="1014942" y="990600"/>
                  <a:pt x="1014442" y="998567"/>
                  <a:pt x="1019175" y="1003300"/>
                </a:cubicBezTo>
                <a:cubicBezTo>
                  <a:pt x="1022350" y="1006475"/>
                  <a:pt x="1024912" y="1010414"/>
                  <a:pt x="1028700" y="1012825"/>
                </a:cubicBezTo>
                <a:cubicBezTo>
                  <a:pt x="1036686" y="1017907"/>
                  <a:pt x="1046224" y="1020274"/>
                  <a:pt x="1054100" y="1025525"/>
                </a:cubicBezTo>
                <a:lnTo>
                  <a:pt x="1063625" y="1031875"/>
                </a:lnTo>
                <a:cubicBezTo>
                  <a:pt x="1068591" y="1041807"/>
                  <a:pt x="1069846" y="1047664"/>
                  <a:pt x="1079500" y="1054100"/>
                </a:cubicBezTo>
                <a:cubicBezTo>
                  <a:pt x="1082285" y="1055956"/>
                  <a:pt x="1085850" y="1056217"/>
                  <a:pt x="1089025" y="1057275"/>
                </a:cubicBezTo>
                <a:cubicBezTo>
                  <a:pt x="1091142" y="1060450"/>
                  <a:pt x="1092249" y="1064612"/>
                  <a:pt x="1095375" y="1066800"/>
                </a:cubicBezTo>
                <a:cubicBezTo>
                  <a:pt x="1103130" y="1072228"/>
                  <a:pt x="1112899" y="1074249"/>
                  <a:pt x="1120775" y="1079500"/>
                </a:cubicBezTo>
                <a:cubicBezTo>
                  <a:pt x="1148072" y="1097698"/>
                  <a:pt x="1113535" y="1075880"/>
                  <a:pt x="1139825" y="1089025"/>
                </a:cubicBezTo>
                <a:cubicBezTo>
                  <a:pt x="1143238" y="1090732"/>
                  <a:pt x="1145777" y="1094035"/>
                  <a:pt x="1149350" y="1095375"/>
                </a:cubicBezTo>
                <a:cubicBezTo>
                  <a:pt x="1154403" y="1097270"/>
                  <a:pt x="1159933" y="1097492"/>
                  <a:pt x="1165225" y="1098550"/>
                </a:cubicBezTo>
                <a:cubicBezTo>
                  <a:pt x="1173692" y="1102783"/>
                  <a:pt x="1181442" y="1108954"/>
                  <a:pt x="1190625" y="1111250"/>
                </a:cubicBezTo>
                <a:cubicBezTo>
                  <a:pt x="1197070" y="1112861"/>
                  <a:pt x="1206473" y="1114867"/>
                  <a:pt x="1212850" y="1117600"/>
                </a:cubicBezTo>
                <a:cubicBezTo>
                  <a:pt x="1240313" y="1129370"/>
                  <a:pt x="1212737" y="1119679"/>
                  <a:pt x="1235075" y="1127125"/>
                </a:cubicBezTo>
                <a:cubicBezTo>
                  <a:pt x="1239308" y="1130300"/>
                  <a:pt x="1243469" y="1133574"/>
                  <a:pt x="1247775" y="1136650"/>
                </a:cubicBezTo>
                <a:cubicBezTo>
                  <a:pt x="1250880" y="1138868"/>
                  <a:pt x="1254857" y="1140069"/>
                  <a:pt x="1257300" y="1143000"/>
                </a:cubicBezTo>
                <a:cubicBezTo>
                  <a:pt x="1265519" y="1152862"/>
                  <a:pt x="1260435" y="1158855"/>
                  <a:pt x="1273175" y="1165225"/>
                </a:cubicBezTo>
                <a:cubicBezTo>
                  <a:pt x="1278002" y="1167638"/>
                  <a:pt x="1283844" y="1166980"/>
                  <a:pt x="1289050" y="1168400"/>
                </a:cubicBezTo>
                <a:cubicBezTo>
                  <a:pt x="1295508" y="1170161"/>
                  <a:pt x="1308100" y="1174750"/>
                  <a:pt x="1308100" y="1174750"/>
                </a:cubicBezTo>
                <a:cubicBezTo>
                  <a:pt x="1311275" y="1177925"/>
                  <a:pt x="1314176" y="1181400"/>
                  <a:pt x="1317625" y="1184275"/>
                </a:cubicBezTo>
                <a:cubicBezTo>
                  <a:pt x="1320556" y="1186718"/>
                  <a:pt x="1324298" y="1188090"/>
                  <a:pt x="1327150" y="1190625"/>
                </a:cubicBezTo>
                <a:cubicBezTo>
                  <a:pt x="1353135" y="1213723"/>
                  <a:pt x="1335617" y="1207029"/>
                  <a:pt x="1358900" y="1212850"/>
                </a:cubicBezTo>
                <a:cubicBezTo>
                  <a:pt x="1364192" y="1216025"/>
                  <a:pt x="1369640" y="1218952"/>
                  <a:pt x="1374775" y="1222375"/>
                </a:cubicBezTo>
                <a:cubicBezTo>
                  <a:pt x="1387619" y="1230937"/>
                  <a:pt x="1386000" y="1232934"/>
                  <a:pt x="1400175" y="1238250"/>
                </a:cubicBezTo>
                <a:cubicBezTo>
                  <a:pt x="1404261" y="1239782"/>
                  <a:pt x="1408679" y="1240226"/>
                  <a:pt x="1412875" y="1241425"/>
                </a:cubicBezTo>
                <a:cubicBezTo>
                  <a:pt x="1416093" y="1242344"/>
                  <a:pt x="1419153" y="1243788"/>
                  <a:pt x="1422400" y="1244600"/>
                </a:cubicBezTo>
                <a:cubicBezTo>
                  <a:pt x="1427635" y="1245909"/>
                  <a:pt x="1433007" y="1246604"/>
                  <a:pt x="1438275" y="1247775"/>
                </a:cubicBezTo>
                <a:cubicBezTo>
                  <a:pt x="1442535" y="1248722"/>
                  <a:pt x="1446742" y="1249892"/>
                  <a:pt x="1450975" y="1250950"/>
                </a:cubicBezTo>
                <a:cubicBezTo>
                  <a:pt x="1454150" y="1254125"/>
                  <a:pt x="1457890" y="1256821"/>
                  <a:pt x="1460500" y="1260475"/>
                </a:cubicBezTo>
                <a:cubicBezTo>
                  <a:pt x="1463251" y="1264326"/>
                  <a:pt x="1462791" y="1270740"/>
                  <a:pt x="1466850" y="1273175"/>
                </a:cubicBezTo>
                <a:cubicBezTo>
                  <a:pt x="1474334" y="1277665"/>
                  <a:pt x="1483783" y="1277408"/>
                  <a:pt x="1492250" y="1279525"/>
                </a:cubicBezTo>
                <a:cubicBezTo>
                  <a:pt x="1497639" y="1280872"/>
                  <a:pt x="1508908" y="1283345"/>
                  <a:pt x="1514475" y="1285875"/>
                </a:cubicBezTo>
                <a:cubicBezTo>
                  <a:pt x="1523093" y="1289792"/>
                  <a:pt x="1531999" y="1293324"/>
                  <a:pt x="1539875" y="1298575"/>
                </a:cubicBezTo>
                <a:cubicBezTo>
                  <a:pt x="1546225" y="1302808"/>
                  <a:pt x="1551685" y="1308862"/>
                  <a:pt x="1558925" y="1311275"/>
                </a:cubicBezTo>
                <a:lnTo>
                  <a:pt x="1577975" y="1317625"/>
                </a:lnTo>
                <a:cubicBezTo>
                  <a:pt x="1581150" y="1318683"/>
                  <a:pt x="1584715" y="1318944"/>
                  <a:pt x="1587500" y="1320800"/>
                </a:cubicBezTo>
                <a:cubicBezTo>
                  <a:pt x="1590675" y="1322917"/>
                  <a:pt x="1593612" y="1325443"/>
                  <a:pt x="1597025" y="1327150"/>
                </a:cubicBezTo>
                <a:cubicBezTo>
                  <a:pt x="1604701" y="1330988"/>
                  <a:pt x="1611112" y="1330448"/>
                  <a:pt x="1619250" y="1333500"/>
                </a:cubicBezTo>
                <a:cubicBezTo>
                  <a:pt x="1623682" y="1335162"/>
                  <a:pt x="1627460" y="1338353"/>
                  <a:pt x="1631950" y="1339850"/>
                </a:cubicBezTo>
                <a:cubicBezTo>
                  <a:pt x="1637070" y="1341557"/>
                  <a:pt x="1642590" y="1341716"/>
                  <a:pt x="1647825" y="1343025"/>
                </a:cubicBezTo>
                <a:cubicBezTo>
                  <a:pt x="1651072" y="1343837"/>
                  <a:pt x="1654175" y="1345142"/>
                  <a:pt x="1657350" y="1346200"/>
                </a:cubicBezTo>
                <a:cubicBezTo>
                  <a:pt x="1681633" y="1364412"/>
                  <a:pt x="1658344" y="1348129"/>
                  <a:pt x="1682750" y="1362075"/>
                </a:cubicBezTo>
                <a:cubicBezTo>
                  <a:pt x="1686063" y="1363968"/>
                  <a:pt x="1688768" y="1366922"/>
                  <a:pt x="1692275" y="1368425"/>
                </a:cubicBezTo>
                <a:cubicBezTo>
                  <a:pt x="1696286" y="1370144"/>
                  <a:pt x="1700742" y="1370542"/>
                  <a:pt x="1704975" y="1371600"/>
                </a:cubicBezTo>
                <a:cubicBezTo>
                  <a:pt x="1708150" y="1373717"/>
                  <a:pt x="1712057" y="1375019"/>
                  <a:pt x="1714500" y="1377950"/>
                </a:cubicBezTo>
                <a:cubicBezTo>
                  <a:pt x="1717530" y="1381586"/>
                  <a:pt x="1716999" y="1387899"/>
                  <a:pt x="1720850" y="1390650"/>
                </a:cubicBezTo>
                <a:cubicBezTo>
                  <a:pt x="1725241" y="1393787"/>
                  <a:pt x="1731433" y="1392767"/>
                  <a:pt x="1736725" y="1393825"/>
                </a:cubicBezTo>
                <a:cubicBezTo>
                  <a:pt x="1739900" y="1395942"/>
                  <a:pt x="1742664" y="1398871"/>
                  <a:pt x="1746250" y="1400175"/>
                </a:cubicBezTo>
                <a:cubicBezTo>
                  <a:pt x="1754452" y="1403157"/>
                  <a:pt x="1771650" y="1406525"/>
                  <a:pt x="1771650" y="1406525"/>
                </a:cubicBezTo>
                <a:cubicBezTo>
                  <a:pt x="1774825" y="1408642"/>
                  <a:pt x="1777688" y="1411325"/>
                  <a:pt x="1781175" y="1412875"/>
                </a:cubicBezTo>
                <a:cubicBezTo>
                  <a:pt x="1787292" y="1415593"/>
                  <a:pt x="1794656" y="1415512"/>
                  <a:pt x="1800225" y="1419225"/>
                </a:cubicBezTo>
                <a:cubicBezTo>
                  <a:pt x="1803400" y="1421342"/>
                  <a:pt x="1806819" y="1423132"/>
                  <a:pt x="1809750" y="1425575"/>
                </a:cubicBezTo>
                <a:cubicBezTo>
                  <a:pt x="1817827" y="1432306"/>
                  <a:pt x="1819062" y="1437277"/>
                  <a:pt x="1828800" y="1441450"/>
                </a:cubicBezTo>
                <a:cubicBezTo>
                  <a:pt x="1841224" y="1446775"/>
                  <a:pt x="1847745" y="1442438"/>
                  <a:pt x="1860550" y="1450975"/>
                </a:cubicBezTo>
                <a:cubicBezTo>
                  <a:pt x="1876230" y="1461428"/>
                  <a:pt x="1863979" y="1455007"/>
                  <a:pt x="1885950" y="1460500"/>
                </a:cubicBezTo>
                <a:cubicBezTo>
                  <a:pt x="1889197" y="1461312"/>
                  <a:pt x="1892174" y="1463125"/>
                  <a:pt x="1895475" y="1463675"/>
                </a:cubicBezTo>
                <a:cubicBezTo>
                  <a:pt x="1922940" y="1468252"/>
                  <a:pt x="1932664" y="1466850"/>
                  <a:pt x="1962150" y="1466850"/>
                </a:cubicBezTo>
              </a:path>
            </a:pathLst>
          </a:custGeom>
          <a:ln w="2540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hu-HU"/>
          </a:p>
        </p:txBody>
      </p:sp>
      <p:cxnSp>
        <p:nvCxnSpPr>
          <p:cNvPr id="13" name="Straight Connector 12">
            <a:extLst>
              <a:ext uri="{FF2B5EF4-FFF2-40B4-BE49-F238E27FC236}">
                <a16:creationId xmlns:a16="http://schemas.microsoft.com/office/drawing/2014/main" id="{A965233F-67F0-0D85-5778-80C9F57BFEF7}"/>
              </a:ext>
            </a:extLst>
          </p:cNvPr>
          <p:cNvCxnSpPr/>
          <p:nvPr/>
        </p:nvCxnSpPr>
        <p:spPr>
          <a:xfrm flipV="1">
            <a:off x="5292080" y="5347849"/>
            <a:ext cx="0" cy="64992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3B5084D7-1F7E-FA67-8077-5B0896120186}"/>
              </a:ext>
            </a:extLst>
          </p:cNvPr>
          <p:cNvSpPr/>
          <p:nvPr/>
        </p:nvSpPr>
        <p:spPr>
          <a:xfrm>
            <a:off x="4441974" y="4512206"/>
            <a:ext cx="142725" cy="1485572"/>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81090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2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LED 1000x1000 17 Inch CRT TV, Warranty: 1 Year">
            <a:extLst>
              <a:ext uri="{FF2B5EF4-FFF2-40B4-BE49-F238E27FC236}">
                <a16:creationId xmlns:a16="http://schemas.microsoft.com/office/drawing/2014/main" id="{60C034E3-5487-A9C3-B39B-AF20A54F29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793" y="1554540"/>
            <a:ext cx="2940743" cy="2940743"/>
          </a:xfrm>
          <a:prstGeom prst="rect">
            <a:avLst/>
          </a:prstGeom>
          <a:noFill/>
          <a:extLst>
            <a:ext uri="{909E8E84-426E-40DD-AFC4-6F175D3DCCD1}">
              <a14:hiddenFill xmlns:a14="http://schemas.microsoft.com/office/drawing/2010/main">
                <a:solidFill>
                  <a:srgbClr val="FFFFFF"/>
                </a:solidFill>
              </a14:hiddenFill>
            </a:ext>
          </a:extLst>
        </p:spPr>
      </p:pic>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en-US" altLang="hu-HU" dirty="0"/>
              <a:t>Illusion and the technology behind it</a:t>
            </a:r>
            <a:endParaRPr lang="hu-HU" altLang="hu-HU" dirty="0"/>
          </a:p>
          <a:p>
            <a:r>
              <a:rPr lang="hu-HU" altLang="hu-HU" dirty="0" err="1"/>
              <a:t>Color</a:t>
            </a:r>
            <a:r>
              <a:rPr lang="hu-HU" altLang="hu-HU" dirty="0"/>
              <a:t> </a:t>
            </a:r>
            <a:r>
              <a:rPr lang="hu-HU" altLang="hu-HU" dirty="0" err="1"/>
              <a:t>Space</a:t>
            </a:r>
            <a:endParaRPr lang="hu-HU" altLang="hu-HU" dirty="0"/>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6/24/2024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15</a:t>
            </a:fld>
            <a:endParaRPr lang="en-US" altLang="hu-HU" sz="1200">
              <a:solidFill>
                <a:srgbClr val="234DA2"/>
              </a:solidFill>
              <a:latin typeface="Neo Tech Semilab" panose="02000000000000000000"/>
            </a:endParaRPr>
          </a:p>
        </p:txBody>
      </p:sp>
      <p:sp>
        <p:nvSpPr>
          <p:cNvPr id="16390" name="Szöveg helye 5">
            <a:extLst>
              <a:ext uri="{FF2B5EF4-FFF2-40B4-BE49-F238E27FC236}">
                <a16:creationId xmlns:a16="http://schemas.microsoft.com/office/drawing/2014/main" id="{9416961E-A595-4F5B-AB33-7CBA79702D7D}"/>
              </a:ext>
            </a:extLst>
          </p:cNvPr>
          <p:cNvSpPr>
            <a:spLocks noGrp="1"/>
          </p:cNvSpPr>
          <p:nvPr>
            <p:ph type="body" sz="quarter" idx="16"/>
          </p:nvPr>
        </p:nvSpPr>
        <p:spPr>
          <a:xfrm>
            <a:off x="228600" y="1143000"/>
            <a:ext cx="8610600" cy="914400"/>
          </a:xfrm>
        </p:spPr>
        <p:txBody>
          <a:bodyPr/>
          <a:lstStyle/>
          <a:p>
            <a:r>
              <a:rPr lang="hu-HU" altLang="hu-HU" dirty="0"/>
              <a:t>CIE-1931</a:t>
            </a:r>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3078" name="Picture 6">
            <a:extLst>
              <a:ext uri="{FF2B5EF4-FFF2-40B4-BE49-F238E27FC236}">
                <a16:creationId xmlns:a16="http://schemas.microsoft.com/office/drawing/2014/main" id="{E45ABBC6-9C1B-F200-B337-93D60C899E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4712" y="1532928"/>
            <a:ext cx="4394488" cy="469548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4402679-33AC-150F-CAA4-E2982B981AB9}"/>
              </a:ext>
            </a:extLst>
          </p:cNvPr>
          <p:cNvPicPr>
            <a:picLocks noChangeAspect="1"/>
          </p:cNvPicPr>
          <p:nvPr/>
        </p:nvPicPr>
        <p:blipFill>
          <a:blip r:embed="rId5"/>
          <a:stretch>
            <a:fillRect/>
          </a:stretch>
        </p:blipFill>
        <p:spPr>
          <a:xfrm>
            <a:off x="831469" y="4127178"/>
            <a:ext cx="3058489" cy="2163598"/>
          </a:xfrm>
          <a:prstGeom prst="rect">
            <a:avLst/>
          </a:prstGeom>
        </p:spPr>
      </p:pic>
    </p:spTree>
    <p:extLst>
      <p:ext uri="{BB962C8B-B14F-4D97-AF65-F5344CB8AC3E}">
        <p14:creationId xmlns:p14="http://schemas.microsoft.com/office/powerpoint/2010/main" val="3146150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en-US" altLang="hu-HU" dirty="0"/>
              <a:t>Illusion and the technology behind it</a:t>
            </a:r>
            <a:endParaRPr lang="hu-HU" altLang="hu-HU" dirty="0"/>
          </a:p>
          <a:p>
            <a:r>
              <a:rPr lang="hu-HU" altLang="hu-HU" dirty="0"/>
              <a:t>CIE 1931 - Old </a:t>
            </a:r>
            <a:r>
              <a:rPr lang="hu-HU" altLang="hu-HU" dirty="0" err="1"/>
              <a:t>habits</a:t>
            </a:r>
            <a:r>
              <a:rPr lang="hu-HU" altLang="hu-HU" dirty="0"/>
              <a:t> </a:t>
            </a:r>
            <a:r>
              <a:rPr lang="hu-HU" altLang="hu-HU" dirty="0" err="1"/>
              <a:t>die</a:t>
            </a:r>
            <a:r>
              <a:rPr lang="hu-HU" altLang="hu-HU" dirty="0"/>
              <a:t> </a:t>
            </a:r>
            <a:r>
              <a:rPr lang="hu-HU" altLang="hu-HU" dirty="0" err="1"/>
              <a:t>hard</a:t>
            </a:r>
            <a:endParaRPr lang="hu-HU" altLang="hu-HU" dirty="0"/>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6/24/2024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16</a:t>
            </a:fld>
            <a:endParaRPr lang="en-US" altLang="hu-HU" sz="1200">
              <a:solidFill>
                <a:srgbClr val="234DA2"/>
              </a:solidFill>
              <a:latin typeface="Neo Tech Semilab" panose="02000000000000000000"/>
            </a:endParaRPr>
          </a:p>
        </p:txBody>
      </p:sp>
      <p:sp>
        <p:nvSpPr>
          <p:cNvPr id="16390" name="Szöveg helye 5">
            <a:extLst>
              <a:ext uri="{FF2B5EF4-FFF2-40B4-BE49-F238E27FC236}">
                <a16:creationId xmlns:a16="http://schemas.microsoft.com/office/drawing/2014/main" id="{9416961E-A595-4F5B-AB33-7CBA79702D7D}"/>
              </a:ext>
            </a:extLst>
          </p:cNvPr>
          <p:cNvSpPr>
            <a:spLocks noGrp="1"/>
          </p:cNvSpPr>
          <p:nvPr>
            <p:ph type="body" sz="quarter" idx="16"/>
          </p:nvPr>
        </p:nvSpPr>
        <p:spPr>
          <a:xfrm>
            <a:off x="228600" y="1143000"/>
            <a:ext cx="8610600" cy="914400"/>
          </a:xfrm>
        </p:spPr>
        <p:txBody>
          <a:bodyPr/>
          <a:lstStyle/>
          <a:p>
            <a:r>
              <a:rPr lang="hu-HU" altLang="hu-HU" dirty="0"/>
              <a:t>CIE-1976</a:t>
            </a:r>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5" name="Picture 4" descr="CIE 1976 LAB Color Space edited 1">
            <a:extLst>
              <a:ext uri="{FF2B5EF4-FFF2-40B4-BE49-F238E27FC236}">
                <a16:creationId xmlns:a16="http://schemas.microsoft.com/office/drawing/2014/main" id="{29AA0070-E4C5-B776-EDE9-02FFEE0FC3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12" y="1554540"/>
            <a:ext cx="2750086" cy="220190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38136675-3A4B-72C3-CB13-6A0967B11F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2306" y="1411580"/>
            <a:ext cx="2320198" cy="232019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CIE 1931 vs volumetric">
            <a:extLst>
              <a:ext uri="{FF2B5EF4-FFF2-40B4-BE49-F238E27FC236}">
                <a16:creationId xmlns:a16="http://schemas.microsoft.com/office/drawing/2014/main" id="{4A320C7A-31B6-8098-7D0A-F0A3AD56D1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4808" y="1521947"/>
            <a:ext cx="3995200" cy="21633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720P Black Dillon 32 Inch Samrt Full HD, Wifi, Model Name/Number:  Dillon-smart-led Tv-32">
            <a:extLst>
              <a:ext uri="{FF2B5EF4-FFF2-40B4-BE49-F238E27FC236}">
                <a16:creationId xmlns:a16="http://schemas.microsoft.com/office/drawing/2014/main" id="{A8D52D36-FB92-8645-A7B7-7DBC031859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8719" y="3555228"/>
            <a:ext cx="4476779" cy="29503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DABB997-DE78-DF7F-CB00-052650A44540}"/>
              </a:ext>
            </a:extLst>
          </p:cNvPr>
          <p:cNvPicPr>
            <a:picLocks noChangeAspect="1"/>
          </p:cNvPicPr>
          <p:nvPr/>
        </p:nvPicPr>
        <p:blipFill>
          <a:blip r:embed="rId7"/>
          <a:stretch>
            <a:fillRect/>
          </a:stretch>
        </p:blipFill>
        <p:spPr>
          <a:xfrm>
            <a:off x="228600" y="3789040"/>
            <a:ext cx="3941396" cy="2574870"/>
          </a:xfrm>
          <a:prstGeom prst="rect">
            <a:avLst/>
          </a:prstGeom>
        </p:spPr>
      </p:pic>
    </p:spTree>
    <p:extLst>
      <p:ext uri="{BB962C8B-B14F-4D97-AF65-F5344CB8AC3E}">
        <p14:creationId xmlns:p14="http://schemas.microsoft.com/office/powerpoint/2010/main" val="2278498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DB62BC8C-619D-E76B-8669-1247AFC55DFD}"/>
              </a:ext>
            </a:extLst>
          </p:cNvPr>
          <p:cNvPicPr>
            <a:picLocks noChangeAspect="1"/>
          </p:cNvPicPr>
          <p:nvPr/>
        </p:nvPicPr>
        <p:blipFill>
          <a:blip r:embed="rId3"/>
          <a:stretch>
            <a:fillRect/>
          </a:stretch>
        </p:blipFill>
        <p:spPr>
          <a:xfrm flipH="1">
            <a:off x="5392608" y="3330356"/>
            <a:ext cx="1904267" cy="1812964"/>
          </a:xfrm>
          <a:prstGeom prst="rect">
            <a:avLst/>
          </a:prstGeom>
        </p:spPr>
      </p:pic>
      <p:pic>
        <p:nvPicPr>
          <p:cNvPr id="7" name="Picture 6" descr="Diagram of a light bulb with text&#10;&#10;Description automatically generated">
            <a:extLst>
              <a:ext uri="{FF2B5EF4-FFF2-40B4-BE49-F238E27FC236}">
                <a16:creationId xmlns:a16="http://schemas.microsoft.com/office/drawing/2014/main" id="{273B8DA2-F98E-54EA-4518-3FE54D63766F}"/>
              </a:ext>
            </a:extLst>
          </p:cNvPr>
          <p:cNvPicPr>
            <a:picLocks noChangeAspect="1"/>
          </p:cNvPicPr>
          <p:nvPr/>
        </p:nvPicPr>
        <p:blipFill>
          <a:blip r:embed="rId4"/>
          <a:stretch>
            <a:fillRect/>
          </a:stretch>
        </p:blipFill>
        <p:spPr>
          <a:xfrm>
            <a:off x="3347864" y="991188"/>
            <a:ext cx="3031729" cy="2434010"/>
          </a:xfrm>
          <a:prstGeom prst="rect">
            <a:avLst/>
          </a:prstGeom>
        </p:spPr>
      </p:pic>
      <p:pic>
        <p:nvPicPr>
          <p:cNvPr id="8200" name="Picture 8">
            <a:extLst>
              <a:ext uri="{FF2B5EF4-FFF2-40B4-BE49-F238E27FC236}">
                <a16:creationId xmlns:a16="http://schemas.microsoft.com/office/drawing/2014/main" id="{817A587F-9E90-8402-A5D0-06F4928D55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12" y="1564858"/>
            <a:ext cx="3747837" cy="2998270"/>
          </a:xfrm>
          <a:prstGeom prst="rect">
            <a:avLst/>
          </a:prstGeom>
          <a:noFill/>
          <a:extLst>
            <a:ext uri="{909E8E84-426E-40DD-AFC4-6F175D3DCCD1}">
              <a14:hiddenFill xmlns:a14="http://schemas.microsoft.com/office/drawing/2010/main">
                <a:solidFill>
                  <a:srgbClr val="FFFFFF"/>
                </a:solidFill>
              </a14:hiddenFill>
            </a:ext>
          </a:extLst>
        </p:spPr>
      </p:pic>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en-US" altLang="hu-HU" dirty="0"/>
              <a:t>Illusion and the technology behind it</a:t>
            </a:r>
            <a:endParaRPr lang="hu-HU" altLang="hu-HU" dirty="0"/>
          </a:p>
          <a:p>
            <a:r>
              <a:rPr lang="hu-HU" altLang="hu-HU" dirty="0"/>
              <a:t>LED </a:t>
            </a:r>
            <a:r>
              <a:rPr lang="hu-HU" altLang="hu-HU" dirty="0" err="1"/>
              <a:t>package</a:t>
            </a:r>
            <a:r>
              <a:rPr lang="hu-HU" altLang="hu-HU" dirty="0"/>
              <a:t> </a:t>
            </a:r>
            <a:r>
              <a:rPr lang="hu-HU" altLang="hu-HU" dirty="0" err="1"/>
              <a:t>constructions</a:t>
            </a:r>
            <a:r>
              <a:rPr lang="hu-HU" altLang="hu-HU" dirty="0"/>
              <a:t> I</a:t>
            </a:r>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6/24/2024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17</a:t>
            </a:fld>
            <a:endParaRPr lang="en-US" altLang="hu-HU" sz="1200">
              <a:solidFill>
                <a:srgbClr val="234DA2"/>
              </a:solidFill>
              <a:latin typeface="Neo Tech Semilab" panose="02000000000000000000"/>
            </a:endParaRPr>
          </a:p>
        </p:txBody>
      </p:sp>
      <p:sp>
        <p:nvSpPr>
          <p:cNvPr id="16390" name="Szöveg helye 5">
            <a:extLst>
              <a:ext uri="{FF2B5EF4-FFF2-40B4-BE49-F238E27FC236}">
                <a16:creationId xmlns:a16="http://schemas.microsoft.com/office/drawing/2014/main" id="{9416961E-A595-4F5B-AB33-7CBA79702D7D}"/>
              </a:ext>
            </a:extLst>
          </p:cNvPr>
          <p:cNvSpPr>
            <a:spLocks noGrp="1"/>
          </p:cNvSpPr>
          <p:nvPr>
            <p:ph type="body" sz="quarter" idx="16"/>
          </p:nvPr>
        </p:nvSpPr>
        <p:spPr>
          <a:xfrm>
            <a:off x="228600" y="1143000"/>
            <a:ext cx="8610600" cy="914400"/>
          </a:xfrm>
        </p:spPr>
        <p:txBody>
          <a:bodyPr/>
          <a:lstStyle/>
          <a:p>
            <a:r>
              <a:rPr lang="hu-HU" altLang="hu-HU" dirty="0" err="1"/>
              <a:t>Wire</a:t>
            </a:r>
            <a:r>
              <a:rPr lang="hu-HU" altLang="hu-HU" dirty="0"/>
              <a:t> </a:t>
            </a:r>
            <a:r>
              <a:rPr lang="hu-HU" altLang="hu-HU" dirty="0" err="1"/>
              <a:t>bond</a:t>
            </a:r>
            <a:r>
              <a:rPr lang="hu-HU" altLang="hu-HU" dirty="0"/>
              <a:t> LED</a:t>
            </a:r>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8194" name="Picture 2">
            <a:extLst>
              <a:ext uri="{FF2B5EF4-FFF2-40B4-BE49-F238E27FC236}">
                <a16:creationId xmlns:a16="http://schemas.microsoft.com/office/drawing/2014/main" id="{17FF490C-5ED2-8BA0-F887-4FDC54A5B5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840" y="3922378"/>
            <a:ext cx="3707825" cy="26943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F7C6E47-DC7A-3211-B6A4-3FE420E10B53}"/>
              </a:ext>
            </a:extLst>
          </p:cNvPr>
          <p:cNvPicPr>
            <a:picLocks noChangeAspect="1"/>
          </p:cNvPicPr>
          <p:nvPr/>
        </p:nvPicPr>
        <p:blipFill>
          <a:blip r:embed="rId7"/>
          <a:stretch>
            <a:fillRect/>
          </a:stretch>
        </p:blipFill>
        <p:spPr>
          <a:xfrm>
            <a:off x="6465160" y="924108"/>
            <a:ext cx="2581244" cy="2998270"/>
          </a:xfrm>
          <a:prstGeom prst="rect">
            <a:avLst/>
          </a:prstGeom>
        </p:spPr>
      </p:pic>
      <p:grpSp>
        <p:nvGrpSpPr>
          <p:cNvPr id="31" name="Group 30">
            <a:extLst>
              <a:ext uri="{FF2B5EF4-FFF2-40B4-BE49-F238E27FC236}">
                <a16:creationId xmlns:a16="http://schemas.microsoft.com/office/drawing/2014/main" id="{97737B9F-FF1A-9000-1366-5BC012DE3937}"/>
              </a:ext>
            </a:extLst>
          </p:cNvPr>
          <p:cNvGrpSpPr/>
          <p:nvPr/>
        </p:nvGrpSpPr>
        <p:grpSpPr>
          <a:xfrm>
            <a:off x="3785710" y="5870604"/>
            <a:ext cx="1954177" cy="400110"/>
            <a:chOff x="5626705" y="5540236"/>
            <a:chExt cx="1954177" cy="400110"/>
          </a:xfrm>
        </p:grpSpPr>
        <p:sp>
          <p:nvSpPr>
            <p:cNvPr id="33" name="Rectangle 32">
              <a:extLst>
                <a:ext uri="{FF2B5EF4-FFF2-40B4-BE49-F238E27FC236}">
                  <a16:creationId xmlns:a16="http://schemas.microsoft.com/office/drawing/2014/main" id="{C4D31ADA-A16D-1B8D-0399-7F25EC31FC51}"/>
                </a:ext>
              </a:extLst>
            </p:cNvPr>
            <p:cNvSpPr/>
            <p:nvPr/>
          </p:nvSpPr>
          <p:spPr>
            <a:xfrm>
              <a:off x="5626705" y="5546500"/>
              <a:ext cx="1954177" cy="382557"/>
            </a:xfrm>
            <a:prstGeom prst="rect">
              <a:avLst/>
            </a:prstGeom>
            <a:solidFill>
              <a:schemeClr val="accent3">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sz="1200" dirty="0"/>
            </a:p>
          </p:txBody>
        </p:sp>
        <p:sp>
          <p:nvSpPr>
            <p:cNvPr id="39" name="TextBox 38">
              <a:extLst>
                <a:ext uri="{FF2B5EF4-FFF2-40B4-BE49-F238E27FC236}">
                  <a16:creationId xmlns:a16="http://schemas.microsoft.com/office/drawing/2014/main" id="{C2D32091-ADCB-2567-B212-99F3D0874A75}"/>
                </a:ext>
              </a:extLst>
            </p:cNvPr>
            <p:cNvSpPr txBox="1"/>
            <p:nvPr/>
          </p:nvSpPr>
          <p:spPr>
            <a:xfrm>
              <a:off x="5792498" y="5540236"/>
              <a:ext cx="1151087" cy="400110"/>
            </a:xfrm>
            <a:prstGeom prst="rect">
              <a:avLst/>
            </a:prstGeom>
            <a:noFill/>
          </p:spPr>
          <p:txBody>
            <a:bodyPr wrap="square" rtlCol="0">
              <a:spAutoFit/>
            </a:bodyPr>
            <a:lstStyle/>
            <a:p>
              <a:pPr algn="ctr"/>
              <a:r>
                <a:rPr lang="hu-HU" sz="1000" dirty="0" err="1"/>
                <a:t>Sapphire</a:t>
              </a:r>
              <a:r>
                <a:rPr lang="hu-HU" sz="1000" dirty="0"/>
                <a:t> </a:t>
              </a:r>
              <a:br>
                <a:rPr lang="hu-HU" sz="1000" dirty="0"/>
              </a:br>
              <a:r>
                <a:rPr lang="hu-HU" sz="1000" dirty="0"/>
                <a:t>(0001)</a:t>
              </a:r>
              <a:endParaRPr lang="hu-HU" sz="1200" dirty="0"/>
            </a:p>
          </p:txBody>
        </p:sp>
      </p:grpSp>
      <p:grpSp>
        <p:nvGrpSpPr>
          <p:cNvPr id="41" name="Group 40">
            <a:extLst>
              <a:ext uri="{FF2B5EF4-FFF2-40B4-BE49-F238E27FC236}">
                <a16:creationId xmlns:a16="http://schemas.microsoft.com/office/drawing/2014/main" id="{4F80EEEE-C97F-9DA5-8C04-0219D632D2DE}"/>
              </a:ext>
            </a:extLst>
          </p:cNvPr>
          <p:cNvGrpSpPr/>
          <p:nvPr/>
        </p:nvGrpSpPr>
        <p:grpSpPr>
          <a:xfrm>
            <a:off x="3785710" y="5832582"/>
            <a:ext cx="3686345" cy="382229"/>
            <a:chOff x="5626705" y="5502214"/>
            <a:chExt cx="3686345" cy="382229"/>
          </a:xfrm>
        </p:grpSpPr>
        <p:sp>
          <p:nvSpPr>
            <p:cNvPr id="42" name="Rectangle 41">
              <a:extLst>
                <a:ext uri="{FF2B5EF4-FFF2-40B4-BE49-F238E27FC236}">
                  <a16:creationId xmlns:a16="http://schemas.microsoft.com/office/drawing/2014/main" id="{6834B1E2-5D38-5A66-0579-AEB8D52FB3FA}"/>
                </a:ext>
              </a:extLst>
            </p:cNvPr>
            <p:cNvSpPr/>
            <p:nvPr/>
          </p:nvSpPr>
          <p:spPr>
            <a:xfrm>
              <a:off x="5626705" y="5502214"/>
              <a:ext cx="1954176" cy="52632"/>
            </a:xfrm>
            <a:prstGeom prst="rect">
              <a:avLst/>
            </a:prstGeom>
            <a:solidFill>
              <a:schemeClr val="tx2">
                <a:lumMod val="75000"/>
              </a:schemeClr>
            </a:solidFill>
            <a:ln>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sz="1200" dirty="0"/>
            </a:p>
          </p:txBody>
        </p:sp>
        <p:sp>
          <p:nvSpPr>
            <p:cNvPr id="43" name="TextBox 42">
              <a:extLst>
                <a:ext uri="{FF2B5EF4-FFF2-40B4-BE49-F238E27FC236}">
                  <a16:creationId xmlns:a16="http://schemas.microsoft.com/office/drawing/2014/main" id="{AB250266-CA7C-DAEA-FA6A-50596E74ECCF}"/>
                </a:ext>
              </a:extLst>
            </p:cNvPr>
            <p:cNvSpPr txBox="1"/>
            <p:nvPr/>
          </p:nvSpPr>
          <p:spPr>
            <a:xfrm>
              <a:off x="7784043" y="5638222"/>
              <a:ext cx="1529007" cy="246221"/>
            </a:xfrm>
            <a:prstGeom prst="rect">
              <a:avLst/>
            </a:prstGeom>
            <a:noFill/>
          </p:spPr>
          <p:txBody>
            <a:bodyPr wrap="square" rtlCol="0">
              <a:spAutoFit/>
            </a:bodyPr>
            <a:lstStyle/>
            <a:p>
              <a:r>
                <a:rPr lang="hu-HU" sz="1000" dirty="0" err="1"/>
                <a:t>uGaN</a:t>
              </a:r>
              <a:r>
                <a:rPr lang="hu-HU" sz="1000" dirty="0"/>
                <a:t> – </a:t>
              </a:r>
              <a:r>
                <a:rPr lang="hu-HU" sz="1000" dirty="0" err="1"/>
                <a:t>Buffer</a:t>
              </a:r>
              <a:r>
                <a:rPr lang="hu-HU" sz="1000" dirty="0"/>
                <a:t> </a:t>
              </a:r>
              <a:r>
                <a:rPr lang="hu-HU" sz="1000" dirty="0" err="1"/>
                <a:t>Layer</a:t>
              </a:r>
              <a:r>
                <a:rPr lang="hu-HU" sz="1000" dirty="0"/>
                <a:t> </a:t>
              </a:r>
            </a:p>
          </p:txBody>
        </p:sp>
        <p:cxnSp>
          <p:nvCxnSpPr>
            <p:cNvPr id="46" name="Straight Connector 45">
              <a:extLst>
                <a:ext uri="{FF2B5EF4-FFF2-40B4-BE49-F238E27FC236}">
                  <a16:creationId xmlns:a16="http://schemas.microsoft.com/office/drawing/2014/main" id="{BF78F399-1300-9F76-99E3-B4D94C78A8E5}"/>
                </a:ext>
              </a:extLst>
            </p:cNvPr>
            <p:cNvCxnSpPr>
              <a:cxnSpLocks/>
              <a:stCxn id="43" idx="1"/>
            </p:cNvCxnSpPr>
            <p:nvPr/>
          </p:nvCxnSpPr>
          <p:spPr>
            <a:xfrm flipH="1" flipV="1">
              <a:off x="7376263" y="5535612"/>
              <a:ext cx="407780" cy="225721"/>
            </a:xfrm>
            <a:prstGeom prst="line">
              <a:avLst/>
            </a:prstGeom>
            <a:ln w="635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grpSp>
      <p:grpSp>
        <p:nvGrpSpPr>
          <p:cNvPr id="47" name="Group 46">
            <a:extLst>
              <a:ext uri="{FF2B5EF4-FFF2-40B4-BE49-F238E27FC236}">
                <a16:creationId xmlns:a16="http://schemas.microsoft.com/office/drawing/2014/main" id="{DE5E90BD-BCA7-9826-4BEF-1BC8ADEF4F8F}"/>
              </a:ext>
            </a:extLst>
          </p:cNvPr>
          <p:cNvGrpSpPr/>
          <p:nvPr/>
        </p:nvGrpSpPr>
        <p:grpSpPr>
          <a:xfrm>
            <a:off x="3785710" y="5465917"/>
            <a:ext cx="3804488" cy="464005"/>
            <a:chOff x="3921138" y="5169844"/>
            <a:chExt cx="3804488" cy="464005"/>
          </a:xfrm>
        </p:grpSpPr>
        <p:grpSp>
          <p:nvGrpSpPr>
            <p:cNvPr id="48" name="Group 47">
              <a:extLst>
                <a:ext uri="{FF2B5EF4-FFF2-40B4-BE49-F238E27FC236}">
                  <a16:creationId xmlns:a16="http://schemas.microsoft.com/office/drawing/2014/main" id="{F06CEDB0-7D23-6AC3-AD06-46C742D66DED}"/>
                </a:ext>
              </a:extLst>
            </p:cNvPr>
            <p:cNvGrpSpPr/>
            <p:nvPr/>
          </p:nvGrpSpPr>
          <p:grpSpPr>
            <a:xfrm>
              <a:off x="3921138" y="5342142"/>
              <a:ext cx="3804488" cy="291707"/>
              <a:chOff x="5626705" y="5150504"/>
              <a:chExt cx="3804488" cy="291707"/>
            </a:xfrm>
          </p:grpSpPr>
          <p:sp>
            <p:nvSpPr>
              <p:cNvPr id="50" name="Rectangle 49">
                <a:extLst>
                  <a:ext uri="{FF2B5EF4-FFF2-40B4-BE49-F238E27FC236}">
                    <a16:creationId xmlns:a16="http://schemas.microsoft.com/office/drawing/2014/main" id="{7B825974-E648-FE40-CCD1-FA685B7DF8B6}"/>
                  </a:ext>
                </a:extLst>
              </p:cNvPr>
              <p:cNvSpPr/>
              <p:nvPr/>
            </p:nvSpPr>
            <p:spPr>
              <a:xfrm>
                <a:off x="5626705" y="5150504"/>
                <a:ext cx="1954170" cy="200499"/>
              </a:xfrm>
              <a:prstGeom prst="rect">
                <a:avLst/>
              </a:prstGeom>
              <a:pattFill prst="openDmnd">
                <a:fgClr>
                  <a:schemeClr val="tx2">
                    <a:lumMod val="40000"/>
                    <a:lumOff val="60000"/>
                  </a:schemeClr>
                </a:fgClr>
                <a:bgClr>
                  <a:schemeClr val="accent5">
                    <a:lumMod val="75000"/>
                  </a:schemeClr>
                </a:bgClr>
              </a:patt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sz="1200" dirty="0"/>
              </a:p>
            </p:txBody>
          </p:sp>
          <p:sp>
            <p:nvSpPr>
              <p:cNvPr id="51" name="TextBox 50">
                <a:extLst>
                  <a:ext uri="{FF2B5EF4-FFF2-40B4-BE49-F238E27FC236}">
                    <a16:creationId xmlns:a16="http://schemas.microsoft.com/office/drawing/2014/main" id="{2C8BD934-0783-828C-D93E-73292E30599E}"/>
                  </a:ext>
                </a:extLst>
              </p:cNvPr>
              <p:cNvSpPr txBox="1"/>
              <p:nvPr/>
            </p:nvSpPr>
            <p:spPr>
              <a:xfrm>
                <a:off x="8056810" y="5195990"/>
                <a:ext cx="1374383" cy="246221"/>
              </a:xfrm>
              <a:prstGeom prst="rect">
                <a:avLst/>
              </a:prstGeom>
              <a:noFill/>
            </p:spPr>
            <p:txBody>
              <a:bodyPr wrap="square" rtlCol="0">
                <a:spAutoFit/>
              </a:bodyPr>
              <a:lstStyle/>
              <a:p>
                <a:r>
                  <a:rPr lang="hu-HU" sz="1000" dirty="0">
                    <a:solidFill>
                      <a:srgbClr val="0070C0"/>
                    </a:solidFill>
                  </a:rPr>
                  <a:t>n-</a:t>
                </a:r>
                <a:r>
                  <a:rPr lang="hu-HU" sz="1000" dirty="0" err="1">
                    <a:solidFill>
                      <a:srgbClr val="0070C0"/>
                    </a:solidFill>
                  </a:rPr>
                  <a:t>GaN</a:t>
                </a:r>
                <a:r>
                  <a:rPr lang="hu-HU" sz="1000" dirty="0">
                    <a:solidFill>
                      <a:srgbClr val="0070C0"/>
                    </a:solidFill>
                  </a:rPr>
                  <a:t> (</a:t>
                </a:r>
                <a:r>
                  <a:rPr lang="hu-HU" sz="1000" dirty="0" err="1">
                    <a:solidFill>
                      <a:srgbClr val="0070C0"/>
                    </a:solidFill>
                  </a:rPr>
                  <a:t>Wizard</a:t>
                </a:r>
                <a:r>
                  <a:rPr lang="hu-HU" sz="1000" dirty="0">
                    <a:solidFill>
                      <a:srgbClr val="0070C0"/>
                    </a:solidFill>
                  </a:rPr>
                  <a:t>) 2um</a:t>
                </a:r>
              </a:p>
            </p:txBody>
          </p:sp>
          <p:cxnSp>
            <p:nvCxnSpPr>
              <p:cNvPr id="52" name="Straight Connector 51">
                <a:extLst>
                  <a:ext uri="{FF2B5EF4-FFF2-40B4-BE49-F238E27FC236}">
                    <a16:creationId xmlns:a16="http://schemas.microsoft.com/office/drawing/2014/main" id="{B2811259-E2B3-64B3-DA82-9B0EE62B09A7}"/>
                  </a:ext>
                </a:extLst>
              </p:cNvPr>
              <p:cNvCxnSpPr>
                <a:cxnSpLocks/>
                <a:stCxn id="51" idx="1"/>
              </p:cNvCxnSpPr>
              <p:nvPr/>
            </p:nvCxnSpPr>
            <p:spPr>
              <a:xfrm flipH="1" flipV="1">
                <a:off x="6780548" y="5224698"/>
                <a:ext cx="1276262" cy="94403"/>
              </a:xfrm>
              <a:prstGeom prst="line">
                <a:avLst/>
              </a:prstGeom>
              <a:ln w="635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grpSp>
        <p:sp>
          <p:nvSpPr>
            <p:cNvPr id="49" name="Rectangle 48">
              <a:extLst>
                <a:ext uri="{FF2B5EF4-FFF2-40B4-BE49-F238E27FC236}">
                  <a16:creationId xmlns:a16="http://schemas.microsoft.com/office/drawing/2014/main" id="{1AEDB216-5569-646C-0DC5-E73942BB1FB1}"/>
                </a:ext>
              </a:extLst>
            </p:cNvPr>
            <p:cNvSpPr/>
            <p:nvPr/>
          </p:nvSpPr>
          <p:spPr>
            <a:xfrm>
              <a:off x="3921140" y="5169844"/>
              <a:ext cx="1450337" cy="172298"/>
            </a:xfrm>
            <a:prstGeom prst="rect">
              <a:avLst/>
            </a:prstGeom>
            <a:pattFill prst="openDmnd">
              <a:fgClr>
                <a:schemeClr val="tx2">
                  <a:lumMod val="40000"/>
                  <a:lumOff val="60000"/>
                </a:schemeClr>
              </a:fgClr>
              <a:bgClr>
                <a:schemeClr val="accent5">
                  <a:lumMod val="75000"/>
                </a:schemeClr>
              </a:bgClr>
            </a:patt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sz="1200"/>
            </a:p>
          </p:txBody>
        </p:sp>
      </p:grpSp>
      <p:grpSp>
        <p:nvGrpSpPr>
          <p:cNvPr id="53" name="Group 52">
            <a:extLst>
              <a:ext uri="{FF2B5EF4-FFF2-40B4-BE49-F238E27FC236}">
                <a16:creationId xmlns:a16="http://schemas.microsoft.com/office/drawing/2014/main" id="{8468C2FE-081E-5EE9-02A8-6F1DC87FA0EA}"/>
              </a:ext>
            </a:extLst>
          </p:cNvPr>
          <p:cNvGrpSpPr/>
          <p:nvPr/>
        </p:nvGrpSpPr>
        <p:grpSpPr>
          <a:xfrm>
            <a:off x="3785711" y="5182682"/>
            <a:ext cx="4697787" cy="400110"/>
            <a:chOff x="5626706" y="4694971"/>
            <a:chExt cx="4697787" cy="400110"/>
          </a:xfrm>
        </p:grpSpPr>
        <p:sp>
          <p:nvSpPr>
            <p:cNvPr id="54" name="Rectangle 53">
              <a:extLst>
                <a:ext uri="{FF2B5EF4-FFF2-40B4-BE49-F238E27FC236}">
                  <a16:creationId xmlns:a16="http://schemas.microsoft.com/office/drawing/2014/main" id="{7243E3CB-A6A3-DF5D-49CA-59D51E53E5FC}"/>
                </a:ext>
              </a:extLst>
            </p:cNvPr>
            <p:cNvSpPr/>
            <p:nvPr/>
          </p:nvSpPr>
          <p:spPr>
            <a:xfrm>
              <a:off x="5626706" y="4801935"/>
              <a:ext cx="1450337" cy="176271"/>
            </a:xfrm>
            <a:prstGeom prst="rect">
              <a:avLst/>
            </a:prstGeom>
            <a:pattFill prst="dkHorz">
              <a:fgClr>
                <a:schemeClr val="accent2">
                  <a:lumMod val="75000"/>
                </a:schemeClr>
              </a:fgClr>
              <a:bgClr>
                <a:srgbClr val="FFFF00"/>
              </a:bgClr>
            </a:patt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sz="1200"/>
            </a:p>
          </p:txBody>
        </p:sp>
        <p:sp>
          <p:nvSpPr>
            <p:cNvPr id="55" name="TextBox 54">
              <a:extLst>
                <a:ext uri="{FF2B5EF4-FFF2-40B4-BE49-F238E27FC236}">
                  <a16:creationId xmlns:a16="http://schemas.microsoft.com/office/drawing/2014/main" id="{88D75E26-B58A-E971-0D72-9C08984223BF}"/>
                </a:ext>
              </a:extLst>
            </p:cNvPr>
            <p:cNvSpPr txBox="1"/>
            <p:nvPr/>
          </p:nvSpPr>
          <p:spPr>
            <a:xfrm>
              <a:off x="7229088" y="4694971"/>
              <a:ext cx="3095405" cy="400110"/>
            </a:xfrm>
            <a:prstGeom prst="rect">
              <a:avLst/>
            </a:prstGeom>
            <a:noFill/>
          </p:spPr>
          <p:txBody>
            <a:bodyPr wrap="square" rtlCol="0">
              <a:spAutoFit/>
            </a:bodyPr>
            <a:lstStyle/>
            <a:p>
              <a:r>
                <a:rPr lang="hu-HU" sz="1000" dirty="0" err="1"/>
                <a:t>MQWs</a:t>
              </a:r>
              <a:r>
                <a:rPr lang="hu-HU" sz="1000" dirty="0"/>
                <a:t> (~ 5x [</a:t>
              </a:r>
              <a:r>
                <a:rPr lang="hu-HU" sz="1000" dirty="0" err="1"/>
                <a:t>In</a:t>
              </a:r>
              <a:r>
                <a:rPr lang="hu-HU" sz="1000" baseline="-25000" dirty="0" err="1"/>
                <a:t>x</a:t>
              </a:r>
              <a:r>
                <a:rPr lang="hu-HU" sz="1000" dirty="0" err="1"/>
                <a:t>Ga</a:t>
              </a:r>
              <a:r>
                <a:rPr lang="hu-HU" sz="1000" baseline="-25000" dirty="0"/>
                <a:t>(1-x)</a:t>
              </a:r>
              <a:r>
                <a:rPr lang="hu-HU" sz="1000" dirty="0"/>
                <a:t>N QW / </a:t>
              </a:r>
            </a:p>
            <a:p>
              <a:r>
                <a:rPr lang="hu-HU" sz="1000" dirty="0"/>
                <a:t>			</a:t>
              </a:r>
              <a:r>
                <a:rPr lang="hu-HU" sz="1000" dirty="0" err="1"/>
                <a:t>GaN</a:t>
              </a:r>
              <a:r>
                <a:rPr lang="hu-HU" sz="1000" dirty="0"/>
                <a:t> </a:t>
              </a:r>
              <a:r>
                <a:rPr lang="hu-HU" sz="1000" dirty="0" err="1"/>
                <a:t>barrier</a:t>
              </a:r>
              <a:r>
                <a:rPr lang="hu-HU" sz="1000" dirty="0"/>
                <a:t>]) </a:t>
              </a:r>
              <a:r>
                <a:rPr lang="hu-HU" sz="1000" b="1" dirty="0">
                  <a:solidFill>
                    <a:srgbClr val="FF0000"/>
                  </a:solidFill>
                </a:rPr>
                <a:t>(</a:t>
              </a:r>
              <a:r>
                <a:rPr lang="hu-HU" sz="1000" b="1" dirty="0" err="1">
                  <a:solidFill>
                    <a:srgbClr val="FF0000"/>
                  </a:solidFill>
                </a:rPr>
                <a:t>Wizard</a:t>
              </a:r>
              <a:r>
                <a:rPr lang="hu-HU" sz="1000" b="1" dirty="0">
                  <a:solidFill>
                    <a:srgbClr val="FF0000"/>
                  </a:solidFill>
                </a:rPr>
                <a:t>)</a:t>
              </a:r>
            </a:p>
          </p:txBody>
        </p:sp>
        <p:cxnSp>
          <p:nvCxnSpPr>
            <p:cNvPr id="56" name="Straight Connector 55">
              <a:extLst>
                <a:ext uri="{FF2B5EF4-FFF2-40B4-BE49-F238E27FC236}">
                  <a16:creationId xmlns:a16="http://schemas.microsoft.com/office/drawing/2014/main" id="{2803EAD7-AD16-C506-D09E-4E6504DAEDAC}"/>
                </a:ext>
              </a:extLst>
            </p:cNvPr>
            <p:cNvCxnSpPr>
              <a:cxnSpLocks/>
              <a:stCxn id="55" idx="1"/>
            </p:cNvCxnSpPr>
            <p:nvPr/>
          </p:nvCxnSpPr>
          <p:spPr>
            <a:xfrm flipH="1">
              <a:off x="6912156" y="4895026"/>
              <a:ext cx="316932" cy="14740"/>
            </a:xfrm>
            <a:prstGeom prst="line">
              <a:avLst/>
            </a:prstGeom>
            <a:ln w="635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grpSp>
      <p:grpSp>
        <p:nvGrpSpPr>
          <p:cNvPr id="57" name="Group 56">
            <a:extLst>
              <a:ext uri="{FF2B5EF4-FFF2-40B4-BE49-F238E27FC236}">
                <a16:creationId xmlns:a16="http://schemas.microsoft.com/office/drawing/2014/main" id="{8D73023F-0715-A578-C215-5CC23434F83C}"/>
              </a:ext>
            </a:extLst>
          </p:cNvPr>
          <p:cNvGrpSpPr/>
          <p:nvPr/>
        </p:nvGrpSpPr>
        <p:grpSpPr>
          <a:xfrm>
            <a:off x="3790191" y="4866766"/>
            <a:ext cx="3016075" cy="429657"/>
            <a:chOff x="3925619" y="4570693"/>
            <a:chExt cx="3016075" cy="429657"/>
          </a:xfrm>
        </p:grpSpPr>
        <p:sp>
          <p:nvSpPr>
            <p:cNvPr id="58" name="Rectangle 57">
              <a:extLst>
                <a:ext uri="{FF2B5EF4-FFF2-40B4-BE49-F238E27FC236}">
                  <a16:creationId xmlns:a16="http://schemas.microsoft.com/office/drawing/2014/main" id="{D786B71C-1975-B3DE-E484-E449712A1753}"/>
                </a:ext>
              </a:extLst>
            </p:cNvPr>
            <p:cNvSpPr/>
            <p:nvPr/>
          </p:nvSpPr>
          <p:spPr>
            <a:xfrm>
              <a:off x="3925619" y="4843758"/>
              <a:ext cx="1445857" cy="156592"/>
            </a:xfrm>
            <a:prstGeom prst="rect">
              <a:avLst/>
            </a:prstGeom>
            <a:pattFill prst="openDmnd">
              <a:fgClr>
                <a:schemeClr val="accent2">
                  <a:lumMod val="75000"/>
                </a:schemeClr>
              </a:fgClr>
              <a:bgClr>
                <a:srgbClr val="FF9B9B"/>
              </a:bgClr>
            </a:patt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sz="1200"/>
            </a:p>
          </p:txBody>
        </p:sp>
        <p:grpSp>
          <p:nvGrpSpPr>
            <p:cNvPr id="59" name="Group 58">
              <a:extLst>
                <a:ext uri="{FF2B5EF4-FFF2-40B4-BE49-F238E27FC236}">
                  <a16:creationId xmlns:a16="http://schemas.microsoft.com/office/drawing/2014/main" id="{CF3D817C-4E8F-0741-11A9-110D6CF020B7}"/>
                </a:ext>
              </a:extLst>
            </p:cNvPr>
            <p:cNvGrpSpPr/>
            <p:nvPr/>
          </p:nvGrpSpPr>
          <p:grpSpPr>
            <a:xfrm>
              <a:off x="3925619" y="4570693"/>
              <a:ext cx="3016075" cy="400110"/>
              <a:chOff x="5631186" y="4379055"/>
              <a:chExt cx="3016075" cy="400110"/>
            </a:xfrm>
          </p:grpSpPr>
          <p:sp>
            <p:nvSpPr>
              <p:cNvPr id="60" name="Rectangle 59">
                <a:extLst>
                  <a:ext uri="{FF2B5EF4-FFF2-40B4-BE49-F238E27FC236}">
                    <a16:creationId xmlns:a16="http://schemas.microsoft.com/office/drawing/2014/main" id="{82925562-F956-8CB9-BCFA-FE92E7B70C71}"/>
                  </a:ext>
                </a:extLst>
              </p:cNvPr>
              <p:cNvSpPr/>
              <p:nvPr/>
            </p:nvSpPr>
            <p:spPr>
              <a:xfrm>
                <a:off x="5631186" y="4496632"/>
                <a:ext cx="1445858" cy="156035"/>
              </a:xfrm>
              <a:prstGeom prst="rect">
                <a:avLst/>
              </a:prstGeom>
              <a:pattFill prst="openDmnd">
                <a:fgClr>
                  <a:srgbClr val="C00000"/>
                </a:fgClr>
                <a:bgClr>
                  <a:srgbClr val="FF9B9B"/>
                </a:bgClr>
              </a:patt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sz="1200"/>
              </a:p>
            </p:txBody>
          </p:sp>
          <p:sp>
            <p:nvSpPr>
              <p:cNvPr id="61" name="TextBox 60">
                <a:extLst>
                  <a:ext uri="{FF2B5EF4-FFF2-40B4-BE49-F238E27FC236}">
                    <a16:creationId xmlns:a16="http://schemas.microsoft.com/office/drawing/2014/main" id="{2A08BDDB-0BD5-88A3-B268-6A87BAA0645D}"/>
                  </a:ext>
                </a:extLst>
              </p:cNvPr>
              <p:cNvSpPr txBox="1"/>
              <p:nvPr/>
            </p:nvSpPr>
            <p:spPr>
              <a:xfrm>
                <a:off x="7277907" y="4379055"/>
                <a:ext cx="1369354" cy="400110"/>
              </a:xfrm>
              <a:prstGeom prst="rect">
                <a:avLst/>
              </a:prstGeom>
              <a:noFill/>
            </p:spPr>
            <p:txBody>
              <a:bodyPr wrap="square" rtlCol="0">
                <a:spAutoFit/>
              </a:bodyPr>
              <a:lstStyle/>
              <a:p>
                <a:r>
                  <a:rPr lang="hu-HU" sz="1000" dirty="0">
                    <a:solidFill>
                      <a:srgbClr val="0070C0"/>
                    </a:solidFill>
                  </a:rPr>
                  <a:t>p-</a:t>
                </a:r>
                <a:r>
                  <a:rPr lang="hu-HU" sz="1000" dirty="0" err="1">
                    <a:solidFill>
                      <a:srgbClr val="0070C0"/>
                    </a:solidFill>
                  </a:rPr>
                  <a:t>GaN</a:t>
                </a:r>
                <a:r>
                  <a:rPr lang="hu-HU" sz="1000" dirty="0">
                    <a:solidFill>
                      <a:srgbClr val="0070C0"/>
                    </a:solidFill>
                  </a:rPr>
                  <a:t> (</a:t>
                </a:r>
                <a:r>
                  <a:rPr lang="hu-HU" sz="1000" dirty="0" err="1">
                    <a:solidFill>
                      <a:srgbClr val="0070C0"/>
                    </a:solidFill>
                  </a:rPr>
                  <a:t>Wizard</a:t>
                </a:r>
                <a:r>
                  <a:rPr lang="hu-HU" sz="1000" dirty="0">
                    <a:solidFill>
                      <a:srgbClr val="0070C0"/>
                    </a:solidFill>
                  </a:rPr>
                  <a:t>) EBL, </a:t>
                </a:r>
                <a:r>
                  <a:rPr lang="hu-HU" sz="1000" dirty="0" err="1">
                    <a:solidFill>
                      <a:srgbClr val="0070C0"/>
                    </a:solidFill>
                  </a:rPr>
                  <a:t>pGaN</a:t>
                </a:r>
                <a:endParaRPr lang="hu-HU" sz="1000" dirty="0">
                  <a:solidFill>
                    <a:srgbClr val="0070C0"/>
                  </a:solidFill>
                </a:endParaRPr>
              </a:p>
            </p:txBody>
          </p:sp>
          <p:cxnSp>
            <p:nvCxnSpPr>
              <p:cNvPr id="62" name="Straight Connector 61">
                <a:extLst>
                  <a:ext uri="{FF2B5EF4-FFF2-40B4-BE49-F238E27FC236}">
                    <a16:creationId xmlns:a16="http://schemas.microsoft.com/office/drawing/2014/main" id="{DC75095A-0C2C-C947-666B-254A4725FC2A}"/>
                  </a:ext>
                </a:extLst>
              </p:cNvPr>
              <p:cNvCxnSpPr>
                <a:cxnSpLocks/>
                <a:stCxn id="61" idx="1"/>
              </p:cNvCxnSpPr>
              <p:nvPr/>
            </p:nvCxnSpPr>
            <p:spPr>
              <a:xfrm flipH="1">
                <a:off x="6715302" y="4579110"/>
                <a:ext cx="562605" cy="154385"/>
              </a:xfrm>
              <a:prstGeom prst="line">
                <a:avLst/>
              </a:prstGeom>
              <a:ln w="635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grpSp>
      </p:grpSp>
      <p:grpSp>
        <p:nvGrpSpPr>
          <p:cNvPr id="8192" name="Group 8191">
            <a:extLst>
              <a:ext uri="{FF2B5EF4-FFF2-40B4-BE49-F238E27FC236}">
                <a16:creationId xmlns:a16="http://schemas.microsoft.com/office/drawing/2014/main" id="{059388F2-EAA7-41D4-3257-9F7D152928A4}"/>
              </a:ext>
            </a:extLst>
          </p:cNvPr>
          <p:cNvGrpSpPr/>
          <p:nvPr/>
        </p:nvGrpSpPr>
        <p:grpSpPr>
          <a:xfrm>
            <a:off x="3785710" y="4507158"/>
            <a:ext cx="2139689" cy="471778"/>
            <a:chOff x="5626705" y="4019447"/>
            <a:chExt cx="2139689" cy="471778"/>
          </a:xfrm>
        </p:grpSpPr>
        <p:sp>
          <p:nvSpPr>
            <p:cNvPr id="8196" name="Rectangle 8195">
              <a:extLst>
                <a:ext uri="{FF2B5EF4-FFF2-40B4-BE49-F238E27FC236}">
                  <a16:creationId xmlns:a16="http://schemas.microsoft.com/office/drawing/2014/main" id="{B5050353-8917-630D-6004-C8E23EDF15CB}"/>
                </a:ext>
              </a:extLst>
            </p:cNvPr>
            <p:cNvSpPr/>
            <p:nvPr/>
          </p:nvSpPr>
          <p:spPr>
            <a:xfrm>
              <a:off x="5626705" y="4345706"/>
              <a:ext cx="1450337" cy="145519"/>
            </a:xfrm>
            <a:prstGeom prst="rect">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sz="1200"/>
            </a:p>
          </p:txBody>
        </p:sp>
        <p:sp>
          <p:nvSpPr>
            <p:cNvPr id="8198" name="TextBox 8197">
              <a:extLst>
                <a:ext uri="{FF2B5EF4-FFF2-40B4-BE49-F238E27FC236}">
                  <a16:creationId xmlns:a16="http://schemas.microsoft.com/office/drawing/2014/main" id="{0C9E2B99-F857-3A88-5D8A-C22C9DD1CAE7}"/>
                </a:ext>
              </a:extLst>
            </p:cNvPr>
            <p:cNvSpPr txBox="1"/>
            <p:nvPr/>
          </p:nvSpPr>
          <p:spPr>
            <a:xfrm>
              <a:off x="7233603" y="4019447"/>
              <a:ext cx="532791" cy="246221"/>
            </a:xfrm>
            <a:prstGeom prst="rect">
              <a:avLst/>
            </a:prstGeom>
            <a:noFill/>
          </p:spPr>
          <p:txBody>
            <a:bodyPr wrap="square" rtlCol="0">
              <a:spAutoFit/>
            </a:bodyPr>
            <a:lstStyle/>
            <a:p>
              <a:r>
                <a:rPr lang="hu-HU" sz="1000" dirty="0"/>
                <a:t>ITO</a:t>
              </a:r>
            </a:p>
          </p:txBody>
        </p:sp>
        <p:cxnSp>
          <p:nvCxnSpPr>
            <p:cNvPr id="8201" name="Straight Connector 8200">
              <a:extLst>
                <a:ext uri="{FF2B5EF4-FFF2-40B4-BE49-F238E27FC236}">
                  <a16:creationId xmlns:a16="http://schemas.microsoft.com/office/drawing/2014/main" id="{4DB04760-4A25-7B7A-370A-18CE7948BB6B}"/>
                </a:ext>
              </a:extLst>
            </p:cNvPr>
            <p:cNvCxnSpPr>
              <a:cxnSpLocks/>
              <a:stCxn id="8198" idx="1"/>
            </p:cNvCxnSpPr>
            <p:nvPr/>
          </p:nvCxnSpPr>
          <p:spPr>
            <a:xfrm flipH="1">
              <a:off x="6950209" y="4142558"/>
              <a:ext cx="283394" cy="285072"/>
            </a:xfrm>
            <a:prstGeom prst="line">
              <a:avLst/>
            </a:prstGeom>
            <a:ln w="635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grpSp>
      <p:grpSp>
        <p:nvGrpSpPr>
          <p:cNvPr id="8202" name="Group 8201">
            <a:extLst>
              <a:ext uri="{FF2B5EF4-FFF2-40B4-BE49-F238E27FC236}">
                <a16:creationId xmlns:a16="http://schemas.microsoft.com/office/drawing/2014/main" id="{D580A9A5-7185-2F17-8F4F-301011C8F033}"/>
              </a:ext>
            </a:extLst>
          </p:cNvPr>
          <p:cNvGrpSpPr/>
          <p:nvPr/>
        </p:nvGrpSpPr>
        <p:grpSpPr>
          <a:xfrm>
            <a:off x="4378978" y="4231082"/>
            <a:ext cx="3196146" cy="1429674"/>
            <a:chOff x="4514406" y="3935009"/>
            <a:chExt cx="3196146" cy="1429674"/>
          </a:xfrm>
        </p:grpSpPr>
        <p:grpSp>
          <p:nvGrpSpPr>
            <p:cNvPr id="8203" name="Group 8202">
              <a:extLst>
                <a:ext uri="{FF2B5EF4-FFF2-40B4-BE49-F238E27FC236}">
                  <a16:creationId xmlns:a16="http://schemas.microsoft.com/office/drawing/2014/main" id="{D39CB05C-C7A7-8272-5374-14C5FA62B35D}"/>
                </a:ext>
              </a:extLst>
            </p:cNvPr>
            <p:cNvGrpSpPr/>
            <p:nvPr/>
          </p:nvGrpSpPr>
          <p:grpSpPr>
            <a:xfrm>
              <a:off x="4514406" y="3935009"/>
              <a:ext cx="3196146" cy="1429674"/>
              <a:chOff x="6219973" y="3743371"/>
              <a:chExt cx="3196146" cy="1429674"/>
            </a:xfrm>
          </p:grpSpPr>
          <p:sp>
            <p:nvSpPr>
              <p:cNvPr id="8209" name="Rectangle 8208">
                <a:extLst>
                  <a:ext uri="{FF2B5EF4-FFF2-40B4-BE49-F238E27FC236}">
                    <a16:creationId xmlns:a16="http://schemas.microsoft.com/office/drawing/2014/main" id="{39BA489F-9B70-4C9C-3624-37D752DF5530}"/>
                  </a:ext>
                </a:extLst>
              </p:cNvPr>
              <p:cNvSpPr/>
              <p:nvPr/>
            </p:nvSpPr>
            <p:spPr>
              <a:xfrm>
                <a:off x="6219973" y="4296446"/>
                <a:ext cx="263800" cy="45719"/>
              </a:xfrm>
              <a:prstGeom prst="rect">
                <a:avLst/>
              </a:prstGeom>
              <a:solidFill>
                <a:schemeClr val="accent1">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sz="1200"/>
              </a:p>
            </p:txBody>
          </p:sp>
          <p:sp>
            <p:nvSpPr>
              <p:cNvPr id="8211" name="Rectangle 8210">
                <a:extLst>
                  <a:ext uri="{FF2B5EF4-FFF2-40B4-BE49-F238E27FC236}">
                    <a16:creationId xmlns:a16="http://schemas.microsoft.com/office/drawing/2014/main" id="{AC29ABBF-E041-DC7B-0A62-67B255C34C61}"/>
                  </a:ext>
                </a:extLst>
              </p:cNvPr>
              <p:cNvSpPr/>
              <p:nvPr/>
            </p:nvSpPr>
            <p:spPr>
              <a:xfrm>
                <a:off x="7215030" y="5104785"/>
                <a:ext cx="263800" cy="45719"/>
              </a:xfrm>
              <a:prstGeom prst="rect">
                <a:avLst/>
              </a:prstGeom>
              <a:solidFill>
                <a:schemeClr val="accent1">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sz="1200"/>
              </a:p>
            </p:txBody>
          </p:sp>
          <p:sp>
            <p:nvSpPr>
              <p:cNvPr id="8212" name="TextBox 8211">
                <a:extLst>
                  <a:ext uri="{FF2B5EF4-FFF2-40B4-BE49-F238E27FC236}">
                    <a16:creationId xmlns:a16="http://schemas.microsoft.com/office/drawing/2014/main" id="{3A21BA08-F14D-0109-4B0A-B669C117AD1D}"/>
                  </a:ext>
                </a:extLst>
              </p:cNvPr>
              <p:cNvSpPr txBox="1"/>
              <p:nvPr/>
            </p:nvSpPr>
            <p:spPr>
              <a:xfrm>
                <a:off x="6780548" y="3743371"/>
                <a:ext cx="1067674" cy="246221"/>
              </a:xfrm>
              <a:prstGeom prst="rect">
                <a:avLst/>
              </a:prstGeom>
              <a:noFill/>
            </p:spPr>
            <p:txBody>
              <a:bodyPr wrap="square" rtlCol="0">
                <a:spAutoFit/>
              </a:bodyPr>
              <a:lstStyle/>
              <a:p>
                <a:pPr algn="ctr"/>
                <a:r>
                  <a:rPr lang="hu-HU" sz="1000" dirty="0"/>
                  <a:t>p-</a:t>
                </a:r>
                <a:r>
                  <a:rPr lang="hu-HU" sz="1000" dirty="0" err="1"/>
                  <a:t>electrode</a:t>
                </a:r>
                <a:endParaRPr lang="hu-HU" sz="1000" dirty="0"/>
              </a:p>
            </p:txBody>
          </p:sp>
          <p:sp>
            <p:nvSpPr>
              <p:cNvPr id="8213" name="TextBox 8212">
                <a:extLst>
                  <a:ext uri="{FF2B5EF4-FFF2-40B4-BE49-F238E27FC236}">
                    <a16:creationId xmlns:a16="http://schemas.microsoft.com/office/drawing/2014/main" id="{304FC2B5-38A5-9C61-6109-C27F0C4FB30E}"/>
                  </a:ext>
                </a:extLst>
              </p:cNvPr>
              <p:cNvSpPr txBox="1"/>
              <p:nvPr/>
            </p:nvSpPr>
            <p:spPr>
              <a:xfrm>
                <a:off x="6965441" y="4926824"/>
                <a:ext cx="2450678" cy="246221"/>
              </a:xfrm>
              <a:prstGeom prst="rect">
                <a:avLst/>
              </a:prstGeom>
              <a:noFill/>
            </p:spPr>
            <p:txBody>
              <a:bodyPr wrap="square" rtlCol="0">
                <a:spAutoFit/>
              </a:bodyPr>
              <a:lstStyle/>
              <a:p>
                <a:pPr algn="ctr"/>
                <a:r>
                  <a:rPr lang="hu-HU" sz="1000" dirty="0"/>
                  <a:t>n-</a:t>
                </a:r>
                <a:r>
                  <a:rPr lang="hu-HU" sz="1000" dirty="0" err="1"/>
                  <a:t>electrode</a:t>
                </a:r>
                <a:endParaRPr lang="hu-HU" sz="1000" dirty="0"/>
              </a:p>
            </p:txBody>
          </p:sp>
        </p:grpSp>
        <p:cxnSp>
          <p:nvCxnSpPr>
            <p:cNvPr id="8204" name="Straight Connector 8203">
              <a:extLst>
                <a:ext uri="{FF2B5EF4-FFF2-40B4-BE49-F238E27FC236}">
                  <a16:creationId xmlns:a16="http://schemas.microsoft.com/office/drawing/2014/main" id="{8AC5FFB8-1E83-F7DE-C8C3-11D8755BB453}"/>
                </a:ext>
              </a:extLst>
            </p:cNvPr>
            <p:cNvCxnSpPr>
              <a:cxnSpLocks/>
            </p:cNvCxnSpPr>
            <p:nvPr/>
          </p:nvCxnSpPr>
          <p:spPr>
            <a:xfrm flipH="1">
              <a:off x="5633839" y="5249731"/>
              <a:ext cx="486716" cy="69309"/>
            </a:xfrm>
            <a:prstGeom prst="line">
              <a:avLst/>
            </a:prstGeom>
            <a:ln w="635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cxnSp>
          <p:nvCxnSpPr>
            <p:cNvPr id="8206" name="Straight Connector 8205">
              <a:extLst>
                <a:ext uri="{FF2B5EF4-FFF2-40B4-BE49-F238E27FC236}">
                  <a16:creationId xmlns:a16="http://schemas.microsoft.com/office/drawing/2014/main" id="{6F5C09E0-09DC-FEA8-279E-55F1D33D5816}"/>
                </a:ext>
              </a:extLst>
            </p:cNvPr>
            <p:cNvCxnSpPr>
              <a:cxnSpLocks/>
              <a:endCxn id="8209" idx="0"/>
            </p:cNvCxnSpPr>
            <p:nvPr/>
          </p:nvCxnSpPr>
          <p:spPr>
            <a:xfrm flipH="1">
              <a:off x="4646306" y="4083586"/>
              <a:ext cx="598336" cy="404498"/>
            </a:xfrm>
            <a:prstGeom prst="line">
              <a:avLst/>
            </a:prstGeom>
            <a:ln w="635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grpSp>
      <p:grpSp>
        <p:nvGrpSpPr>
          <p:cNvPr id="8214" name="Group 8213">
            <a:extLst>
              <a:ext uri="{FF2B5EF4-FFF2-40B4-BE49-F238E27FC236}">
                <a16:creationId xmlns:a16="http://schemas.microsoft.com/office/drawing/2014/main" id="{0F62E71B-01DE-A2FA-8E89-481E82F4EABC}"/>
              </a:ext>
            </a:extLst>
          </p:cNvPr>
          <p:cNvGrpSpPr/>
          <p:nvPr/>
        </p:nvGrpSpPr>
        <p:grpSpPr>
          <a:xfrm>
            <a:off x="3874483" y="4371465"/>
            <a:ext cx="1288318" cy="1026012"/>
            <a:chOff x="4009911" y="4075392"/>
            <a:chExt cx="1288318" cy="1026012"/>
          </a:xfrm>
        </p:grpSpPr>
        <p:sp>
          <p:nvSpPr>
            <p:cNvPr id="8215" name="Arrow: Down 8214">
              <a:extLst>
                <a:ext uri="{FF2B5EF4-FFF2-40B4-BE49-F238E27FC236}">
                  <a16:creationId xmlns:a16="http://schemas.microsoft.com/office/drawing/2014/main" id="{95601B5F-50C2-BA4D-AF88-39FF993BDB92}"/>
                </a:ext>
              </a:extLst>
            </p:cNvPr>
            <p:cNvSpPr/>
            <p:nvPr/>
          </p:nvSpPr>
          <p:spPr>
            <a:xfrm rot="10800000">
              <a:off x="4009911" y="4075392"/>
              <a:ext cx="1288318" cy="1026012"/>
            </a:xfrm>
            <a:prstGeom prst="downArrow">
              <a:avLst>
                <a:gd name="adj1" fmla="val 50000"/>
                <a:gd name="adj2" fmla="val 26127"/>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hu-HU"/>
            </a:p>
          </p:txBody>
        </p:sp>
        <p:sp>
          <p:nvSpPr>
            <p:cNvPr id="8216" name="TextBox 8215">
              <a:extLst>
                <a:ext uri="{FF2B5EF4-FFF2-40B4-BE49-F238E27FC236}">
                  <a16:creationId xmlns:a16="http://schemas.microsoft.com/office/drawing/2014/main" id="{C196FAD6-DC60-9A0D-57C5-9FEAC88E925A}"/>
                </a:ext>
              </a:extLst>
            </p:cNvPr>
            <p:cNvSpPr txBox="1"/>
            <p:nvPr/>
          </p:nvSpPr>
          <p:spPr>
            <a:xfrm>
              <a:off x="4132664" y="4126987"/>
              <a:ext cx="1067674" cy="246221"/>
            </a:xfrm>
            <a:prstGeom prst="rect">
              <a:avLst/>
            </a:prstGeom>
            <a:noFill/>
          </p:spPr>
          <p:txBody>
            <a:bodyPr wrap="square" rtlCol="0">
              <a:spAutoFit/>
            </a:bodyPr>
            <a:lstStyle/>
            <a:p>
              <a:pPr algn="ctr"/>
              <a:r>
                <a:rPr lang="hu-HU" sz="1000" dirty="0" err="1"/>
                <a:t>Light</a:t>
              </a:r>
              <a:endParaRPr lang="hu-HU" sz="1000" dirty="0"/>
            </a:p>
          </p:txBody>
        </p:sp>
      </p:grpSp>
      <p:pic>
        <p:nvPicPr>
          <p:cNvPr id="8217" name="Picture 18" descr="Tale of the Wash Wizard - Wash Wizard Car Wash">
            <a:extLst>
              <a:ext uri="{FF2B5EF4-FFF2-40B4-BE49-F238E27FC236}">
                <a16:creationId xmlns:a16="http://schemas.microsoft.com/office/drawing/2014/main" id="{84FA1B59-16C1-2592-0119-FE8FC02283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39799" y="4556692"/>
            <a:ext cx="1558001" cy="170273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53A599C0-94E8-A30C-0DF5-8BC7319ABFB7}"/>
              </a:ext>
            </a:extLst>
          </p:cNvPr>
          <p:cNvGrpSpPr/>
          <p:nvPr/>
        </p:nvGrpSpPr>
        <p:grpSpPr>
          <a:xfrm>
            <a:off x="3785710" y="6180881"/>
            <a:ext cx="3594310" cy="246221"/>
            <a:chOff x="3785710" y="6180881"/>
            <a:chExt cx="3594310" cy="246221"/>
          </a:xfrm>
        </p:grpSpPr>
        <p:sp>
          <p:nvSpPr>
            <p:cNvPr id="8218" name="Rectangle 8217">
              <a:extLst>
                <a:ext uri="{FF2B5EF4-FFF2-40B4-BE49-F238E27FC236}">
                  <a16:creationId xmlns:a16="http://schemas.microsoft.com/office/drawing/2014/main" id="{2C5DD5F4-6082-9078-D925-8CC4B2B950B2}"/>
                </a:ext>
              </a:extLst>
            </p:cNvPr>
            <p:cNvSpPr/>
            <p:nvPr/>
          </p:nvSpPr>
          <p:spPr>
            <a:xfrm>
              <a:off x="3785710" y="6268057"/>
              <a:ext cx="1954176" cy="52632"/>
            </a:xfrm>
            <a:prstGeom prst="rect">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sz="1200" dirty="0"/>
            </a:p>
          </p:txBody>
        </p:sp>
        <p:cxnSp>
          <p:nvCxnSpPr>
            <p:cNvPr id="8219" name="Straight Connector 8218">
              <a:extLst>
                <a:ext uri="{FF2B5EF4-FFF2-40B4-BE49-F238E27FC236}">
                  <a16:creationId xmlns:a16="http://schemas.microsoft.com/office/drawing/2014/main" id="{A76D4771-0F16-2910-9B86-73C4D6701BD5}"/>
                </a:ext>
              </a:extLst>
            </p:cNvPr>
            <p:cNvCxnSpPr>
              <a:cxnSpLocks/>
            </p:cNvCxnSpPr>
            <p:nvPr/>
          </p:nvCxnSpPr>
          <p:spPr>
            <a:xfrm flipH="1" flipV="1">
              <a:off x="5535268" y="6289789"/>
              <a:ext cx="407780" cy="46762"/>
            </a:xfrm>
            <a:prstGeom prst="line">
              <a:avLst/>
            </a:prstGeom>
            <a:ln w="6350">
              <a:solidFill>
                <a:schemeClr val="tx1"/>
              </a:solidFill>
              <a:tailEnd type="none" w="sm" len="sm"/>
            </a:ln>
            <a:effectLst/>
          </p:spPr>
          <p:style>
            <a:lnRef idx="2">
              <a:schemeClr val="accent1"/>
            </a:lnRef>
            <a:fillRef idx="0">
              <a:schemeClr val="accent1"/>
            </a:fillRef>
            <a:effectRef idx="1">
              <a:schemeClr val="accent1"/>
            </a:effectRef>
            <a:fontRef idx="minor">
              <a:schemeClr val="tx1"/>
            </a:fontRef>
          </p:style>
        </p:cxnSp>
        <p:sp>
          <p:nvSpPr>
            <p:cNvPr id="8222" name="TextBox 8221">
              <a:extLst>
                <a:ext uri="{FF2B5EF4-FFF2-40B4-BE49-F238E27FC236}">
                  <a16:creationId xmlns:a16="http://schemas.microsoft.com/office/drawing/2014/main" id="{6380EE7C-BB82-8374-921E-6408C9B4AA84}"/>
                </a:ext>
              </a:extLst>
            </p:cNvPr>
            <p:cNvSpPr txBox="1"/>
            <p:nvPr/>
          </p:nvSpPr>
          <p:spPr>
            <a:xfrm>
              <a:off x="5822019" y="6180881"/>
              <a:ext cx="1558001" cy="246221"/>
            </a:xfrm>
            <a:prstGeom prst="rect">
              <a:avLst/>
            </a:prstGeom>
            <a:noFill/>
          </p:spPr>
          <p:txBody>
            <a:bodyPr wrap="square" rtlCol="0">
              <a:spAutoFit/>
            </a:bodyPr>
            <a:lstStyle/>
            <a:p>
              <a:pPr algn="ctr"/>
              <a:r>
                <a:rPr lang="hu-HU" sz="1000" dirty="0"/>
                <a:t>Metal </a:t>
              </a:r>
              <a:r>
                <a:rPr lang="hu-HU" sz="1000" dirty="0" err="1"/>
                <a:t>reflector</a:t>
              </a:r>
              <a:r>
                <a:rPr lang="hu-HU" sz="1000" dirty="0"/>
                <a:t> (</a:t>
              </a:r>
              <a:r>
                <a:rPr lang="hu-HU" sz="1000" dirty="0" err="1"/>
                <a:t>Ag</a:t>
              </a:r>
              <a:r>
                <a:rPr lang="hu-HU" sz="1000" dirty="0"/>
                <a:t>)</a:t>
              </a:r>
            </a:p>
          </p:txBody>
        </p:sp>
      </p:grpSp>
      <p:grpSp>
        <p:nvGrpSpPr>
          <p:cNvPr id="3" name="Group 2">
            <a:extLst>
              <a:ext uri="{FF2B5EF4-FFF2-40B4-BE49-F238E27FC236}">
                <a16:creationId xmlns:a16="http://schemas.microsoft.com/office/drawing/2014/main" id="{E420F2D9-10B0-6B7E-C81E-100C22BC268B}"/>
              </a:ext>
            </a:extLst>
          </p:cNvPr>
          <p:cNvGrpSpPr/>
          <p:nvPr/>
        </p:nvGrpSpPr>
        <p:grpSpPr>
          <a:xfrm>
            <a:off x="3803879" y="5397477"/>
            <a:ext cx="1377223" cy="861948"/>
            <a:chOff x="3803879" y="5397477"/>
            <a:chExt cx="1377223" cy="861948"/>
          </a:xfrm>
        </p:grpSpPr>
        <p:grpSp>
          <p:nvGrpSpPr>
            <p:cNvPr id="8252" name="Group 8251">
              <a:extLst>
                <a:ext uri="{FF2B5EF4-FFF2-40B4-BE49-F238E27FC236}">
                  <a16:creationId xmlns:a16="http://schemas.microsoft.com/office/drawing/2014/main" id="{CD350111-4633-FEC8-0331-92D87B2274B8}"/>
                </a:ext>
              </a:extLst>
            </p:cNvPr>
            <p:cNvGrpSpPr/>
            <p:nvPr/>
          </p:nvGrpSpPr>
          <p:grpSpPr>
            <a:xfrm>
              <a:off x="3803879" y="5401872"/>
              <a:ext cx="640668" cy="857553"/>
              <a:chOff x="3827745" y="5389132"/>
              <a:chExt cx="640668" cy="857553"/>
            </a:xfrm>
          </p:grpSpPr>
          <p:cxnSp>
            <p:nvCxnSpPr>
              <p:cNvPr id="8227" name="Straight Connector 8226">
                <a:extLst>
                  <a:ext uri="{FF2B5EF4-FFF2-40B4-BE49-F238E27FC236}">
                    <a16:creationId xmlns:a16="http://schemas.microsoft.com/office/drawing/2014/main" id="{4EAA516D-889E-96E2-1EF0-C6DBABCD5851}"/>
                  </a:ext>
                </a:extLst>
              </p:cNvPr>
              <p:cNvCxnSpPr>
                <a:cxnSpLocks/>
              </p:cNvCxnSpPr>
              <p:nvPr/>
            </p:nvCxnSpPr>
            <p:spPr>
              <a:xfrm flipH="1" flipV="1">
                <a:off x="3827745" y="5463568"/>
                <a:ext cx="152089" cy="397438"/>
              </a:xfrm>
              <a:prstGeom prst="line">
                <a:avLst/>
              </a:prstGeom>
              <a:solidFill>
                <a:schemeClr val="accent4">
                  <a:alpha val="50000"/>
                </a:schemeClr>
              </a:solidFill>
              <a:ln w="25400">
                <a:solidFill>
                  <a:srgbClr val="BE8DA3"/>
                </a:solidFill>
                <a:tailEnd type="triangle"/>
              </a:ln>
            </p:spPr>
            <p:style>
              <a:lnRef idx="0">
                <a:scrgbClr r="0" g="0" b="0"/>
              </a:lnRef>
              <a:fillRef idx="0">
                <a:scrgbClr r="0" g="0" b="0"/>
              </a:fillRef>
              <a:effectRef idx="0">
                <a:scrgbClr r="0" g="0" b="0"/>
              </a:effectRef>
              <a:fontRef idx="minor">
                <a:schemeClr val="lt1"/>
              </a:fontRef>
            </p:style>
          </p:cxnSp>
          <p:cxnSp>
            <p:nvCxnSpPr>
              <p:cNvPr id="8230" name="Straight Connector 8229">
                <a:extLst>
                  <a:ext uri="{FF2B5EF4-FFF2-40B4-BE49-F238E27FC236}">
                    <a16:creationId xmlns:a16="http://schemas.microsoft.com/office/drawing/2014/main" id="{4F99D5CC-62CF-CB75-147E-F6756843E9A9}"/>
                  </a:ext>
                </a:extLst>
              </p:cNvPr>
              <p:cNvCxnSpPr>
                <a:cxnSpLocks/>
              </p:cNvCxnSpPr>
              <p:nvPr/>
            </p:nvCxnSpPr>
            <p:spPr>
              <a:xfrm>
                <a:off x="3979834" y="5849602"/>
                <a:ext cx="105115" cy="397083"/>
              </a:xfrm>
              <a:prstGeom prst="line">
                <a:avLst/>
              </a:prstGeom>
              <a:solidFill>
                <a:schemeClr val="accent4">
                  <a:alpha val="50000"/>
                </a:schemeClr>
              </a:solidFill>
              <a:ln w="25400">
                <a:solidFill>
                  <a:srgbClr val="BE8DA3"/>
                </a:solidFill>
                <a:tailEnd type="none"/>
              </a:ln>
            </p:spPr>
            <p:style>
              <a:lnRef idx="0">
                <a:scrgbClr r="0" g="0" b="0"/>
              </a:lnRef>
              <a:fillRef idx="0">
                <a:scrgbClr r="0" g="0" b="0"/>
              </a:fillRef>
              <a:effectRef idx="0">
                <a:scrgbClr r="0" g="0" b="0"/>
              </a:effectRef>
              <a:fontRef idx="minor">
                <a:schemeClr val="lt1"/>
              </a:fontRef>
            </p:style>
          </p:cxnSp>
          <p:cxnSp>
            <p:nvCxnSpPr>
              <p:cNvPr id="8231" name="Straight Connector 8230">
                <a:extLst>
                  <a:ext uri="{FF2B5EF4-FFF2-40B4-BE49-F238E27FC236}">
                    <a16:creationId xmlns:a16="http://schemas.microsoft.com/office/drawing/2014/main" id="{F34A973C-D6E6-2AB9-09BF-C3DAEF1C3ABE}"/>
                  </a:ext>
                </a:extLst>
              </p:cNvPr>
              <p:cNvCxnSpPr>
                <a:cxnSpLocks/>
              </p:cNvCxnSpPr>
              <p:nvPr/>
            </p:nvCxnSpPr>
            <p:spPr>
              <a:xfrm flipH="1">
                <a:off x="4080186" y="5861712"/>
                <a:ext cx="129855" cy="384973"/>
              </a:xfrm>
              <a:prstGeom prst="line">
                <a:avLst/>
              </a:prstGeom>
              <a:solidFill>
                <a:schemeClr val="accent4">
                  <a:alpha val="50000"/>
                </a:schemeClr>
              </a:solidFill>
              <a:ln w="25400">
                <a:solidFill>
                  <a:srgbClr val="BE8DA3"/>
                </a:solidFill>
                <a:tailEnd type="none"/>
              </a:ln>
            </p:spPr>
            <p:style>
              <a:lnRef idx="0">
                <a:scrgbClr r="0" g="0" b="0"/>
              </a:lnRef>
              <a:fillRef idx="0">
                <a:scrgbClr r="0" g="0" b="0"/>
              </a:fillRef>
              <a:effectRef idx="0">
                <a:scrgbClr r="0" g="0" b="0"/>
              </a:effectRef>
              <a:fontRef idx="minor">
                <a:schemeClr val="lt1"/>
              </a:fontRef>
            </p:style>
          </p:cxnSp>
          <p:cxnSp>
            <p:nvCxnSpPr>
              <p:cNvPr id="8232" name="Straight Connector 8231">
                <a:extLst>
                  <a:ext uri="{FF2B5EF4-FFF2-40B4-BE49-F238E27FC236}">
                    <a16:creationId xmlns:a16="http://schemas.microsoft.com/office/drawing/2014/main" id="{18A2C715-E277-182A-6906-84E25ADB7362}"/>
                  </a:ext>
                </a:extLst>
              </p:cNvPr>
              <p:cNvCxnSpPr>
                <a:cxnSpLocks/>
              </p:cNvCxnSpPr>
              <p:nvPr/>
            </p:nvCxnSpPr>
            <p:spPr>
              <a:xfrm flipH="1">
                <a:off x="4204448" y="5389132"/>
                <a:ext cx="263965" cy="487736"/>
              </a:xfrm>
              <a:prstGeom prst="line">
                <a:avLst/>
              </a:prstGeom>
              <a:solidFill>
                <a:schemeClr val="accent4">
                  <a:alpha val="50000"/>
                </a:schemeClr>
              </a:solidFill>
              <a:ln w="25400">
                <a:solidFill>
                  <a:srgbClr val="BE8DA3"/>
                </a:solidFill>
                <a:tailEnd type="none"/>
              </a:ln>
            </p:spPr>
            <p:style>
              <a:lnRef idx="0">
                <a:scrgbClr r="0" g="0" b="0"/>
              </a:lnRef>
              <a:fillRef idx="0">
                <a:scrgbClr r="0" g="0" b="0"/>
              </a:fillRef>
              <a:effectRef idx="0">
                <a:scrgbClr r="0" g="0" b="0"/>
              </a:effectRef>
              <a:fontRef idx="minor">
                <a:schemeClr val="lt1"/>
              </a:fontRef>
            </p:style>
          </p:cxnSp>
        </p:grpSp>
        <p:grpSp>
          <p:nvGrpSpPr>
            <p:cNvPr id="8253" name="Group 8252">
              <a:extLst>
                <a:ext uri="{FF2B5EF4-FFF2-40B4-BE49-F238E27FC236}">
                  <a16:creationId xmlns:a16="http://schemas.microsoft.com/office/drawing/2014/main" id="{1E25D285-6411-5228-0FE5-CD0892A03EEE}"/>
                </a:ext>
              </a:extLst>
            </p:cNvPr>
            <p:cNvGrpSpPr/>
            <p:nvPr/>
          </p:nvGrpSpPr>
          <p:grpSpPr>
            <a:xfrm flipH="1">
              <a:off x="4611503" y="5397477"/>
              <a:ext cx="569599" cy="857553"/>
              <a:chOff x="3827745" y="5389132"/>
              <a:chExt cx="640668" cy="857553"/>
            </a:xfrm>
          </p:grpSpPr>
          <p:cxnSp>
            <p:nvCxnSpPr>
              <p:cNvPr id="8254" name="Straight Connector 8253">
                <a:extLst>
                  <a:ext uri="{FF2B5EF4-FFF2-40B4-BE49-F238E27FC236}">
                    <a16:creationId xmlns:a16="http://schemas.microsoft.com/office/drawing/2014/main" id="{F302C756-4C72-E398-E2C0-E99A072C40FD}"/>
                  </a:ext>
                </a:extLst>
              </p:cNvPr>
              <p:cNvCxnSpPr>
                <a:cxnSpLocks/>
              </p:cNvCxnSpPr>
              <p:nvPr/>
            </p:nvCxnSpPr>
            <p:spPr>
              <a:xfrm flipH="1" flipV="1">
                <a:off x="3827745" y="5463568"/>
                <a:ext cx="152089" cy="397438"/>
              </a:xfrm>
              <a:prstGeom prst="line">
                <a:avLst/>
              </a:prstGeom>
              <a:solidFill>
                <a:schemeClr val="accent4">
                  <a:alpha val="50000"/>
                </a:schemeClr>
              </a:solidFill>
              <a:ln w="25400">
                <a:solidFill>
                  <a:srgbClr val="BE8DA3"/>
                </a:solidFill>
                <a:tailEnd type="triangle"/>
              </a:ln>
            </p:spPr>
            <p:style>
              <a:lnRef idx="0">
                <a:scrgbClr r="0" g="0" b="0"/>
              </a:lnRef>
              <a:fillRef idx="0">
                <a:scrgbClr r="0" g="0" b="0"/>
              </a:fillRef>
              <a:effectRef idx="0">
                <a:scrgbClr r="0" g="0" b="0"/>
              </a:effectRef>
              <a:fontRef idx="minor">
                <a:schemeClr val="lt1"/>
              </a:fontRef>
            </p:style>
          </p:cxnSp>
          <p:cxnSp>
            <p:nvCxnSpPr>
              <p:cNvPr id="8255" name="Straight Connector 8254">
                <a:extLst>
                  <a:ext uri="{FF2B5EF4-FFF2-40B4-BE49-F238E27FC236}">
                    <a16:creationId xmlns:a16="http://schemas.microsoft.com/office/drawing/2014/main" id="{54C88F92-2F4B-AB32-7FF8-95726114B60F}"/>
                  </a:ext>
                </a:extLst>
              </p:cNvPr>
              <p:cNvCxnSpPr>
                <a:cxnSpLocks/>
              </p:cNvCxnSpPr>
              <p:nvPr/>
            </p:nvCxnSpPr>
            <p:spPr>
              <a:xfrm>
                <a:off x="3979834" y="5849602"/>
                <a:ext cx="105115" cy="397083"/>
              </a:xfrm>
              <a:prstGeom prst="line">
                <a:avLst/>
              </a:prstGeom>
              <a:solidFill>
                <a:schemeClr val="accent4">
                  <a:alpha val="50000"/>
                </a:schemeClr>
              </a:solidFill>
              <a:ln w="25400">
                <a:solidFill>
                  <a:srgbClr val="BE8DA3"/>
                </a:solidFill>
                <a:tailEnd type="none"/>
              </a:ln>
            </p:spPr>
            <p:style>
              <a:lnRef idx="0">
                <a:scrgbClr r="0" g="0" b="0"/>
              </a:lnRef>
              <a:fillRef idx="0">
                <a:scrgbClr r="0" g="0" b="0"/>
              </a:fillRef>
              <a:effectRef idx="0">
                <a:scrgbClr r="0" g="0" b="0"/>
              </a:effectRef>
              <a:fontRef idx="minor">
                <a:schemeClr val="lt1"/>
              </a:fontRef>
            </p:style>
          </p:cxnSp>
          <p:cxnSp>
            <p:nvCxnSpPr>
              <p:cNvPr id="1024" name="Straight Connector 1023">
                <a:extLst>
                  <a:ext uri="{FF2B5EF4-FFF2-40B4-BE49-F238E27FC236}">
                    <a16:creationId xmlns:a16="http://schemas.microsoft.com/office/drawing/2014/main" id="{CBA3F53A-6A3E-41F8-9E84-EA1F31D5AC7A}"/>
                  </a:ext>
                </a:extLst>
              </p:cNvPr>
              <p:cNvCxnSpPr>
                <a:cxnSpLocks/>
              </p:cNvCxnSpPr>
              <p:nvPr/>
            </p:nvCxnSpPr>
            <p:spPr>
              <a:xfrm flipH="1">
                <a:off x="4080186" y="5861712"/>
                <a:ext cx="129855" cy="384973"/>
              </a:xfrm>
              <a:prstGeom prst="line">
                <a:avLst/>
              </a:prstGeom>
              <a:solidFill>
                <a:schemeClr val="accent4">
                  <a:alpha val="50000"/>
                </a:schemeClr>
              </a:solidFill>
              <a:ln w="25400">
                <a:solidFill>
                  <a:srgbClr val="BE8DA3"/>
                </a:solidFill>
                <a:tailEnd type="none"/>
              </a:ln>
            </p:spPr>
            <p:style>
              <a:lnRef idx="0">
                <a:scrgbClr r="0" g="0" b="0"/>
              </a:lnRef>
              <a:fillRef idx="0">
                <a:scrgbClr r="0" g="0" b="0"/>
              </a:fillRef>
              <a:effectRef idx="0">
                <a:scrgbClr r="0" g="0" b="0"/>
              </a:effectRef>
              <a:fontRef idx="minor">
                <a:schemeClr val="lt1"/>
              </a:fontRef>
            </p:style>
          </p:cxnSp>
          <p:cxnSp>
            <p:nvCxnSpPr>
              <p:cNvPr id="1025" name="Straight Connector 1024">
                <a:extLst>
                  <a:ext uri="{FF2B5EF4-FFF2-40B4-BE49-F238E27FC236}">
                    <a16:creationId xmlns:a16="http://schemas.microsoft.com/office/drawing/2014/main" id="{0ED9F1A3-3C1A-68B8-8C2D-95DBFB1D39D7}"/>
                  </a:ext>
                </a:extLst>
              </p:cNvPr>
              <p:cNvCxnSpPr>
                <a:cxnSpLocks/>
              </p:cNvCxnSpPr>
              <p:nvPr/>
            </p:nvCxnSpPr>
            <p:spPr>
              <a:xfrm flipH="1">
                <a:off x="4204448" y="5389132"/>
                <a:ext cx="263965" cy="487736"/>
              </a:xfrm>
              <a:prstGeom prst="line">
                <a:avLst/>
              </a:prstGeom>
              <a:solidFill>
                <a:schemeClr val="accent4">
                  <a:alpha val="50000"/>
                </a:schemeClr>
              </a:solidFill>
              <a:ln w="25400">
                <a:solidFill>
                  <a:srgbClr val="BE8DA3"/>
                </a:solidFill>
                <a:tailEnd type="none"/>
              </a:ln>
            </p:spPr>
            <p:style>
              <a:lnRef idx="0">
                <a:scrgbClr r="0" g="0" b="0"/>
              </a:lnRef>
              <a:fillRef idx="0">
                <a:scrgbClr r="0" g="0" b="0"/>
              </a:fillRef>
              <a:effectRef idx="0">
                <a:scrgbClr r="0" g="0" b="0"/>
              </a:effectRef>
              <a:fontRef idx="minor">
                <a:schemeClr val="lt1"/>
              </a:fontRef>
            </p:style>
          </p:cxnSp>
        </p:grpSp>
      </p:grpSp>
      <p:pic>
        <p:nvPicPr>
          <p:cNvPr id="8195" name="Picture 8194">
            <a:extLst>
              <a:ext uri="{FF2B5EF4-FFF2-40B4-BE49-F238E27FC236}">
                <a16:creationId xmlns:a16="http://schemas.microsoft.com/office/drawing/2014/main" id="{A33DB873-E2D9-3877-5C10-561EE33A5A04}"/>
              </a:ext>
            </a:extLst>
          </p:cNvPr>
          <p:cNvPicPr>
            <a:picLocks noChangeAspect="1"/>
          </p:cNvPicPr>
          <p:nvPr/>
        </p:nvPicPr>
        <p:blipFill>
          <a:blip r:embed="rId9"/>
          <a:stretch>
            <a:fillRect/>
          </a:stretch>
        </p:blipFill>
        <p:spPr>
          <a:xfrm>
            <a:off x="11927" y="4118506"/>
            <a:ext cx="3670395" cy="2255351"/>
          </a:xfrm>
          <a:prstGeom prst="rect">
            <a:avLst/>
          </a:prstGeom>
        </p:spPr>
      </p:pic>
      <p:sp>
        <p:nvSpPr>
          <p:cNvPr id="10" name="TextBox 9">
            <a:extLst>
              <a:ext uri="{FF2B5EF4-FFF2-40B4-BE49-F238E27FC236}">
                <a16:creationId xmlns:a16="http://schemas.microsoft.com/office/drawing/2014/main" id="{733428DF-C889-B414-2B9F-9065D32E10B7}"/>
              </a:ext>
            </a:extLst>
          </p:cNvPr>
          <p:cNvSpPr txBox="1"/>
          <p:nvPr/>
        </p:nvSpPr>
        <p:spPr>
          <a:xfrm>
            <a:off x="7210604" y="4031026"/>
            <a:ext cx="1807896" cy="646331"/>
          </a:xfrm>
          <a:prstGeom prst="rect">
            <a:avLst/>
          </a:prstGeom>
          <a:noFill/>
        </p:spPr>
        <p:txBody>
          <a:bodyPr wrap="square">
            <a:spAutoFit/>
          </a:bodyPr>
          <a:lstStyle/>
          <a:p>
            <a:r>
              <a:rPr lang="hu-HU" sz="1200" dirty="0" err="1"/>
              <a:t>DBRs</a:t>
            </a:r>
            <a:r>
              <a:rPr lang="hu-HU" sz="1200" dirty="0"/>
              <a:t>,</a:t>
            </a:r>
          </a:p>
          <a:p>
            <a:r>
              <a:rPr lang="hu-HU" sz="1200" dirty="0" err="1"/>
              <a:t>Distributed</a:t>
            </a:r>
            <a:r>
              <a:rPr lang="hu-HU" sz="1200" dirty="0"/>
              <a:t> </a:t>
            </a:r>
            <a:r>
              <a:rPr lang="hu-HU" sz="1200" dirty="0" err="1"/>
              <a:t>Bragg</a:t>
            </a:r>
            <a:r>
              <a:rPr lang="hu-HU" sz="1200" dirty="0"/>
              <a:t> </a:t>
            </a:r>
            <a:r>
              <a:rPr lang="hu-HU" sz="1200" dirty="0" err="1"/>
              <a:t>Reflectors</a:t>
            </a:r>
            <a:r>
              <a:rPr lang="hu-HU" sz="1200" dirty="0"/>
              <a:t> </a:t>
            </a:r>
          </a:p>
        </p:txBody>
      </p:sp>
    </p:spTree>
    <p:extLst>
      <p:ext uri="{BB962C8B-B14F-4D97-AF65-F5344CB8AC3E}">
        <p14:creationId xmlns:p14="http://schemas.microsoft.com/office/powerpoint/2010/main" val="183013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0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19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20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2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2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19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en-US" altLang="hu-HU" dirty="0"/>
              <a:t>Illusion and the technology behind it</a:t>
            </a:r>
            <a:endParaRPr lang="hu-HU" altLang="hu-HU" dirty="0"/>
          </a:p>
          <a:p>
            <a:r>
              <a:rPr lang="hu-HU" altLang="hu-HU" dirty="0"/>
              <a:t>LED </a:t>
            </a:r>
            <a:r>
              <a:rPr lang="hu-HU" altLang="hu-HU" dirty="0" err="1"/>
              <a:t>package</a:t>
            </a:r>
            <a:r>
              <a:rPr lang="hu-HU" altLang="hu-HU" dirty="0"/>
              <a:t> </a:t>
            </a:r>
            <a:r>
              <a:rPr lang="hu-HU" altLang="hu-HU" dirty="0" err="1"/>
              <a:t>constructions</a:t>
            </a:r>
            <a:r>
              <a:rPr lang="hu-HU" altLang="hu-HU" dirty="0"/>
              <a:t> II</a:t>
            </a:r>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6/24/2024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18</a:t>
            </a:fld>
            <a:endParaRPr lang="en-US" altLang="hu-HU" sz="1200">
              <a:solidFill>
                <a:srgbClr val="234DA2"/>
              </a:solidFill>
              <a:latin typeface="Neo Tech Semilab" panose="02000000000000000000"/>
            </a:endParaRPr>
          </a:p>
        </p:txBody>
      </p:sp>
      <p:sp>
        <p:nvSpPr>
          <p:cNvPr id="16390" name="Szöveg helye 5">
            <a:extLst>
              <a:ext uri="{FF2B5EF4-FFF2-40B4-BE49-F238E27FC236}">
                <a16:creationId xmlns:a16="http://schemas.microsoft.com/office/drawing/2014/main" id="{9416961E-A595-4F5B-AB33-7CBA79702D7D}"/>
              </a:ext>
            </a:extLst>
          </p:cNvPr>
          <p:cNvSpPr>
            <a:spLocks noGrp="1"/>
          </p:cNvSpPr>
          <p:nvPr>
            <p:ph type="body" sz="quarter" idx="16"/>
          </p:nvPr>
        </p:nvSpPr>
        <p:spPr>
          <a:xfrm>
            <a:off x="228600" y="1143000"/>
            <a:ext cx="8610600" cy="914400"/>
          </a:xfrm>
        </p:spPr>
        <p:txBody>
          <a:bodyPr/>
          <a:lstStyle/>
          <a:p>
            <a:r>
              <a:rPr lang="hu-HU" altLang="hu-HU" dirty="0"/>
              <a:t>Flip Chip LED</a:t>
            </a:r>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16" name="Picture 15">
            <a:extLst>
              <a:ext uri="{FF2B5EF4-FFF2-40B4-BE49-F238E27FC236}">
                <a16:creationId xmlns:a16="http://schemas.microsoft.com/office/drawing/2014/main" id="{DAD74A2C-9B17-A66F-9757-35F88C3891B4}"/>
              </a:ext>
            </a:extLst>
          </p:cNvPr>
          <p:cNvPicPr>
            <a:picLocks noChangeAspect="1"/>
          </p:cNvPicPr>
          <p:nvPr/>
        </p:nvPicPr>
        <p:blipFill>
          <a:blip r:embed="rId3"/>
          <a:stretch>
            <a:fillRect/>
          </a:stretch>
        </p:blipFill>
        <p:spPr>
          <a:xfrm>
            <a:off x="5940152" y="1903006"/>
            <a:ext cx="2747856" cy="1861771"/>
          </a:xfrm>
          <a:prstGeom prst="rect">
            <a:avLst/>
          </a:prstGeom>
        </p:spPr>
      </p:pic>
      <p:pic>
        <p:nvPicPr>
          <p:cNvPr id="8223" name="Picture 6">
            <a:extLst>
              <a:ext uri="{FF2B5EF4-FFF2-40B4-BE49-F238E27FC236}">
                <a16:creationId xmlns:a16="http://schemas.microsoft.com/office/drawing/2014/main" id="{27FEB794-D62A-9108-7903-B2DC11EF4B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962" y="1625323"/>
            <a:ext cx="4873118" cy="29339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7489A9D-28B1-76FC-EC39-D223C4588D11}"/>
              </a:ext>
            </a:extLst>
          </p:cNvPr>
          <p:cNvPicPr>
            <a:picLocks noChangeAspect="1"/>
          </p:cNvPicPr>
          <p:nvPr/>
        </p:nvPicPr>
        <p:blipFill>
          <a:blip r:embed="rId5"/>
          <a:stretch>
            <a:fillRect/>
          </a:stretch>
        </p:blipFill>
        <p:spPr>
          <a:xfrm>
            <a:off x="192778" y="4662980"/>
            <a:ext cx="5038791" cy="1706356"/>
          </a:xfrm>
          <a:prstGeom prst="rect">
            <a:avLst/>
          </a:prstGeom>
        </p:spPr>
      </p:pic>
    </p:spTree>
    <p:extLst>
      <p:ext uri="{BB962C8B-B14F-4D97-AF65-F5344CB8AC3E}">
        <p14:creationId xmlns:p14="http://schemas.microsoft.com/office/powerpoint/2010/main" val="4644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en-US" altLang="hu-HU" dirty="0"/>
              <a:t>Illusion and the technology behind it</a:t>
            </a:r>
            <a:endParaRPr lang="hu-HU" altLang="hu-HU" dirty="0"/>
          </a:p>
          <a:p>
            <a:r>
              <a:rPr lang="hu-HU" altLang="hu-HU" dirty="0"/>
              <a:t>LED </a:t>
            </a:r>
            <a:r>
              <a:rPr lang="hu-HU" altLang="hu-HU" dirty="0" err="1"/>
              <a:t>package</a:t>
            </a:r>
            <a:r>
              <a:rPr lang="hu-HU" altLang="hu-HU" dirty="0"/>
              <a:t> </a:t>
            </a:r>
            <a:r>
              <a:rPr lang="hu-HU" altLang="hu-HU" dirty="0" err="1"/>
              <a:t>constructions</a:t>
            </a:r>
            <a:r>
              <a:rPr lang="hu-HU" altLang="hu-HU" dirty="0"/>
              <a:t> III</a:t>
            </a:r>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6/24/2024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19</a:t>
            </a:fld>
            <a:endParaRPr lang="en-US" altLang="hu-HU" sz="1200">
              <a:solidFill>
                <a:srgbClr val="234DA2"/>
              </a:solidFill>
              <a:latin typeface="Neo Tech Semilab" panose="02000000000000000000"/>
            </a:endParaRPr>
          </a:p>
        </p:txBody>
      </p:sp>
      <p:sp>
        <p:nvSpPr>
          <p:cNvPr id="16390" name="Szöveg helye 5">
            <a:extLst>
              <a:ext uri="{FF2B5EF4-FFF2-40B4-BE49-F238E27FC236}">
                <a16:creationId xmlns:a16="http://schemas.microsoft.com/office/drawing/2014/main" id="{9416961E-A595-4F5B-AB33-7CBA79702D7D}"/>
              </a:ext>
            </a:extLst>
          </p:cNvPr>
          <p:cNvSpPr>
            <a:spLocks noGrp="1"/>
          </p:cNvSpPr>
          <p:nvPr>
            <p:ph type="body" sz="quarter" idx="16"/>
          </p:nvPr>
        </p:nvSpPr>
        <p:spPr>
          <a:xfrm>
            <a:off x="228600" y="1143000"/>
            <a:ext cx="8610600" cy="914400"/>
          </a:xfrm>
        </p:spPr>
        <p:txBody>
          <a:bodyPr/>
          <a:lstStyle/>
          <a:p>
            <a:r>
              <a:rPr lang="hu-HU" altLang="hu-HU" dirty="0"/>
              <a:t>Flip Chip LED + </a:t>
            </a:r>
            <a:r>
              <a:rPr lang="hu-HU" altLang="hu-HU" dirty="0" err="1"/>
              <a:t>Thermal</a:t>
            </a:r>
            <a:r>
              <a:rPr lang="hu-HU" altLang="hu-HU" dirty="0"/>
              <a:t> Pad</a:t>
            </a:r>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grpSp>
        <p:nvGrpSpPr>
          <p:cNvPr id="17" name="Group 16">
            <a:extLst>
              <a:ext uri="{FF2B5EF4-FFF2-40B4-BE49-F238E27FC236}">
                <a16:creationId xmlns:a16="http://schemas.microsoft.com/office/drawing/2014/main" id="{8F812D42-004B-3B9B-973B-BD7B5FE42A17}"/>
              </a:ext>
            </a:extLst>
          </p:cNvPr>
          <p:cNvGrpSpPr/>
          <p:nvPr/>
        </p:nvGrpSpPr>
        <p:grpSpPr>
          <a:xfrm>
            <a:off x="1643844" y="1748162"/>
            <a:ext cx="6161112" cy="4599984"/>
            <a:chOff x="135599" y="1587044"/>
            <a:chExt cx="5461692" cy="4498181"/>
          </a:xfrm>
        </p:grpSpPr>
        <p:pic>
          <p:nvPicPr>
            <p:cNvPr id="8" name="Picture 7">
              <a:extLst>
                <a:ext uri="{FF2B5EF4-FFF2-40B4-BE49-F238E27FC236}">
                  <a16:creationId xmlns:a16="http://schemas.microsoft.com/office/drawing/2014/main" id="{42572909-94B4-B14D-76C9-561C076A45E7}"/>
                </a:ext>
              </a:extLst>
            </p:cNvPr>
            <p:cNvPicPr>
              <a:picLocks noChangeAspect="1"/>
            </p:cNvPicPr>
            <p:nvPr/>
          </p:nvPicPr>
          <p:blipFill>
            <a:blip r:embed="rId3"/>
            <a:stretch>
              <a:fillRect/>
            </a:stretch>
          </p:blipFill>
          <p:spPr>
            <a:xfrm>
              <a:off x="135599" y="1605161"/>
              <a:ext cx="5461692" cy="4480064"/>
            </a:xfrm>
            <a:prstGeom prst="rect">
              <a:avLst/>
            </a:prstGeom>
          </p:spPr>
        </p:pic>
        <p:sp>
          <p:nvSpPr>
            <p:cNvPr id="9" name="Rectangle 8">
              <a:extLst>
                <a:ext uri="{FF2B5EF4-FFF2-40B4-BE49-F238E27FC236}">
                  <a16:creationId xmlns:a16="http://schemas.microsoft.com/office/drawing/2014/main" id="{D296BF9B-EA14-24DD-CD7D-7236E6799C28}"/>
                </a:ext>
              </a:extLst>
            </p:cNvPr>
            <p:cNvSpPr/>
            <p:nvPr/>
          </p:nvSpPr>
          <p:spPr>
            <a:xfrm>
              <a:off x="3881249" y="1587044"/>
              <a:ext cx="906775" cy="303004"/>
            </a:xfrm>
            <a:prstGeom prst="rect">
              <a:avLst/>
            </a:prstGeom>
            <a:solidFill>
              <a:srgbClr val="FF00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10" name="Rectangle 9">
              <a:extLst>
                <a:ext uri="{FF2B5EF4-FFF2-40B4-BE49-F238E27FC236}">
                  <a16:creationId xmlns:a16="http://schemas.microsoft.com/office/drawing/2014/main" id="{BC502B20-BFAE-0A64-E96A-75D209BB4F2C}"/>
                </a:ext>
              </a:extLst>
            </p:cNvPr>
            <p:cNvSpPr/>
            <p:nvPr/>
          </p:nvSpPr>
          <p:spPr>
            <a:xfrm>
              <a:off x="4118612" y="3268439"/>
              <a:ext cx="906775" cy="321121"/>
            </a:xfrm>
            <a:prstGeom prst="rect">
              <a:avLst/>
            </a:prstGeom>
            <a:solidFill>
              <a:srgbClr val="FF00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11" name="Rectangle 10">
              <a:extLst>
                <a:ext uri="{FF2B5EF4-FFF2-40B4-BE49-F238E27FC236}">
                  <a16:creationId xmlns:a16="http://schemas.microsoft.com/office/drawing/2014/main" id="{60AF8B6A-769E-577B-99B0-24C5A584D786}"/>
                </a:ext>
              </a:extLst>
            </p:cNvPr>
            <p:cNvSpPr/>
            <p:nvPr/>
          </p:nvSpPr>
          <p:spPr>
            <a:xfrm>
              <a:off x="3689607" y="4624129"/>
              <a:ext cx="1360162" cy="321121"/>
            </a:xfrm>
            <a:prstGeom prst="rect">
              <a:avLst/>
            </a:prstGeom>
            <a:solidFill>
              <a:srgbClr val="FF00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12" name="Rectangle 11">
              <a:extLst>
                <a:ext uri="{FF2B5EF4-FFF2-40B4-BE49-F238E27FC236}">
                  <a16:creationId xmlns:a16="http://schemas.microsoft.com/office/drawing/2014/main" id="{814229F9-E41C-366D-E420-85AEA36C7F14}"/>
                </a:ext>
              </a:extLst>
            </p:cNvPr>
            <p:cNvSpPr/>
            <p:nvPr/>
          </p:nvSpPr>
          <p:spPr>
            <a:xfrm>
              <a:off x="4142994" y="4945250"/>
              <a:ext cx="906775" cy="213263"/>
            </a:xfrm>
            <a:prstGeom prst="rect">
              <a:avLst/>
            </a:prstGeom>
            <a:solidFill>
              <a:srgbClr val="FF00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grpSp>
    </p:spTree>
    <p:extLst>
      <p:ext uri="{BB962C8B-B14F-4D97-AF65-F5344CB8AC3E}">
        <p14:creationId xmlns:p14="http://schemas.microsoft.com/office/powerpoint/2010/main" val="3284846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a:xfrm>
            <a:off x="2514600" y="6350"/>
            <a:ext cx="6477000" cy="914400"/>
          </a:xfrm>
        </p:spPr>
        <p:txBody>
          <a:bodyPr>
            <a:normAutofit/>
          </a:bodyPr>
          <a:lstStyle/>
          <a:p>
            <a:r>
              <a:rPr lang="hu-HU" altLang="hu-HU" dirty="0"/>
              <a:t>Human Vision</a:t>
            </a:r>
          </a:p>
          <a:p>
            <a:r>
              <a:rPr lang="en-US" altLang="hu-HU" dirty="0"/>
              <a:t>Illusion and the technology behind it</a:t>
            </a:r>
            <a:endParaRPr lang="hu-HU" altLang="hu-HU" dirty="0"/>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xfrm>
            <a:off x="228600" y="6483350"/>
            <a:ext cx="22860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6/24/2024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xfrm>
            <a:off x="6858000" y="6483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2</a:t>
            </a:fld>
            <a:endParaRPr lang="en-US" altLang="hu-HU" sz="1200">
              <a:solidFill>
                <a:srgbClr val="234DA2"/>
              </a:solidFill>
              <a:latin typeface="Neo Tech Semilab" panose="02000000000000000000"/>
            </a:endParaRPr>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949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pic>
        <p:nvPicPr>
          <p:cNvPr id="13316" name="Picture 4" descr="FULL HD Televízió | Full HD tv vásárlás | többféle márka különböző méretű  HD tévéi">
            <a:extLst>
              <a:ext uri="{FF2B5EF4-FFF2-40B4-BE49-F238E27FC236}">
                <a16:creationId xmlns:a16="http://schemas.microsoft.com/office/drawing/2014/main" id="{90D0CEF8-5A93-28AE-31E6-E04119D58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767" y="1196752"/>
            <a:ext cx="7784060" cy="524072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2">
            <a:extLst>
              <a:ext uri="{FF2B5EF4-FFF2-40B4-BE49-F238E27FC236}">
                <a16:creationId xmlns:a16="http://schemas.microsoft.com/office/drawing/2014/main" id="{1187C3F9-50C0-06E3-2ADA-5D14964C39AF}"/>
              </a:ext>
            </a:extLst>
          </p:cNvPr>
          <p:cNvSpPr>
            <a:spLocks noGrp="1"/>
          </p:cNvSpPr>
          <p:nvPr/>
        </p:nvSpPr>
        <p:spPr bwMode="auto">
          <a:xfrm>
            <a:off x="1115616" y="1743619"/>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hu-HU" altLang="hu-HU" sz="1400" b="1" dirty="0" err="1">
                <a:solidFill>
                  <a:srgbClr val="FFFF00"/>
                </a:solidFill>
                <a:highlight>
                  <a:srgbClr val="2E6CB8"/>
                </a:highlight>
                <a:latin typeface="Arial" panose="020B0604020202020204" pitchFamily="34" charset="0"/>
              </a:rPr>
              <a:t>Receptors</a:t>
            </a:r>
            <a:r>
              <a:rPr lang="hu-HU" altLang="hu-HU" sz="1400" b="1" dirty="0">
                <a:solidFill>
                  <a:srgbClr val="FFFF00"/>
                </a:solidFill>
                <a:highlight>
                  <a:srgbClr val="2E6CB8"/>
                </a:highlight>
                <a:latin typeface="Arial" panose="020B0604020202020204" pitchFamily="34" charset="0"/>
              </a:rPr>
              <a:t> &amp; </a:t>
            </a:r>
            <a:r>
              <a:rPr lang="hu-HU" altLang="hu-HU" sz="1400" b="1" dirty="0" err="1">
                <a:solidFill>
                  <a:srgbClr val="FFFF00"/>
                </a:solidFill>
                <a:highlight>
                  <a:srgbClr val="2E6CB8"/>
                </a:highlight>
                <a:latin typeface="Arial" panose="020B0604020202020204" pitchFamily="34" charset="0"/>
              </a:rPr>
              <a:t>angular</a:t>
            </a:r>
            <a:r>
              <a:rPr lang="hu-HU" altLang="hu-HU" sz="1400" b="1" dirty="0">
                <a:solidFill>
                  <a:srgbClr val="FFFF00"/>
                </a:solidFill>
                <a:highlight>
                  <a:srgbClr val="2E6CB8"/>
                </a:highlight>
                <a:latin typeface="Arial" panose="020B0604020202020204" pitchFamily="34" charset="0"/>
              </a:rPr>
              <a:t> </a:t>
            </a:r>
            <a:r>
              <a:rPr lang="hu-HU" altLang="hu-HU" sz="1400" b="1" dirty="0" err="1">
                <a:solidFill>
                  <a:srgbClr val="FFFF00"/>
                </a:solidFill>
                <a:highlight>
                  <a:srgbClr val="2E6CB8"/>
                </a:highlight>
                <a:latin typeface="Arial" panose="020B0604020202020204" pitchFamily="34" charset="0"/>
              </a:rPr>
              <a:t>resolution</a:t>
            </a:r>
            <a:r>
              <a:rPr lang="hu-HU" altLang="hu-HU" sz="1400" b="1" dirty="0">
                <a:solidFill>
                  <a:srgbClr val="FFFF00"/>
                </a:solidFill>
                <a:highlight>
                  <a:srgbClr val="2E6CB8"/>
                </a:highlight>
                <a:latin typeface="Arial" panose="020B0604020202020204" pitchFamily="34" charset="0"/>
              </a:rPr>
              <a:t> of </a:t>
            </a:r>
            <a:r>
              <a:rPr lang="hu-HU" altLang="hu-HU" sz="1400" b="1" dirty="0" err="1">
                <a:solidFill>
                  <a:srgbClr val="FFFF00"/>
                </a:solidFill>
                <a:highlight>
                  <a:srgbClr val="2E6CB8"/>
                </a:highlight>
                <a:latin typeface="Arial" panose="020B0604020202020204" pitchFamily="34" charset="0"/>
              </a:rPr>
              <a:t>the</a:t>
            </a:r>
            <a:r>
              <a:rPr lang="hu-HU" altLang="hu-HU" sz="1400" b="1" dirty="0">
                <a:solidFill>
                  <a:srgbClr val="FFFF00"/>
                </a:solidFill>
                <a:highlight>
                  <a:srgbClr val="2E6CB8"/>
                </a:highlight>
                <a:latin typeface="Arial" panose="020B0604020202020204" pitchFamily="34" charset="0"/>
              </a:rPr>
              <a:t> human </a:t>
            </a:r>
            <a:r>
              <a:rPr lang="hu-HU" altLang="hu-HU" sz="1400" b="1" dirty="0" err="1">
                <a:solidFill>
                  <a:srgbClr val="FFFF00"/>
                </a:solidFill>
                <a:highlight>
                  <a:srgbClr val="2E6CB8"/>
                </a:highlight>
                <a:latin typeface="Arial" panose="020B0604020202020204" pitchFamily="34" charset="0"/>
              </a:rPr>
              <a:t>eye</a:t>
            </a:r>
            <a:endParaRPr lang="hu-HU" altLang="hu-HU" sz="1400" b="1" dirty="0">
              <a:solidFill>
                <a:srgbClr val="FFFF00"/>
              </a:solidFill>
              <a:highlight>
                <a:srgbClr val="2E6CB8"/>
              </a:highlight>
              <a:latin typeface="Arial" panose="020B0604020202020204" pitchFamily="34" charset="0"/>
            </a:endParaRPr>
          </a:p>
          <a:p>
            <a:pPr marL="285750" indent="-285750">
              <a:buFont typeface="Arial" panose="020B0604020202020204" pitchFamily="34" charset="0"/>
              <a:buChar char="•"/>
            </a:pPr>
            <a:endParaRPr lang="hu-HU" altLang="hu-HU" sz="1400" b="1" dirty="0">
              <a:solidFill>
                <a:srgbClr val="FFFF00"/>
              </a:solidFill>
              <a:highlight>
                <a:srgbClr val="2E6CB8"/>
              </a:highlight>
              <a:latin typeface="Arial" panose="020B0604020202020204" pitchFamily="34" charset="0"/>
            </a:endParaRPr>
          </a:p>
          <a:p>
            <a:pPr marL="285750" indent="-285750">
              <a:buFont typeface="Arial" panose="020B0604020202020204" pitchFamily="34" charset="0"/>
              <a:buChar char="•"/>
            </a:pPr>
            <a:r>
              <a:rPr lang="hu-HU" altLang="hu-HU" sz="1400" b="1" dirty="0" err="1">
                <a:solidFill>
                  <a:srgbClr val="FFFF00"/>
                </a:solidFill>
                <a:highlight>
                  <a:srgbClr val="2E6CB8"/>
                </a:highlight>
                <a:latin typeface="Arial" panose="020B0604020202020204" pitchFamily="34" charset="0"/>
              </a:rPr>
              <a:t>Brain</a:t>
            </a:r>
            <a:r>
              <a:rPr lang="hu-HU" altLang="hu-HU" sz="1400" b="1" dirty="0">
                <a:solidFill>
                  <a:srgbClr val="FFFF00"/>
                </a:solidFill>
                <a:highlight>
                  <a:srgbClr val="2E6CB8"/>
                </a:highlight>
                <a:latin typeface="Arial" panose="020B0604020202020204" pitchFamily="34" charset="0"/>
              </a:rPr>
              <a:t> image </a:t>
            </a:r>
            <a:r>
              <a:rPr lang="hu-HU" altLang="hu-HU" sz="1400" b="1" dirty="0" err="1">
                <a:solidFill>
                  <a:srgbClr val="FFFF00"/>
                </a:solidFill>
                <a:highlight>
                  <a:srgbClr val="2E6CB8"/>
                </a:highlight>
                <a:latin typeface="Arial" panose="020B0604020202020204" pitchFamily="34" charset="0"/>
              </a:rPr>
              <a:t>processing</a:t>
            </a:r>
            <a:endParaRPr lang="hu-HU" altLang="hu-HU" sz="1400" b="1" dirty="0">
              <a:solidFill>
                <a:srgbClr val="FFFF00"/>
              </a:solidFill>
              <a:highlight>
                <a:srgbClr val="2E6CB8"/>
              </a:highlight>
              <a:latin typeface="Arial" panose="020B0604020202020204" pitchFamily="34" charset="0"/>
            </a:endParaRPr>
          </a:p>
          <a:p>
            <a:pPr marL="285750" indent="-285750">
              <a:buFont typeface="Arial" panose="020B0604020202020204" pitchFamily="34" charset="0"/>
              <a:buChar char="•"/>
            </a:pPr>
            <a:r>
              <a:rPr lang="hu-HU" altLang="hu-HU" sz="1400" b="1" dirty="0" err="1">
                <a:solidFill>
                  <a:srgbClr val="FFFF00"/>
                </a:solidFill>
                <a:highlight>
                  <a:srgbClr val="2E6CB8"/>
                </a:highlight>
                <a:latin typeface="Arial" panose="020B0604020202020204" pitchFamily="34" charset="0"/>
              </a:rPr>
              <a:t>Color</a:t>
            </a:r>
            <a:r>
              <a:rPr lang="hu-HU" altLang="hu-HU" sz="1400" b="1" dirty="0">
                <a:solidFill>
                  <a:srgbClr val="FFFF00"/>
                </a:solidFill>
                <a:highlight>
                  <a:srgbClr val="2E6CB8"/>
                </a:highlight>
                <a:latin typeface="Arial" panose="020B0604020202020204" pitchFamily="34" charset="0"/>
              </a:rPr>
              <a:t> mixing, </a:t>
            </a:r>
            <a:r>
              <a:rPr lang="hu-HU" altLang="hu-HU" sz="1400" b="1" dirty="0" err="1">
                <a:solidFill>
                  <a:srgbClr val="FFFF00"/>
                </a:solidFill>
                <a:highlight>
                  <a:srgbClr val="2E6CB8"/>
                </a:highlight>
                <a:latin typeface="Arial" panose="020B0604020202020204" pitchFamily="34" charset="0"/>
              </a:rPr>
              <a:t>white</a:t>
            </a:r>
            <a:r>
              <a:rPr lang="hu-HU" altLang="hu-HU" sz="1400" b="1" dirty="0">
                <a:solidFill>
                  <a:srgbClr val="FFFF00"/>
                </a:solidFill>
                <a:highlight>
                  <a:srgbClr val="2E6CB8"/>
                </a:highlight>
                <a:latin typeface="Arial" panose="020B0604020202020204" pitchFamily="34" charset="0"/>
              </a:rPr>
              <a:t> </a:t>
            </a:r>
            <a:r>
              <a:rPr lang="hu-HU" altLang="hu-HU" sz="1400" b="1" dirty="0" err="1">
                <a:solidFill>
                  <a:srgbClr val="FFFF00"/>
                </a:solidFill>
                <a:highlight>
                  <a:srgbClr val="2E6CB8"/>
                </a:highlight>
                <a:latin typeface="Arial" panose="020B0604020202020204" pitchFamily="34" charset="0"/>
              </a:rPr>
              <a:t>balance</a:t>
            </a:r>
            <a:endParaRPr lang="hu-HU" altLang="hu-HU" sz="1400" b="1" dirty="0">
              <a:solidFill>
                <a:srgbClr val="FFFF00"/>
              </a:solidFill>
              <a:highlight>
                <a:srgbClr val="2E6CB8"/>
              </a:highlight>
              <a:latin typeface="Arial" panose="020B0604020202020204" pitchFamily="34" charset="0"/>
            </a:endParaRPr>
          </a:p>
          <a:p>
            <a:pPr marL="285750" indent="-285750">
              <a:buFont typeface="Arial" panose="020B0604020202020204" pitchFamily="34" charset="0"/>
              <a:buChar char="•"/>
            </a:pPr>
            <a:r>
              <a:rPr lang="hu-HU" altLang="hu-HU" sz="1400" b="1" dirty="0" err="1">
                <a:solidFill>
                  <a:srgbClr val="FFFF00"/>
                </a:solidFill>
                <a:highlight>
                  <a:srgbClr val="2E6CB8"/>
                </a:highlight>
                <a:latin typeface="Arial" panose="020B0604020202020204" pitchFamily="34" charset="0"/>
              </a:rPr>
              <a:t>Short</a:t>
            </a:r>
            <a:r>
              <a:rPr lang="hu-HU" altLang="hu-HU" sz="1400" b="1" dirty="0">
                <a:solidFill>
                  <a:srgbClr val="FFFF00"/>
                </a:solidFill>
                <a:highlight>
                  <a:srgbClr val="2E6CB8"/>
                </a:highlight>
                <a:latin typeface="Arial" panose="020B0604020202020204" pitchFamily="34" charset="0"/>
              </a:rPr>
              <a:t> LED </a:t>
            </a:r>
            <a:r>
              <a:rPr lang="hu-HU" altLang="hu-HU" sz="1400" b="1" dirty="0" err="1">
                <a:solidFill>
                  <a:srgbClr val="FFFF00"/>
                </a:solidFill>
                <a:highlight>
                  <a:srgbClr val="2E6CB8"/>
                </a:highlight>
                <a:latin typeface="Arial" panose="020B0604020202020204" pitchFamily="34" charset="0"/>
              </a:rPr>
              <a:t>history</a:t>
            </a:r>
            <a:endParaRPr lang="hu-HU" altLang="hu-HU" sz="1400" b="1" dirty="0">
              <a:solidFill>
                <a:srgbClr val="FFFF00"/>
              </a:solidFill>
              <a:highlight>
                <a:srgbClr val="2E6CB8"/>
              </a:highlight>
              <a:latin typeface="Arial" panose="020B0604020202020204" pitchFamily="34" charset="0"/>
            </a:endParaRPr>
          </a:p>
          <a:p>
            <a:pPr marL="285750" indent="-285750">
              <a:buFont typeface="Arial" panose="020B0604020202020204" pitchFamily="34" charset="0"/>
              <a:buChar char="•"/>
            </a:pPr>
            <a:endParaRPr lang="hu-HU" altLang="hu-HU" sz="1400" b="1" dirty="0">
              <a:solidFill>
                <a:srgbClr val="FFFF00"/>
              </a:solidFill>
              <a:highlight>
                <a:srgbClr val="2E6CB8"/>
              </a:highlight>
              <a:latin typeface="Arial" panose="020B0604020202020204" pitchFamily="34" charset="0"/>
            </a:endParaRPr>
          </a:p>
          <a:p>
            <a:pPr marL="285750" indent="-285750">
              <a:buFont typeface="Arial" panose="020B0604020202020204" pitchFamily="34" charset="0"/>
              <a:buChar char="•"/>
            </a:pPr>
            <a:endParaRPr lang="hu-HU" altLang="hu-HU" sz="1400" b="1" dirty="0">
              <a:solidFill>
                <a:srgbClr val="FFFF00"/>
              </a:solidFill>
              <a:highlight>
                <a:srgbClr val="2E6CB8"/>
              </a:highlight>
              <a:latin typeface="Arial" panose="020B0604020202020204" pitchFamily="34" charset="0"/>
            </a:endParaRPr>
          </a:p>
          <a:p>
            <a:pPr marL="285750" indent="-285750">
              <a:buFont typeface="Arial" panose="020B0604020202020204" pitchFamily="34" charset="0"/>
              <a:buChar char="•"/>
            </a:pPr>
            <a:r>
              <a:rPr lang="hu-HU" altLang="hu-HU" sz="1400" b="1" dirty="0" err="1">
                <a:solidFill>
                  <a:srgbClr val="FFFF00"/>
                </a:solidFill>
                <a:highlight>
                  <a:srgbClr val="2E6CB8"/>
                </a:highlight>
                <a:latin typeface="Arial" panose="020B0604020202020204" pitchFamily="34" charset="0"/>
              </a:rPr>
              <a:t>Cinema</a:t>
            </a:r>
            <a:r>
              <a:rPr lang="hu-HU" altLang="hu-HU" sz="1400" b="1" dirty="0">
                <a:solidFill>
                  <a:srgbClr val="FFFF00"/>
                </a:solidFill>
                <a:highlight>
                  <a:srgbClr val="2E6CB8"/>
                </a:highlight>
                <a:latin typeface="Arial" panose="020B0604020202020204" pitchFamily="34" charset="0"/>
              </a:rPr>
              <a:t>, TV </a:t>
            </a:r>
            <a:r>
              <a:rPr lang="hu-HU" altLang="hu-HU" sz="1400" b="1" dirty="0" err="1">
                <a:solidFill>
                  <a:srgbClr val="FFFF00"/>
                </a:solidFill>
                <a:highlight>
                  <a:srgbClr val="2E6CB8"/>
                </a:highlight>
                <a:latin typeface="Arial" panose="020B0604020202020204" pitchFamily="34" charset="0"/>
              </a:rPr>
              <a:t>Broadcasting</a:t>
            </a:r>
            <a:endParaRPr lang="hu-HU" altLang="hu-HU" sz="1400" b="1" dirty="0">
              <a:solidFill>
                <a:srgbClr val="FFFF00"/>
              </a:solidFill>
              <a:highlight>
                <a:srgbClr val="2E6CB8"/>
              </a:highlight>
              <a:latin typeface="Arial" panose="020B0604020202020204" pitchFamily="34" charset="0"/>
            </a:endParaRPr>
          </a:p>
          <a:p>
            <a:pPr marL="285750" indent="-285750">
              <a:buFont typeface="Arial" panose="020B0604020202020204" pitchFamily="34" charset="0"/>
              <a:buChar char="•"/>
            </a:pPr>
            <a:r>
              <a:rPr lang="hu-HU" altLang="hu-HU" sz="1400" b="1" dirty="0" err="1">
                <a:solidFill>
                  <a:srgbClr val="FFFF00"/>
                </a:solidFill>
                <a:highlight>
                  <a:srgbClr val="2E6CB8"/>
                </a:highlight>
                <a:latin typeface="Arial" panose="020B0604020202020204" pitchFamily="34" charset="0"/>
              </a:rPr>
              <a:t>Cathode</a:t>
            </a:r>
            <a:r>
              <a:rPr lang="hu-HU" altLang="hu-HU" sz="1400" b="1" dirty="0">
                <a:solidFill>
                  <a:srgbClr val="FFFF00"/>
                </a:solidFill>
                <a:highlight>
                  <a:srgbClr val="2E6CB8"/>
                </a:highlight>
                <a:latin typeface="Arial" panose="020B0604020202020204" pitchFamily="34" charset="0"/>
              </a:rPr>
              <a:t> Ray </a:t>
            </a:r>
            <a:r>
              <a:rPr lang="hu-HU" altLang="hu-HU" sz="1400" b="1" dirty="0" err="1">
                <a:solidFill>
                  <a:srgbClr val="FFFF00"/>
                </a:solidFill>
                <a:highlight>
                  <a:srgbClr val="2E6CB8"/>
                </a:highlight>
                <a:latin typeface="Arial" panose="020B0604020202020204" pitchFamily="34" charset="0"/>
              </a:rPr>
              <a:t>Tube</a:t>
            </a:r>
            <a:r>
              <a:rPr lang="hu-HU" altLang="hu-HU" sz="1400" b="1" dirty="0">
                <a:solidFill>
                  <a:srgbClr val="FFFF00"/>
                </a:solidFill>
                <a:highlight>
                  <a:srgbClr val="2E6CB8"/>
                </a:highlight>
                <a:latin typeface="Arial" panose="020B0604020202020204" pitchFamily="34" charset="0"/>
              </a:rPr>
              <a:t> (CRT) </a:t>
            </a:r>
          </a:p>
          <a:p>
            <a:pPr marL="285750" indent="-285750">
              <a:buFont typeface="Arial" panose="020B0604020202020204" pitchFamily="34" charset="0"/>
              <a:buChar char="•"/>
            </a:pPr>
            <a:r>
              <a:rPr lang="hu-HU" altLang="hu-HU" sz="1400" b="1" dirty="0">
                <a:solidFill>
                  <a:srgbClr val="FFFF00"/>
                </a:solidFill>
                <a:highlight>
                  <a:srgbClr val="2E6CB8"/>
                </a:highlight>
                <a:latin typeface="Arial" panose="020B0604020202020204" pitchFamily="34" charset="0"/>
              </a:rPr>
              <a:t>4k CRT?</a:t>
            </a:r>
          </a:p>
          <a:p>
            <a:pPr marL="285750" indent="-285750">
              <a:buFont typeface="Arial" panose="020B0604020202020204" pitchFamily="34" charset="0"/>
              <a:buChar char="•"/>
            </a:pPr>
            <a:r>
              <a:rPr lang="hu-HU" altLang="hu-HU" sz="1400" b="1" dirty="0">
                <a:solidFill>
                  <a:srgbClr val="FFFF00"/>
                </a:solidFill>
                <a:highlight>
                  <a:srgbClr val="2E6CB8"/>
                </a:highlight>
                <a:latin typeface="Arial" panose="020B0604020202020204" pitchFamily="34" charset="0"/>
              </a:rPr>
              <a:t>CIE-1931, CIE-1976</a:t>
            </a:r>
          </a:p>
          <a:p>
            <a:pPr marL="285750" indent="-285750">
              <a:buFont typeface="Arial" panose="020B0604020202020204" pitchFamily="34" charset="0"/>
              <a:buChar char="•"/>
            </a:pPr>
            <a:r>
              <a:rPr lang="hu-HU" altLang="hu-HU" sz="1400" b="1" dirty="0">
                <a:solidFill>
                  <a:srgbClr val="FFFF00"/>
                </a:solidFill>
                <a:highlight>
                  <a:srgbClr val="2E6CB8"/>
                </a:highlight>
                <a:latin typeface="Arial" panose="020B0604020202020204" pitchFamily="34" charset="0"/>
              </a:rPr>
              <a:t>LED </a:t>
            </a:r>
            <a:r>
              <a:rPr lang="hu-HU" altLang="hu-HU" sz="1400" b="1" dirty="0" err="1">
                <a:solidFill>
                  <a:srgbClr val="FFFF00"/>
                </a:solidFill>
                <a:highlight>
                  <a:srgbClr val="2E6CB8"/>
                </a:highlight>
                <a:latin typeface="Arial" panose="020B0604020202020204" pitchFamily="34" charset="0"/>
              </a:rPr>
              <a:t>structures</a:t>
            </a:r>
            <a:endParaRPr lang="hu-HU" altLang="hu-HU" sz="1400" b="1" dirty="0">
              <a:solidFill>
                <a:srgbClr val="FFFF00"/>
              </a:solidFill>
              <a:highlight>
                <a:srgbClr val="2E6CB8"/>
              </a:highlight>
              <a:latin typeface="Arial" panose="020B0604020202020204" pitchFamily="34" charset="0"/>
            </a:endParaRPr>
          </a:p>
          <a:p>
            <a:pPr marL="285750" indent="-285750">
              <a:buFont typeface="Arial" panose="020B0604020202020204" pitchFamily="34" charset="0"/>
              <a:buChar char="•"/>
            </a:pPr>
            <a:r>
              <a:rPr lang="hu-HU" altLang="hu-HU" sz="1400" b="1" dirty="0">
                <a:solidFill>
                  <a:srgbClr val="FFFF00"/>
                </a:solidFill>
                <a:highlight>
                  <a:srgbClr val="2E6CB8"/>
                </a:highlight>
                <a:latin typeface="Arial" panose="020B0604020202020204" pitchFamily="34" charset="0"/>
              </a:rPr>
              <a:t>LED </a:t>
            </a:r>
            <a:r>
              <a:rPr lang="hu-HU" altLang="hu-HU" sz="1400" b="1" dirty="0" err="1">
                <a:solidFill>
                  <a:srgbClr val="FFFF00"/>
                </a:solidFill>
                <a:highlight>
                  <a:srgbClr val="2E6CB8"/>
                </a:highlight>
                <a:latin typeface="Arial" panose="020B0604020202020204" pitchFamily="34" charset="0"/>
              </a:rPr>
              <a:t>size</a:t>
            </a:r>
            <a:endParaRPr lang="hu-HU" altLang="hu-HU" sz="1400" b="1" dirty="0">
              <a:solidFill>
                <a:srgbClr val="FFFF00"/>
              </a:solidFill>
              <a:highlight>
                <a:srgbClr val="2E6CB8"/>
              </a:highlight>
              <a:latin typeface="Arial" panose="020B0604020202020204" pitchFamily="34" charset="0"/>
            </a:endParaRPr>
          </a:p>
          <a:p>
            <a:pPr marL="285750" indent="-285750">
              <a:buFont typeface="Arial" panose="020B0604020202020204" pitchFamily="34" charset="0"/>
              <a:buChar char="•"/>
            </a:pPr>
            <a:r>
              <a:rPr lang="hu-HU" altLang="hu-HU" sz="1400" b="1" dirty="0">
                <a:solidFill>
                  <a:srgbClr val="FFFF00"/>
                </a:solidFill>
                <a:highlight>
                  <a:srgbClr val="2E6CB8"/>
                </a:highlight>
                <a:latin typeface="Arial" panose="020B0604020202020204" pitchFamily="34" charset="0"/>
              </a:rPr>
              <a:t>Multiplex LED </a:t>
            </a:r>
            <a:r>
              <a:rPr lang="hu-HU" altLang="hu-HU" sz="1400" b="1" dirty="0" err="1">
                <a:solidFill>
                  <a:srgbClr val="FFFF00"/>
                </a:solidFill>
                <a:highlight>
                  <a:srgbClr val="2E6CB8"/>
                </a:highlight>
                <a:latin typeface="Arial" panose="020B0604020202020204" pitchFamily="34" charset="0"/>
              </a:rPr>
              <a:t>driving</a:t>
            </a:r>
            <a:endParaRPr lang="hu-HU" altLang="hu-HU" sz="1400" b="1" dirty="0">
              <a:solidFill>
                <a:srgbClr val="FFFF00"/>
              </a:solidFill>
              <a:highlight>
                <a:srgbClr val="2E6CB8"/>
              </a:highlight>
              <a:latin typeface="Arial" panose="020B0604020202020204" pitchFamily="34" charset="0"/>
            </a:endParaRPr>
          </a:p>
          <a:p>
            <a:pPr marL="285750" indent="-285750">
              <a:buFont typeface="Arial" panose="020B0604020202020204" pitchFamily="34" charset="0"/>
              <a:buChar char="•"/>
            </a:pPr>
            <a:endParaRPr lang="hu-HU" altLang="hu-HU" sz="1400" b="1" dirty="0">
              <a:solidFill>
                <a:srgbClr val="FFFF00"/>
              </a:solidFill>
              <a:latin typeface="Arial" panose="020B0604020202020204" pitchFamily="34" charset="0"/>
            </a:endParaRPr>
          </a:p>
          <a:p>
            <a:pPr marL="285750" indent="-285750">
              <a:buFont typeface="Arial" panose="020B0604020202020204" pitchFamily="34" charset="0"/>
              <a:buChar char="•"/>
            </a:pPr>
            <a:endParaRPr lang="hu-HU" altLang="hu-HU" sz="1400" b="1" dirty="0">
              <a:solidFill>
                <a:srgbClr val="FFFF00"/>
              </a:solidFill>
              <a:latin typeface="Arial" panose="020B0604020202020204" pitchFamily="34" charset="0"/>
            </a:endParaRPr>
          </a:p>
          <a:p>
            <a:pPr marL="285750" indent="-285750">
              <a:buFont typeface="Arial" panose="020B0604020202020204" pitchFamily="34" charset="0"/>
              <a:buChar char="•"/>
            </a:pPr>
            <a:endParaRPr lang="hu-HU" altLang="hu-HU" sz="1400" b="1" dirty="0">
              <a:solidFill>
                <a:srgbClr val="FFFF00"/>
              </a:solidFill>
              <a:latin typeface="Arial" panose="020B0604020202020204" pitchFamily="34" charset="0"/>
            </a:endParaRPr>
          </a:p>
          <a:p>
            <a:pPr marL="285750" indent="-285750">
              <a:buFont typeface="Arial" panose="020B0604020202020204" pitchFamily="34" charset="0"/>
              <a:buChar char="•"/>
            </a:pPr>
            <a:endParaRPr lang="hu-HU" altLang="hu-HU" sz="1400" b="1" dirty="0">
              <a:solidFill>
                <a:srgbClr val="FFFF00"/>
              </a:solidFill>
              <a:latin typeface="Arial" panose="020B0604020202020204" pitchFamily="34" charset="0"/>
            </a:endParaRPr>
          </a:p>
          <a:p>
            <a:pPr marL="285750" indent="-285750">
              <a:buFont typeface="Arial" panose="020B0604020202020204" pitchFamily="34" charset="0"/>
              <a:buChar char="•"/>
            </a:pPr>
            <a:endParaRPr lang="hu-HU" altLang="hu-HU" sz="1400" b="1" dirty="0">
              <a:solidFill>
                <a:srgbClr val="FFFF00"/>
              </a:solidFill>
              <a:latin typeface="Arial" panose="020B0604020202020204" pitchFamily="34" charset="0"/>
            </a:endParaRPr>
          </a:p>
          <a:p>
            <a:pPr marL="285750" indent="-285750">
              <a:buFont typeface="Arial" panose="020B0604020202020204" pitchFamily="34" charset="0"/>
              <a:buChar char="•"/>
            </a:pPr>
            <a:endParaRPr lang="en-US" altLang="hu-HU" sz="1400" b="1" dirty="0">
              <a:solidFill>
                <a:srgbClr val="FFFF00"/>
              </a:solidFill>
              <a:latin typeface="Arial" panose="020B0604020202020204" pitchFamily="34" charset="0"/>
            </a:endParaRPr>
          </a:p>
        </p:txBody>
      </p:sp>
      <p:sp>
        <p:nvSpPr>
          <p:cNvPr id="16390" name="Szöveg helye 5">
            <a:extLst>
              <a:ext uri="{FF2B5EF4-FFF2-40B4-BE49-F238E27FC236}">
                <a16:creationId xmlns:a16="http://schemas.microsoft.com/office/drawing/2014/main" id="{9416961E-A595-4F5B-AB33-7CBA79702D7D}"/>
              </a:ext>
            </a:extLst>
          </p:cNvPr>
          <p:cNvSpPr>
            <a:spLocks noGrp="1"/>
          </p:cNvSpPr>
          <p:nvPr>
            <p:ph type="body" sz="quarter" idx="16"/>
          </p:nvPr>
        </p:nvSpPr>
        <p:spPr>
          <a:xfrm>
            <a:off x="228600" y="1149350"/>
            <a:ext cx="8610600" cy="551458"/>
          </a:xfrm>
        </p:spPr>
        <p:txBody>
          <a:bodyPr/>
          <a:lstStyle/>
          <a:p>
            <a:r>
              <a:rPr lang="hu-HU" altLang="hu-HU" dirty="0" err="1"/>
              <a:t>Content</a:t>
            </a:r>
            <a:endParaRPr lang="hu-HU" altLang="hu-HU" dirty="0"/>
          </a:p>
        </p:txBody>
      </p:sp>
    </p:spTree>
    <p:extLst>
      <p:ext uri="{BB962C8B-B14F-4D97-AF65-F5344CB8AC3E}">
        <p14:creationId xmlns:p14="http://schemas.microsoft.com/office/powerpoint/2010/main" val="1118241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moji Fun Facts">
            <a:extLst>
              <a:ext uri="{FF2B5EF4-FFF2-40B4-BE49-F238E27FC236}">
                <a16:creationId xmlns:a16="http://schemas.microsoft.com/office/drawing/2014/main" id="{241EF73D-8DA7-678A-9941-05945F623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2177" y="1151547"/>
            <a:ext cx="1360104" cy="1376675"/>
          </a:xfrm>
          <a:prstGeom prst="rect">
            <a:avLst/>
          </a:prstGeom>
          <a:noFill/>
          <a:extLst>
            <a:ext uri="{909E8E84-426E-40DD-AFC4-6F175D3DCCD1}">
              <a14:hiddenFill xmlns:a14="http://schemas.microsoft.com/office/drawing/2010/main">
                <a:solidFill>
                  <a:srgbClr val="FFFFFF"/>
                </a:solidFill>
              </a14:hiddenFill>
            </a:ext>
          </a:extLst>
        </p:spPr>
      </p:pic>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en-US" altLang="hu-HU" dirty="0"/>
              <a:t>Illusion and the technology behind it</a:t>
            </a:r>
            <a:endParaRPr lang="hu-HU" altLang="hu-HU" dirty="0"/>
          </a:p>
          <a:p>
            <a:r>
              <a:rPr lang="hu-HU" altLang="hu-HU" dirty="0"/>
              <a:t>LED </a:t>
            </a:r>
            <a:r>
              <a:rPr lang="hu-HU" altLang="hu-HU" dirty="0" err="1"/>
              <a:t>size</a:t>
            </a:r>
            <a:endParaRPr lang="hu-HU" altLang="hu-HU" dirty="0"/>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6/24/2024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20</a:t>
            </a:fld>
            <a:endParaRPr lang="en-US" altLang="hu-HU" sz="1200">
              <a:solidFill>
                <a:srgbClr val="234DA2"/>
              </a:solidFill>
              <a:latin typeface="Neo Tech Semilab" panose="02000000000000000000"/>
            </a:endParaRPr>
          </a:p>
        </p:txBody>
      </p:sp>
      <p:sp>
        <p:nvSpPr>
          <p:cNvPr id="16390" name="Szöveg helye 5">
            <a:extLst>
              <a:ext uri="{FF2B5EF4-FFF2-40B4-BE49-F238E27FC236}">
                <a16:creationId xmlns:a16="http://schemas.microsoft.com/office/drawing/2014/main" id="{9416961E-A595-4F5B-AB33-7CBA79702D7D}"/>
              </a:ext>
            </a:extLst>
          </p:cNvPr>
          <p:cNvSpPr>
            <a:spLocks noGrp="1"/>
          </p:cNvSpPr>
          <p:nvPr>
            <p:ph type="body" sz="quarter" idx="16"/>
          </p:nvPr>
        </p:nvSpPr>
        <p:spPr>
          <a:xfrm>
            <a:off x="228600" y="1143000"/>
            <a:ext cx="8610600" cy="914400"/>
          </a:xfrm>
        </p:spPr>
        <p:txBody>
          <a:bodyPr/>
          <a:lstStyle/>
          <a:p>
            <a:r>
              <a:rPr lang="hu-HU" altLang="hu-HU" dirty="0" err="1"/>
              <a:t>Traditional</a:t>
            </a:r>
            <a:r>
              <a:rPr lang="hu-HU" altLang="hu-HU" dirty="0"/>
              <a:t>, mini, </a:t>
            </a:r>
            <a:r>
              <a:rPr lang="hu-HU" altLang="hu-HU" dirty="0" err="1"/>
              <a:t>micro</a:t>
            </a:r>
            <a:r>
              <a:rPr lang="hu-HU" altLang="hu-HU" dirty="0"/>
              <a:t>, </a:t>
            </a:r>
            <a:r>
              <a:rPr lang="hu-HU" altLang="hu-HU" dirty="0" err="1"/>
              <a:t>nano</a:t>
            </a:r>
            <a:r>
              <a:rPr lang="hu-HU" altLang="hu-HU" dirty="0"/>
              <a:t>, </a:t>
            </a:r>
            <a:r>
              <a:rPr lang="hu-HU" altLang="hu-HU" dirty="0" err="1"/>
              <a:t>pico</a:t>
            </a:r>
            <a:r>
              <a:rPr lang="hu-HU" altLang="hu-HU" dirty="0"/>
              <a:t>?</a:t>
            </a:r>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pic>
        <p:nvPicPr>
          <p:cNvPr id="2" name="Picture 1">
            <a:extLst>
              <a:ext uri="{FF2B5EF4-FFF2-40B4-BE49-F238E27FC236}">
                <a16:creationId xmlns:a16="http://schemas.microsoft.com/office/drawing/2014/main" id="{CF093EBB-814E-684A-F6D3-43DB09ECDF53}"/>
              </a:ext>
            </a:extLst>
          </p:cNvPr>
          <p:cNvPicPr>
            <a:picLocks noChangeAspect="1"/>
          </p:cNvPicPr>
          <p:nvPr/>
        </p:nvPicPr>
        <p:blipFill>
          <a:blip r:embed="rId4"/>
          <a:stretch>
            <a:fillRect/>
          </a:stretch>
        </p:blipFill>
        <p:spPr>
          <a:xfrm>
            <a:off x="347123" y="4059479"/>
            <a:ext cx="4593233" cy="2224848"/>
          </a:xfrm>
          <a:prstGeom prst="rect">
            <a:avLst/>
          </a:prstGeom>
        </p:spPr>
      </p:pic>
      <p:pic>
        <p:nvPicPr>
          <p:cNvPr id="4" name="Picture 2">
            <a:extLst>
              <a:ext uri="{FF2B5EF4-FFF2-40B4-BE49-F238E27FC236}">
                <a16:creationId xmlns:a16="http://schemas.microsoft.com/office/drawing/2014/main" id="{51AD8CBB-4256-DD0F-2EA2-4BCB3366E7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903" y="1716900"/>
            <a:ext cx="3677394" cy="15665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icro mini LED Lights with 14-Inch Wire | Buy Special Long Wire LEDs – Evan  Designs">
            <a:extLst>
              <a:ext uri="{FF2B5EF4-FFF2-40B4-BE49-F238E27FC236}">
                <a16:creationId xmlns:a16="http://schemas.microsoft.com/office/drawing/2014/main" id="{36EDB8A4-C8A4-650F-8B10-3DD73D2C53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6647" y="2555480"/>
            <a:ext cx="2131268" cy="213126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ad Emoticon Images – Browse 185,276 Stock Photos, Vectors, and Video |  Adobe Stock">
            <a:extLst>
              <a:ext uri="{FF2B5EF4-FFF2-40B4-BE49-F238E27FC236}">
                <a16:creationId xmlns:a16="http://schemas.microsoft.com/office/drawing/2014/main" id="{051F8C87-9DF2-6783-21C4-78C38DDB58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7502" y="1285961"/>
            <a:ext cx="1385845" cy="11442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F185A9E-00DE-1595-C617-6A278E52B010}"/>
              </a:ext>
            </a:extLst>
          </p:cNvPr>
          <p:cNvPicPr>
            <a:picLocks noChangeAspect="1"/>
          </p:cNvPicPr>
          <p:nvPr/>
        </p:nvPicPr>
        <p:blipFill>
          <a:blip r:embed="rId8"/>
          <a:stretch>
            <a:fillRect/>
          </a:stretch>
        </p:blipFill>
        <p:spPr>
          <a:xfrm>
            <a:off x="5220855" y="3717032"/>
            <a:ext cx="3363666" cy="2567295"/>
          </a:xfrm>
          <a:prstGeom prst="rect">
            <a:avLst/>
          </a:prstGeom>
        </p:spPr>
      </p:pic>
      <p:sp>
        <p:nvSpPr>
          <p:cNvPr id="8" name="TextBox 7">
            <a:extLst>
              <a:ext uri="{FF2B5EF4-FFF2-40B4-BE49-F238E27FC236}">
                <a16:creationId xmlns:a16="http://schemas.microsoft.com/office/drawing/2014/main" id="{71F57AD1-83CF-4C34-23F4-27C28F3373E3}"/>
              </a:ext>
            </a:extLst>
          </p:cNvPr>
          <p:cNvSpPr txBox="1"/>
          <p:nvPr/>
        </p:nvSpPr>
        <p:spPr>
          <a:xfrm>
            <a:off x="3147916" y="3447195"/>
            <a:ext cx="1360104" cy="307777"/>
          </a:xfrm>
          <a:prstGeom prst="rect">
            <a:avLst/>
          </a:prstGeom>
          <a:noFill/>
        </p:spPr>
        <p:txBody>
          <a:bodyPr wrap="square">
            <a:spAutoFit/>
          </a:bodyPr>
          <a:lstStyle/>
          <a:p>
            <a:pPr algn="ctr"/>
            <a:r>
              <a:rPr lang="hu-HU" sz="1400" dirty="0">
                <a:solidFill>
                  <a:srgbClr val="000000"/>
                </a:solidFill>
                <a:highlight>
                  <a:srgbClr val="FFFF00"/>
                </a:highlight>
                <a:latin typeface="+mj-lt"/>
                <a:sym typeface="Symbol" panose="05050102010706020507" pitchFamily="18" charset="2"/>
              </a:rPr>
              <a:t>&lt; 100</a:t>
            </a:r>
            <a:r>
              <a:rPr lang="hu-HU" sz="1400" dirty="0">
                <a:solidFill>
                  <a:srgbClr val="000000"/>
                </a:solidFill>
                <a:highlight>
                  <a:srgbClr val="FFFF00"/>
                </a:highlight>
                <a:latin typeface="+mj-lt"/>
              </a:rPr>
              <a:t> </a:t>
            </a:r>
            <a:r>
              <a:rPr lang="hu-HU" sz="1400" dirty="0">
                <a:solidFill>
                  <a:srgbClr val="000000"/>
                </a:solidFill>
                <a:highlight>
                  <a:srgbClr val="FFFF00"/>
                </a:highlight>
                <a:latin typeface="+mj-lt"/>
                <a:sym typeface="Symbol" panose="05050102010706020507" pitchFamily="18" charset="2"/>
              </a:rPr>
              <a:t>m</a:t>
            </a:r>
            <a:endParaRPr lang="hu-HU" sz="1400" dirty="0">
              <a:highlight>
                <a:srgbClr val="FFFF00"/>
              </a:highlight>
            </a:endParaRPr>
          </a:p>
        </p:txBody>
      </p:sp>
      <p:pic>
        <p:nvPicPr>
          <p:cNvPr id="10" name="Picture 9" descr="A diagram of a diagram of a wafer&#10;&#10;Description automatically generated">
            <a:extLst>
              <a:ext uri="{FF2B5EF4-FFF2-40B4-BE49-F238E27FC236}">
                <a16:creationId xmlns:a16="http://schemas.microsoft.com/office/drawing/2014/main" id="{F32B1798-F054-5251-4FF4-980675311F61}"/>
              </a:ext>
            </a:extLst>
          </p:cNvPr>
          <p:cNvPicPr>
            <a:picLocks noChangeAspect="1"/>
          </p:cNvPicPr>
          <p:nvPr/>
        </p:nvPicPr>
        <p:blipFill>
          <a:blip r:embed="rId9"/>
          <a:stretch>
            <a:fillRect/>
          </a:stretch>
        </p:blipFill>
        <p:spPr>
          <a:xfrm>
            <a:off x="6998330" y="4529674"/>
            <a:ext cx="1993270" cy="1607221"/>
          </a:xfrm>
          <a:prstGeom prst="rect">
            <a:avLst/>
          </a:prstGeom>
        </p:spPr>
      </p:pic>
      <p:pic>
        <p:nvPicPr>
          <p:cNvPr id="7" name="Picture 6">
            <a:extLst>
              <a:ext uri="{FF2B5EF4-FFF2-40B4-BE49-F238E27FC236}">
                <a16:creationId xmlns:a16="http://schemas.microsoft.com/office/drawing/2014/main" id="{C43F0128-0B8D-CE92-A002-8332F9876833}"/>
              </a:ext>
            </a:extLst>
          </p:cNvPr>
          <p:cNvPicPr>
            <a:picLocks noChangeAspect="1"/>
          </p:cNvPicPr>
          <p:nvPr/>
        </p:nvPicPr>
        <p:blipFill>
          <a:blip r:embed="rId10"/>
          <a:stretch>
            <a:fillRect/>
          </a:stretch>
        </p:blipFill>
        <p:spPr>
          <a:xfrm>
            <a:off x="421224" y="3242729"/>
            <a:ext cx="1367245" cy="630479"/>
          </a:xfrm>
          <a:prstGeom prst="rect">
            <a:avLst/>
          </a:prstGeom>
        </p:spPr>
      </p:pic>
    </p:spTree>
    <p:extLst>
      <p:ext uri="{BB962C8B-B14F-4D97-AF65-F5344CB8AC3E}">
        <p14:creationId xmlns:p14="http://schemas.microsoft.com/office/powerpoint/2010/main" val="429472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DDFA039-D6D5-B37E-7E51-319D59AF2EA0}"/>
              </a:ext>
            </a:extLst>
          </p:cNvPr>
          <p:cNvPicPr>
            <a:picLocks noChangeAspect="1"/>
          </p:cNvPicPr>
          <p:nvPr/>
        </p:nvPicPr>
        <p:blipFill>
          <a:blip r:embed="rId3"/>
          <a:stretch>
            <a:fillRect/>
          </a:stretch>
        </p:blipFill>
        <p:spPr>
          <a:xfrm>
            <a:off x="4645631" y="1749159"/>
            <a:ext cx="4345969" cy="4196680"/>
          </a:xfrm>
          <a:prstGeom prst="rect">
            <a:avLst/>
          </a:prstGeom>
        </p:spPr>
      </p:pic>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en-US" altLang="hu-HU" dirty="0"/>
              <a:t>Illusion and the technology behind it</a:t>
            </a:r>
            <a:endParaRPr lang="hu-HU" altLang="hu-HU" dirty="0"/>
          </a:p>
          <a:p>
            <a:r>
              <a:rPr lang="hu-HU" altLang="hu-HU" dirty="0"/>
              <a:t>Multiplex </a:t>
            </a:r>
            <a:r>
              <a:rPr lang="hu-HU" altLang="hu-HU" dirty="0" err="1"/>
              <a:t>driving</a:t>
            </a:r>
            <a:r>
              <a:rPr lang="hu-HU" altLang="hu-HU" dirty="0"/>
              <a:t> </a:t>
            </a:r>
            <a:r>
              <a:rPr lang="hu-HU" altLang="hu-HU" dirty="0" err="1"/>
              <a:t>techniques</a:t>
            </a:r>
            <a:r>
              <a:rPr lang="hu-HU" altLang="hu-HU" dirty="0"/>
              <a:t> I</a:t>
            </a:r>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6/24/2024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21</a:t>
            </a:fld>
            <a:endParaRPr lang="en-US" altLang="hu-HU" sz="1200">
              <a:solidFill>
                <a:srgbClr val="234DA2"/>
              </a:solidFill>
              <a:latin typeface="Neo Tech Semilab" panose="02000000000000000000"/>
            </a:endParaRPr>
          </a:p>
        </p:txBody>
      </p:sp>
      <p:sp>
        <p:nvSpPr>
          <p:cNvPr id="16390" name="Szöveg helye 5">
            <a:extLst>
              <a:ext uri="{FF2B5EF4-FFF2-40B4-BE49-F238E27FC236}">
                <a16:creationId xmlns:a16="http://schemas.microsoft.com/office/drawing/2014/main" id="{9416961E-A595-4F5B-AB33-7CBA79702D7D}"/>
              </a:ext>
            </a:extLst>
          </p:cNvPr>
          <p:cNvSpPr>
            <a:spLocks noGrp="1"/>
          </p:cNvSpPr>
          <p:nvPr>
            <p:ph type="body" sz="quarter" idx="16"/>
          </p:nvPr>
        </p:nvSpPr>
        <p:spPr>
          <a:xfrm>
            <a:off x="228600" y="1143000"/>
            <a:ext cx="8610600" cy="914400"/>
          </a:xfrm>
        </p:spPr>
        <p:txBody>
          <a:bodyPr/>
          <a:lstStyle/>
          <a:p>
            <a:r>
              <a:rPr lang="hu-HU" altLang="hu-HU" dirty="0" err="1"/>
              <a:t>Spatial</a:t>
            </a:r>
            <a:r>
              <a:rPr lang="hu-HU" altLang="hu-HU" dirty="0"/>
              <a:t> </a:t>
            </a:r>
            <a:r>
              <a:rPr lang="hu-HU" altLang="hu-HU" dirty="0" err="1"/>
              <a:t>mutiplex</a:t>
            </a:r>
            <a:r>
              <a:rPr lang="hu-HU" altLang="hu-HU" dirty="0"/>
              <a:t> LED </a:t>
            </a:r>
            <a:r>
              <a:rPr lang="hu-HU" altLang="hu-HU" dirty="0" err="1"/>
              <a:t>driving</a:t>
            </a:r>
            <a:r>
              <a:rPr lang="hu-HU" altLang="hu-HU" dirty="0"/>
              <a:t> </a:t>
            </a:r>
          </a:p>
          <a:p>
            <a:r>
              <a:rPr lang="hu-HU" altLang="hu-HU" dirty="0"/>
              <a:t>(</a:t>
            </a:r>
            <a:r>
              <a:rPr lang="hu-HU" altLang="hu-HU" dirty="0" err="1"/>
              <a:t>passive</a:t>
            </a:r>
            <a:r>
              <a:rPr lang="hu-HU" altLang="hu-HU" dirty="0"/>
              <a:t> </a:t>
            </a:r>
            <a:r>
              <a:rPr lang="hu-HU" altLang="hu-HU" dirty="0" err="1"/>
              <a:t>matrix</a:t>
            </a:r>
            <a:r>
              <a:rPr lang="hu-HU" altLang="hu-HU" dirty="0"/>
              <a:t>)</a:t>
            </a:r>
          </a:p>
        </p:txBody>
      </p:sp>
      <p:pic>
        <p:nvPicPr>
          <p:cNvPr id="8" name="Picture 7">
            <a:extLst>
              <a:ext uri="{FF2B5EF4-FFF2-40B4-BE49-F238E27FC236}">
                <a16:creationId xmlns:a16="http://schemas.microsoft.com/office/drawing/2014/main" id="{679740D6-E9AD-B053-902E-93625CD401B1}"/>
              </a:ext>
            </a:extLst>
          </p:cNvPr>
          <p:cNvPicPr>
            <a:picLocks noChangeAspect="1"/>
          </p:cNvPicPr>
          <p:nvPr/>
        </p:nvPicPr>
        <p:blipFill>
          <a:blip r:embed="rId4"/>
          <a:stretch>
            <a:fillRect/>
          </a:stretch>
        </p:blipFill>
        <p:spPr>
          <a:xfrm>
            <a:off x="107504" y="2512454"/>
            <a:ext cx="4483442" cy="2675529"/>
          </a:xfrm>
          <a:prstGeom prst="rect">
            <a:avLst/>
          </a:prstGeom>
        </p:spPr>
      </p:pic>
      <p:grpSp>
        <p:nvGrpSpPr>
          <p:cNvPr id="2" name="Group 1">
            <a:extLst>
              <a:ext uri="{FF2B5EF4-FFF2-40B4-BE49-F238E27FC236}">
                <a16:creationId xmlns:a16="http://schemas.microsoft.com/office/drawing/2014/main" id="{A0EC2B40-AE40-650B-F5E0-963E6B3BF30E}"/>
              </a:ext>
            </a:extLst>
          </p:cNvPr>
          <p:cNvGrpSpPr/>
          <p:nvPr/>
        </p:nvGrpSpPr>
        <p:grpSpPr>
          <a:xfrm>
            <a:off x="6081647" y="3288852"/>
            <a:ext cx="2584956" cy="1899131"/>
            <a:chOff x="6081647" y="3288852"/>
            <a:chExt cx="2584956" cy="1899131"/>
          </a:xfrm>
        </p:grpSpPr>
        <p:sp>
          <p:nvSpPr>
            <p:cNvPr id="15" name="TextBox 14">
              <a:extLst>
                <a:ext uri="{FF2B5EF4-FFF2-40B4-BE49-F238E27FC236}">
                  <a16:creationId xmlns:a16="http://schemas.microsoft.com/office/drawing/2014/main" id="{CB12F7D8-A21E-4FE1-6ED7-9EF96A680FE7}"/>
                </a:ext>
              </a:extLst>
            </p:cNvPr>
            <p:cNvSpPr txBox="1"/>
            <p:nvPr/>
          </p:nvSpPr>
          <p:spPr>
            <a:xfrm>
              <a:off x="7537406" y="3750792"/>
              <a:ext cx="1129197" cy="307777"/>
            </a:xfrm>
            <a:prstGeom prst="rect">
              <a:avLst/>
            </a:prstGeom>
            <a:noFill/>
          </p:spPr>
          <p:txBody>
            <a:bodyPr wrap="square" rtlCol="0">
              <a:spAutoFit/>
            </a:bodyPr>
            <a:lstStyle/>
            <a:p>
              <a:r>
                <a:rPr lang="hu-HU" sz="1400" dirty="0">
                  <a:solidFill>
                    <a:schemeClr val="bg1"/>
                  </a:solidFill>
                </a:rPr>
                <a:t>Micro-LED</a:t>
              </a:r>
            </a:p>
          </p:txBody>
        </p:sp>
        <p:sp>
          <p:nvSpPr>
            <p:cNvPr id="16" name="TextBox 15">
              <a:extLst>
                <a:ext uri="{FF2B5EF4-FFF2-40B4-BE49-F238E27FC236}">
                  <a16:creationId xmlns:a16="http://schemas.microsoft.com/office/drawing/2014/main" id="{488E14A7-52F8-AC23-75CD-9FA88E4531A2}"/>
                </a:ext>
              </a:extLst>
            </p:cNvPr>
            <p:cNvSpPr txBox="1"/>
            <p:nvPr/>
          </p:nvSpPr>
          <p:spPr>
            <a:xfrm>
              <a:off x="6506858" y="4177305"/>
              <a:ext cx="1440160" cy="523220"/>
            </a:xfrm>
            <a:prstGeom prst="rect">
              <a:avLst/>
            </a:prstGeom>
            <a:noFill/>
          </p:spPr>
          <p:txBody>
            <a:bodyPr wrap="square" rtlCol="0">
              <a:spAutoFit/>
            </a:bodyPr>
            <a:lstStyle/>
            <a:p>
              <a:r>
                <a:rPr lang="hu-HU" sz="1400" dirty="0" err="1">
                  <a:solidFill>
                    <a:schemeClr val="bg1"/>
                  </a:solidFill>
                </a:rPr>
                <a:t>Row</a:t>
              </a:r>
              <a:r>
                <a:rPr lang="hu-HU" sz="1400" dirty="0">
                  <a:solidFill>
                    <a:schemeClr val="bg1"/>
                  </a:solidFill>
                </a:rPr>
                <a:t> </a:t>
              </a:r>
            </a:p>
            <a:p>
              <a:r>
                <a:rPr lang="hu-HU" sz="1400" dirty="0" err="1">
                  <a:solidFill>
                    <a:schemeClr val="bg1"/>
                  </a:solidFill>
                </a:rPr>
                <a:t>wire</a:t>
              </a:r>
              <a:endParaRPr lang="hu-HU" sz="1400" dirty="0">
                <a:solidFill>
                  <a:schemeClr val="bg1"/>
                </a:solidFill>
              </a:endParaRPr>
            </a:p>
          </p:txBody>
        </p:sp>
        <p:sp>
          <p:nvSpPr>
            <p:cNvPr id="17" name="TextBox 16">
              <a:extLst>
                <a:ext uri="{FF2B5EF4-FFF2-40B4-BE49-F238E27FC236}">
                  <a16:creationId xmlns:a16="http://schemas.microsoft.com/office/drawing/2014/main" id="{4AF5512B-69A2-A997-25FE-099A5C449063}"/>
                </a:ext>
              </a:extLst>
            </p:cNvPr>
            <p:cNvSpPr txBox="1"/>
            <p:nvPr/>
          </p:nvSpPr>
          <p:spPr>
            <a:xfrm>
              <a:off x="6389593" y="3489182"/>
              <a:ext cx="1251457" cy="523220"/>
            </a:xfrm>
            <a:prstGeom prst="rect">
              <a:avLst/>
            </a:prstGeom>
            <a:noFill/>
          </p:spPr>
          <p:txBody>
            <a:bodyPr wrap="square" rtlCol="0">
              <a:spAutoFit/>
            </a:bodyPr>
            <a:lstStyle/>
            <a:p>
              <a:pPr algn="ctr"/>
              <a:r>
                <a:rPr lang="hu-HU" sz="1400" dirty="0" err="1">
                  <a:solidFill>
                    <a:schemeClr val="bg1"/>
                  </a:solidFill>
                </a:rPr>
                <a:t>Column</a:t>
              </a:r>
              <a:r>
                <a:rPr lang="hu-HU" sz="1400" dirty="0"/>
                <a:t> </a:t>
              </a:r>
            </a:p>
            <a:p>
              <a:pPr algn="ctr"/>
              <a:r>
                <a:rPr lang="hu-HU" sz="1400" dirty="0" err="1">
                  <a:solidFill>
                    <a:schemeClr val="bg1"/>
                  </a:solidFill>
                </a:rPr>
                <a:t>wire</a:t>
              </a:r>
              <a:endParaRPr lang="hu-HU" sz="1400" dirty="0">
                <a:solidFill>
                  <a:schemeClr val="bg1"/>
                </a:solidFill>
              </a:endParaRPr>
            </a:p>
          </p:txBody>
        </p:sp>
        <p:sp>
          <p:nvSpPr>
            <p:cNvPr id="19" name="TextBox 18">
              <a:extLst>
                <a:ext uri="{FF2B5EF4-FFF2-40B4-BE49-F238E27FC236}">
                  <a16:creationId xmlns:a16="http://schemas.microsoft.com/office/drawing/2014/main" id="{7AE794A7-BE49-D592-AD47-630BD8F07678}"/>
                </a:ext>
              </a:extLst>
            </p:cNvPr>
            <p:cNvSpPr txBox="1"/>
            <p:nvPr/>
          </p:nvSpPr>
          <p:spPr>
            <a:xfrm>
              <a:off x="6736433" y="4749790"/>
              <a:ext cx="557775" cy="307777"/>
            </a:xfrm>
            <a:prstGeom prst="rect">
              <a:avLst/>
            </a:prstGeom>
            <a:noFill/>
          </p:spPr>
          <p:txBody>
            <a:bodyPr wrap="square" rtlCol="0">
              <a:spAutoFit/>
            </a:bodyPr>
            <a:lstStyle/>
            <a:p>
              <a:r>
                <a:rPr lang="hu-HU" sz="1400" dirty="0" err="1">
                  <a:solidFill>
                    <a:schemeClr val="bg1"/>
                  </a:solidFill>
                </a:rPr>
                <a:t>Via</a:t>
              </a:r>
              <a:endParaRPr lang="hu-HU" sz="1400" dirty="0">
                <a:solidFill>
                  <a:schemeClr val="bg1"/>
                </a:solidFill>
              </a:endParaRPr>
            </a:p>
          </p:txBody>
        </p:sp>
        <p:cxnSp>
          <p:nvCxnSpPr>
            <p:cNvPr id="23" name="Straight Arrow Connector 22">
              <a:extLst>
                <a:ext uri="{FF2B5EF4-FFF2-40B4-BE49-F238E27FC236}">
                  <a16:creationId xmlns:a16="http://schemas.microsoft.com/office/drawing/2014/main" id="{A5E0BAB6-A4DC-113E-D1B1-BF052C8930B1}"/>
                </a:ext>
              </a:extLst>
            </p:cNvPr>
            <p:cNvCxnSpPr/>
            <p:nvPr/>
          </p:nvCxnSpPr>
          <p:spPr>
            <a:xfrm flipH="1" flipV="1">
              <a:off x="6081647" y="4168446"/>
              <a:ext cx="461020" cy="294757"/>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690AAB16-24E3-1B9E-7589-9E9EA19A81D2}"/>
                </a:ext>
              </a:extLst>
            </p:cNvPr>
            <p:cNvCxnSpPr>
              <a:cxnSpLocks/>
            </p:cNvCxnSpPr>
            <p:nvPr/>
          </p:nvCxnSpPr>
          <p:spPr>
            <a:xfrm flipH="1" flipV="1">
              <a:off x="6357595" y="3471554"/>
              <a:ext cx="422920" cy="37594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7BD39BAA-AAE6-4AC3-4B36-F7F1D5DA8EB0}"/>
                </a:ext>
              </a:extLst>
            </p:cNvPr>
            <p:cNvCxnSpPr>
              <a:cxnSpLocks/>
            </p:cNvCxnSpPr>
            <p:nvPr/>
          </p:nvCxnSpPr>
          <p:spPr>
            <a:xfrm flipH="1">
              <a:off x="6159083" y="4932884"/>
              <a:ext cx="578516" cy="651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06FB37C4-D057-A409-5A00-BE50FE041500}"/>
                </a:ext>
              </a:extLst>
            </p:cNvPr>
            <p:cNvCxnSpPr>
              <a:cxnSpLocks/>
            </p:cNvCxnSpPr>
            <p:nvPr/>
          </p:nvCxnSpPr>
          <p:spPr>
            <a:xfrm flipH="1" flipV="1">
              <a:off x="7696137" y="3324279"/>
              <a:ext cx="67592" cy="426513"/>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5F5003D2-1CD6-02B2-2668-528CF2A60034}"/>
                </a:ext>
              </a:extLst>
            </p:cNvPr>
            <p:cNvCxnSpPr>
              <a:cxnSpLocks/>
            </p:cNvCxnSpPr>
            <p:nvPr/>
          </p:nvCxnSpPr>
          <p:spPr>
            <a:xfrm flipV="1">
              <a:off x="8013879" y="3295273"/>
              <a:ext cx="20854" cy="45254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6B55A3F3-38C0-3E76-0579-AEC999E23192}"/>
                </a:ext>
              </a:extLst>
            </p:cNvPr>
            <p:cNvCxnSpPr>
              <a:cxnSpLocks/>
            </p:cNvCxnSpPr>
            <p:nvPr/>
          </p:nvCxnSpPr>
          <p:spPr>
            <a:xfrm flipV="1">
              <a:off x="8218612" y="3288852"/>
              <a:ext cx="124177" cy="502129"/>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6900E606-EFC2-6767-2F52-98E4C646276F}"/>
                </a:ext>
              </a:extLst>
            </p:cNvPr>
            <p:cNvSpPr txBox="1"/>
            <p:nvPr/>
          </p:nvSpPr>
          <p:spPr>
            <a:xfrm>
              <a:off x="6456762" y="4941762"/>
              <a:ext cx="1928445" cy="246221"/>
            </a:xfrm>
            <a:prstGeom prst="rect">
              <a:avLst/>
            </a:prstGeom>
            <a:noFill/>
          </p:spPr>
          <p:txBody>
            <a:bodyPr wrap="square" rtlCol="0">
              <a:spAutoFit/>
            </a:bodyPr>
            <a:lstStyle/>
            <a:p>
              <a:r>
                <a:rPr lang="hu-HU" sz="1000" dirty="0">
                  <a:solidFill>
                    <a:schemeClr val="bg1"/>
                  </a:solidFill>
                </a:rPr>
                <a:t>10 </a:t>
              </a:r>
              <a:r>
                <a:rPr lang="hu-HU" sz="1000" dirty="0">
                  <a:solidFill>
                    <a:schemeClr val="bg1"/>
                  </a:solidFill>
                  <a:sym typeface="Symbol" panose="05050102010706020507" pitchFamily="18" charset="2"/>
                </a:rPr>
                <a:t>m  10 m</a:t>
              </a:r>
              <a:endParaRPr lang="hu-HU" sz="1000" dirty="0">
                <a:solidFill>
                  <a:schemeClr val="bg1"/>
                </a:solidFill>
              </a:endParaRPr>
            </a:p>
          </p:txBody>
        </p:sp>
      </p:grpSp>
      <p:grpSp>
        <p:nvGrpSpPr>
          <p:cNvPr id="4" name="Group 3">
            <a:extLst>
              <a:ext uri="{FF2B5EF4-FFF2-40B4-BE49-F238E27FC236}">
                <a16:creationId xmlns:a16="http://schemas.microsoft.com/office/drawing/2014/main" id="{0FEBB184-4F59-CC83-99E3-A3FCF7D8EC91}"/>
              </a:ext>
            </a:extLst>
          </p:cNvPr>
          <p:cNvGrpSpPr/>
          <p:nvPr/>
        </p:nvGrpSpPr>
        <p:grpSpPr>
          <a:xfrm>
            <a:off x="5247880" y="2427395"/>
            <a:ext cx="2298809" cy="2383951"/>
            <a:chOff x="5247880" y="2427395"/>
            <a:chExt cx="2298809" cy="2383951"/>
          </a:xfrm>
        </p:grpSpPr>
        <p:sp>
          <p:nvSpPr>
            <p:cNvPr id="37" name="Rectangle 36">
              <a:extLst>
                <a:ext uri="{FF2B5EF4-FFF2-40B4-BE49-F238E27FC236}">
                  <a16:creationId xmlns:a16="http://schemas.microsoft.com/office/drawing/2014/main" id="{C7BCB02F-7C54-92DD-10E9-EB46CAED6A26}"/>
                </a:ext>
              </a:extLst>
            </p:cNvPr>
            <p:cNvSpPr/>
            <p:nvPr/>
          </p:nvSpPr>
          <p:spPr>
            <a:xfrm>
              <a:off x="5247880" y="2641022"/>
              <a:ext cx="2192731" cy="2170324"/>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38" name="TextBox 37">
              <a:extLst>
                <a:ext uri="{FF2B5EF4-FFF2-40B4-BE49-F238E27FC236}">
                  <a16:creationId xmlns:a16="http://schemas.microsoft.com/office/drawing/2014/main" id="{1A019744-18A3-52AC-E605-1494538A64AE}"/>
                </a:ext>
              </a:extLst>
            </p:cNvPr>
            <p:cNvSpPr txBox="1"/>
            <p:nvPr/>
          </p:nvSpPr>
          <p:spPr>
            <a:xfrm>
              <a:off x="6365141" y="2427395"/>
              <a:ext cx="1181548" cy="246221"/>
            </a:xfrm>
            <a:prstGeom prst="rect">
              <a:avLst/>
            </a:prstGeom>
            <a:noFill/>
          </p:spPr>
          <p:txBody>
            <a:bodyPr wrap="square" rtlCol="0">
              <a:spAutoFit/>
            </a:bodyPr>
            <a:lstStyle/>
            <a:p>
              <a:r>
                <a:rPr lang="hu-HU" sz="1000" dirty="0">
                  <a:solidFill>
                    <a:schemeClr val="bg1"/>
                  </a:solidFill>
                  <a:highlight>
                    <a:srgbClr val="FF0000"/>
                  </a:highlight>
                </a:rPr>
                <a:t>190 </a:t>
              </a:r>
              <a:r>
                <a:rPr lang="hu-HU" sz="1000" dirty="0">
                  <a:solidFill>
                    <a:schemeClr val="bg1"/>
                  </a:solidFill>
                  <a:highlight>
                    <a:srgbClr val="FF0000"/>
                  </a:highlight>
                  <a:sym typeface="Symbol" panose="05050102010706020507" pitchFamily="18" charset="2"/>
                </a:rPr>
                <a:t>m  190 m</a:t>
              </a:r>
              <a:endParaRPr lang="hu-HU" sz="1000" dirty="0">
                <a:solidFill>
                  <a:schemeClr val="bg1"/>
                </a:solidFill>
                <a:highlight>
                  <a:srgbClr val="FF0000"/>
                </a:highlight>
              </a:endParaRPr>
            </a:p>
          </p:txBody>
        </p:sp>
      </p:grpSp>
      <p:grpSp>
        <p:nvGrpSpPr>
          <p:cNvPr id="3" name="Group 2">
            <a:extLst>
              <a:ext uri="{FF2B5EF4-FFF2-40B4-BE49-F238E27FC236}">
                <a16:creationId xmlns:a16="http://schemas.microsoft.com/office/drawing/2014/main" id="{D5E3B7AF-EB4D-A280-35B8-7762313E2E2E}"/>
              </a:ext>
            </a:extLst>
          </p:cNvPr>
          <p:cNvGrpSpPr/>
          <p:nvPr/>
        </p:nvGrpSpPr>
        <p:grpSpPr>
          <a:xfrm>
            <a:off x="7586520" y="2964279"/>
            <a:ext cx="873912" cy="324310"/>
            <a:chOff x="7586520" y="2964279"/>
            <a:chExt cx="873912" cy="324310"/>
          </a:xfrm>
        </p:grpSpPr>
        <p:sp>
          <p:nvSpPr>
            <p:cNvPr id="39" name="Rectangle 38">
              <a:extLst>
                <a:ext uri="{FF2B5EF4-FFF2-40B4-BE49-F238E27FC236}">
                  <a16:creationId xmlns:a16="http://schemas.microsoft.com/office/drawing/2014/main" id="{FE9E5872-7A3F-B7AB-C178-9C4A268CAE98}"/>
                </a:ext>
              </a:extLst>
            </p:cNvPr>
            <p:cNvSpPr/>
            <p:nvPr/>
          </p:nvSpPr>
          <p:spPr>
            <a:xfrm>
              <a:off x="7586520" y="2967884"/>
              <a:ext cx="177209" cy="320705"/>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40" name="Rectangle 39">
              <a:extLst>
                <a:ext uri="{FF2B5EF4-FFF2-40B4-BE49-F238E27FC236}">
                  <a16:creationId xmlns:a16="http://schemas.microsoft.com/office/drawing/2014/main" id="{24092C1A-B7C9-303D-6F47-42A1245A8323}"/>
                </a:ext>
              </a:extLst>
            </p:cNvPr>
            <p:cNvSpPr/>
            <p:nvPr/>
          </p:nvSpPr>
          <p:spPr>
            <a:xfrm>
              <a:off x="7923330" y="2964279"/>
              <a:ext cx="177209" cy="320705"/>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41" name="Rectangle 40">
              <a:extLst>
                <a:ext uri="{FF2B5EF4-FFF2-40B4-BE49-F238E27FC236}">
                  <a16:creationId xmlns:a16="http://schemas.microsoft.com/office/drawing/2014/main" id="{75EB47ED-F498-932D-6C38-A7FF7E92D258}"/>
                </a:ext>
              </a:extLst>
            </p:cNvPr>
            <p:cNvSpPr/>
            <p:nvPr/>
          </p:nvSpPr>
          <p:spPr>
            <a:xfrm>
              <a:off x="8283223" y="2964279"/>
              <a:ext cx="177209" cy="320705"/>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grpSp>
      <p:grpSp>
        <p:nvGrpSpPr>
          <p:cNvPr id="5" name="Group 4">
            <a:extLst>
              <a:ext uri="{FF2B5EF4-FFF2-40B4-BE49-F238E27FC236}">
                <a16:creationId xmlns:a16="http://schemas.microsoft.com/office/drawing/2014/main" id="{4B5A707F-7BC5-0536-43D6-8028F671C2C6}"/>
              </a:ext>
            </a:extLst>
          </p:cNvPr>
          <p:cNvGrpSpPr/>
          <p:nvPr/>
        </p:nvGrpSpPr>
        <p:grpSpPr>
          <a:xfrm>
            <a:off x="1075030" y="4738738"/>
            <a:ext cx="3711073" cy="1555418"/>
            <a:chOff x="1075030" y="4738738"/>
            <a:chExt cx="3711073" cy="1555418"/>
          </a:xfrm>
        </p:grpSpPr>
        <p:sp>
          <p:nvSpPr>
            <p:cNvPr id="42" name="TextBox 41">
              <a:extLst>
                <a:ext uri="{FF2B5EF4-FFF2-40B4-BE49-F238E27FC236}">
                  <a16:creationId xmlns:a16="http://schemas.microsoft.com/office/drawing/2014/main" id="{DE6D208E-64C7-8E25-EBBB-FC268E397FDA}"/>
                </a:ext>
              </a:extLst>
            </p:cNvPr>
            <p:cNvSpPr txBox="1"/>
            <p:nvPr/>
          </p:nvSpPr>
          <p:spPr>
            <a:xfrm>
              <a:off x="1075030" y="5832491"/>
              <a:ext cx="1697773" cy="461665"/>
            </a:xfrm>
            <a:prstGeom prst="rect">
              <a:avLst/>
            </a:prstGeom>
            <a:noFill/>
          </p:spPr>
          <p:txBody>
            <a:bodyPr wrap="square">
              <a:spAutoFit/>
            </a:bodyPr>
            <a:lstStyle/>
            <a:p>
              <a:pPr algn="ctr"/>
              <a:r>
                <a:rPr lang="hu-HU" sz="1200" b="0" i="0" dirty="0">
                  <a:solidFill>
                    <a:srgbClr val="000000"/>
                  </a:solidFill>
                  <a:effectLst/>
                  <a:latin typeface="Roboto" panose="02000000000000000000" pitchFamily="2" charset="0"/>
                </a:rPr>
                <a:t>4 k (</a:t>
              </a:r>
              <a:r>
                <a:rPr lang="hu-HU" sz="1200" dirty="0">
                  <a:solidFill>
                    <a:srgbClr val="000000"/>
                  </a:solidFill>
                  <a:latin typeface="Roboto" panose="02000000000000000000" pitchFamily="2" charset="0"/>
                </a:rPr>
                <a:t>4096 x </a:t>
              </a:r>
              <a:r>
                <a:rPr lang="hu-HU" sz="1200" u="sng" dirty="0">
                  <a:solidFill>
                    <a:srgbClr val="000000"/>
                  </a:solidFill>
                  <a:latin typeface="Roboto" panose="02000000000000000000" pitchFamily="2" charset="0"/>
                </a:rPr>
                <a:t>2160</a:t>
              </a:r>
              <a:r>
                <a:rPr lang="hu-HU" sz="1200" dirty="0">
                  <a:solidFill>
                    <a:srgbClr val="000000"/>
                  </a:solidFill>
                  <a:latin typeface="Roboto" panose="02000000000000000000" pitchFamily="2" charset="0"/>
                </a:rPr>
                <a:t>)</a:t>
              </a:r>
            </a:p>
            <a:p>
              <a:pPr algn="ctr"/>
              <a:r>
                <a:rPr lang="hu-HU" sz="1200" dirty="0">
                  <a:solidFill>
                    <a:srgbClr val="000000"/>
                  </a:solidFill>
                  <a:latin typeface="Roboto" panose="02000000000000000000" pitchFamily="2" charset="0"/>
                </a:rPr>
                <a:t>60 </a:t>
              </a:r>
              <a:r>
                <a:rPr lang="hu-HU" sz="1200" dirty="0" err="1">
                  <a:solidFill>
                    <a:srgbClr val="000000"/>
                  </a:solidFill>
                  <a:latin typeface="Roboto" panose="02000000000000000000" pitchFamily="2" charset="0"/>
                </a:rPr>
                <a:t>frame</a:t>
              </a:r>
              <a:r>
                <a:rPr lang="hu-HU" sz="1200" dirty="0">
                  <a:solidFill>
                    <a:srgbClr val="000000"/>
                  </a:solidFill>
                  <a:latin typeface="Roboto" panose="02000000000000000000" pitchFamily="2" charset="0"/>
                </a:rPr>
                <a:t>/sec</a:t>
              </a:r>
              <a:endParaRPr lang="hu-HU" sz="1200" dirty="0"/>
            </a:p>
          </p:txBody>
        </p:sp>
        <p:sp>
          <p:nvSpPr>
            <p:cNvPr id="43" name="TextBox 42">
              <a:extLst>
                <a:ext uri="{FF2B5EF4-FFF2-40B4-BE49-F238E27FC236}">
                  <a16:creationId xmlns:a16="http://schemas.microsoft.com/office/drawing/2014/main" id="{76C66D81-0C12-F93E-C0F8-EDFD4ABD0F95}"/>
                </a:ext>
              </a:extLst>
            </p:cNvPr>
            <p:cNvSpPr txBox="1"/>
            <p:nvPr/>
          </p:nvSpPr>
          <p:spPr>
            <a:xfrm>
              <a:off x="3088330" y="4738738"/>
              <a:ext cx="1697773" cy="461665"/>
            </a:xfrm>
            <a:prstGeom prst="rect">
              <a:avLst/>
            </a:prstGeom>
            <a:noFill/>
          </p:spPr>
          <p:txBody>
            <a:bodyPr wrap="square">
              <a:spAutoFit/>
            </a:bodyPr>
            <a:lstStyle/>
            <a:p>
              <a:pPr algn="ctr"/>
              <a:r>
                <a:rPr lang="hu-HU" sz="1200" b="0" i="0" dirty="0">
                  <a:solidFill>
                    <a:srgbClr val="000000"/>
                  </a:solidFill>
                  <a:effectLst/>
                  <a:latin typeface="Roboto" panose="02000000000000000000" pitchFamily="2" charset="0"/>
                </a:rPr>
                <a:t>1 …  1080 … </a:t>
              </a:r>
              <a:r>
                <a:rPr lang="hu-HU" sz="1200" u="sng" dirty="0">
                  <a:solidFill>
                    <a:srgbClr val="000000"/>
                  </a:solidFill>
                  <a:latin typeface="Roboto" panose="02000000000000000000" pitchFamily="2" charset="0"/>
                </a:rPr>
                <a:t>2160</a:t>
              </a:r>
              <a:endParaRPr lang="hu-HU" sz="1200" dirty="0">
                <a:solidFill>
                  <a:srgbClr val="000000"/>
                </a:solidFill>
                <a:latin typeface="Roboto" panose="02000000000000000000" pitchFamily="2" charset="0"/>
              </a:endParaRPr>
            </a:p>
            <a:p>
              <a:pPr algn="ctr"/>
              <a:endParaRPr lang="hu-HU" sz="1200" dirty="0"/>
            </a:p>
          </p:txBody>
        </p:sp>
        <p:sp>
          <p:nvSpPr>
            <p:cNvPr id="44" name="TextBox 43">
              <a:extLst>
                <a:ext uri="{FF2B5EF4-FFF2-40B4-BE49-F238E27FC236}">
                  <a16:creationId xmlns:a16="http://schemas.microsoft.com/office/drawing/2014/main" id="{B3D1835C-664B-A046-FF06-C484ACCEEB1E}"/>
                </a:ext>
              </a:extLst>
            </p:cNvPr>
            <p:cNvSpPr txBox="1"/>
            <p:nvPr/>
          </p:nvSpPr>
          <p:spPr>
            <a:xfrm>
              <a:off x="1075031" y="5249954"/>
              <a:ext cx="1697773" cy="461665"/>
            </a:xfrm>
            <a:prstGeom prst="rect">
              <a:avLst/>
            </a:prstGeom>
            <a:noFill/>
          </p:spPr>
          <p:txBody>
            <a:bodyPr wrap="square">
              <a:spAutoFit/>
            </a:bodyPr>
            <a:lstStyle/>
            <a:p>
              <a:pPr algn="ctr"/>
              <a:r>
                <a:rPr lang="hu-HU" sz="1200" b="1" dirty="0">
                  <a:solidFill>
                    <a:srgbClr val="000000"/>
                  </a:solidFill>
                  <a:latin typeface="Roboto" panose="02000000000000000000" pitchFamily="2" charset="0"/>
                </a:rPr>
                <a:t>2160</a:t>
              </a:r>
              <a:r>
                <a:rPr lang="hu-HU" sz="1200" dirty="0">
                  <a:solidFill>
                    <a:srgbClr val="000000"/>
                  </a:solidFill>
                  <a:latin typeface="Roboto" panose="02000000000000000000" pitchFamily="2" charset="0"/>
                </a:rPr>
                <a:t> x 1 </a:t>
              </a:r>
              <a:r>
                <a:rPr lang="hu-HU" sz="1200" dirty="0" err="1">
                  <a:solidFill>
                    <a:srgbClr val="000000"/>
                  </a:solidFill>
                  <a:latin typeface="Roboto" panose="02000000000000000000" pitchFamily="2" charset="0"/>
                </a:rPr>
                <a:t>row</a:t>
              </a:r>
              <a:r>
                <a:rPr lang="hu-HU" sz="1200" dirty="0">
                  <a:solidFill>
                    <a:srgbClr val="000000"/>
                  </a:solidFill>
                  <a:latin typeface="Roboto" panose="02000000000000000000" pitchFamily="2" charset="0"/>
                </a:rPr>
                <a:t> </a:t>
              </a:r>
              <a:r>
                <a:rPr lang="hu-HU" sz="1200" dirty="0" err="1">
                  <a:solidFill>
                    <a:srgbClr val="000000"/>
                  </a:solidFill>
                  <a:latin typeface="Roboto" panose="02000000000000000000" pitchFamily="2" charset="0"/>
                </a:rPr>
                <a:t>wire</a:t>
              </a:r>
              <a:endParaRPr lang="hu-HU" sz="1200" dirty="0">
                <a:solidFill>
                  <a:srgbClr val="000000"/>
                </a:solidFill>
                <a:latin typeface="Roboto" panose="02000000000000000000" pitchFamily="2" charset="0"/>
              </a:endParaRPr>
            </a:p>
            <a:p>
              <a:pPr algn="ctr"/>
              <a:r>
                <a:rPr lang="hu-HU" sz="1200" dirty="0">
                  <a:solidFill>
                    <a:srgbClr val="000000"/>
                  </a:solidFill>
                  <a:latin typeface="Roboto" panose="02000000000000000000" pitchFamily="2" charset="0"/>
                </a:rPr>
                <a:t>3 x 4096 col </a:t>
              </a:r>
              <a:r>
                <a:rPr lang="hu-HU" sz="1200" dirty="0" err="1">
                  <a:solidFill>
                    <a:srgbClr val="000000"/>
                  </a:solidFill>
                  <a:latin typeface="Roboto" panose="02000000000000000000" pitchFamily="2" charset="0"/>
                </a:rPr>
                <a:t>wire</a:t>
              </a:r>
              <a:endParaRPr lang="hu-HU" sz="1200" dirty="0"/>
            </a:p>
          </p:txBody>
        </p:sp>
        <p:sp>
          <p:nvSpPr>
            <p:cNvPr id="45" name="Arc 44">
              <a:extLst>
                <a:ext uri="{FF2B5EF4-FFF2-40B4-BE49-F238E27FC236}">
                  <a16:creationId xmlns:a16="http://schemas.microsoft.com/office/drawing/2014/main" id="{795F7638-A286-A8D6-A7C1-E5249BAB08CF}"/>
                </a:ext>
              </a:extLst>
            </p:cNvPr>
            <p:cNvSpPr/>
            <p:nvPr/>
          </p:nvSpPr>
          <p:spPr>
            <a:xfrm>
              <a:off x="2992763" y="4910328"/>
              <a:ext cx="1625526" cy="617281"/>
            </a:xfrm>
            <a:prstGeom prst="arc">
              <a:avLst>
                <a:gd name="adj1" fmla="val 20407415"/>
                <a:gd name="adj2" fmla="val 12495047"/>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hu-HU"/>
            </a:p>
          </p:txBody>
        </p:sp>
        <p:sp>
          <p:nvSpPr>
            <p:cNvPr id="46" name="TextBox 45">
              <a:extLst>
                <a:ext uri="{FF2B5EF4-FFF2-40B4-BE49-F238E27FC236}">
                  <a16:creationId xmlns:a16="http://schemas.microsoft.com/office/drawing/2014/main" id="{F38CA48C-0EEA-E6A1-61CB-9FB34B4A6C34}"/>
                </a:ext>
              </a:extLst>
            </p:cNvPr>
            <p:cNvSpPr txBox="1"/>
            <p:nvPr/>
          </p:nvSpPr>
          <p:spPr>
            <a:xfrm>
              <a:off x="3357885" y="5283701"/>
              <a:ext cx="895281" cy="276999"/>
            </a:xfrm>
            <a:prstGeom prst="rect">
              <a:avLst/>
            </a:prstGeom>
            <a:noFill/>
          </p:spPr>
          <p:txBody>
            <a:bodyPr wrap="square">
              <a:spAutoFit/>
            </a:bodyPr>
            <a:lstStyle/>
            <a:p>
              <a:pPr algn="ctr"/>
              <a:r>
                <a:rPr lang="hu-HU" sz="1200" dirty="0">
                  <a:solidFill>
                    <a:srgbClr val="000000"/>
                  </a:solidFill>
                  <a:latin typeface="Roboto" panose="02000000000000000000" pitchFamily="2" charset="0"/>
                </a:rPr>
                <a:t>60 Hz</a:t>
              </a:r>
              <a:endParaRPr lang="hu-HU" sz="1200" dirty="0"/>
            </a:p>
          </p:txBody>
        </p:sp>
      </p:grpSp>
    </p:spTree>
    <p:extLst>
      <p:ext uri="{BB962C8B-B14F-4D97-AF65-F5344CB8AC3E}">
        <p14:creationId xmlns:p14="http://schemas.microsoft.com/office/powerpoint/2010/main" val="243195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FC63B6-81C5-A0B6-98BF-AC90DCEF516C}"/>
              </a:ext>
            </a:extLst>
          </p:cNvPr>
          <p:cNvPicPr>
            <a:picLocks noChangeAspect="1"/>
          </p:cNvPicPr>
          <p:nvPr/>
        </p:nvPicPr>
        <p:blipFill>
          <a:blip r:embed="rId3"/>
          <a:stretch>
            <a:fillRect/>
          </a:stretch>
        </p:blipFill>
        <p:spPr>
          <a:xfrm>
            <a:off x="78938" y="2345686"/>
            <a:ext cx="4622970" cy="2758793"/>
          </a:xfrm>
          <a:prstGeom prst="rect">
            <a:avLst/>
          </a:prstGeom>
        </p:spPr>
      </p:pic>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en-US" altLang="hu-HU" dirty="0"/>
              <a:t>Illusion and the technology behind it</a:t>
            </a:r>
            <a:endParaRPr lang="hu-HU" altLang="hu-HU" dirty="0"/>
          </a:p>
          <a:p>
            <a:r>
              <a:rPr lang="hu-HU" altLang="hu-HU" dirty="0"/>
              <a:t>Multiplex </a:t>
            </a:r>
            <a:r>
              <a:rPr lang="hu-HU" altLang="hu-HU" dirty="0" err="1"/>
              <a:t>driving</a:t>
            </a:r>
            <a:r>
              <a:rPr lang="hu-HU" altLang="hu-HU" dirty="0"/>
              <a:t> </a:t>
            </a:r>
            <a:r>
              <a:rPr lang="hu-HU" altLang="hu-HU" dirty="0" err="1"/>
              <a:t>techniques</a:t>
            </a:r>
            <a:r>
              <a:rPr lang="hu-HU" altLang="hu-HU" dirty="0"/>
              <a:t> II</a:t>
            </a:r>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6/24/2024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22</a:t>
            </a:fld>
            <a:endParaRPr lang="en-US" altLang="hu-HU" sz="1200">
              <a:solidFill>
                <a:srgbClr val="234DA2"/>
              </a:solidFill>
              <a:latin typeface="Neo Tech Semilab" panose="02000000000000000000"/>
            </a:endParaRPr>
          </a:p>
        </p:txBody>
      </p:sp>
      <p:sp>
        <p:nvSpPr>
          <p:cNvPr id="16390" name="Szöveg helye 5">
            <a:extLst>
              <a:ext uri="{FF2B5EF4-FFF2-40B4-BE49-F238E27FC236}">
                <a16:creationId xmlns:a16="http://schemas.microsoft.com/office/drawing/2014/main" id="{9416961E-A595-4F5B-AB33-7CBA79702D7D}"/>
              </a:ext>
            </a:extLst>
          </p:cNvPr>
          <p:cNvSpPr>
            <a:spLocks noGrp="1"/>
          </p:cNvSpPr>
          <p:nvPr>
            <p:ph type="body" sz="quarter" idx="16"/>
          </p:nvPr>
        </p:nvSpPr>
        <p:spPr>
          <a:xfrm>
            <a:off x="228600" y="1143000"/>
            <a:ext cx="8610600" cy="914400"/>
          </a:xfrm>
        </p:spPr>
        <p:txBody>
          <a:bodyPr/>
          <a:lstStyle/>
          <a:p>
            <a:r>
              <a:rPr lang="hu-HU" altLang="hu-HU" dirty="0" err="1"/>
              <a:t>Color</a:t>
            </a:r>
            <a:r>
              <a:rPr lang="hu-HU" altLang="hu-HU" dirty="0"/>
              <a:t> multiplexing</a:t>
            </a:r>
          </a:p>
          <a:p>
            <a:r>
              <a:rPr lang="hu-HU" altLang="hu-HU" dirty="0"/>
              <a:t>(</a:t>
            </a:r>
            <a:r>
              <a:rPr lang="hu-HU" altLang="hu-HU" dirty="0" err="1"/>
              <a:t>passive</a:t>
            </a:r>
            <a:r>
              <a:rPr lang="hu-HU" altLang="hu-HU" dirty="0"/>
              <a:t> </a:t>
            </a:r>
            <a:r>
              <a:rPr lang="hu-HU" altLang="hu-HU" dirty="0" err="1"/>
              <a:t>matrix</a:t>
            </a:r>
            <a:r>
              <a:rPr lang="hu-HU" altLang="hu-HU" dirty="0"/>
              <a:t>)</a:t>
            </a:r>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pic>
        <p:nvPicPr>
          <p:cNvPr id="4" name="Picture 3">
            <a:extLst>
              <a:ext uri="{FF2B5EF4-FFF2-40B4-BE49-F238E27FC236}">
                <a16:creationId xmlns:a16="http://schemas.microsoft.com/office/drawing/2014/main" id="{97FD963C-4798-6268-0546-6DA931C63592}"/>
              </a:ext>
            </a:extLst>
          </p:cNvPr>
          <p:cNvPicPr>
            <a:picLocks noChangeAspect="1"/>
          </p:cNvPicPr>
          <p:nvPr/>
        </p:nvPicPr>
        <p:blipFill>
          <a:blip r:embed="rId4"/>
          <a:stretch>
            <a:fillRect/>
          </a:stretch>
        </p:blipFill>
        <p:spPr>
          <a:xfrm>
            <a:off x="91822" y="2345686"/>
            <a:ext cx="4723317" cy="2758793"/>
          </a:xfrm>
          <a:prstGeom prst="rect">
            <a:avLst/>
          </a:prstGeom>
        </p:spPr>
      </p:pic>
      <p:grpSp>
        <p:nvGrpSpPr>
          <p:cNvPr id="12" name="Group 11">
            <a:extLst>
              <a:ext uri="{FF2B5EF4-FFF2-40B4-BE49-F238E27FC236}">
                <a16:creationId xmlns:a16="http://schemas.microsoft.com/office/drawing/2014/main" id="{03057FA3-EE60-D6C2-68A3-3AB88DD7E024}"/>
              </a:ext>
            </a:extLst>
          </p:cNvPr>
          <p:cNvGrpSpPr/>
          <p:nvPr/>
        </p:nvGrpSpPr>
        <p:grpSpPr>
          <a:xfrm>
            <a:off x="1075030" y="5249954"/>
            <a:ext cx="1697774" cy="1044202"/>
            <a:chOff x="1075030" y="5249954"/>
            <a:chExt cx="1697774" cy="1044202"/>
          </a:xfrm>
        </p:grpSpPr>
        <p:sp>
          <p:nvSpPr>
            <p:cNvPr id="7" name="TextBox 6">
              <a:extLst>
                <a:ext uri="{FF2B5EF4-FFF2-40B4-BE49-F238E27FC236}">
                  <a16:creationId xmlns:a16="http://schemas.microsoft.com/office/drawing/2014/main" id="{8037C3F6-8D9B-4F3D-4938-F3687DC72BB4}"/>
                </a:ext>
              </a:extLst>
            </p:cNvPr>
            <p:cNvSpPr txBox="1"/>
            <p:nvPr/>
          </p:nvSpPr>
          <p:spPr>
            <a:xfrm>
              <a:off x="1075030" y="5832491"/>
              <a:ext cx="1697773" cy="461665"/>
            </a:xfrm>
            <a:prstGeom prst="rect">
              <a:avLst/>
            </a:prstGeom>
            <a:noFill/>
          </p:spPr>
          <p:txBody>
            <a:bodyPr wrap="square">
              <a:spAutoFit/>
            </a:bodyPr>
            <a:lstStyle/>
            <a:p>
              <a:pPr algn="ctr"/>
              <a:r>
                <a:rPr lang="hu-HU" sz="1200" b="0" i="0" dirty="0">
                  <a:solidFill>
                    <a:srgbClr val="000000"/>
                  </a:solidFill>
                  <a:effectLst/>
                  <a:latin typeface="Roboto" panose="02000000000000000000" pitchFamily="2" charset="0"/>
                </a:rPr>
                <a:t>4 k (</a:t>
              </a:r>
              <a:r>
                <a:rPr lang="hu-HU" sz="1200" dirty="0">
                  <a:solidFill>
                    <a:srgbClr val="000000"/>
                  </a:solidFill>
                  <a:latin typeface="Roboto" panose="02000000000000000000" pitchFamily="2" charset="0"/>
                </a:rPr>
                <a:t>4096 x </a:t>
              </a:r>
              <a:r>
                <a:rPr lang="hu-HU" sz="1200" u="sng" dirty="0">
                  <a:solidFill>
                    <a:srgbClr val="000000"/>
                  </a:solidFill>
                  <a:latin typeface="Roboto" panose="02000000000000000000" pitchFamily="2" charset="0"/>
                </a:rPr>
                <a:t>2160</a:t>
              </a:r>
              <a:r>
                <a:rPr lang="hu-HU" sz="1200" dirty="0">
                  <a:solidFill>
                    <a:srgbClr val="000000"/>
                  </a:solidFill>
                  <a:latin typeface="Roboto" panose="02000000000000000000" pitchFamily="2" charset="0"/>
                </a:rPr>
                <a:t>)</a:t>
              </a:r>
            </a:p>
            <a:p>
              <a:pPr algn="ctr"/>
              <a:r>
                <a:rPr lang="hu-HU" sz="1200" dirty="0">
                  <a:solidFill>
                    <a:srgbClr val="000000"/>
                  </a:solidFill>
                  <a:latin typeface="Roboto" panose="02000000000000000000" pitchFamily="2" charset="0"/>
                </a:rPr>
                <a:t>60 </a:t>
              </a:r>
              <a:r>
                <a:rPr lang="hu-HU" sz="1200" dirty="0" err="1">
                  <a:solidFill>
                    <a:srgbClr val="000000"/>
                  </a:solidFill>
                  <a:latin typeface="Roboto" panose="02000000000000000000" pitchFamily="2" charset="0"/>
                </a:rPr>
                <a:t>frame</a:t>
              </a:r>
              <a:r>
                <a:rPr lang="hu-HU" sz="1200" dirty="0">
                  <a:solidFill>
                    <a:srgbClr val="000000"/>
                  </a:solidFill>
                  <a:latin typeface="Roboto" panose="02000000000000000000" pitchFamily="2" charset="0"/>
                </a:rPr>
                <a:t>/sec</a:t>
              </a:r>
              <a:endParaRPr lang="hu-HU" sz="1200" dirty="0"/>
            </a:p>
          </p:txBody>
        </p:sp>
        <p:sp>
          <p:nvSpPr>
            <p:cNvPr id="9" name="TextBox 8">
              <a:extLst>
                <a:ext uri="{FF2B5EF4-FFF2-40B4-BE49-F238E27FC236}">
                  <a16:creationId xmlns:a16="http://schemas.microsoft.com/office/drawing/2014/main" id="{64001563-E48B-3433-15EE-D7E99AC202AB}"/>
                </a:ext>
              </a:extLst>
            </p:cNvPr>
            <p:cNvSpPr txBox="1"/>
            <p:nvPr/>
          </p:nvSpPr>
          <p:spPr>
            <a:xfrm>
              <a:off x="1075031" y="5249954"/>
              <a:ext cx="1697773" cy="461665"/>
            </a:xfrm>
            <a:prstGeom prst="rect">
              <a:avLst/>
            </a:prstGeom>
            <a:noFill/>
          </p:spPr>
          <p:txBody>
            <a:bodyPr wrap="square">
              <a:spAutoFit/>
            </a:bodyPr>
            <a:lstStyle/>
            <a:p>
              <a:pPr algn="ctr"/>
              <a:r>
                <a:rPr lang="hu-HU" sz="1200" b="1" dirty="0">
                  <a:solidFill>
                    <a:srgbClr val="000000"/>
                  </a:solidFill>
                  <a:latin typeface="Roboto" panose="02000000000000000000" pitchFamily="2" charset="0"/>
                </a:rPr>
                <a:t>3</a:t>
              </a:r>
              <a:r>
                <a:rPr lang="hu-HU" sz="1200" dirty="0">
                  <a:solidFill>
                    <a:srgbClr val="000000"/>
                  </a:solidFill>
                  <a:latin typeface="Roboto" panose="02000000000000000000" pitchFamily="2" charset="0"/>
                </a:rPr>
                <a:t> x 2160 </a:t>
              </a:r>
              <a:r>
                <a:rPr lang="hu-HU" sz="1200" dirty="0" err="1">
                  <a:solidFill>
                    <a:srgbClr val="000000"/>
                  </a:solidFill>
                  <a:latin typeface="Roboto" panose="02000000000000000000" pitchFamily="2" charset="0"/>
                </a:rPr>
                <a:t>row</a:t>
              </a:r>
              <a:r>
                <a:rPr lang="hu-HU" sz="1200" dirty="0">
                  <a:solidFill>
                    <a:srgbClr val="000000"/>
                  </a:solidFill>
                  <a:latin typeface="Roboto" panose="02000000000000000000" pitchFamily="2" charset="0"/>
                </a:rPr>
                <a:t> </a:t>
              </a:r>
              <a:r>
                <a:rPr lang="hu-HU" sz="1200" dirty="0" err="1">
                  <a:solidFill>
                    <a:srgbClr val="000000"/>
                  </a:solidFill>
                  <a:latin typeface="Roboto" panose="02000000000000000000" pitchFamily="2" charset="0"/>
                </a:rPr>
                <a:t>wire</a:t>
              </a:r>
              <a:endParaRPr lang="hu-HU" sz="1200" dirty="0">
                <a:solidFill>
                  <a:srgbClr val="000000"/>
                </a:solidFill>
                <a:latin typeface="Roboto" panose="02000000000000000000" pitchFamily="2" charset="0"/>
              </a:endParaRPr>
            </a:p>
            <a:p>
              <a:pPr algn="ctr"/>
              <a:r>
                <a:rPr lang="hu-HU" sz="1200" dirty="0">
                  <a:solidFill>
                    <a:srgbClr val="000000"/>
                  </a:solidFill>
                  <a:latin typeface="Roboto" panose="02000000000000000000" pitchFamily="2" charset="0"/>
                </a:rPr>
                <a:t>2160 x 4096 col </a:t>
              </a:r>
              <a:r>
                <a:rPr lang="hu-HU" sz="1200" dirty="0" err="1">
                  <a:solidFill>
                    <a:srgbClr val="000000"/>
                  </a:solidFill>
                  <a:latin typeface="Roboto" panose="02000000000000000000" pitchFamily="2" charset="0"/>
                </a:rPr>
                <a:t>wire</a:t>
              </a:r>
              <a:endParaRPr lang="hu-HU" sz="1200" dirty="0"/>
            </a:p>
          </p:txBody>
        </p:sp>
      </p:grpSp>
      <p:sp>
        <p:nvSpPr>
          <p:cNvPr id="11" name="Arc 10">
            <a:extLst>
              <a:ext uri="{FF2B5EF4-FFF2-40B4-BE49-F238E27FC236}">
                <a16:creationId xmlns:a16="http://schemas.microsoft.com/office/drawing/2014/main" id="{00252E86-1FF0-823A-A46D-659B00DC339F}"/>
              </a:ext>
            </a:extLst>
          </p:cNvPr>
          <p:cNvSpPr/>
          <p:nvPr/>
        </p:nvSpPr>
        <p:spPr>
          <a:xfrm>
            <a:off x="3016396" y="4421935"/>
            <a:ext cx="1912207" cy="910548"/>
          </a:xfrm>
          <a:prstGeom prst="arc">
            <a:avLst>
              <a:gd name="adj1" fmla="val 20407415"/>
              <a:gd name="adj2" fmla="val 12495047"/>
            </a:avLst>
          </a:prstGeom>
          <a:ln>
            <a:solidFill>
              <a:schemeClr val="tx1"/>
            </a:solidFill>
            <a:tailEnd type="triangle" w="lg" len="lg"/>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hu-HU"/>
          </a:p>
        </p:txBody>
      </p:sp>
      <p:pic>
        <p:nvPicPr>
          <p:cNvPr id="1026" name="Picture 2">
            <a:extLst>
              <a:ext uri="{FF2B5EF4-FFF2-40B4-BE49-F238E27FC236}">
                <a16:creationId xmlns:a16="http://schemas.microsoft.com/office/drawing/2014/main" id="{DB1B4CCE-1B6C-CB8B-F3BC-AB72DD2741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512" y="1651769"/>
            <a:ext cx="3885888" cy="20935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2AEA4C7-6A70-7F05-0BD2-05CBA571237E}"/>
              </a:ext>
            </a:extLst>
          </p:cNvPr>
          <p:cNvPicPr>
            <a:picLocks noChangeAspect="1"/>
          </p:cNvPicPr>
          <p:nvPr/>
        </p:nvPicPr>
        <p:blipFill>
          <a:blip r:embed="rId6"/>
          <a:stretch>
            <a:fillRect/>
          </a:stretch>
        </p:blipFill>
        <p:spPr>
          <a:xfrm>
            <a:off x="5664553" y="4242453"/>
            <a:ext cx="2806534" cy="1826640"/>
          </a:xfrm>
          <a:prstGeom prst="rect">
            <a:avLst/>
          </a:prstGeom>
        </p:spPr>
      </p:pic>
      <p:sp>
        <p:nvSpPr>
          <p:cNvPr id="6" name="TextBox 5">
            <a:extLst>
              <a:ext uri="{FF2B5EF4-FFF2-40B4-BE49-F238E27FC236}">
                <a16:creationId xmlns:a16="http://schemas.microsoft.com/office/drawing/2014/main" id="{9E209402-8B76-0430-C642-4F20BE2C9029}"/>
              </a:ext>
            </a:extLst>
          </p:cNvPr>
          <p:cNvSpPr txBox="1"/>
          <p:nvPr/>
        </p:nvSpPr>
        <p:spPr>
          <a:xfrm>
            <a:off x="5664553" y="5255632"/>
            <a:ext cx="2806534" cy="369332"/>
          </a:xfrm>
          <a:prstGeom prst="rect">
            <a:avLst/>
          </a:prstGeom>
          <a:noFill/>
        </p:spPr>
        <p:txBody>
          <a:bodyPr wrap="square">
            <a:spAutoFit/>
          </a:bodyPr>
          <a:lstStyle/>
          <a:p>
            <a:pPr algn="ctr"/>
            <a:r>
              <a:rPr lang="hu-HU" sz="1800" dirty="0">
                <a:solidFill>
                  <a:schemeClr val="bg1"/>
                </a:solidFill>
                <a:latin typeface="Roboto" panose="02000000000000000000" pitchFamily="2" charset="0"/>
              </a:rPr>
              <a:t>„</a:t>
            </a:r>
            <a:r>
              <a:rPr lang="hu-HU" sz="1800" dirty="0" err="1">
                <a:solidFill>
                  <a:schemeClr val="bg1"/>
                </a:solidFill>
                <a:latin typeface="Roboto" panose="02000000000000000000" pitchFamily="2" charset="0"/>
              </a:rPr>
              <a:t>passive</a:t>
            </a:r>
            <a:r>
              <a:rPr lang="hu-HU" sz="1800" dirty="0">
                <a:solidFill>
                  <a:schemeClr val="bg1"/>
                </a:solidFill>
                <a:latin typeface="Roboto" panose="02000000000000000000" pitchFamily="2" charset="0"/>
              </a:rPr>
              <a:t>” </a:t>
            </a:r>
            <a:r>
              <a:rPr lang="hu-HU" sz="1800" dirty="0" err="1">
                <a:solidFill>
                  <a:schemeClr val="bg1"/>
                </a:solidFill>
                <a:latin typeface="Roboto" panose="02000000000000000000" pitchFamily="2" charset="0"/>
              </a:rPr>
              <a:t>sequential</a:t>
            </a:r>
            <a:endParaRPr lang="hu-HU" sz="1800" dirty="0">
              <a:solidFill>
                <a:schemeClr val="bg1"/>
              </a:solidFill>
            </a:endParaRPr>
          </a:p>
        </p:txBody>
      </p:sp>
    </p:spTree>
    <p:extLst>
      <p:ext uri="{BB962C8B-B14F-4D97-AF65-F5344CB8AC3E}">
        <p14:creationId xmlns:p14="http://schemas.microsoft.com/office/powerpoint/2010/main" val="134918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mulate pulse width modulation (PWM) output from hardware - Simulink -  MathWorks América Latina">
            <a:extLst>
              <a:ext uri="{FF2B5EF4-FFF2-40B4-BE49-F238E27FC236}">
                <a16:creationId xmlns:a16="http://schemas.microsoft.com/office/drawing/2014/main" id="{8E49FAD0-B9A9-929B-5E71-87AADA0D2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965" y="5455888"/>
            <a:ext cx="3078953" cy="922422"/>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670 Emojis ideas | emoticons emojis, smiley emoji, emoji images">
            <a:extLst>
              <a:ext uri="{FF2B5EF4-FFF2-40B4-BE49-F238E27FC236}">
                <a16:creationId xmlns:a16="http://schemas.microsoft.com/office/drawing/2014/main" id="{B1FE5D43-7540-D9AB-BBF7-DCA72012D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675" y="4898609"/>
            <a:ext cx="1945119" cy="1495494"/>
          </a:xfrm>
          <a:prstGeom prst="rect">
            <a:avLst/>
          </a:prstGeom>
          <a:noFill/>
          <a:extLst>
            <a:ext uri="{909E8E84-426E-40DD-AFC4-6F175D3DCCD1}">
              <a14:hiddenFill xmlns:a14="http://schemas.microsoft.com/office/drawing/2010/main">
                <a:solidFill>
                  <a:srgbClr val="FFFFFF"/>
                </a:solidFill>
              </a14:hiddenFill>
            </a:ext>
          </a:extLst>
        </p:spPr>
      </p:pic>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en-US" altLang="hu-HU" dirty="0"/>
              <a:t>Illusion and the technology behind it</a:t>
            </a:r>
            <a:endParaRPr lang="hu-HU" altLang="hu-HU" dirty="0"/>
          </a:p>
          <a:p>
            <a:r>
              <a:rPr lang="hu-HU" altLang="hu-HU" dirty="0"/>
              <a:t>Multiplex </a:t>
            </a:r>
            <a:r>
              <a:rPr lang="hu-HU" altLang="hu-HU" dirty="0" err="1"/>
              <a:t>driving</a:t>
            </a:r>
            <a:r>
              <a:rPr lang="hu-HU" altLang="hu-HU" dirty="0"/>
              <a:t> </a:t>
            </a:r>
            <a:r>
              <a:rPr lang="hu-HU" altLang="hu-HU" dirty="0" err="1"/>
              <a:t>techniques</a:t>
            </a:r>
            <a:r>
              <a:rPr lang="hu-HU" altLang="hu-HU" dirty="0"/>
              <a:t> III</a:t>
            </a:r>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6/25/2024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23</a:t>
            </a:fld>
            <a:endParaRPr lang="en-US" altLang="hu-HU" sz="1200">
              <a:solidFill>
                <a:srgbClr val="234DA2"/>
              </a:solidFill>
              <a:latin typeface="Neo Tech Semilab" panose="02000000000000000000"/>
            </a:endParaRPr>
          </a:p>
        </p:txBody>
      </p:sp>
      <p:sp>
        <p:nvSpPr>
          <p:cNvPr id="16390" name="Szöveg helye 5">
            <a:extLst>
              <a:ext uri="{FF2B5EF4-FFF2-40B4-BE49-F238E27FC236}">
                <a16:creationId xmlns:a16="http://schemas.microsoft.com/office/drawing/2014/main" id="{9416961E-A595-4F5B-AB33-7CBA79702D7D}"/>
              </a:ext>
            </a:extLst>
          </p:cNvPr>
          <p:cNvSpPr>
            <a:spLocks noGrp="1"/>
          </p:cNvSpPr>
          <p:nvPr>
            <p:ph type="body" sz="quarter" idx="16"/>
          </p:nvPr>
        </p:nvSpPr>
        <p:spPr>
          <a:xfrm>
            <a:off x="228600" y="1143000"/>
            <a:ext cx="8610600" cy="914400"/>
          </a:xfrm>
        </p:spPr>
        <p:txBody>
          <a:bodyPr/>
          <a:lstStyle/>
          <a:p>
            <a:r>
              <a:rPr lang="hu-HU" altLang="hu-HU" dirty="0" err="1"/>
              <a:t>Color</a:t>
            </a:r>
            <a:r>
              <a:rPr lang="hu-HU" altLang="hu-HU" dirty="0"/>
              <a:t> multiplexing</a:t>
            </a:r>
          </a:p>
          <a:p>
            <a:r>
              <a:rPr lang="hu-HU" altLang="hu-HU" dirty="0"/>
              <a:t>(</a:t>
            </a:r>
            <a:r>
              <a:rPr lang="hu-HU" altLang="hu-HU" dirty="0" err="1"/>
              <a:t>passive</a:t>
            </a:r>
            <a:r>
              <a:rPr lang="hu-HU" altLang="hu-HU" dirty="0"/>
              <a:t> </a:t>
            </a:r>
            <a:r>
              <a:rPr lang="hu-HU" altLang="hu-HU" dirty="0" err="1"/>
              <a:t>matrix</a:t>
            </a:r>
            <a:r>
              <a:rPr lang="hu-HU" altLang="hu-HU" dirty="0"/>
              <a:t>, </a:t>
            </a:r>
            <a:r>
              <a:rPr lang="hu-HU" altLang="hu-HU" dirty="0" err="1"/>
              <a:t>active</a:t>
            </a:r>
            <a:r>
              <a:rPr lang="hu-HU" altLang="hu-HU" dirty="0"/>
              <a:t> </a:t>
            </a:r>
            <a:r>
              <a:rPr lang="hu-HU" altLang="hu-HU" dirty="0" err="1"/>
              <a:t>matrix</a:t>
            </a:r>
            <a:r>
              <a:rPr lang="hu-HU" altLang="hu-HU" dirty="0"/>
              <a:t>)</a:t>
            </a:r>
          </a:p>
          <a:p>
            <a:endParaRPr lang="hu-HU" altLang="hu-HU" dirty="0"/>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pic>
        <p:nvPicPr>
          <p:cNvPr id="12" name="Picture 11">
            <a:extLst>
              <a:ext uri="{FF2B5EF4-FFF2-40B4-BE49-F238E27FC236}">
                <a16:creationId xmlns:a16="http://schemas.microsoft.com/office/drawing/2014/main" id="{892ECFD5-9701-583F-565F-28DEDA7ACCAA}"/>
              </a:ext>
            </a:extLst>
          </p:cNvPr>
          <p:cNvPicPr>
            <a:picLocks noChangeAspect="1"/>
          </p:cNvPicPr>
          <p:nvPr/>
        </p:nvPicPr>
        <p:blipFill>
          <a:blip r:embed="rId5"/>
          <a:stretch>
            <a:fillRect/>
          </a:stretch>
        </p:blipFill>
        <p:spPr>
          <a:xfrm>
            <a:off x="154527" y="2024261"/>
            <a:ext cx="4428325" cy="2455435"/>
          </a:xfrm>
          <a:prstGeom prst="rect">
            <a:avLst/>
          </a:prstGeom>
        </p:spPr>
      </p:pic>
      <p:pic>
        <p:nvPicPr>
          <p:cNvPr id="12290" name="Picture 2" descr="Prompt Laws and regulations Waterfront micro led driver ic Outdoor Expired  Upbringing">
            <a:extLst>
              <a:ext uri="{FF2B5EF4-FFF2-40B4-BE49-F238E27FC236}">
                <a16:creationId xmlns:a16="http://schemas.microsoft.com/office/drawing/2014/main" id="{566A1A2F-A907-A353-6E04-03199B6429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3750" y="976273"/>
            <a:ext cx="4382992" cy="317102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Emoji OMG Vector Images (over 440)">
            <a:extLst>
              <a:ext uri="{FF2B5EF4-FFF2-40B4-BE49-F238E27FC236}">
                <a16:creationId xmlns:a16="http://schemas.microsoft.com/office/drawing/2014/main" id="{EC6A0D69-93DD-EA15-44EE-D5A5B243D9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3731" y="4898609"/>
            <a:ext cx="1521133" cy="147970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15FF732F-77BB-69D5-E660-3EF39F582537}"/>
              </a:ext>
            </a:extLst>
          </p:cNvPr>
          <p:cNvGrpSpPr/>
          <p:nvPr/>
        </p:nvGrpSpPr>
        <p:grpSpPr>
          <a:xfrm>
            <a:off x="5213227" y="4065146"/>
            <a:ext cx="3424608" cy="1331221"/>
            <a:chOff x="5213227" y="4065146"/>
            <a:chExt cx="3424608" cy="1331221"/>
          </a:xfrm>
        </p:grpSpPr>
        <p:pic>
          <p:nvPicPr>
            <p:cNvPr id="7" name="Picture 6">
              <a:extLst>
                <a:ext uri="{FF2B5EF4-FFF2-40B4-BE49-F238E27FC236}">
                  <a16:creationId xmlns:a16="http://schemas.microsoft.com/office/drawing/2014/main" id="{D6D80FE7-C42C-010D-AD1C-89C4B79A537F}"/>
                </a:ext>
              </a:extLst>
            </p:cNvPr>
            <p:cNvPicPr>
              <a:picLocks noChangeAspect="1"/>
            </p:cNvPicPr>
            <p:nvPr/>
          </p:nvPicPr>
          <p:blipFill>
            <a:blip r:embed="rId8"/>
            <a:stretch>
              <a:fillRect/>
            </a:stretch>
          </p:blipFill>
          <p:spPr>
            <a:xfrm>
              <a:off x="5213227" y="4065146"/>
              <a:ext cx="1644773" cy="1331221"/>
            </a:xfrm>
            <a:prstGeom prst="rect">
              <a:avLst/>
            </a:prstGeom>
          </p:spPr>
        </p:pic>
        <p:pic>
          <p:nvPicPr>
            <p:cNvPr id="9" name="Picture 8">
              <a:extLst>
                <a:ext uri="{FF2B5EF4-FFF2-40B4-BE49-F238E27FC236}">
                  <a16:creationId xmlns:a16="http://schemas.microsoft.com/office/drawing/2014/main" id="{8EFEBBFE-7F0C-6627-1125-67091F992D62}"/>
                </a:ext>
              </a:extLst>
            </p:cNvPr>
            <p:cNvPicPr>
              <a:picLocks noChangeAspect="1"/>
            </p:cNvPicPr>
            <p:nvPr/>
          </p:nvPicPr>
          <p:blipFill>
            <a:blip r:embed="rId9"/>
            <a:stretch>
              <a:fillRect/>
            </a:stretch>
          </p:blipFill>
          <p:spPr>
            <a:xfrm>
              <a:off x="6874169" y="4067965"/>
              <a:ext cx="1763666" cy="1328402"/>
            </a:xfrm>
            <a:prstGeom prst="rect">
              <a:avLst/>
            </a:prstGeom>
          </p:spPr>
        </p:pic>
      </p:grpSp>
      <p:grpSp>
        <p:nvGrpSpPr>
          <p:cNvPr id="3" name="Group 2">
            <a:extLst>
              <a:ext uri="{FF2B5EF4-FFF2-40B4-BE49-F238E27FC236}">
                <a16:creationId xmlns:a16="http://schemas.microsoft.com/office/drawing/2014/main" id="{916C14DC-24AE-8C7D-CD59-EE3A13F7C1BC}"/>
              </a:ext>
            </a:extLst>
          </p:cNvPr>
          <p:cNvGrpSpPr/>
          <p:nvPr/>
        </p:nvGrpSpPr>
        <p:grpSpPr>
          <a:xfrm>
            <a:off x="1064604" y="4479696"/>
            <a:ext cx="2259650" cy="838123"/>
            <a:chOff x="1064604" y="4479696"/>
            <a:chExt cx="2259650" cy="838123"/>
          </a:xfrm>
        </p:grpSpPr>
        <p:sp>
          <p:nvSpPr>
            <p:cNvPr id="2" name="TextBox 1">
              <a:extLst>
                <a:ext uri="{FF2B5EF4-FFF2-40B4-BE49-F238E27FC236}">
                  <a16:creationId xmlns:a16="http://schemas.microsoft.com/office/drawing/2014/main" id="{81C08966-D946-A86C-9FE1-AA26302D2AC9}"/>
                </a:ext>
              </a:extLst>
            </p:cNvPr>
            <p:cNvSpPr txBox="1"/>
            <p:nvPr/>
          </p:nvSpPr>
          <p:spPr>
            <a:xfrm>
              <a:off x="1626481" y="4856154"/>
              <a:ext cx="1697773" cy="461665"/>
            </a:xfrm>
            <a:prstGeom prst="rect">
              <a:avLst/>
            </a:prstGeom>
            <a:noFill/>
          </p:spPr>
          <p:txBody>
            <a:bodyPr wrap="square">
              <a:spAutoFit/>
            </a:bodyPr>
            <a:lstStyle/>
            <a:p>
              <a:pPr algn="ctr"/>
              <a:r>
                <a:rPr lang="hu-HU" sz="1200" b="0" i="0" dirty="0">
                  <a:solidFill>
                    <a:srgbClr val="000000"/>
                  </a:solidFill>
                  <a:effectLst/>
                  <a:latin typeface="Roboto" panose="02000000000000000000" pitchFamily="2" charset="0"/>
                </a:rPr>
                <a:t>4 k (</a:t>
              </a:r>
              <a:r>
                <a:rPr lang="hu-HU" sz="1200" u="sng" dirty="0">
                  <a:solidFill>
                    <a:srgbClr val="000000"/>
                  </a:solidFill>
                  <a:latin typeface="Roboto" panose="02000000000000000000" pitchFamily="2" charset="0"/>
                </a:rPr>
                <a:t>4096</a:t>
              </a:r>
              <a:r>
                <a:rPr lang="hu-HU" sz="1200" dirty="0">
                  <a:solidFill>
                    <a:srgbClr val="000000"/>
                  </a:solidFill>
                  <a:latin typeface="Roboto" panose="02000000000000000000" pitchFamily="2" charset="0"/>
                </a:rPr>
                <a:t> x 2160)</a:t>
              </a:r>
            </a:p>
            <a:p>
              <a:pPr algn="ctr"/>
              <a:r>
                <a:rPr lang="hu-HU" sz="1200" dirty="0">
                  <a:solidFill>
                    <a:srgbClr val="000000"/>
                  </a:solidFill>
                  <a:latin typeface="Roboto" panose="02000000000000000000" pitchFamily="2" charset="0"/>
                </a:rPr>
                <a:t>60 </a:t>
              </a:r>
              <a:r>
                <a:rPr lang="hu-HU" sz="1200" dirty="0" err="1">
                  <a:solidFill>
                    <a:srgbClr val="000000"/>
                  </a:solidFill>
                  <a:latin typeface="Roboto" panose="02000000000000000000" pitchFamily="2" charset="0"/>
                </a:rPr>
                <a:t>frame</a:t>
              </a:r>
              <a:r>
                <a:rPr lang="hu-HU" sz="1200" dirty="0">
                  <a:solidFill>
                    <a:srgbClr val="000000"/>
                  </a:solidFill>
                  <a:latin typeface="Roboto" panose="02000000000000000000" pitchFamily="2" charset="0"/>
                </a:rPr>
                <a:t>/sec</a:t>
              </a:r>
              <a:endParaRPr lang="hu-HU" sz="1200" dirty="0"/>
            </a:p>
          </p:txBody>
        </p:sp>
        <p:sp>
          <p:nvSpPr>
            <p:cNvPr id="10" name="TextBox 9">
              <a:extLst>
                <a:ext uri="{FF2B5EF4-FFF2-40B4-BE49-F238E27FC236}">
                  <a16:creationId xmlns:a16="http://schemas.microsoft.com/office/drawing/2014/main" id="{8164E9E7-AE21-E6C5-2496-26C2AD02A318}"/>
                </a:ext>
              </a:extLst>
            </p:cNvPr>
            <p:cNvSpPr txBox="1"/>
            <p:nvPr/>
          </p:nvSpPr>
          <p:spPr>
            <a:xfrm>
              <a:off x="1064604" y="4479696"/>
              <a:ext cx="1697773" cy="461665"/>
            </a:xfrm>
            <a:prstGeom prst="rect">
              <a:avLst/>
            </a:prstGeom>
            <a:noFill/>
          </p:spPr>
          <p:txBody>
            <a:bodyPr wrap="square">
              <a:spAutoFit/>
            </a:bodyPr>
            <a:lstStyle/>
            <a:p>
              <a:pPr algn="ctr"/>
              <a:r>
                <a:rPr lang="hu-HU" sz="1200" b="1" dirty="0">
                  <a:solidFill>
                    <a:srgbClr val="000000"/>
                  </a:solidFill>
                  <a:latin typeface="Roboto" panose="02000000000000000000" pitchFamily="2" charset="0"/>
                </a:rPr>
                <a:t>3</a:t>
              </a:r>
              <a:r>
                <a:rPr lang="hu-HU" sz="1200" dirty="0">
                  <a:solidFill>
                    <a:srgbClr val="000000"/>
                  </a:solidFill>
                  <a:latin typeface="Roboto" panose="02000000000000000000" pitchFamily="2" charset="0"/>
                </a:rPr>
                <a:t> x 2160 </a:t>
              </a:r>
              <a:r>
                <a:rPr lang="hu-HU" sz="1200" dirty="0" err="1">
                  <a:solidFill>
                    <a:srgbClr val="000000"/>
                  </a:solidFill>
                  <a:latin typeface="Roboto" panose="02000000000000000000" pitchFamily="2" charset="0"/>
                </a:rPr>
                <a:t>row</a:t>
              </a:r>
              <a:r>
                <a:rPr lang="hu-HU" sz="1200" dirty="0">
                  <a:solidFill>
                    <a:srgbClr val="000000"/>
                  </a:solidFill>
                  <a:latin typeface="Roboto" panose="02000000000000000000" pitchFamily="2" charset="0"/>
                </a:rPr>
                <a:t> </a:t>
              </a:r>
              <a:r>
                <a:rPr lang="hu-HU" sz="1200" dirty="0" err="1">
                  <a:solidFill>
                    <a:srgbClr val="000000"/>
                  </a:solidFill>
                  <a:latin typeface="Roboto" panose="02000000000000000000" pitchFamily="2" charset="0"/>
                </a:rPr>
                <a:t>wire</a:t>
              </a:r>
              <a:endParaRPr lang="hu-HU" sz="1200" dirty="0">
                <a:solidFill>
                  <a:srgbClr val="000000"/>
                </a:solidFill>
                <a:latin typeface="Roboto" panose="02000000000000000000" pitchFamily="2" charset="0"/>
              </a:endParaRPr>
            </a:p>
            <a:p>
              <a:pPr algn="ctr"/>
              <a:r>
                <a:rPr lang="hu-HU" sz="1200" dirty="0">
                  <a:solidFill>
                    <a:srgbClr val="000000"/>
                  </a:solidFill>
                  <a:latin typeface="Roboto" panose="02000000000000000000" pitchFamily="2" charset="0"/>
                </a:rPr>
                <a:t>3 x 4096 col </a:t>
              </a:r>
              <a:r>
                <a:rPr lang="hu-HU" sz="1200" dirty="0" err="1">
                  <a:solidFill>
                    <a:srgbClr val="000000"/>
                  </a:solidFill>
                  <a:latin typeface="Roboto" panose="02000000000000000000" pitchFamily="2" charset="0"/>
                </a:rPr>
                <a:t>wire</a:t>
              </a:r>
              <a:endParaRPr lang="hu-HU" sz="1200" dirty="0"/>
            </a:p>
          </p:txBody>
        </p:sp>
      </p:grpSp>
    </p:spTree>
    <p:extLst>
      <p:ext uri="{BB962C8B-B14F-4D97-AF65-F5344CB8AC3E}">
        <p14:creationId xmlns:p14="http://schemas.microsoft.com/office/powerpoint/2010/main" val="353153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2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Thousand Fantasy Ten Generation VR Glasses Thousand Fantasy Magic Lens  Wearable 3D Virtual Reality Glasses | Joom online vásárlás">
            <a:extLst>
              <a:ext uri="{FF2B5EF4-FFF2-40B4-BE49-F238E27FC236}">
                <a16:creationId xmlns:a16="http://schemas.microsoft.com/office/drawing/2014/main" id="{9F10D41A-7741-7BA1-8521-3EF33DDE82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89" y="3919087"/>
            <a:ext cx="2498176" cy="2498176"/>
          </a:xfrm>
          <a:prstGeom prst="rect">
            <a:avLst/>
          </a:prstGeom>
          <a:noFill/>
          <a:extLst>
            <a:ext uri="{909E8E84-426E-40DD-AFC4-6F175D3DCCD1}">
              <a14:hiddenFill xmlns:a14="http://schemas.microsoft.com/office/drawing/2010/main">
                <a:solidFill>
                  <a:srgbClr val="FFFFFF"/>
                </a:solidFill>
              </a14:hiddenFill>
            </a:ext>
          </a:extLst>
        </p:spPr>
      </p:pic>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en-US" altLang="hu-HU" dirty="0"/>
              <a:t>Illusion and the technology behind it</a:t>
            </a:r>
            <a:endParaRPr lang="hu-HU" altLang="hu-HU" dirty="0"/>
          </a:p>
          <a:p>
            <a:r>
              <a:rPr lang="hu-HU" altLang="hu-HU" dirty="0"/>
              <a:t>Panel </a:t>
            </a:r>
            <a:r>
              <a:rPr lang="hu-HU" altLang="hu-HU" dirty="0" err="1"/>
              <a:t>size</a:t>
            </a:r>
            <a:r>
              <a:rPr lang="hu-HU" altLang="hu-HU" dirty="0"/>
              <a:t> / Pixel Per Inch</a:t>
            </a:r>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6/25/2024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24</a:t>
            </a:fld>
            <a:endParaRPr lang="en-US" altLang="hu-HU" sz="1200">
              <a:solidFill>
                <a:srgbClr val="234DA2"/>
              </a:solidFill>
              <a:latin typeface="Neo Tech Semilab" panose="02000000000000000000"/>
            </a:endParaRPr>
          </a:p>
        </p:txBody>
      </p:sp>
      <p:sp>
        <p:nvSpPr>
          <p:cNvPr id="16390" name="Szöveg helye 5">
            <a:extLst>
              <a:ext uri="{FF2B5EF4-FFF2-40B4-BE49-F238E27FC236}">
                <a16:creationId xmlns:a16="http://schemas.microsoft.com/office/drawing/2014/main" id="{9416961E-A595-4F5B-AB33-7CBA79702D7D}"/>
              </a:ext>
            </a:extLst>
          </p:cNvPr>
          <p:cNvSpPr>
            <a:spLocks noGrp="1"/>
          </p:cNvSpPr>
          <p:nvPr>
            <p:ph type="body" sz="quarter" idx="16"/>
          </p:nvPr>
        </p:nvSpPr>
        <p:spPr>
          <a:xfrm>
            <a:off x="228600" y="1143000"/>
            <a:ext cx="8610600" cy="914400"/>
          </a:xfrm>
        </p:spPr>
        <p:txBody>
          <a:bodyPr/>
          <a:lstStyle/>
          <a:p>
            <a:r>
              <a:rPr lang="hu-HU" altLang="hu-HU" dirty="0"/>
              <a:t>LED </a:t>
            </a:r>
            <a:r>
              <a:rPr lang="hu-HU" altLang="hu-HU" dirty="0" err="1"/>
              <a:t>size</a:t>
            </a:r>
            <a:r>
              <a:rPr lang="hu-HU" altLang="hu-HU" dirty="0"/>
              <a:t>  </a:t>
            </a:r>
            <a:r>
              <a:rPr lang="hu-HU" altLang="hu-HU" dirty="0">
                <a:sym typeface="Wingdings" panose="05000000000000000000" pitchFamily="2" charset="2"/>
              </a:rPr>
              <a:t></a:t>
            </a:r>
            <a:r>
              <a:rPr lang="hu-HU" altLang="hu-HU" dirty="0"/>
              <a:t> PPI, LED </a:t>
            </a:r>
            <a:r>
              <a:rPr lang="hu-HU" altLang="hu-HU" dirty="0" err="1"/>
              <a:t>only</a:t>
            </a:r>
            <a:r>
              <a:rPr lang="hu-HU" altLang="hu-HU" dirty="0"/>
              <a:t> </a:t>
            </a:r>
            <a:r>
              <a:rPr lang="hu-HU" altLang="hu-HU" dirty="0" err="1"/>
              <a:t>light</a:t>
            </a:r>
            <a:r>
              <a:rPr lang="hu-HU" altLang="hu-HU" dirty="0"/>
              <a:t> </a:t>
            </a:r>
            <a:r>
              <a:rPr lang="hu-HU" altLang="hu-HU" dirty="0" err="1"/>
              <a:t>soure</a:t>
            </a:r>
            <a:endParaRPr lang="hu-HU" altLang="hu-HU" dirty="0"/>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pic>
        <p:nvPicPr>
          <p:cNvPr id="11266" name="Picture 2">
            <a:extLst>
              <a:ext uri="{FF2B5EF4-FFF2-40B4-BE49-F238E27FC236}">
                <a16:creationId xmlns:a16="http://schemas.microsoft.com/office/drawing/2014/main" id="{F4CF5B54-4CC4-F43B-829B-0336CB80BB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267" y="1737123"/>
            <a:ext cx="5460496" cy="34583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1B530DE-673B-712B-C5D7-08EEECD2E2D3}"/>
              </a:ext>
            </a:extLst>
          </p:cNvPr>
          <p:cNvPicPr>
            <a:picLocks noChangeAspect="1"/>
          </p:cNvPicPr>
          <p:nvPr/>
        </p:nvPicPr>
        <p:blipFill>
          <a:blip r:embed="rId5"/>
          <a:stretch>
            <a:fillRect/>
          </a:stretch>
        </p:blipFill>
        <p:spPr>
          <a:xfrm>
            <a:off x="4779496" y="1525568"/>
            <a:ext cx="1836144" cy="975117"/>
          </a:xfrm>
          <a:prstGeom prst="rect">
            <a:avLst/>
          </a:prstGeom>
        </p:spPr>
      </p:pic>
      <p:pic>
        <p:nvPicPr>
          <p:cNvPr id="3078" name="Picture 6" descr="What's the Difference Between AR, VR, MR and XR? | Kaalo">
            <a:extLst>
              <a:ext uri="{FF2B5EF4-FFF2-40B4-BE49-F238E27FC236}">
                <a16:creationId xmlns:a16="http://schemas.microsoft.com/office/drawing/2014/main" id="{A83301F5-17A7-3700-2164-63242CE5F5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7887" y="1135182"/>
            <a:ext cx="2361772" cy="23617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977D998-CED3-DBB4-3A30-307D2ECA5A84}"/>
              </a:ext>
            </a:extLst>
          </p:cNvPr>
          <p:cNvPicPr>
            <a:picLocks noChangeAspect="1"/>
          </p:cNvPicPr>
          <p:nvPr/>
        </p:nvPicPr>
        <p:blipFill>
          <a:blip r:embed="rId7"/>
          <a:stretch>
            <a:fillRect/>
          </a:stretch>
        </p:blipFill>
        <p:spPr>
          <a:xfrm>
            <a:off x="83889" y="1737123"/>
            <a:ext cx="2104808" cy="1553548"/>
          </a:xfrm>
          <a:prstGeom prst="rect">
            <a:avLst/>
          </a:prstGeom>
        </p:spPr>
      </p:pic>
      <p:pic>
        <p:nvPicPr>
          <p:cNvPr id="8" name="Picture 7">
            <a:extLst>
              <a:ext uri="{FF2B5EF4-FFF2-40B4-BE49-F238E27FC236}">
                <a16:creationId xmlns:a16="http://schemas.microsoft.com/office/drawing/2014/main" id="{83E27E90-8532-6672-A56D-56E5E7265B3A}"/>
              </a:ext>
            </a:extLst>
          </p:cNvPr>
          <p:cNvPicPr>
            <a:picLocks noChangeAspect="1"/>
          </p:cNvPicPr>
          <p:nvPr/>
        </p:nvPicPr>
        <p:blipFill>
          <a:blip r:embed="rId8"/>
          <a:stretch>
            <a:fillRect/>
          </a:stretch>
        </p:blipFill>
        <p:spPr>
          <a:xfrm>
            <a:off x="5159873" y="5044521"/>
            <a:ext cx="3900238" cy="1372742"/>
          </a:xfrm>
          <a:prstGeom prst="rect">
            <a:avLst/>
          </a:prstGeom>
        </p:spPr>
      </p:pic>
    </p:spTree>
    <p:extLst>
      <p:ext uri="{BB962C8B-B14F-4D97-AF65-F5344CB8AC3E}">
        <p14:creationId xmlns:p14="http://schemas.microsoft.com/office/powerpoint/2010/main" val="3795090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TERMINATOR VISION | Took me some time to write in everything… | Flickr">
            <a:extLst>
              <a:ext uri="{FF2B5EF4-FFF2-40B4-BE49-F238E27FC236}">
                <a16:creationId xmlns:a16="http://schemas.microsoft.com/office/drawing/2014/main" id="{9655A509-ACAD-6890-84A2-D8E3DD7A35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100" y="3652672"/>
            <a:ext cx="3305023" cy="2478767"/>
          </a:xfrm>
          <a:prstGeom prst="rect">
            <a:avLst/>
          </a:prstGeom>
          <a:noFill/>
          <a:extLst>
            <a:ext uri="{909E8E84-426E-40DD-AFC4-6F175D3DCCD1}">
              <a14:hiddenFill xmlns:a14="http://schemas.microsoft.com/office/drawing/2010/main">
                <a:solidFill>
                  <a:srgbClr val="FFFFFF"/>
                </a:solidFill>
              </a14:hiddenFill>
            </a:ext>
          </a:extLst>
        </p:spPr>
      </p:pic>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en-US" altLang="hu-HU" dirty="0"/>
              <a:t>Illusion and the technology behind it</a:t>
            </a:r>
            <a:endParaRPr lang="hu-HU" altLang="hu-HU" dirty="0"/>
          </a:p>
          <a:p>
            <a:r>
              <a:rPr lang="hu-HU" altLang="hu-HU" dirty="0" err="1"/>
              <a:t>Take</a:t>
            </a:r>
            <a:r>
              <a:rPr lang="hu-HU" altLang="hu-HU" dirty="0"/>
              <a:t> Home </a:t>
            </a:r>
            <a:r>
              <a:rPr lang="hu-HU" altLang="hu-HU" dirty="0" err="1"/>
              <a:t>Message</a:t>
            </a:r>
            <a:endParaRPr lang="hu-HU" altLang="hu-HU" dirty="0"/>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6/26/2024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25</a:t>
            </a:fld>
            <a:endParaRPr lang="en-US" altLang="hu-HU" sz="1200">
              <a:solidFill>
                <a:srgbClr val="234DA2"/>
              </a:solidFill>
              <a:latin typeface="Neo Tech Semilab" panose="02000000000000000000"/>
            </a:endParaRPr>
          </a:p>
        </p:txBody>
      </p:sp>
      <p:sp>
        <p:nvSpPr>
          <p:cNvPr id="16390" name="Szöveg helye 5">
            <a:extLst>
              <a:ext uri="{FF2B5EF4-FFF2-40B4-BE49-F238E27FC236}">
                <a16:creationId xmlns:a16="http://schemas.microsoft.com/office/drawing/2014/main" id="{9416961E-A595-4F5B-AB33-7CBA79702D7D}"/>
              </a:ext>
            </a:extLst>
          </p:cNvPr>
          <p:cNvSpPr>
            <a:spLocks noGrp="1"/>
          </p:cNvSpPr>
          <p:nvPr>
            <p:ph type="body" sz="quarter" idx="16"/>
          </p:nvPr>
        </p:nvSpPr>
        <p:spPr>
          <a:xfrm>
            <a:off x="228600" y="1143000"/>
            <a:ext cx="8610600" cy="914400"/>
          </a:xfrm>
        </p:spPr>
        <p:txBody>
          <a:bodyPr/>
          <a:lstStyle/>
          <a:p>
            <a:r>
              <a:rPr lang="hu-HU" altLang="hu-HU" dirty="0" err="1"/>
              <a:t>Take</a:t>
            </a:r>
            <a:r>
              <a:rPr lang="hu-HU" altLang="hu-HU" dirty="0"/>
              <a:t> Home </a:t>
            </a:r>
            <a:r>
              <a:rPr lang="hu-HU" altLang="hu-HU" dirty="0" err="1"/>
              <a:t>Message</a:t>
            </a:r>
            <a:endParaRPr lang="hu-HU" altLang="hu-HU" dirty="0"/>
          </a:p>
        </p:txBody>
      </p:sp>
      <p:sp>
        <p:nvSpPr>
          <p:cNvPr id="2" name="Text Placeholder 2">
            <a:extLst>
              <a:ext uri="{FF2B5EF4-FFF2-40B4-BE49-F238E27FC236}">
                <a16:creationId xmlns:a16="http://schemas.microsoft.com/office/drawing/2014/main" id="{E6525BC2-D498-9245-70BC-ACE357A195C0}"/>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a:p>
            <a:pPr marL="0" indent="0"/>
            <a:endParaRPr lang="hu-HU" altLang="hu-HU" sz="1400" dirty="0">
              <a:latin typeface="Arial" panose="020B0604020202020204" pitchFamily="34" charset="0"/>
            </a:endParaRPr>
          </a:p>
          <a:p>
            <a:pPr marL="685800" lvl="1"/>
            <a:endParaRPr lang="hu-HU" altLang="hu-HU" sz="1400" dirty="0">
              <a:latin typeface="Arial" panose="020B0604020202020204" pitchFamily="34" charset="0"/>
            </a:endParaRPr>
          </a:p>
        </p:txBody>
      </p:sp>
      <p:sp>
        <p:nvSpPr>
          <p:cNvPr id="4" name="AutoShape 2" descr="Almás pite zsírral recept | Tutirecept">
            <a:extLst>
              <a:ext uri="{FF2B5EF4-FFF2-40B4-BE49-F238E27FC236}">
                <a16:creationId xmlns:a16="http://schemas.microsoft.com/office/drawing/2014/main" id="{CFAFCB59-7778-1045-0E1C-88FE33730B96}"/>
              </a:ext>
            </a:extLst>
          </p:cNvPr>
          <p:cNvSpPr>
            <a:spLocks noChangeAspect="1" noChangeArrowheads="1"/>
          </p:cNvSpPr>
          <p:nvPr/>
        </p:nvSpPr>
        <p:spPr bwMode="auto">
          <a:xfrm>
            <a:off x="6043612" y="448228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sp>
        <p:nvSpPr>
          <p:cNvPr id="3" name="Text Placeholder 2">
            <a:extLst>
              <a:ext uri="{FF2B5EF4-FFF2-40B4-BE49-F238E27FC236}">
                <a16:creationId xmlns:a16="http://schemas.microsoft.com/office/drawing/2014/main" id="{6570239D-B4E2-30DF-3D73-86D773C5C772}"/>
              </a:ext>
            </a:extLst>
          </p:cNvPr>
          <p:cNvSpPr>
            <a:spLocks noGrp="1"/>
          </p:cNvSpPr>
          <p:nvPr/>
        </p:nvSpPr>
        <p:spPr bwMode="auto">
          <a:xfrm>
            <a:off x="135273"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hu-HU" altLang="hu-HU" sz="1400" b="1" dirty="0" err="1">
                <a:solidFill>
                  <a:schemeClr val="accent1">
                    <a:lumMod val="75000"/>
                  </a:schemeClr>
                </a:solidFill>
                <a:latin typeface="Arial" panose="020B0604020202020204" pitchFamily="34" charset="0"/>
              </a:rPr>
              <a:t>Eye</a:t>
            </a:r>
            <a:r>
              <a:rPr lang="hu-HU" altLang="hu-HU" sz="1400" b="1" dirty="0">
                <a:solidFill>
                  <a:schemeClr val="accent1">
                    <a:lumMod val="75000"/>
                  </a:schemeClr>
                </a:solidFill>
                <a:latin typeface="Arial" panose="020B0604020202020204" pitchFamily="34" charset="0"/>
              </a:rPr>
              <a:t> is more </a:t>
            </a:r>
            <a:r>
              <a:rPr lang="hu-HU" altLang="hu-HU" sz="1400" b="1" dirty="0" err="1">
                <a:solidFill>
                  <a:schemeClr val="accent1">
                    <a:lumMod val="75000"/>
                  </a:schemeClr>
                </a:solidFill>
                <a:latin typeface="Arial" panose="020B0604020202020204" pitchFamily="34" charset="0"/>
              </a:rPr>
              <a:t>than</a:t>
            </a:r>
            <a:r>
              <a:rPr lang="hu-HU" altLang="hu-HU" sz="1400" b="1" dirty="0">
                <a:solidFill>
                  <a:schemeClr val="accent1">
                    <a:lumMod val="75000"/>
                  </a:schemeClr>
                </a:solidFill>
                <a:latin typeface="Arial" panose="020B0604020202020204" pitchFamily="34" charset="0"/>
              </a:rPr>
              <a:t> a </a:t>
            </a:r>
            <a:r>
              <a:rPr lang="hu-HU" altLang="hu-HU" sz="1400" b="1" dirty="0" err="1">
                <a:solidFill>
                  <a:schemeClr val="accent1">
                    <a:lumMod val="75000"/>
                  </a:schemeClr>
                </a:solidFill>
                <a:latin typeface="Arial" panose="020B0604020202020204" pitchFamily="34" charset="0"/>
              </a:rPr>
              <a:t>sensor</a:t>
            </a:r>
            <a:r>
              <a:rPr lang="hu-HU" altLang="hu-HU" sz="1400" b="1" dirty="0">
                <a:solidFill>
                  <a:schemeClr val="accent1">
                    <a:lumMod val="75000"/>
                  </a:schemeClr>
                </a:solidFill>
                <a:latin typeface="Arial" panose="020B0604020202020204" pitchFamily="34" charset="0"/>
              </a:rPr>
              <a:t> </a:t>
            </a:r>
            <a:r>
              <a:rPr lang="hu-HU" altLang="hu-HU" sz="1400" b="1" dirty="0" err="1">
                <a:solidFill>
                  <a:schemeClr val="accent1">
                    <a:lumMod val="75000"/>
                  </a:schemeClr>
                </a:solidFill>
                <a:latin typeface="Arial" panose="020B0604020202020204" pitchFamily="34" charset="0"/>
              </a:rPr>
              <a:t>array</a:t>
            </a:r>
            <a:r>
              <a:rPr lang="hu-HU" altLang="hu-HU" sz="1400" b="1" dirty="0">
                <a:solidFill>
                  <a:schemeClr val="accent1">
                    <a:lumMod val="75000"/>
                  </a:schemeClr>
                </a:solidFill>
                <a:latin typeface="Arial" panose="020B0604020202020204" pitchFamily="34" charset="0"/>
              </a:rPr>
              <a:t> (100.000.000+ </a:t>
            </a:r>
            <a:r>
              <a:rPr lang="hu-HU" altLang="hu-HU" sz="1400" b="1" dirty="0" err="1">
                <a:solidFill>
                  <a:schemeClr val="accent1">
                    <a:lumMod val="75000"/>
                  </a:schemeClr>
                </a:solidFill>
                <a:latin typeface="Arial" panose="020B0604020202020204" pitchFamily="34" charset="0"/>
              </a:rPr>
              <a:t>receptors</a:t>
            </a:r>
            <a:r>
              <a:rPr lang="hu-HU" altLang="hu-HU" sz="1400" b="1" dirty="0">
                <a:solidFill>
                  <a:schemeClr val="accent1">
                    <a:lumMod val="75000"/>
                  </a:schemeClr>
                </a:solidFill>
                <a:latin typeface="Arial" panose="020B0604020202020204" pitchFamily="34" charset="0"/>
              </a:rPr>
              <a:t>, 40% </a:t>
            </a:r>
            <a:r>
              <a:rPr lang="hu-HU" altLang="hu-HU" sz="1400" b="1" dirty="0" err="1">
                <a:solidFill>
                  <a:schemeClr val="accent1">
                    <a:lumMod val="75000"/>
                  </a:schemeClr>
                </a:solidFill>
                <a:latin typeface="Arial" panose="020B0604020202020204" pitchFamily="34" charset="0"/>
              </a:rPr>
              <a:t>brain</a:t>
            </a:r>
            <a:r>
              <a:rPr lang="hu-HU" altLang="hu-HU" sz="1400" b="1" dirty="0">
                <a:solidFill>
                  <a:schemeClr val="accent1">
                    <a:lumMod val="75000"/>
                  </a:schemeClr>
                </a:solidFill>
                <a:latin typeface="Arial" panose="020B0604020202020204" pitchFamily="34" charset="0"/>
              </a:rPr>
              <a:t>)</a:t>
            </a:r>
          </a:p>
          <a:p>
            <a:pPr marL="285750" indent="-285750">
              <a:buFont typeface="Arial" panose="020B0604020202020204" pitchFamily="34" charset="0"/>
              <a:buChar char="•"/>
            </a:pPr>
            <a:endParaRPr lang="hu-HU" altLang="hu-HU" sz="1400" b="1" dirty="0">
              <a:solidFill>
                <a:schemeClr val="accent1">
                  <a:lumMod val="75000"/>
                </a:schemeClr>
              </a:solidFill>
              <a:latin typeface="Arial" panose="020B0604020202020204" pitchFamily="34" charset="0"/>
            </a:endParaRPr>
          </a:p>
          <a:p>
            <a:pPr marL="285750" indent="-285750">
              <a:buFont typeface="Arial" panose="020B0604020202020204" pitchFamily="34" charset="0"/>
              <a:buChar char="•"/>
            </a:pPr>
            <a:r>
              <a:rPr lang="hu-HU" altLang="hu-HU" sz="1400" b="1" dirty="0" err="1">
                <a:solidFill>
                  <a:schemeClr val="accent1">
                    <a:lumMod val="75000"/>
                  </a:schemeClr>
                </a:solidFill>
                <a:latin typeface="Arial" panose="020B0604020202020204" pitchFamily="34" charset="0"/>
              </a:rPr>
              <a:t>Brain</a:t>
            </a:r>
            <a:r>
              <a:rPr lang="hu-HU" altLang="hu-HU" sz="1400" b="1" dirty="0">
                <a:solidFill>
                  <a:schemeClr val="accent1">
                    <a:lumMod val="75000"/>
                  </a:schemeClr>
                </a:solidFill>
                <a:latin typeface="Arial" panose="020B0604020202020204" pitchFamily="34" charset="0"/>
              </a:rPr>
              <a:t> image </a:t>
            </a:r>
            <a:r>
              <a:rPr lang="hu-HU" altLang="hu-HU" sz="1400" b="1" dirty="0" err="1">
                <a:solidFill>
                  <a:schemeClr val="accent1">
                    <a:lumMod val="75000"/>
                  </a:schemeClr>
                </a:solidFill>
                <a:latin typeface="Arial" panose="020B0604020202020204" pitchFamily="34" charset="0"/>
              </a:rPr>
              <a:t>processing</a:t>
            </a:r>
            <a:r>
              <a:rPr lang="hu-HU" altLang="hu-HU" sz="1400" b="1" dirty="0">
                <a:solidFill>
                  <a:schemeClr val="accent1">
                    <a:lumMod val="75000"/>
                  </a:schemeClr>
                </a:solidFill>
                <a:latin typeface="Arial" panose="020B0604020202020204" pitchFamily="34" charset="0"/>
              </a:rPr>
              <a:t> </a:t>
            </a:r>
          </a:p>
          <a:p>
            <a:pPr marL="0" indent="0"/>
            <a:r>
              <a:rPr lang="hu-HU" altLang="hu-HU" sz="1400" b="1" dirty="0">
                <a:solidFill>
                  <a:schemeClr val="accent1">
                    <a:lumMod val="75000"/>
                  </a:schemeClr>
                </a:solidFill>
                <a:latin typeface="Arial" panose="020B0604020202020204" pitchFamily="34" charset="0"/>
              </a:rPr>
              <a:t>     (Data </a:t>
            </a:r>
            <a:r>
              <a:rPr lang="hu-HU" altLang="hu-HU" sz="1400" b="1" dirty="0" err="1">
                <a:solidFill>
                  <a:schemeClr val="accent1">
                    <a:lumMod val="75000"/>
                  </a:schemeClr>
                </a:solidFill>
                <a:latin typeface="Arial" panose="020B0604020202020204" pitchFamily="34" charset="0"/>
              </a:rPr>
              <a:t>compression</a:t>
            </a:r>
            <a:r>
              <a:rPr lang="hu-HU" altLang="hu-HU" sz="1400" b="1" dirty="0">
                <a:solidFill>
                  <a:schemeClr val="accent1">
                    <a:lumMod val="75000"/>
                  </a:schemeClr>
                </a:solidFill>
                <a:latin typeface="Arial" panose="020B0604020202020204" pitchFamily="34" charset="0"/>
              </a:rPr>
              <a:t>, </a:t>
            </a:r>
            <a:r>
              <a:rPr lang="hu-HU" altLang="hu-HU" sz="1400" b="1" dirty="0" err="1">
                <a:solidFill>
                  <a:schemeClr val="accent1">
                    <a:lumMod val="75000"/>
                  </a:schemeClr>
                </a:solidFill>
                <a:latin typeface="Arial" panose="020B0604020202020204" pitchFamily="34" charset="0"/>
              </a:rPr>
              <a:t>data</a:t>
            </a:r>
            <a:r>
              <a:rPr lang="hu-HU" altLang="hu-HU" sz="1400" b="1" dirty="0">
                <a:solidFill>
                  <a:schemeClr val="accent1">
                    <a:lumMod val="75000"/>
                  </a:schemeClr>
                </a:solidFill>
                <a:latin typeface="Arial" panose="020B0604020202020204" pitchFamily="34" charset="0"/>
              </a:rPr>
              <a:t> server room, </a:t>
            </a:r>
            <a:r>
              <a:rPr lang="hu-HU" altLang="hu-HU" sz="1400" b="1" dirty="0" err="1">
                <a:solidFill>
                  <a:schemeClr val="accent1">
                    <a:lumMod val="75000"/>
                  </a:schemeClr>
                </a:solidFill>
                <a:latin typeface="Arial" panose="020B0604020202020204" pitchFamily="34" charset="0"/>
              </a:rPr>
              <a:t>learning</a:t>
            </a:r>
            <a:r>
              <a:rPr lang="hu-HU" altLang="hu-HU" sz="1400" b="1" dirty="0">
                <a:solidFill>
                  <a:schemeClr val="accent1">
                    <a:lumMod val="75000"/>
                  </a:schemeClr>
                </a:solidFill>
                <a:latin typeface="Arial" panose="020B0604020202020204" pitchFamily="34" charset="0"/>
              </a:rPr>
              <a:t>, </a:t>
            </a:r>
            <a:r>
              <a:rPr lang="hu-HU" altLang="hu-HU" sz="1400" b="1" dirty="0" err="1">
                <a:solidFill>
                  <a:schemeClr val="accent1">
                    <a:lumMod val="75000"/>
                  </a:schemeClr>
                </a:solidFill>
                <a:latin typeface="Arial" panose="020B0604020202020204" pitchFamily="34" charset="0"/>
              </a:rPr>
              <a:t>psychology</a:t>
            </a:r>
            <a:r>
              <a:rPr lang="hu-HU" altLang="hu-HU" sz="1400" b="1" dirty="0">
                <a:solidFill>
                  <a:schemeClr val="accent1">
                    <a:lumMod val="75000"/>
                  </a:schemeClr>
                </a:solidFill>
                <a:latin typeface="Arial" panose="020B0604020202020204" pitchFamily="34" charset="0"/>
              </a:rPr>
              <a:t>, </a:t>
            </a:r>
            <a:r>
              <a:rPr lang="hu-HU" altLang="hu-HU" sz="1400" b="1" dirty="0" err="1">
                <a:solidFill>
                  <a:schemeClr val="accent1">
                    <a:lumMod val="75000"/>
                  </a:schemeClr>
                </a:solidFill>
                <a:latin typeface="Arial" panose="020B0604020202020204" pitchFamily="34" charset="0"/>
              </a:rPr>
              <a:t>evolution</a:t>
            </a:r>
            <a:r>
              <a:rPr lang="hu-HU" altLang="hu-HU" sz="1400" b="1" dirty="0">
                <a:solidFill>
                  <a:schemeClr val="accent1">
                    <a:lumMod val="75000"/>
                  </a:schemeClr>
                </a:solidFill>
                <a:latin typeface="Arial" panose="020B0604020202020204" pitchFamily="34" charset="0"/>
              </a:rPr>
              <a:t>, </a:t>
            </a:r>
            <a:r>
              <a:rPr lang="hu-HU" altLang="hu-HU" sz="1400" b="1" dirty="0" err="1">
                <a:solidFill>
                  <a:schemeClr val="accent1">
                    <a:lumMod val="75000"/>
                  </a:schemeClr>
                </a:solidFill>
                <a:latin typeface="Arial" panose="020B0604020202020204" pitchFamily="34" charset="0"/>
              </a:rPr>
              <a:t>optical</a:t>
            </a:r>
            <a:r>
              <a:rPr lang="hu-HU" altLang="hu-HU" sz="1400" b="1" dirty="0">
                <a:solidFill>
                  <a:schemeClr val="accent1">
                    <a:lumMod val="75000"/>
                  </a:schemeClr>
                </a:solidFill>
                <a:latin typeface="Arial" panose="020B0604020202020204" pitchFamily="34" charset="0"/>
              </a:rPr>
              <a:t> </a:t>
            </a:r>
            <a:r>
              <a:rPr lang="hu-HU" altLang="hu-HU" sz="1400" b="1" dirty="0" err="1">
                <a:solidFill>
                  <a:schemeClr val="accent1">
                    <a:lumMod val="75000"/>
                  </a:schemeClr>
                </a:solidFill>
                <a:latin typeface="Arial" panose="020B0604020202020204" pitchFamily="34" charset="0"/>
              </a:rPr>
              <a:t>illusions</a:t>
            </a:r>
            <a:r>
              <a:rPr lang="hu-HU" altLang="hu-HU" sz="1400" b="1" dirty="0">
                <a:solidFill>
                  <a:schemeClr val="accent1">
                    <a:lumMod val="75000"/>
                  </a:schemeClr>
                </a:solidFill>
                <a:latin typeface="Arial" panose="020B0604020202020204" pitchFamily="34" charset="0"/>
              </a:rPr>
              <a:t>…)</a:t>
            </a:r>
          </a:p>
          <a:p>
            <a:pPr marL="0" indent="0"/>
            <a:endParaRPr lang="hu-HU" altLang="hu-HU" sz="1400" b="1" dirty="0">
              <a:solidFill>
                <a:schemeClr val="accent1">
                  <a:lumMod val="75000"/>
                </a:schemeClr>
              </a:solidFill>
              <a:latin typeface="Arial" panose="020B0604020202020204" pitchFamily="34" charset="0"/>
            </a:endParaRPr>
          </a:p>
          <a:p>
            <a:pPr marL="0" indent="0"/>
            <a:r>
              <a:rPr lang="hu-HU" altLang="hu-HU" sz="1400" b="1" dirty="0">
                <a:solidFill>
                  <a:schemeClr val="accent1">
                    <a:lumMod val="75000"/>
                  </a:schemeClr>
                </a:solidFill>
                <a:latin typeface="Arial" panose="020B0604020202020204" pitchFamily="34" charset="0"/>
              </a:rPr>
              <a:t>					</a:t>
            </a:r>
            <a:r>
              <a:rPr lang="hu-HU" altLang="hu-HU" sz="1400" b="1" dirty="0" err="1">
                <a:solidFill>
                  <a:schemeClr val="accent1">
                    <a:lumMod val="75000"/>
                  </a:schemeClr>
                </a:solidFill>
                <a:latin typeface="Arial" panose="020B0604020202020204" pitchFamily="34" charset="0"/>
              </a:rPr>
              <a:t>Cinema</a:t>
            </a:r>
            <a:r>
              <a:rPr lang="hu-HU" altLang="hu-HU" sz="1400" b="1" dirty="0">
                <a:solidFill>
                  <a:schemeClr val="accent1">
                    <a:lumMod val="75000"/>
                  </a:schemeClr>
                </a:solidFill>
                <a:latin typeface="Arial" panose="020B0604020202020204" pitchFamily="34" charset="0"/>
              </a:rPr>
              <a:t>, TV </a:t>
            </a:r>
            <a:r>
              <a:rPr lang="hu-HU" altLang="hu-HU" sz="1400" b="1" dirty="0" err="1">
                <a:solidFill>
                  <a:schemeClr val="accent1">
                    <a:lumMod val="75000"/>
                  </a:schemeClr>
                </a:solidFill>
                <a:latin typeface="Arial" panose="020B0604020202020204" pitchFamily="34" charset="0"/>
              </a:rPr>
              <a:t>Broadcasting</a:t>
            </a:r>
            <a:r>
              <a:rPr lang="hu-HU" altLang="hu-HU" sz="1400" b="1" dirty="0">
                <a:solidFill>
                  <a:schemeClr val="accent1">
                    <a:lumMod val="75000"/>
                  </a:schemeClr>
                </a:solidFill>
                <a:latin typeface="Arial" panose="020B0604020202020204" pitchFamily="34" charset="0"/>
              </a:rPr>
              <a:t>, Displays etc. </a:t>
            </a:r>
          </a:p>
          <a:p>
            <a:pPr marL="0" indent="0"/>
            <a:r>
              <a:rPr lang="hu-HU" altLang="hu-HU" sz="1400" b="1" dirty="0">
                <a:solidFill>
                  <a:schemeClr val="accent1">
                    <a:lumMod val="75000"/>
                  </a:schemeClr>
                </a:solidFill>
                <a:latin typeface="Arial" panose="020B0604020202020204" pitchFamily="34" charset="0"/>
              </a:rPr>
              <a:t>							</a:t>
            </a:r>
            <a:r>
              <a:rPr lang="hu-HU" altLang="hu-HU" sz="1400" b="1" dirty="0" err="1">
                <a:solidFill>
                  <a:srgbClr val="FF0000"/>
                </a:solidFill>
                <a:latin typeface="Arial" panose="020B0604020202020204" pitchFamily="34" charset="0"/>
              </a:rPr>
              <a:t>technology</a:t>
            </a:r>
            <a:r>
              <a:rPr lang="hu-HU" altLang="hu-HU" sz="1400" b="1" dirty="0">
                <a:solidFill>
                  <a:srgbClr val="FF0000"/>
                </a:solidFill>
                <a:latin typeface="Arial" panose="020B0604020202020204" pitchFamily="34" charset="0"/>
              </a:rPr>
              <a:t> </a:t>
            </a:r>
            <a:r>
              <a:rPr lang="hu-HU" altLang="hu-HU" sz="1400" b="1" dirty="0" err="1">
                <a:solidFill>
                  <a:srgbClr val="FF0000"/>
                </a:solidFill>
                <a:latin typeface="Arial" panose="020B0604020202020204" pitchFamily="34" charset="0"/>
              </a:rPr>
              <a:t>builds</a:t>
            </a:r>
            <a:r>
              <a:rPr lang="hu-HU" altLang="hu-HU" sz="1400" b="1" dirty="0">
                <a:solidFill>
                  <a:srgbClr val="FF0000"/>
                </a:solidFill>
                <a:latin typeface="Arial" panose="020B0604020202020204" pitchFamily="34" charset="0"/>
              </a:rPr>
              <a:t> </a:t>
            </a:r>
            <a:r>
              <a:rPr lang="hu-HU" altLang="hu-HU" sz="1400" b="1" dirty="0" err="1">
                <a:solidFill>
                  <a:srgbClr val="FF0000"/>
                </a:solidFill>
                <a:latin typeface="Arial" panose="020B0604020202020204" pitchFamily="34" charset="0"/>
              </a:rPr>
              <a:t>on</a:t>
            </a:r>
            <a:r>
              <a:rPr lang="hu-HU" altLang="hu-HU" sz="1400" b="1" dirty="0">
                <a:solidFill>
                  <a:srgbClr val="FF0000"/>
                </a:solidFill>
                <a:latin typeface="Arial" panose="020B0604020202020204" pitchFamily="34" charset="0"/>
              </a:rPr>
              <a:t> </a:t>
            </a:r>
            <a:r>
              <a:rPr lang="hu-HU" altLang="hu-HU" sz="1400" b="1" dirty="0" err="1">
                <a:solidFill>
                  <a:srgbClr val="FF0000"/>
                </a:solidFill>
                <a:latin typeface="Arial" panose="020B0604020202020204" pitchFamily="34" charset="0"/>
              </a:rPr>
              <a:t>the</a:t>
            </a:r>
            <a:r>
              <a:rPr lang="hu-HU" altLang="hu-HU" sz="1400" b="1" dirty="0">
                <a:solidFill>
                  <a:srgbClr val="FF0000"/>
                </a:solidFill>
                <a:latin typeface="Arial" panose="020B0604020202020204" pitchFamily="34" charset="0"/>
              </a:rPr>
              <a:t> human </a:t>
            </a:r>
            <a:r>
              <a:rPr lang="hu-HU" altLang="hu-HU" sz="1400" b="1" dirty="0" err="1">
                <a:solidFill>
                  <a:srgbClr val="FF0000"/>
                </a:solidFill>
                <a:latin typeface="Arial" panose="020B0604020202020204" pitchFamily="34" charset="0"/>
              </a:rPr>
              <a:t>brain</a:t>
            </a:r>
            <a:endParaRPr lang="hu-HU" altLang="hu-HU" sz="1400" b="1" dirty="0">
              <a:solidFill>
                <a:srgbClr val="FF0000"/>
              </a:solidFill>
              <a:latin typeface="Arial" panose="020B0604020202020204" pitchFamily="34" charset="0"/>
            </a:endParaRPr>
          </a:p>
          <a:p>
            <a:pPr marL="0" indent="0"/>
            <a:endParaRPr lang="hu-HU" altLang="hu-HU" sz="1400" b="1" dirty="0">
              <a:solidFill>
                <a:schemeClr val="accent1">
                  <a:lumMod val="75000"/>
                </a:schemeClr>
              </a:solidFill>
              <a:latin typeface="Arial" panose="020B0604020202020204" pitchFamily="34" charset="0"/>
            </a:endParaRPr>
          </a:p>
          <a:p>
            <a:pPr marL="0" indent="0"/>
            <a:r>
              <a:rPr lang="hu-HU" altLang="hu-HU" sz="1400" b="1" dirty="0">
                <a:solidFill>
                  <a:schemeClr val="accent1">
                    <a:lumMod val="75000"/>
                  </a:schemeClr>
                </a:solidFill>
                <a:latin typeface="Arial" panose="020B0604020202020204" pitchFamily="34" charset="0"/>
              </a:rPr>
              <a:t>					</a:t>
            </a:r>
            <a:r>
              <a:rPr lang="hu-HU" altLang="hu-HU" sz="1400" b="1" dirty="0" err="1">
                <a:solidFill>
                  <a:schemeClr val="accent1">
                    <a:lumMod val="75000"/>
                  </a:schemeClr>
                </a:solidFill>
                <a:latin typeface="Arial" panose="020B0604020202020204" pitchFamily="34" charset="0"/>
              </a:rPr>
              <a:t>Limitation</a:t>
            </a:r>
            <a:r>
              <a:rPr lang="hu-HU" altLang="hu-HU" sz="1400" b="1" dirty="0">
                <a:solidFill>
                  <a:schemeClr val="accent1">
                    <a:lumMod val="75000"/>
                  </a:schemeClr>
                </a:solidFill>
                <a:latin typeface="Arial" panose="020B0604020202020204" pitchFamily="34" charset="0"/>
              </a:rPr>
              <a:t> of </a:t>
            </a:r>
            <a:r>
              <a:rPr lang="hu-HU" altLang="hu-HU" sz="1400" b="1" dirty="0" err="1">
                <a:solidFill>
                  <a:schemeClr val="accent1">
                    <a:lumMod val="75000"/>
                  </a:schemeClr>
                </a:solidFill>
                <a:latin typeface="Arial" panose="020B0604020202020204" pitchFamily="34" charset="0"/>
              </a:rPr>
              <a:t>Cathode</a:t>
            </a:r>
            <a:r>
              <a:rPr lang="hu-HU" altLang="hu-HU" sz="1400" b="1" dirty="0">
                <a:solidFill>
                  <a:schemeClr val="accent1">
                    <a:lumMod val="75000"/>
                  </a:schemeClr>
                </a:solidFill>
                <a:latin typeface="Arial" panose="020B0604020202020204" pitchFamily="34" charset="0"/>
              </a:rPr>
              <a:t> Ray </a:t>
            </a:r>
            <a:r>
              <a:rPr lang="hu-HU" altLang="hu-HU" sz="1400" b="1" dirty="0" err="1">
                <a:solidFill>
                  <a:schemeClr val="accent1">
                    <a:lumMod val="75000"/>
                  </a:schemeClr>
                </a:solidFill>
                <a:latin typeface="Arial" panose="020B0604020202020204" pitchFamily="34" charset="0"/>
              </a:rPr>
              <a:t>Tube</a:t>
            </a:r>
            <a:r>
              <a:rPr lang="hu-HU" altLang="hu-HU" sz="1400" b="1" dirty="0">
                <a:solidFill>
                  <a:schemeClr val="accent1">
                    <a:lumMod val="75000"/>
                  </a:schemeClr>
                </a:solidFill>
                <a:latin typeface="Arial" panose="020B0604020202020204" pitchFamily="34" charset="0"/>
              </a:rPr>
              <a:t> (CRT),</a:t>
            </a:r>
            <a:br>
              <a:rPr lang="hu-HU" altLang="hu-HU" sz="1400" b="1" dirty="0">
                <a:solidFill>
                  <a:schemeClr val="accent1">
                    <a:lumMod val="75000"/>
                  </a:schemeClr>
                </a:solidFill>
                <a:latin typeface="Arial" panose="020B0604020202020204" pitchFamily="34" charset="0"/>
              </a:rPr>
            </a:br>
            <a:r>
              <a:rPr lang="hu-HU" altLang="hu-HU" sz="1400" b="1" dirty="0">
                <a:solidFill>
                  <a:schemeClr val="accent1">
                    <a:lumMod val="75000"/>
                  </a:schemeClr>
                </a:solidFill>
                <a:latin typeface="Arial" panose="020B0604020202020204" pitchFamily="34" charset="0"/>
              </a:rPr>
              <a:t>					</a:t>
            </a:r>
            <a:r>
              <a:rPr lang="hu-HU" altLang="hu-HU" sz="1400" b="1" dirty="0" err="1">
                <a:solidFill>
                  <a:schemeClr val="accent1">
                    <a:lumMod val="75000"/>
                  </a:schemeClr>
                </a:solidFill>
                <a:latin typeface="Arial" panose="020B0604020202020204" pitchFamily="34" charset="0"/>
              </a:rPr>
              <a:t>phosphorescence</a:t>
            </a:r>
            <a:r>
              <a:rPr lang="hu-HU" altLang="hu-HU" sz="1400" b="1" dirty="0">
                <a:solidFill>
                  <a:schemeClr val="accent1">
                    <a:lumMod val="75000"/>
                  </a:schemeClr>
                </a:solidFill>
                <a:latin typeface="Arial" panose="020B0604020202020204" pitchFamily="34" charset="0"/>
              </a:rPr>
              <a:t>, 4k CRT</a:t>
            </a:r>
          </a:p>
          <a:p>
            <a:pPr marL="0" indent="0"/>
            <a:endParaRPr lang="hu-HU" altLang="hu-HU" sz="1400" b="1" dirty="0">
              <a:solidFill>
                <a:schemeClr val="accent1">
                  <a:lumMod val="75000"/>
                </a:schemeClr>
              </a:solidFill>
              <a:latin typeface="Arial" panose="020B0604020202020204" pitchFamily="34" charset="0"/>
            </a:endParaRPr>
          </a:p>
          <a:p>
            <a:pPr marL="0" indent="0"/>
            <a:r>
              <a:rPr lang="hu-HU" altLang="hu-HU" sz="1400" b="1" dirty="0">
                <a:solidFill>
                  <a:schemeClr val="accent1">
                    <a:lumMod val="75000"/>
                  </a:schemeClr>
                </a:solidFill>
                <a:latin typeface="Arial" panose="020B0604020202020204" pitchFamily="34" charset="0"/>
              </a:rPr>
              <a:t>					</a:t>
            </a:r>
            <a:r>
              <a:rPr lang="hu-HU" altLang="hu-HU" sz="1400" b="1" dirty="0" err="1">
                <a:solidFill>
                  <a:schemeClr val="accent1">
                    <a:lumMod val="75000"/>
                  </a:schemeClr>
                </a:solidFill>
                <a:latin typeface="Arial" panose="020B0604020202020204" pitchFamily="34" charset="0"/>
              </a:rPr>
              <a:t>Color</a:t>
            </a:r>
            <a:r>
              <a:rPr lang="hu-HU" altLang="hu-HU" sz="1400" b="1" dirty="0">
                <a:solidFill>
                  <a:schemeClr val="accent1">
                    <a:lumMod val="75000"/>
                  </a:schemeClr>
                </a:solidFill>
                <a:latin typeface="Arial" panose="020B0604020202020204" pitchFamily="34" charset="0"/>
              </a:rPr>
              <a:t> mixing, </a:t>
            </a:r>
            <a:r>
              <a:rPr lang="hu-HU" altLang="hu-HU" sz="1400" b="1" dirty="0" err="1">
                <a:solidFill>
                  <a:schemeClr val="accent1">
                    <a:lumMod val="75000"/>
                  </a:schemeClr>
                </a:solidFill>
                <a:latin typeface="Arial" panose="020B0604020202020204" pitchFamily="34" charset="0"/>
              </a:rPr>
              <a:t>white</a:t>
            </a:r>
            <a:r>
              <a:rPr lang="hu-HU" altLang="hu-HU" sz="1400" b="1" dirty="0">
                <a:solidFill>
                  <a:schemeClr val="accent1">
                    <a:lumMod val="75000"/>
                  </a:schemeClr>
                </a:solidFill>
                <a:latin typeface="Arial" panose="020B0604020202020204" pitchFamily="34" charset="0"/>
              </a:rPr>
              <a:t> </a:t>
            </a:r>
            <a:r>
              <a:rPr lang="hu-HU" altLang="hu-HU" sz="1400" b="1" dirty="0" err="1">
                <a:solidFill>
                  <a:schemeClr val="accent1">
                    <a:lumMod val="75000"/>
                  </a:schemeClr>
                </a:solidFill>
                <a:latin typeface="Arial" panose="020B0604020202020204" pitchFamily="34" charset="0"/>
              </a:rPr>
              <a:t>balance</a:t>
            </a:r>
            <a:r>
              <a:rPr lang="hu-HU" altLang="hu-HU" sz="1400" b="1" dirty="0">
                <a:solidFill>
                  <a:schemeClr val="accent1">
                    <a:lumMod val="75000"/>
                  </a:schemeClr>
                </a:solidFill>
                <a:latin typeface="Arial" panose="020B0604020202020204" pitchFamily="34" charset="0"/>
              </a:rPr>
              <a:t>, CIE</a:t>
            </a:r>
          </a:p>
          <a:p>
            <a:pPr marL="0" indent="0"/>
            <a:endParaRPr lang="hu-HU" altLang="hu-HU" sz="1400" b="1" dirty="0">
              <a:solidFill>
                <a:schemeClr val="accent1">
                  <a:lumMod val="75000"/>
                </a:schemeClr>
              </a:solidFill>
              <a:latin typeface="Arial" panose="020B0604020202020204" pitchFamily="34" charset="0"/>
            </a:endParaRPr>
          </a:p>
          <a:p>
            <a:pPr marL="0" indent="0"/>
            <a:r>
              <a:rPr lang="hu-HU" altLang="hu-HU" sz="1400" b="1" dirty="0">
                <a:solidFill>
                  <a:schemeClr val="accent1">
                    <a:lumMod val="75000"/>
                  </a:schemeClr>
                </a:solidFill>
                <a:latin typeface="Arial" panose="020B0604020202020204" pitchFamily="34" charset="0"/>
              </a:rPr>
              <a:t>					LED </a:t>
            </a:r>
            <a:r>
              <a:rPr lang="hu-HU" altLang="hu-HU" sz="1400" b="1" dirty="0" err="1">
                <a:solidFill>
                  <a:schemeClr val="accent1">
                    <a:lumMod val="75000"/>
                  </a:schemeClr>
                </a:solidFill>
                <a:latin typeface="Arial" panose="020B0604020202020204" pitchFamily="34" charset="0"/>
              </a:rPr>
              <a:t>structures</a:t>
            </a:r>
            <a:r>
              <a:rPr lang="hu-HU" altLang="hu-HU" sz="1400" b="1" dirty="0">
                <a:solidFill>
                  <a:schemeClr val="accent1">
                    <a:lumMod val="75000"/>
                  </a:schemeClr>
                </a:solidFill>
                <a:latin typeface="Arial" panose="020B0604020202020204" pitchFamily="34" charset="0"/>
              </a:rPr>
              <a:t>, </a:t>
            </a:r>
            <a:r>
              <a:rPr lang="hu-HU" altLang="hu-HU" sz="1400" b="1" dirty="0" err="1">
                <a:solidFill>
                  <a:schemeClr val="accent1">
                    <a:lumMod val="75000"/>
                  </a:schemeClr>
                </a:solidFill>
                <a:latin typeface="Arial" panose="020B0604020202020204" pitchFamily="34" charset="0"/>
              </a:rPr>
              <a:t>size</a:t>
            </a:r>
            <a:r>
              <a:rPr lang="hu-HU" altLang="hu-HU" sz="1400" b="1" dirty="0">
                <a:solidFill>
                  <a:schemeClr val="accent1">
                    <a:lumMod val="75000"/>
                  </a:schemeClr>
                </a:solidFill>
                <a:latin typeface="Arial" panose="020B0604020202020204" pitchFamily="34" charset="0"/>
              </a:rPr>
              <a:t> </a:t>
            </a:r>
            <a:r>
              <a:rPr lang="hu-HU" altLang="hu-HU" sz="1400" b="1" dirty="0" err="1">
                <a:solidFill>
                  <a:schemeClr val="accent1">
                    <a:lumMod val="75000"/>
                  </a:schemeClr>
                </a:solidFill>
                <a:latin typeface="Arial" panose="020B0604020202020204" pitchFamily="34" charset="0"/>
              </a:rPr>
              <a:t>isn’t</a:t>
            </a:r>
            <a:r>
              <a:rPr lang="hu-HU" altLang="hu-HU" sz="1400" b="1" dirty="0">
                <a:solidFill>
                  <a:schemeClr val="accent1">
                    <a:lumMod val="75000"/>
                  </a:schemeClr>
                </a:solidFill>
                <a:latin typeface="Arial" panose="020B0604020202020204" pitchFamily="34" charset="0"/>
              </a:rPr>
              <a:t> </a:t>
            </a:r>
            <a:r>
              <a:rPr lang="hu-HU" altLang="hu-HU" sz="1400" b="1" dirty="0" err="1">
                <a:solidFill>
                  <a:schemeClr val="accent1">
                    <a:lumMod val="75000"/>
                  </a:schemeClr>
                </a:solidFill>
                <a:latin typeface="Arial" panose="020B0604020202020204" pitchFamily="34" charset="0"/>
              </a:rPr>
              <a:t>everything</a:t>
            </a:r>
            <a:endParaRPr lang="hu-HU" altLang="hu-HU" sz="1400" b="1" dirty="0">
              <a:solidFill>
                <a:schemeClr val="accent1">
                  <a:lumMod val="75000"/>
                </a:schemeClr>
              </a:solidFill>
              <a:latin typeface="Arial" panose="020B0604020202020204" pitchFamily="34" charset="0"/>
            </a:endParaRPr>
          </a:p>
          <a:p>
            <a:pPr marL="0" indent="0"/>
            <a:endParaRPr lang="hu-HU" altLang="hu-HU" sz="1400" b="1" dirty="0">
              <a:solidFill>
                <a:schemeClr val="accent1">
                  <a:lumMod val="75000"/>
                </a:schemeClr>
              </a:solidFill>
              <a:latin typeface="Arial" panose="020B0604020202020204" pitchFamily="34" charset="0"/>
            </a:endParaRPr>
          </a:p>
          <a:p>
            <a:pPr marL="0" indent="0"/>
            <a:r>
              <a:rPr lang="hu-HU" altLang="hu-HU" sz="1400" b="1" dirty="0">
                <a:solidFill>
                  <a:schemeClr val="accent1">
                    <a:lumMod val="75000"/>
                  </a:schemeClr>
                </a:solidFill>
                <a:latin typeface="Arial" panose="020B0604020202020204" pitchFamily="34" charset="0"/>
              </a:rPr>
              <a:t>					</a:t>
            </a:r>
            <a:r>
              <a:rPr lang="hu-HU" altLang="hu-HU" sz="1400" b="1" dirty="0" err="1">
                <a:solidFill>
                  <a:schemeClr val="accent1">
                    <a:lumMod val="75000"/>
                  </a:schemeClr>
                </a:solidFill>
                <a:latin typeface="Arial" panose="020B0604020202020204" pitchFamily="34" charset="0"/>
              </a:rPr>
              <a:t>Challange</a:t>
            </a:r>
            <a:r>
              <a:rPr lang="hu-HU" altLang="hu-HU" sz="1400" b="1" dirty="0">
                <a:solidFill>
                  <a:schemeClr val="accent1">
                    <a:lumMod val="75000"/>
                  </a:schemeClr>
                </a:solidFill>
                <a:latin typeface="Arial" panose="020B0604020202020204" pitchFamily="34" charset="0"/>
              </a:rPr>
              <a:t>: </a:t>
            </a:r>
            <a:br>
              <a:rPr lang="hu-HU" altLang="hu-HU" sz="1400" b="1" dirty="0">
                <a:solidFill>
                  <a:schemeClr val="accent1">
                    <a:lumMod val="75000"/>
                  </a:schemeClr>
                </a:solidFill>
                <a:latin typeface="Arial" panose="020B0604020202020204" pitchFamily="34" charset="0"/>
              </a:rPr>
            </a:br>
            <a:r>
              <a:rPr lang="hu-HU" altLang="hu-HU" sz="1400" b="1" dirty="0">
                <a:solidFill>
                  <a:schemeClr val="accent1">
                    <a:lumMod val="75000"/>
                  </a:schemeClr>
                </a:solidFill>
                <a:latin typeface="Arial" panose="020B0604020202020204" pitchFamily="34" charset="0"/>
              </a:rPr>
              <a:t>					</a:t>
            </a:r>
            <a:r>
              <a:rPr lang="hu-HU" altLang="hu-HU" sz="1400" b="1" dirty="0" err="1">
                <a:solidFill>
                  <a:schemeClr val="accent1">
                    <a:lumMod val="75000"/>
                  </a:schemeClr>
                </a:solidFill>
                <a:latin typeface="Arial" panose="020B0604020202020204" pitchFamily="34" charset="0"/>
              </a:rPr>
              <a:t>uLED</a:t>
            </a:r>
            <a:r>
              <a:rPr lang="hu-HU" altLang="hu-HU" sz="1400" b="1" dirty="0">
                <a:solidFill>
                  <a:schemeClr val="accent1">
                    <a:lumMod val="75000"/>
                  </a:schemeClr>
                </a:solidFill>
                <a:latin typeface="Arial" panose="020B0604020202020204" pitchFamily="34" charset="0"/>
              </a:rPr>
              <a:t> </a:t>
            </a:r>
            <a:r>
              <a:rPr lang="hu-HU" altLang="hu-HU" sz="1400" b="1" dirty="0" err="1">
                <a:solidFill>
                  <a:schemeClr val="accent1">
                    <a:lumMod val="75000"/>
                  </a:schemeClr>
                </a:solidFill>
                <a:latin typeface="Arial" panose="020B0604020202020204" pitchFamily="34" charset="0"/>
              </a:rPr>
              <a:t>connections</a:t>
            </a:r>
            <a:r>
              <a:rPr lang="hu-HU" altLang="hu-HU" sz="1400" b="1" dirty="0">
                <a:solidFill>
                  <a:schemeClr val="accent1">
                    <a:lumMod val="75000"/>
                  </a:schemeClr>
                </a:solidFill>
                <a:latin typeface="Arial" panose="020B0604020202020204" pitchFamily="34" charset="0"/>
              </a:rPr>
              <a:t> and </a:t>
            </a:r>
            <a:r>
              <a:rPr lang="hu-HU" altLang="hu-HU" sz="1400" b="1" dirty="0" err="1">
                <a:solidFill>
                  <a:schemeClr val="accent1">
                    <a:lumMod val="75000"/>
                  </a:schemeClr>
                </a:solidFill>
                <a:latin typeface="Arial" panose="020B0604020202020204" pitchFamily="34" charset="0"/>
              </a:rPr>
              <a:t>controll</a:t>
            </a:r>
            <a:endParaRPr lang="hu-HU" altLang="hu-HU" sz="1400" b="1" dirty="0">
              <a:solidFill>
                <a:schemeClr val="accent1">
                  <a:lumMod val="75000"/>
                </a:schemeClr>
              </a:solidFill>
              <a:latin typeface="Arial" panose="020B0604020202020204" pitchFamily="34" charset="0"/>
            </a:endParaRPr>
          </a:p>
          <a:p>
            <a:pPr marL="0" indent="0"/>
            <a:endParaRPr lang="hu-HU" altLang="hu-HU" sz="1400" b="1" dirty="0">
              <a:solidFill>
                <a:schemeClr val="accent1">
                  <a:lumMod val="75000"/>
                </a:schemeClr>
              </a:solidFill>
              <a:latin typeface="Arial" panose="020B0604020202020204" pitchFamily="34" charset="0"/>
            </a:endParaRPr>
          </a:p>
          <a:p>
            <a:pPr marL="0" indent="0"/>
            <a:endParaRPr lang="hu-HU" altLang="hu-HU" sz="1400" b="1" dirty="0">
              <a:solidFill>
                <a:schemeClr val="accent1">
                  <a:lumMod val="75000"/>
                </a:schemeClr>
              </a:solidFill>
              <a:latin typeface="Arial" panose="020B0604020202020204" pitchFamily="34" charset="0"/>
            </a:endParaRPr>
          </a:p>
          <a:p>
            <a:pPr marL="0" indent="0"/>
            <a:r>
              <a:rPr lang="hu-HU" altLang="hu-HU" sz="1400" b="1" dirty="0">
                <a:solidFill>
                  <a:schemeClr val="accent1">
                    <a:lumMod val="75000"/>
                  </a:schemeClr>
                </a:solidFill>
                <a:latin typeface="Arial" panose="020B0604020202020204" pitchFamily="34" charset="0"/>
              </a:rPr>
              <a:t>					</a:t>
            </a:r>
          </a:p>
          <a:p>
            <a:pPr marL="285750" indent="-285750">
              <a:buFont typeface="Arial" panose="020B0604020202020204" pitchFamily="34" charset="0"/>
              <a:buChar char="•"/>
            </a:pPr>
            <a:endParaRPr lang="hu-HU" altLang="hu-HU" sz="1400" b="1" dirty="0">
              <a:solidFill>
                <a:schemeClr val="accent1">
                  <a:lumMod val="75000"/>
                </a:schemeClr>
              </a:solidFill>
              <a:latin typeface="Arial" panose="020B0604020202020204" pitchFamily="34" charset="0"/>
            </a:endParaRPr>
          </a:p>
          <a:p>
            <a:pPr marL="0" indent="0"/>
            <a:endParaRPr lang="hu-HU" altLang="hu-HU" sz="1400" b="1" dirty="0">
              <a:solidFill>
                <a:schemeClr val="accent1">
                  <a:lumMod val="75000"/>
                </a:schemeClr>
              </a:solidFill>
              <a:latin typeface="Arial" panose="020B0604020202020204" pitchFamily="34" charset="0"/>
            </a:endParaRPr>
          </a:p>
          <a:p>
            <a:pPr marL="285750" indent="-285750">
              <a:buFont typeface="Arial" panose="020B0604020202020204" pitchFamily="34" charset="0"/>
              <a:buChar char="•"/>
            </a:pPr>
            <a:endParaRPr lang="hu-HU" altLang="hu-HU" sz="1400" b="1" dirty="0">
              <a:solidFill>
                <a:schemeClr val="accent1">
                  <a:lumMod val="75000"/>
                </a:schemeClr>
              </a:solidFill>
              <a:latin typeface="Arial" panose="020B0604020202020204" pitchFamily="34" charset="0"/>
            </a:endParaRPr>
          </a:p>
          <a:p>
            <a:pPr marL="285750" indent="-285750">
              <a:buFont typeface="Arial" panose="020B0604020202020204" pitchFamily="34" charset="0"/>
              <a:buChar char="•"/>
            </a:pPr>
            <a:endParaRPr lang="hu-HU" altLang="hu-HU" sz="1400" b="1" dirty="0">
              <a:solidFill>
                <a:schemeClr val="accent1">
                  <a:lumMod val="75000"/>
                </a:schemeClr>
              </a:solidFill>
              <a:latin typeface="Arial" panose="020B0604020202020204" pitchFamily="34" charset="0"/>
            </a:endParaRPr>
          </a:p>
          <a:p>
            <a:pPr marL="285750" indent="-285750">
              <a:buFont typeface="Arial" panose="020B0604020202020204" pitchFamily="34" charset="0"/>
              <a:buChar char="•"/>
            </a:pPr>
            <a:endParaRPr lang="en-US" altLang="hu-HU" sz="1400" b="1" dirty="0">
              <a:solidFill>
                <a:schemeClr val="accent1">
                  <a:lumMod val="75000"/>
                </a:schemeClr>
              </a:solidFill>
              <a:latin typeface="Arial" panose="020B0604020202020204" pitchFamily="34" charset="0"/>
            </a:endParaRPr>
          </a:p>
        </p:txBody>
      </p:sp>
      <p:pic>
        <p:nvPicPr>
          <p:cNvPr id="5126" name="Picture 6" descr="96 Best I can't trust my eyes ideas | optical illusions, illusions,  illusion art">
            <a:extLst>
              <a:ext uri="{FF2B5EF4-FFF2-40B4-BE49-F238E27FC236}">
                <a16:creationId xmlns:a16="http://schemas.microsoft.com/office/drawing/2014/main" id="{F3E1DF28-0C0A-E697-7F4C-3A38D62F31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320" y="3174730"/>
            <a:ext cx="2078560" cy="31706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9D2942E-94EE-ED77-2A2B-81E180CBCC5F}"/>
              </a:ext>
            </a:extLst>
          </p:cNvPr>
          <p:cNvSpPr txBox="1"/>
          <p:nvPr/>
        </p:nvSpPr>
        <p:spPr>
          <a:xfrm>
            <a:off x="6660232" y="4710451"/>
            <a:ext cx="1584176" cy="246221"/>
          </a:xfrm>
          <a:prstGeom prst="rect">
            <a:avLst/>
          </a:prstGeom>
          <a:noFill/>
        </p:spPr>
        <p:txBody>
          <a:bodyPr wrap="square">
            <a:spAutoFit/>
          </a:bodyPr>
          <a:lstStyle/>
          <a:p>
            <a:r>
              <a:rPr lang="hu-HU" altLang="hu-HU" sz="1000" b="1" dirty="0" err="1">
                <a:solidFill>
                  <a:schemeClr val="bg1"/>
                </a:solidFill>
                <a:latin typeface="Arial" panose="020B0604020202020204" pitchFamily="34" charset="0"/>
              </a:rPr>
              <a:t>Welcome</a:t>
            </a:r>
            <a:r>
              <a:rPr lang="hu-HU" altLang="hu-HU" sz="1000" b="1" dirty="0">
                <a:solidFill>
                  <a:schemeClr val="bg1"/>
                </a:solidFill>
                <a:latin typeface="Arial" panose="020B0604020202020204" pitchFamily="34" charset="0"/>
              </a:rPr>
              <a:t> </a:t>
            </a:r>
            <a:r>
              <a:rPr lang="hu-HU" altLang="hu-HU" sz="1000" b="1" dirty="0" err="1">
                <a:solidFill>
                  <a:schemeClr val="bg1"/>
                </a:solidFill>
                <a:latin typeface="Arial" panose="020B0604020202020204" pitchFamily="34" charset="0"/>
              </a:rPr>
              <a:t>to</a:t>
            </a:r>
            <a:r>
              <a:rPr lang="hu-HU" altLang="hu-HU" sz="1000" b="1" dirty="0">
                <a:solidFill>
                  <a:schemeClr val="bg1"/>
                </a:solidFill>
                <a:latin typeface="Arial" panose="020B0604020202020204" pitchFamily="34" charset="0"/>
              </a:rPr>
              <a:t> </a:t>
            </a:r>
            <a:r>
              <a:rPr lang="hu-HU" altLang="hu-HU" sz="1000" b="1" dirty="0" err="1">
                <a:solidFill>
                  <a:schemeClr val="bg1"/>
                </a:solidFill>
                <a:latin typeface="Arial" panose="020B0604020202020204" pitchFamily="34" charset="0"/>
              </a:rPr>
              <a:t>Semilab</a:t>
            </a:r>
            <a:endParaRPr lang="hu-HU" sz="1000" dirty="0">
              <a:solidFill>
                <a:schemeClr val="bg1"/>
              </a:solidFill>
            </a:endParaRPr>
          </a:p>
        </p:txBody>
      </p:sp>
      <p:sp>
        <p:nvSpPr>
          <p:cNvPr id="7" name="TextBox 6">
            <a:extLst>
              <a:ext uri="{FF2B5EF4-FFF2-40B4-BE49-F238E27FC236}">
                <a16:creationId xmlns:a16="http://schemas.microsoft.com/office/drawing/2014/main" id="{AE41483E-EC85-0515-6F42-FB8F1A3CEC1E}"/>
              </a:ext>
            </a:extLst>
          </p:cNvPr>
          <p:cNvSpPr txBox="1"/>
          <p:nvPr/>
        </p:nvSpPr>
        <p:spPr>
          <a:xfrm>
            <a:off x="8336114" y="5513490"/>
            <a:ext cx="1584511" cy="153888"/>
          </a:xfrm>
          <a:prstGeom prst="rect">
            <a:avLst/>
          </a:prstGeom>
          <a:noFill/>
        </p:spPr>
        <p:txBody>
          <a:bodyPr wrap="square">
            <a:spAutoFit/>
          </a:bodyPr>
          <a:lstStyle/>
          <a:p>
            <a:r>
              <a:rPr lang="hu-HU" altLang="hu-HU" sz="400" b="1" dirty="0" err="1">
                <a:solidFill>
                  <a:schemeClr val="bg1"/>
                </a:solidFill>
                <a:latin typeface="Arial" panose="020B0604020202020204" pitchFamily="34" charset="0"/>
              </a:rPr>
              <a:t>Particles</a:t>
            </a:r>
            <a:r>
              <a:rPr lang="hu-HU" altLang="hu-HU" sz="400" b="1" dirty="0">
                <a:solidFill>
                  <a:schemeClr val="bg1"/>
                </a:solidFill>
                <a:latin typeface="Arial" panose="020B0604020202020204" pitchFamily="34" charset="0"/>
              </a:rPr>
              <a:t> </a:t>
            </a:r>
            <a:r>
              <a:rPr lang="hu-HU" altLang="hu-HU" sz="400" b="1" dirty="0" err="1">
                <a:solidFill>
                  <a:schemeClr val="bg1"/>
                </a:solidFill>
                <a:latin typeface="Arial" panose="020B0604020202020204" pitchFamily="34" charset="0"/>
              </a:rPr>
              <a:t>not</a:t>
            </a:r>
            <a:r>
              <a:rPr lang="hu-HU" altLang="hu-HU" sz="400" b="1" dirty="0">
                <a:solidFill>
                  <a:schemeClr val="bg1"/>
                </a:solidFill>
                <a:latin typeface="Arial" panose="020B0604020202020204" pitchFamily="34" charset="0"/>
              </a:rPr>
              <a:t> </a:t>
            </a:r>
            <a:r>
              <a:rPr lang="hu-HU" altLang="hu-HU" sz="400" b="1" dirty="0" err="1">
                <a:solidFill>
                  <a:schemeClr val="bg1"/>
                </a:solidFill>
                <a:latin typeface="Arial" panose="020B0604020202020204" pitchFamily="34" charset="0"/>
              </a:rPr>
              <a:t>found</a:t>
            </a:r>
            <a:r>
              <a:rPr lang="hu-HU" altLang="hu-HU" sz="400" b="1" dirty="0">
                <a:solidFill>
                  <a:schemeClr val="bg1"/>
                </a:solidFill>
                <a:latin typeface="Arial" panose="020B0604020202020204" pitchFamily="34" charset="0"/>
              </a:rPr>
              <a:t>.</a:t>
            </a:r>
            <a:endParaRPr lang="hu-HU" sz="400" dirty="0">
              <a:solidFill>
                <a:schemeClr val="bg1"/>
              </a:solidFill>
            </a:endParaRPr>
          </a:p>
        </p:txBody>
      </p:sp>
      <p:sp>
        <p:nvSpPr>
          <p:cNvPr id="8" name="TextBox 7">
            <a:extLst>
              <a:ext uri="{FF2B5EF4-FFF2-40B4-BE49-F238E27FC236}">
                <a16:creationId xmlns:a16="http://schemas.microsoft.com/office/drawing/2014/main" id="{5339C280-4CB0-50E8-D354-B5D8AA6A6516}"/>
              </a:ext>
            </a:extLst>
          </p:cNvPr>
          <p:cNvSpPr txBox="1"/>
          <p:nvPr/>
        </p:nvSpPr>
        <p:spPr>
          <a:xfrm>
            <a:off x="8291094" y="4115032"/>
            <a:ext cx="1584176" cy="153888"/>
          </a:xfrm>
          <a:prstGeom prst="rect">
            <a:avLst/>
          </a:prstGeom>
          <a:noFill/>
        </p:spPr>
        <p:txBody>
          <a:bodyPr wrap="square">
            <a:spAutoFit/>
          </a:bodyPr>
          <a:lstStyle/>
          <a:p>
            <a:r>
              <a:rPr lang="hu-HU" altLang="hu-HU" sz="400" b="1" dirty="0" err="1">
                <a:solidFill>
                  <a:schemeClr val="bg1"/>
                </a:solidFill>
                <a:latin typeface="Arial" panose="020B0604020202020204" pitchFamily="34" charset="0"/>
              </a:rPr>
              <a:t>Wafer</a:t>
            </a:r>
            <a:r>
              <a:rPr lang="hu-HU" altLang="hu-HU" sz="400" b="1" dirty="0">
                <a:solidFill>
                  <a:schemeClr val="bg1"/>
                </a:solidFill>
                <a:latin typeface="Arial" panose="020B0604020202020204" pitchFamily="34" charset="0"/>
              </a:rPr>
              <a:t> </a:t>
            </a:r>
            <a:r>
              <a:rPr lang="hu-HU" altLang="hu-HU" sz="400" b="1" dirty="0" err="1">
                <a:solidFill>
                  <a:schemeClr val="bg1"/>
                </a:solidFill>
                <a:latin typeface="Arial" panose="020B0604020202020204" pitchFamily="34" charset="0"/>
              </a:rPr>
              <a:t>treatment</a:t>
            </a:r>
            <a:r>
              <a:rPr lang="hu-HU" altLang="hu-HU" sz="400" b="1" dirty="0">
                <a:solidFill>
                  <a:schemeClr val="bg1"/>
                </a:solidFill>
                <a:latin typeface="Arial" panose="020B0604020202020204" pitchFamily="34" charset="0"/>
              </a:rPr>
              <a:t> is OK</a:t>
            </a:r>
            <a:endParaRPr lang="hu-HU" sz="400" dirty="0">
              <a:solidFill>
                <a:schemeClr val="bg1"/>
              </a:solidFill>
            </a:endParaRPr>
          </a:p>
        </p:txBody>
      </p:sp>
      <p:sp>
        <p:nvSpPr>
          <p:cNvPr id="9" name="TextBox 8">
            <a:extLst>
              <a:ext uri="{FF2B5EF4-FFF2-40B4-BE49-F238E27FC236}">
                <a16:creationId xmlns:a16="http://schemas.microsoft.com/office/drawing/2014/main" id="{8621CB6B-1275-D220-57F7-DBDF3066D235}"/>
              </a:ext>
            </a:extLst>
          </p:cNvPr>
          <p:cNvSpPr txBox="1"/>
          <p:nvPr/>
        </p:nvSpPr>
        <p:spPr>
          <a:xfrm>
            <a:off x="5698728" y="3914507"/>
            <a:ext cx="1584176" cy="153888"/>
          </a:xfrm>
          <a:prstGeom prst="rect">
            <a:avLst/>
          </a:prstGeom>
          <a:noFill/>
        </p:spPr>
        <p:txBody>
          <a:bodyPr wrap="square">
            <a:spAutoFit/>
          </a:bodyPr>
          <a:lstStyle/>
          <a:p>
            <a:r>
              <a:rPr lang="hu-HU" altLang="hu-HU" sz="400" b="1" dirty="0" err="1">
                <a:solidFill>
                  <a:schemeClr val="bg1"/>
                </a:solidFill>
                <a:latin typeface="Arial" panose="020B0604020202020204" pitchFamily="34" charset="0"/>
              </a:rPr>
              <a:t>Kurtoskalacs</a:t>
            </a:r>
            <a:r>
              <a:rPr lang="hu-HU" altLang="hu-HU" sz="400" b="1" dirty="0">
                <a:solidFill>
                  <a:schemeClr val="bg1"/>
                </a:solidFill>
                <a:latin typeface="Arial" panose="020B0604020202020204" pitchFamily="34" charset="0"/>
              </a:rPr>
              <a:t> is OK</a:t>
            </a:r>
            <a:endParaRPr lang="hu-HU" sz="400" dirty="0">
              <a:solidFill>
                <a:schemeClr val="bg1"/>
              </a:solidFill>
            </a:endParaRPr>
          </a:p>
        </p:txBody>
      </p:sp>
      <p:sp>
        <p:nvSpPr>
          <p:cNvPr id="10" name="TextBox 9">
            <a:extLst>
              <a:ext uri="{FF2B5EF4-FFF2-40B4-BE49-F238E27FC236}">
                <a16:creationId xmlns:a16="http://schemas.microsoft.com/office/drawing/2014/main" id="{51180946-DE50-AD18-AD26-AC6F97B8989E}"/>
              </a:ext>
            </a:extLst>
          </p:cNvPr>
          <p:cNvSpPr txBox="1"/>
          <p:nvPr/>
        </p:nvSpPr>
        <p:spPr>
          <a:xfrm>
            <a:off x="6806517" y="5761535"/>
            <a:ext cx="1584511" cy="169277"/>
          </a:xfrm>
          <a:prstGeom prst="rect">
            <a:avLst/>
          </a:prstGeom>
          <a:noFill/>
        </p:spPr>
        <p:txBody>
          <a:bodyPr wrap="square">
            <a:spAutoFit/>
          </a:bodyPr>
          <a:lstStyle/>
          <a:p>
            <a:r>
              <a:rPr lang="en-US" altLang="hu-HU" sz="500" b="1" dirty="0">
                <a:solidFill>
                  <a:schemeClr val="bg1"/>
                </a:solidFill>
                <a:latin typeface="Arial" panose="020B0604020202020204" pitchFamily="34" charset="0"/>
              </a:rPr>
              <a:t>For All Your Metrology Needs</a:t>
            </a:r>
          </a:p>
        </p:txBody>
      </p:sp>
      <p:sp>
        <p:nvSpPr>
          <p:cNvPr id="11" name="TextBox 10">
            <a:extLst>
              <a:ext uri="{FF2B5EF4-FFF2-40B4-BE49-F238E27FC236}">
                <a16:creationId xmlns:a16="http://schemas.microsoft.com/office/drawing/2014/main" id="{103E3436-8192-4CE8-D87E-5040B52F1876}"/>
              </a:ext>
            </a:extLst>
          </p:cNvPr>
          <p:cNvSpPr txBox="1"/>
          <p:nvPr/>
        </p:nvSpPr>
        <p:spPr>
          <a:xfrm>
            <a:off x="6858000" y="5632996"/>
            <a:ext cx="1023636" cy="169277"/>
          </a:xfrm>
          <a:prstGeom prst="rect">
            <a:avLst/>
          </a:prstGeom>
          <a:noFill/>
        </p:spPr>
        <p:txBody>
          <a:bodyPr wrap="square">
            <a:spAutoFit/>
          </a:bodyPr>
          <a:lstStyle/>
          <a:p>
            <a:r>
              <a:rPr lang="hu-HU" altLang="hu-HU" sz="500" b="1" dirty="0">
                <a:solidFill>
                  <a:schemeClr val="bg1"/>
                </a:solidFill>
              </a:rPr>
              <a:t>Aki megeszi az ebédemet…</a:t>
            </a:r>
            <a:endParaRPr lang="en-US" altLang="hu-HU" sz="500" b="1" dirty="0">
              <a:solidFill>
                <a:schemeClr val="bg1"/>
              </a:solidFill>
              <a:latin typeface="Arial" panose="020B0604020202020204" pitchFamily="34" charset="0"/>
            </a:endParaRPr>
          </a:p>
        </p:txBody>
      </p:sp>
      <p:sp>
        <p:nvSpPr>
          <p:cNvPr id="13" name="TextBox 12">
            <a:extLst>
              <a:ext uri="{FF2B5EF4-FFF2-40B4-BE49-F238E27FC236}">
                <a16:creationId xmlns:a16="http://schemas.microsoft.com/office/drawing/2014/main" id="{54B44016-171D-C9D1-F2CD-4C7CC477EE7A}"/>
              </a:ext>
            </a:extLst>
          </p:cNvPr>
          <p:cNvSpPr txBox="1"/>
          <p:nvPr/>
        </p:nvSpPr>
        <p:spPr>
          <a:xfrm>
            <a:off x="5698728" y="4661443"/>
            <a:ext cx="1584176" cy="153888"/>
          </a:xfrm>
          <a:prstGeom prst="rect">
            <a:avLst/>
          </a:prstGeom>
          <a:noFill/>
        </p:spPr>
        <p:txBody>
          <a:bodyPr wrap="square">
            <a:spAutoFit/>
          </a:bodyPr>
          <a:lstStyle/>
          <a:p>
            <a:r>
              <a:rPr lang="hu-HU" altLang="hu-HU" sz="400" b="1" dirty="0">
                <a:solidFill>
                  <a:schemeClr val="bg1"/>
                </a:solidFill>
                <a:latin typeface="Arial" panose="020B0604020202020204" pitchFamily="34" charset="0"/>
              </a:rPr>
              <a:t>ACV-3000       100%</a:t>
            </a:r>
            <a:endParaRPr lang="hu-HU" sz="400" dirty="0">
              <a:solidFill>
                <a:schemeClr val="bg1"/>
              </a:solidFill>
            </a:endParaRPr>
          </a:p>
        </p:txBody>
      </p:sp>
      <p:sp>
        <p:nvSpPr>
          <p:cNvPr id="14" name="TextBox 13">
            <a:extLst>
              <a:ext uri="{FF2B5EF4-FFF2-40B4-BE49-F238E27FC236}">
                <a16:creationId xmlns:a16="http://schemas.microsoft.com/office/drawing/2014/main" id="{53C1964E-2DE8-74DB-28BE-DD6773478220}"/>
              </a:ext>
            </a:extLst>
          </p:cNvPr>
          <p:cNvSpPr txBox="1"/>
          <p:nvPr/>
        </p:nvSpPr>
        <p:spPr>
          <a:xfrm>
            <a:off x="8838966" y="5081821"/>
            <a:ext cx="1584176" cy="138499"/>
          </a:xfrm>
          <a:prstGeom prst="rect">
            <a:avLst/>
          </a:prstGeom>
          <a:noFill/>
        </p:spPr>
        <p:txBody>
          <a:bodyPr wrap="square">
            <a:spAutoFit/>
          </a:bodyPr>
          <a:lstStyle/>
          <a:p>
            <a:r>
              <a:rPr lang="hu-HU" altLang="hu-HU" sz="300" b="1" dirty="0">
                <a:solidFill>
                  <a:schemeClr val="bg1"/>
                </a:solidFill>
                <a:latin typeface="Arial" panose="020B0604020202020204" pitchFamily="34" charset="0"/>
              </a:rPr>
              <a:t>I♥MA</a:t>
            </a:r>
            <a:endParaRPr lang="hu-HU" sz="300" dirty="0">
              <a:solidFill>
                <a:schemeClr val="bg1"/>
              </a:solidFill>
            </a:endParaRPr>
          </a:p>
        </p:txBody>
      </p:sp>
      <p:sp>
        <p:nvSpPr>
          <p:cNvPr id="15" name="TextBox 14">
            <a:extLst>
              <a:ext uri="{FF2B5EF4-FFF2-40B4-BE49-F238E27FC236}">
                <a16:creationId xmlns:a16="http://schemas.microsoft.com/office/drawing/2014/main" id="{7B285768-9A77-168B-E3F0-1D57D41B31D4}"/>
              </a:ext>
            </a:extLst>
          </p:cNvPr>
          <p:cNvSpPr txBox="1"/>
          <p:nvPr/>
        </p:nvSpPr>
        <p:spPr>
          <a:xfrm>
            <a:off x="6791321" y="3940813"/>
            <a:ext cx="1584176" cy="169277"/>
          </a:xfrm>
          <a:prstGeom prst="rect">
            <a:avLst/>
          </a:prstGeom>
          <a:noFill/>
        </p:spPr>
        <p:txBody>
          <a:bodyPr wrap="square">
            <a:spAutoFit/>
          </a:bodyPr>
          <a:lstStyle/>
          <a:p>
            <a:r>
              <a:rPr lang="hu-HU" altLang="hu-HU" sz="500" b="1" dirty="0">
                <a:solidFill>
                  <a:schemeClr val="bg1"/>
                </a:solidFill>
                <a:latin typeface="Arial" panose="020B0604020202020204" pitchFamily="34" charset="0"/>
              </a:rPr>
              <a:t>SAM2 is </a:t>
            </a:r>
            <a:r>
              <a:rPr lang="hu-HU" altLang="hu-HU" sz="500" b="1" dirty="0" err="1">
                <a:solidFill>
                  <a:schemeClr val="bg1"/>
                </a:solidFill>
                <a:latin typeface="Arial" panose="020B0604020202020204" pitchFamily="34" charset="0"/>
              </a:rPr>
              <a:t>loaded</a:t>
            </a:r>
            <a:endParaRPr lang="hu-HU" sz="500" dirty="0">
              <a:solidFill>
                <a:schemeClr val="bg1"/>
              </a:solidFill>
            </a:endParaRPr>
          </a:p>
        </p:txBody>
      </p:sp>
      <p:sp>
        <p:nvSpPr>
          <p:cNvPr id="16" name="TextBox 15">
            <a:extLst>
              <a:ext uri="{FF2B5EF4-FFF2-40B4-BE49-F238E27FC236}">
                <a16:creationId xmlns:a16="http://schemas.microsoft.com/office/drawing/2014/main" id="{B1C5F6B5-DB9D-B35D-8C46-E221781B6527}"/>
              </a:ext>
            </a:extLst>
          </p:cNvPr>
          <p:cNvSpPr txBox="1"/>
          <p:nvPr/>
        </p:nvSpPr>
        <p:spPr>
          <a:xfrm>
            <a:off x="8336113" y="5591936"/>
            <a:ext cx="762876" cy="153888"/>
          </a:xfrm>
          <a:prstGeom prst="rect">
            <a:avLst/>
          </a:prstGeom>
          <a:noFill/>
        </p:spPr>
        <p:txBody>
          <a:bodyPr wrap="square">
            <a:spAutoFit/>
          </a:bodyPr>
          <a:lstStyle/>
          <a:p>
            <a:r>
              <a:rPr lang="hu-HU" altLang="hu-HU" sz="400" b="1" dirty="0" err="1">
                <a:solidFill>
                  <a:schemeClr val="bg1"/>
                </a:solidFill>
                <a:latin typeface="Arial" panose="020B0604020202020204" pitchFamily="34" charset="0"/>
              </a:rPr>
              <a:t>Chuck</a:t>
            </a:r>
            <a:r>
              <a:rPr lang="hu-HU" altLang="hu-HU" sz="400" b="1" dirty="0">
                <a:solidFill>
                  <a:schemeClr val="bg1"/>
                </a:solidFill>
                <a:latin typeface="Arial" panose="020B0604020202020204" pitchFamily="34" charset="0"/>
              </a:rPr>
              <a:t> is OK. MÜ is OK.</a:t>
            </a:r>
            <a:endParaRPr lang="hu-HU" sz="400" dirty="0">
              <a:solidFill>
                <a:schemeClr val="bg1"/>
              </a:solidFill>
            </a:endParaRPr>
          </a:p>
        </p:txBody>
      </p:sp>
      <p:sp>
        <p:nvSpPr>
          <p:cNvPr id="17" name="TextBox 16">
            <a:extLst>
              <a:ext uri="{FF2B5EF4-FFF2-40B4-BE49-F238E27FC236}">
                <a16:creationId xmlns:a16="http://schemas.microsoft.com/office/drawing/2014/main" id="{A5CB1F6F-CEFC-4B8A-F7E6-32EADA010AB7}"/>
              </a:ext>
            </a:extLst>
          </p:cNvPr>
          <p:cNvSpPr txBox="1"/>
          <p:nvPr/>
        </p:nvSpPr>
        <p:spPr>
          <a:xfrm>
            <a:off x="5712234" y="4930358"/>
            <a:ext cx="1584176" cy="276999"/>
          </a:xfrm>
          <a:prstGeom prst="rect">
            <a:avLst/>
          </a:prstGeom>
          <a:noFill/>
        </p:spPr>
        <p:txBody>
          <a:bodyPr wrap="square">
            <a:spAutoFit/>
          </a:bodyPr>
          <a:lstStyle/>
          <a:p>
            <a:r>
              <a:rPr lang="hu-HU" sz="400" b="1" dirty="0" err="1">
                <a:solidFill>
                  <a:schemeClr val="bg1"/>
                </a:solidFill>
              </a:rPr>
              <a:t>Photoluminescence</a:t>
            </a:r>
            <a:r>
              <a:rPr lang="hu-HU" sz="400" b="1" dirty="0">
                <a:solidFill>
                  <a:schemeClr val="bg1"/>
                </a:solidFill>
              </a:rPr>
              <a:t> </a:t>
            </a:r>
          </a:p>
          <a:p>
            <a:r>
              <a:rPr lang="hu-HU" sz="400" b="1" dirty="0">
                <a:solidFill>
                  <a:schemeClr val="bg1"/>
                </a:solidFill>
              </a:rPr>
              <a:t>is </a:t>
            </a:r>
            <a:r>
              <a:rPr lang="hu-HU" sz="400" b="1" dirty="0" err="1">
                <a:solidFill>
                  <a:schemeClr val="bg1"/>
                </a:solidFill>
              </a:rPr>
              <a:t>cool</a:t>
            </a:r>
            <a:r>
              <a:rPr lang="hu-HU" sz="400" b="1" dirty="0">
                <a:solidFill>
                  <a:schemeClr val="bg1"/>
                </a:solidFill>
              </a:rPr>
              <a:t>.</a:t>
            </a:r>
            <a:br>
              <a:rPr lang="hu-HU" sz="400" b="1" dirty="0">
                <a:solidFill>
                  <a:schemeClr val="bg1"/>
                </a:solidFill>
              </a:rPr>
            </a:br>
            <a:endParaRPr lang="hu-HU" sz="400" b="1" dirty="0">
              <a:solidFill>
                <a:schemeClr val="bg1"/>
              </a:solidFill>
            </a:endParaRPr>
          </a:p>
        </p:txBody>
      </p:sp>
      <p:sp>
        <p:nvSpPr>
          <p:cNvPr id="18" name="TextBox 17">
            <a:extLst>
              <a:ext uri="{FF2B5EF4-FFF2-40B4-BE49-F238E27FC236}">
                <a16:creationId xmlns:a16="http://schemas.microsoft.com/office/drawing/2014/main" id="{58F1799A-1F48-989E-51C1-D54C04111909}"/>
              </a:ext>
            </a:extLst>
          </p:cNvPr>
          <p:cNvSpPr txBox="1"/>
          <p:nvPr/>
        </p:nvSpPr>
        <p:spPr>
          <a:xfrm>
            <a:off x="8319305" y="4332359"/>
            <a:ext cx="801603" cy="215444"/>
          </a:xfrm>
          <a:prstGeom prst="rect">
            <a:avLst/>
          </a:prstGeom>
          <a:noFill/>
        </p:spPr>
        <p:txBody>
          <a:bodyPr wrap="square">
            <a:spAutoFit/>
          </a:bodyPr>
          <a:lstStyle/>
          <a:p>
            <a:r>
              <a:rPr lang="hu-HU" altLang="hu-HU" sz="400" b="1" dirty="0">
                <a:solidFill>
                  <a:schemeClr val="bg1"/>
                </a:solidFill>
                <a:latin typeface="Arial" panose="020B0604020202020204" pitchFamily="34" charset="0"/>
              </a:rPr>
              <a:t>99.8% </a:t>
            </a:r>
            <a:r>
              <a:rPr lang="hu-HU" altLang="hu-HU" sz="400" b="1" dirty="0" err="1">
                <a:solidFill>
                  <a:schemeClr val="bg1"/>
                </a:solidFill>
                <a:latin typeface="Arial" panose="020B0604020202020204" pitchFamily="34" charset="0"/>
              </a:rPr>
              <a:t>ethylalcohol</a:t>
            </a:r>
            <a:r>
              <a:rPr lang="hu-HU" altLang="hu-HU" sz="400" b="1" dirty="0">
                <a:solidFill>
                  <a:schemeClr val="bg1"/>
                </a:solidFill>
                <a:latin typeface="Arial" panose="020B0604020202020204" pitchFamily="34" charset="0"/>
              </a:rPr>
              <a:t>  </a:t>
            </a:r>
            <a:r>
              <a:rPr lang="hu-HU" altLang="hu-HU" sz="400" b="1" dirty="0" err="1">
                <a:solidFill>
                  <a:schemeClr val="bg1"/>
                </a:solidFill>
                <a:latin typeface="Arial" panose="020B0604020202020204" pitchFamily="34" charset="0"/>
              </a:rPr>
              <a:t>was</a:t>
            </a:r>
            <a:r>
              <a:rPr lang="hu-HU" altLang="hu-HU" sz="400" b="1" dirty="0">
                <a:solidFill>
                  <a:schemeClr val="bg1"/>
                </a:solidFill>
                <a:latin typeface="Arial" panose="020B0604020202020204" pitchFamily="34" charset="0"/>
              </a:rPr>
              <a:t> </a:t>
            </a:r>
            <a:r>
              <a:rPr lang="hu-HU" altLang="hu-HU" sz="400" b="1" dirty="0" err="1">
                <a:solidFill>
                  <a:schemeClr val="bg1"/>
                </a:solidFill>
                <a:latin typeface="Arial" panose="020B0604020202020204" pitchFamily="34" charset="0"/>
              </a:rPr>
              <a:t>found</a:t>
            </a:r>
            <a:r>
              <a:rPr lang="hu-HU" altLang="hu-HU" sz="400" b="1" dirty="0">
                <a:solidFill>
                  <a:schemeClr val="bg1"/>
                </a:solidFill>
                <a:latin typeface="Arial" panose="020B0604020202020204" pitchFamily="34" charset="0"/>
              </a:rPr>
              <a:t> in vegyilabor…</a:t>
            </a:r>
            <a:endParaRPr lang="hu-HU" sz="400" dirty="0">
              <a:solidFill>
                <a:schemeClr val="bg1"/>
              </a:solidFill>
            </a:endParaRPr>
          </a:p>
        </p:txBody>
      </p:sp>
      <p:pic>
        <p:nvPicPr>
          <p:cNvPr id="5128" name="Picture 8" descr="Even simple motions make ripples across brain, study finds">
            <a:extLst>
              <a:ext uri="{FF2B5EF4-FFF2-40B4-BE49-F238E27FC236}">
                <a16:creationId xmlns:a16="http://schemas.microsoft.com/office/drawing/2014/main" id="{9DA5D0A8-03CE-C160-10DD-FF629BAFC95B}"/>
              </a:ext>
            </a:extLst>
          </p:cNvPr>
          <p:cNvPicPr>
            <a:picLocks noChangeAspect="1" noChangeArrowheads="1"/>
          </p:cNvPicPr>
          <p:nvPr/>
        </p:nvPicPr>
        <p:blipFill>
          <a:blip r:embed="rId5">
            <a:alphaModFix amt="76000"/>
            <a:extLst>
              <a:ext uri="{28A0092B-C50C-407E-A947-70E740481C1C}">
                <a14:useLocalDpi xmlns:a14="http://schemas.microsoft.com/office/drawing/2010/main" val="0"/>
              </a:ext>
            </a:extLst>
          </a:blip>
          <a:srcRect/>
          <a:stretch>
            <a:fillRect/>
          </a:stretch>
        </p:blipFill>
        <p:spPr bwMode="auto">
          <a:xfrm>
            <a:off x="6478694" y="945775"/>
            <a:ext cx="2494146" cy="1662764"/>
          </a:xfrm>
          <a:prstGeom prst="rect">
            <a:avLst/>
          </a:prstGeom>
          <a:noFill/>
          <a:effectLst>
            <a:softEdge rad="508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172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in by dazai on cialian murphy | Cillian murphy, Cillian murphy peaky  blinders, Alex pettyfer">
            <a:extLst>
              <a:ext uri="{FF2B5EF4-FFF2-40B4-BE49-F238E27FC236}">
                <a16:creationId xmlns:a16="http://schemas.microsoft.com/office/drawing/2014/main" id="{F6805FE9-9284-500B-FD4C-0F3BDF4A49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234" y="1357440"/>
            <a:ext cx="4464208" cy="245531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4D272900-AA65-5A31-AF57-CC3F3C0C9C34}"/>
              </a:ext>
            </a:extLst>
          </p:cNvPr>
          <p:cNvSpPr/>
          <p:nvPr/>
        </p:nvSpPr>
        <p:spPr>
          <a:xfrm>
            <a:off x="4410422" y="1128659"/>
            <a:ext cx="4699011" cy="30194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pic>
        <p:nvPicPr>
          <p:cNvPr id="4112" name="Picture 16" descr="Ishihara szinteveszto teszt">
            <a:extLst>
              <a:ext uri="{FF2B5EF4-FFF2-40B4-BE49-F238E27FC236}">
                <a16:creationId xmlns:a16="http://schemas.microsoft.com/office/drawing/2014/main" id="{B925B5AC-68F1-F8E4-DE54-5D8776558D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8411" y="2199108"/>
            <a:ext cx="1202111" cy="1202111"/>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Színtévesztés - Szemőr">
            <a:extLst>
              <a:ext uri="{FF2B5EF4-FFF2-40B4-BE49-F238E27FC236}">
                <a16:creationId xmlns:a16="http://schemas.microsoft.com/office/drawing/2014/main" id="{5129D1BB-9081-17E8-63AB-870CC6E485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0591" y="4360914"/>
            <a:ext cx="1710123" cy="1710123"/>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Prismalence">
            <a:extLst>
              <a:ext uri="{FF2B5EF4-FFF2-40B4-BE49-F238E27FC236}">
                <a16:creationId xmlns:a16="http://schemas.microsoft.com/office/drawing/2014/main" id="{98A03804-3A5B-51F4-B4B0-563B444955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0420" y="4007632"/>
            <a:ext cx="3210022" cy="2416688"/>
          </a:xfrm>
          <a:prstGeom prst="rect">
            <a:avLst/>
          </a:prstGeom>
          <a:noFill/>
          <a:extLst>
            <a:ext uri="{909E8E84-426E-40DD-AFC4-6F175D3DCCD1}">
              <a14:hiddenFill xmlns:a14="http://schemas.microsoft.com/office/drawing/2010/main">
                <a:solidFill>
                  <a:srgbClr val="FFFFFF"/>
                </a:solidFill>
              </a14:hiddenFill>
            </a:ext>
          </a:extLst>
        </p:spPr>
      </p:pic>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en-US" altLang="hu-HU" dirty="0"/>
              <a:t>Illusion and the technology behind it</a:t>
            </a:r>
            <a:endParaRPr lang="hu-HU" altLang="hu-HU" dirty="0"/>
          </a:p>
          <a:p>
            <a:r>
              <a:rPr lang="hu-HU" altLang="hu-HU" dirty="0" err="1"/>
              <a:t>Receptors</a:t>
            </a:r>
            <a:r>
              <a:rPr lang="hu-HU" altLang="hu-HU" dirty="0"/>
              <a:t> </a:t>
            </a:r>
            <a:r>
              <a:rPr lang="en-US" altLang="hu-HU" dirty="0"/>
              <a:t>of the human eye</a:t>
            </a:r>
            <a:r>
              <a:rPr lang="hu-HU" altLang="hu-HU" dirty="0"/>
              <a:t> I</a:t>
            </a:r>
            <a:endParaRPr lang="en-US" altLang="hu-HU" dirty="0"/>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6/24/2024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3</a:t>
            </a:fld>
            <a:endParaRPr lang="en-US" altLang="hu-HU" sz="1200">
              <a:solidFill>
                <a:srgbClr val="234DA2"/>
              </a:solidFill>
              <a:latin typeface="Neo Tech Semilab" panose="02000000000000000000"/>
            </a:endParaRPr>
          </a:p>
        </p:txBody>
      </p:sp>
      <p:sp>
        <p:nvSpPr>
          <p:cNvPr id="16390" name="Szöveg helye 5">
            <a:extLst>
              <a:ext uri="{FF2B5EF4-FFF2-40B4-BE49-F238E27FC236}">
                <a16:creationId xmlns:a16="http://schemas.microsoft.com/office/drawing/2014/main" id="{9416961E-A595-4F5B-AB33-7CBA79702D7D}"/>
              </a:ext>
            </a:extLst>
          </p:cNvPr>
          <p:cNvSpPr>
            <a:spLocks noGrp="1"/>
          </p:cNvSpPr>
          <p:nvPr>
            <p:ph type="body" sz="quarter" idx="16"/>
          </p:nvPr>
        </p:nvSpPr>
        <p:spPr>
          <a:xfrm>
            <a:off x="228600" y="1143000"/>
            <a:ext cx="8610600" cy="914400"/>
          </a:xfrm>
        </p:spPr>
        <p:txBody>
          <a:bodyPr/>
          <a:lstStyle/>
          <a:p>
            <a:r>
              <a:rPr lang="hu-HU" altLang="hu-HU" dirty="0"/>
              <a:t>Image-</a:t>
            </a:r>
            <a:r>
              <a:rPr lang="hu-HU" altLang="hu-HU" dirty="0" err="1"/>
              <a:t>forming</a:t>
            </a:r>
            <a:r>
              <a:rPr lang="hu-HU" altLang="hu-HU" dirty="0"/>
              <a:t> </a:t>
            </a:r>
            <a:r>
              <a:rPr lang="hu-HU" altLang="hu-HU" dirty="0" err="1"/>
              <a:t>receptors</a:t>
            </a:r>
            <a:endParaRPr lang="hu-HU" altLang="hu-HU" dirty="0"/>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4102" name="Picture 6" descr="Rods and Cones - What Role Do They Play in Macular Degeneration?">
            <a:extLst>
              <a:ext uri="{FF2B5EF4-FFF2-40B4-BE49-F238E27FC236}">
                <a16:creationId xmlns:a16="http://schemas.microsoft.com/office/drawing/2014/main" id="{70DD1CFB-2E53-4BF4-560A-8AA0D5DC70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626" y="3730333"/>
            <a:ext cx="4074965" cy="27057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E9C9A98-BF5A-53E1-C3D3-B4C59B97CD87}"/>
              </a:ext>
            </a:extLst>
          </p:cNvPr>
          <p:cNvPicPr>
            <a:picLocks noChangeAspect="1"/>
          </p:cNvPicPr>
          <p:nvPr/>
        </p:nvPicPr>
        <p:blipFill>
          <a:blip r:embed="rId8"/>
          <a:stretch>
            <a:fillRect/>
          </a:stretch>
        </p:blipFill>
        <p:spPr>
          <a:xfrm>
            <a:off x="270787" y="1662280"/>
            <a:ext cx="4238221" cy="2463173"/>
          </a:xfrm>
          <a:prstGeom prst="rect">
            <a:avLst/>
          </a:prstGeom>
        </p:spPr>
      </p:pic>
      <p:grpSp>
        <p:nvGrpSpPr>
          <p:cNvPr id="17" name="Group 16">
            <a:extLst>
              <a:ext uri="{FF2B5EF4-FFF2-40B4-BE49-F238E27FC236}">
                <a16:creationId xmlns:a16="http://schemas.microsoft.com/office/drawing/2014/main" id="{9AEDCD62-50D2-F7C9-4328-7B4BF2A0A60D}"/>
              </a:ext>
            </a:extLst>
          </p:cNvPr>
          <p:cNvGrpSpPr/>
          <p:nvPr/>
        </p:nvGrpSpPr>
        <p:grpSpPr>
          <a:xfrm>
            <a:off x="5794282" y="1061130"/>
            <a:ext cx="3135539" cy="2910027"/>
            <a:chOff x="5794282" y="1061130"/>
            <a:chExt cx="3135539" cy="2910027"/>
          </a:xfrm>
        </p:grpSpPr>
        <p:pic>
          <p:nvPicPr>
            <p:cNvPr id="4104" name="Picture 8" descr="How Do We See Light? | Ask A Biologist">
              <a:extLst>
                <a:ext uri="{FF2B5EF4-FFF2-40B4-BE49-F238E27FC236}">
                  <a16:creationId xmlns:a16="http://schemas.microsoft.com/office/drawing/2014/main" id="{DE88BB30-5F73-F3FA-CEE6-93A225D7B6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4282" y="1499448"/>
              <a:ext cx="3135539" cy="247170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9660093-2229-443C-E211-2336CA9C7518}"/>
                </a:ext>
              </a:extLst>
            </p:cNvPr>
            <p:cNvGrpSpPr/>
            <p:nvPr/>
          </p:nvGrpSpPr>
          <p:grpSpPr>
            <a:xfrm>
              <a:off x="6180419" y="1061130"/>
              <a:ext cx="2030517" cy="469182"/>
              <a:chOff x="5762016" y="5100196"/>
              <a:chExt cx="2030517" cy="469182"/>
            </a:xfrm>
          </p:grpSpPr>
          <p:sp>
            <p:nvSpPr>
              <p:cNvPr id="12" name="TextBox 11">
                <a:extLst>
                  <a:ext uri="{FF2B5EF4-FFF2-40B4-BE49-F238E27FC236}">
                    <a16:creationId xmlns:a16="http://schemas.microsoft.com/office/drawing/2014/main" id="{A5A26272-D6CF-1D5D-3295-3F0CED18C6F0}"/>
                  </a:ext>
                </a:extLst>
              </p:cNvPr>
              <p:cNvSpPr txBox="1"/>
              <p:nvPr/>
            </p:nvSpPr>
            <p:spPr>
              <a:xfrm>
                <a:off x="5762016" y="5107713"/>
                <a:ext cx="856087" cy="461665"/>
              </a:xfrm>
              <a:prstGeom prst="rect">
                <a:avLst/>
              </a:prstGeom>
              <a:noFill/>
            </p:spPr>
            <p:txBody>
              <a:bodyPr wrap="square">
                <a:spAutoFit/>
              </a:bodyPr>
              <a:lstStyle/>
              <a:p>
                <a:pPr algn="ctr"/>
                <a:r>
                  <a:rPr lang="hu-HU" sz="1200" dirty="0">
                    <a:solidFill>
                      <a:schemeClr val="tx2">
                        <a:lumMod val="60000"/>
                        <a:lumOff val="40000"/>
                      </a:schemeClr>
                    </a:solidFill>
                  </a:rPr>
                  <a:t>437 </a:t>
                </a:r>
              </a:p>
              <a:p>
                <a:pPr algn="ctr"/>
                <a:r>
                  <a:rPr lang="hu-HU" sz="1200" dirty="0">
                    <a:solidFill>
                      <a:schemeClr val="tx2">
                        <a:lumMod val="60000"/>
                        <a:lumOff val="40000"/>
                      </a:schemeClr>
                    </a:solidFill>
                  </a:rPr>
                  <a:t>nm</a:t>
                </a:r>
              </a:p>
            </p:txBody>
          </p:sp>
          <p:sp>
            <p:nvSpPr>
              <p:cNvPr id="13" name="TextBox 12">
                <a:extLst>
                  <a:ext uri="{FF2B5EF4-FFF2-40B4-BE49-F238E27FC236}">
                    <a16:creationId xmlns:a16="http://schemas.microsoft.com/office/drawing/2014/main" id="{FF1D34D0-8FC4-F5C6-D082-0C7F052E2D55}"/>
                  </a:ext>
                </a:extLst>
              </p:cNvPr>
              <p:cNvSpPr txBox="1"/>
              <p:nvPr/>
            </p:nvSpPr>
            <p:spPr>
              <a:xfrm>
                <a:off x="6324504" y="5100196"/>
                <a:ext cx="762476" cy="461665"/>
              </a:xfrm>
              <a:prstGeom prst="rect">
                <a:avLst/>
              </a:prstGeom>
              <a:noFill/>
            </p:spPr>
            <p:txBody>
              <a:bodyPr wrap="square">
                <a:spAutoFit/>
              </a:bodyPr>
              <a:lstStyle/>
              <a:p>
                <a:pPr algn="ctr"/>
                <a:r>
                  <a:rPr lang="hu-HU" sz="1200" dirty="0"/>
                  <a:t>498 </a:t>
                </a:r>
              </a:p>
              <a:p>
                <a:pPr algn="ctr"/>
                <a:r>
                  <a:rPr lang="hu-HU" sz="1200" dirty="0"/>
                  <a:t>nm</a:t>
                </a:r>
              </a:p>
            </p:txBody>
          </p:sp>
          <p:sp>
            <p:nvSpPr>
              <p:cNvPr id="14" name="TextBox 13">
                <a:extLst>
                  <a:ext uri="{FF2B5EF4-FFF2-40B4-BE49-F238E27FC236}">
                    <a16:creationId xmlns:a16="http://schemas.microsoft.com/office/drawing/2014/main" id="{9D91B521-258D-CE65-B97A-7C7E71CF6521}"/>
                  </a:ext>
                </a:extLst>
              </p:cNvPr>
              <p:cNvSpPr txBox="1"/>
              <p:nvPr/>
            </p:nvSpPr>
            <p:spPr>
              <a:xfrm>
                <a:off x="6642847" y="5100196"/>
                <a:ext cx="856087" cy="461665"/>
              </a:xfrm>
              <a:prstGeom prst="rect">
                <a:avLst/>
              </a:prstGeom>
              <a:noFill/>
            </p:spPr>
            <p:txBody>
              <a:bodyPr wrap="square">
                <a:spAutoFit/>
              </a:bodyPr>
              <a:lstStyle/>
              <a:p>
                <a:pPr algn="ctr"/>
                <a:r>
                  <a:rPr lang="hu-HU" sz="1200" dirty="0">
                    <a:solidFill>
                      <a:srgbClr val="00B050"/>
                    </a:solidFill>
                  </a:rPr>
                  <a:t>533 </a:t>
                </a:r>
                <a:br>
                  <a:rPr lang="hu-HU" sz="1200" dirty="0">
                    <a:solidFill>
                      <a:srgbClr val="00B050"/>
                    </a:solidFill>
                  </a:rPr>
                </a:br>
                <a:r>
                  <a:rPr lang="hu-HU" sz="1200" dirty="0">
                    <a:solidFill>
                      <a:srgbClr val="00B050"/>
                    </a:solidFill>
                  </a:rPr>
                  <a:t>nm</a:t>
                </a:r>
              </a:p>
            </p:txBody>
          </p:sp>
          <p:sp>
            <p:nvSpPr>
              <p:cNvPr id="15" name="TextBox 14">
                <a:extLst>
                  <a:ext uri="{FF2B5EF4-FFF2-40B4-BE49-F238E27FC236}">
                    <a16:creationId xmlns:a16="http://schemas.microsoft.com/office/drawing/2014/main" id="{99591421-967A-D8CD-6A3B-F3B284F9E21D}"/>
                  </a:ext>
                </a:extLst>
              </p:cNvPr>
              <p:cNvSpPr txBox="1"/>
              <p:nvPr/>
            </p:nvSpPr>
            <p:spPr>
              <a:xfrm>
                <a:off x="6936446" y="5100196"/>
                <a:ext cx="856087" cy="461665"/>
              </a:xfrm>
              <a:prstGeom prst="rect">
                <a:avLst/>
              </a:prstGeom>
              <a:noFill/>
            </p:spPr>
            <p:txBody>
              <a:bodyPr wrap="square">
                <a:spAutoFit/>
              </a:bodyPr>
              <a:lstStyle/>
              <a:p>
                <a:pPr algn="ctr"/>
                <a:r>
                  <a:rPr lang="hu-HU" sz="1200" dirty="0">
                    <a:solidFill>
                      <a:srgbClr val="FF0000"/>
                    </a:solidFill>
                  </a:rPr>
                  <a:t>564</a:t>
                </a:r>
              </a:p>
              <a:p>
                <a:pPr algn="ctr"/>
                <a:r>
                  <a:rPr lang="hu-HU" sz="1200" dirty="0">
                    <a:solidFill>
                      <a:srgbClr val="FF0000"/>
                    </a:solidFill>
                  </a:rPr>
                  <a:t>nm</a:t>
                </a:r>
              </a:p>
            </p:txBody>
          </p:sp>
        </p:grpSp>
      </p:grpSp>
      <p:grpSp>
        <p:nvGrpSpPr>
          <p:cNvPr id="6" name="Group 5">
            <a:extLst>
              <a:ext uri="{FF2B5EF4-FFF2-40B4-BE49-F238E27FC236}">
                <a16:creationId xmlns:a16="http://schemas.microsoft.com/office/drawing/2014/main" id="{6F6CE293-8ADF-78F8-0420-2B09DE3208EE}"/>
              </a:ext>
            </a:extLst>
          </p:cNvPr>
          <p:cNvGrpSpPr/>
          <p:nvPr/>
        </p:nvGrpSpPr>
        <p:grpSpPr>
          <a:xfrm>
            <a:off x="3670793" y="1857313"/>
            <a:ext cx="489799" cy="2065770"/>
            <a:chOff x="3670793" y="1857313"/>
            <a:chExt cx="489799" cy="2065770"/>
          </a:xfrm>
        </p:grpSpPr>
        <p:sp>
          <p:nvSpPr>
            <p:cNvPr id="3" name="Oval 2">
              <a:extLst>
                <a:ext uri="{FF2B5EF4-FFF2-40B4-BE49-F238E27FC236}">
                  <a16:creationId xmlns:a16="http://schemas.microsoft.com/office/drawing/2014/main" id="{75AA13EF-3EA9-7A18-D6DD-3388B75DB8A2}"/>
                </a:ext>
              </a:extLst>
            </p:cNvPr>
            <p:cNvSpPr/>
            <p:nvPr/>
          </p:nvSpPr>
          <p:spPr>
            <a:xfrm>
              <a:off x="3767786" y="1857313"/>
              <a:ext cx="392806" cy="348195"/>
            </a:xfrm>
            <a:prstGeom prst="ellipse">
              <a:avLst/>
            </a:prstGeom>
            <a:solidFill>
              <a:srgbClr val="FFFF00">
                <a:alpha val="26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5" name="Oval 4">
              <a:extLst>
                <a:ext uri="{FF2B5EF4-FFF2-40B4-BE49-F238E27FC236}">
                  <a16:creationId xmlns:a16="http://schemas.microsoft.com/office/drawing/2014/main" id="{153A7233-5065-C0B2-B045-880A0EAA11E5}"/>
                </a:ext>
              </a:extLst>
            </p:cNvPr>
            <p:cNvSpPr/>
            <p:nvPr/>
          </p:nvSpPr>
          <p:spPr>
            <a:xfrm>
              <a:off x="3670793" y="3574888"/>
              <a:ext cx="392806" cy="348195"/>
            </a:xfrm>
            <a:prstGeom prst="ellipse">
              <a:avLst/>
            </a:prstGeom>
            <a:solidFill>
              <a:srgbClr val="FFFF00">
                <a:alpha val="26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grpSp>
      <p:sp>
        <p:nvSpPr>
          <p:cNvPr id="7" name="Oval 6">
            <a:extLst>
              <a:ext uri="{FF2B5EF4-FFF2-40B4-BE49-F238E27FC236}">
                <a16:creationId xmlns:a16="http://schemas.microsoft.com/office/drawing/2014/main" id="{71D56D42-9893-86DC-29AA-1BCF3B0F039A}"/>
              </a:ext>
            </a:extLst>
          </p:cNvPr>
          <p:cNvSpPr/>
          <p:nvPr/>
        </p:nvSpPr>
        <p:spPr>
          <a:xfrm>
            <a:off x="3203848" y="1875966"/>
            <a:ext cx="563937" cy="348195"/>
          </a:xfrm>
          <a:prstGeom prst="ellipse">
            <a:avLst/>
          </a:prstGeom>
          <a:solidFill>
            <a:srgbClr val="FFFF00">
              <a:alpha val="26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67528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en-US" altLang="hu-HU" dirty="0"/>
              <a:t>Illusion and the technology behind it</a:t>
            </a:r>
            <a:endParaRPr lang="hu-HU" altLang="hu-HU" dirty="0"/>
          </a:p>
          <a:p>
            <a:r>
              <a:rPr lang="hu-HU" altLang="hu-HU" dirty="0" err="1"/>
              <a:t>Receptors</a:t>
            </a:r>
            <a:r>
              <a:rPr lang="en-US" altLang="hu-HU" dirty="0"/>
              <a:t> of the human eye</a:t>
            </a:r>
            <a:r>
              <a:rPr lang="hu-HU" altLang="hu-HU" dirty="0"/>
              <a:t> II</a:t>
            </a:r>
            <a:endParaRPr lang="en-US" altLang="hu-HU" dirty="0"/>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6/24/2024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4</a:t>
            </a:fld>
            <a:endParaRPr lang="en-US" altLang="hu-HU" sz="1200">
              <a:solidFill>
                <a:srgbClr val="234DA2"/>
              </a:solidFill>
              <a:latin typeface="Neo Tech Semilab" panose="02000000000000000000"/>
            </a:endParaRPr>
          </a:p>
        </p:txBody>
      </p:sp>
      <p:sp>
        <p:nvSpPr>
          <p:cNvPr id="16390" name="Szöveg helye 5">
            <a:extLst>
              <a:ext uri="{FF2B5EF4-FFF2-40B4-BE49-F238E27FC236}">
                <a16:creationId xmlns:a16="http://schemas.microsoft.com/office/drawing/2014/main" id="{9416961E-A595-4F5B-AB33-7CBA79702D7D}"/>
              </a:ext>
            </a:extLst>
          </p:cNvPr>
          <p:cNvSpPr>
            <a:spLocks noGrp="1"/>
          </p:cNvSpPr>
          <p:nvPr>
            <p:ph type="body" sz="quarter" idx="16"/>
          </p:nvPr>
        </p:nvSpPr>
        <p:spPr>
          <a:xfrm>
            <a:off x="228600" y="1143000"/>
            <a:ext cx="8610600" cy="914400"/>
          </a:xfrm>
        </p:spPr>
        <p:txBody>
          <a:bodyPr/>
          <a:lstStyle/>
          <a:p>
            <a:r>
              <a:rPr lang="hu-HU" altLang="hu-HU" dirty="0"/>
              <a:t>Non-image-</a:t>
            </a:r>
            <a:r>
              <a:rPr lang="hu-HU" altLang="hu-HU" dirty="0" err="1"/>
              <a:t>forming</a:t>
            </a:r>
            <a:r>
              <a:rPr lang="hu-HU" altLang="hu-HU" dirty="0"/>
              <a:t> </a:t>
            </a:r>
            <a:r>
              <a:rPr lang="hu-HU" altLang="hu-HU" dirty="0" err="1"/>
              <a:t>receptors</a:t>
            </a:r>
            <a:endParaRPr lang="hu-HU" altLang="hu-HU" dirty="0"/>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61813"/>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10" name="Picture 9">
            <a:extLst>
              <a:ext uri="{FF2B5EF4-FFF2-40B4-BE49-F238E27FC236}">
                <a16:creationId xmlns:a16="http://schemas.microsoft.com/office/drawing/2014/main" id="{AE9C9A98-BF5A-53E1-C3D3-B4C59B97CD87}"/>
              </a:ext>
            </a:extLst>
          </p:cNvPr>
          <p:cNvPicPr>
            <a:picLocks noChangeAspect="1"/>
          </p:cNvPicPr>
          <p:nvPr/>
        </p:nvPicPr>
        <p:blipFill>
          <a:blip r:embed="rId3"/>
          <a:stretch>
            <a:fillRect/>
          </a:stretch>
        </p:blipFill>
        <p:spPr>
          <a:xfrm>
            <a:off x="270787" y="1662280"/>
            <a:ext cx="4238221" cy="2463173"/>
          </a:xfrm>
          <a:prstGeom prst="rect">
            <a:avLst/>
          </a:prstGeom>
        </p:spPr>
      </p:pic>
      <p:grpSp>
        <p:nvGrpSpPr>
          <p:cNvPr id="6" name="Group 5">
            <a:extLst>
              <a:ext uri="{FF2B5EF4-FFF2-40B4-BE49-F238E27FC236}">
                <a16:creationId xmlns:a16="http://schemas.microsoft.com/office/drawing/2014/main" id="{6F6CE293-8ADF-78F8-0420-2B09DE3208EE}"/>
              </a:ext>
            </a:extLst>
          </p:cNvPr>
          <p:cNvGrpSpPr/>
          <p:nvPr/>
        </p:nvGrpSpPr>
        <p:grpSpPr>
          <a:xfrm>
            <a:off x="3670793" y="1857313"/>
            <a:ext cx="489799" cy="2065770"/>
            <a:chOff x="3670793" y="1857313"/>
            <a:chExt cx="489799" cy="2065770"/>
          </a:xfrm>
        </p:grpSpPr>
        <p:sp>
          <p:nvSpPr>
            <p:cNvPr id="3" name="Oval 2">
              <a:extLst>
                <a:ext uri="{FF2B5EF4-FFF2-40B4-BE49-F238E27FC236}">
                  <a16:creationId xmlns:a16="http://schemas.microsoft.com/office/drawing/2014/main" id="{75AA13EF-3EA9-7A18-D6DD-3388B75DB8A2}"/>
                </a:ext>
              </a:extLst>
            </p:cNvPr>
            <p:cNvSpPr/>
            <p:nvPr/>
          </p:nvSpPr>
          <p:spPr>
            <a:xfrm>
              <a:off x="3767786" y="1857313"/>
              <a:ext cx="392806" cy="348195"/>
            </a:xfrm>
            <a:prstGeom prst="ellipse">
              <a:avLst/>
            </a:prstGeom>
            <a:solidFill>
              <a:srgbClr val="FFFF00">
                <a:alpha val="26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5" name="Oval 4">
              <a:extLst>
                <a:ext uri="{FF2B5EF4-FFF2-40B4-BE49-F238E27FC236}">
                  <a16:creationId xmlns:a16="http://schemas.microsoft.com/office/drawing/2014/main" id="{153A7233-5065-C0B2-B045-880A0EAA11E5}"/>
                </a:ext>
              </a:extLst>
            </p:cNvPr>
            <p:cNvSpPr/>
            <p:nvPr/>
          </p:nvSpPr>
          <p:spPr>
            <a:xfrm>
              <a:off x="3670793" y="3574888"/>
              <a:ext cx="392806" cy="348195"/>
            </a:xfrm>
            <a:prstGeom prst="ellipse">
              <a:avLst/>
            </a:prstGeom>
            <a:solidFill>
              <a:srgbClr val="FFFF00">
                <a:alpha val="26000"/>
              </a:srgb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grpSp>
      <p:sp>
        <p:nvSpPr>
          <p:cNvPr id="7" name="Oval 6">
            <a:extLst>
              <a:ext uri="{FF2B5EF4-FFF2-40B4-BE49-F238E27FC236}">
                <a16:creationId xmlns:a16="http://schemas.microsoft.com/office/drawing/2014/main" id="{71D56D42-9893-86DC-29AA-1BCF3B0F039A}"/>
              </a:ext>
            </a:extLst>
          </p:cNvPr>
          <p:cNvSpPr/>
          <p:nvPr/>
        </p:nvSpPr>
        <p:spPr>
          <a:xfrm>
            <a:off x="3203848" y="1875966"/>
            <a:ext cx="563937" cy="348195"/>
          </a:xfrm>
          <a:prstGeom prst="ellipse">
            <a:avLst/>
          </a:prstGeom>
          <a:solidFill>
            <a:schemeClr val="accent5">
              <a:lumMod val="75000"/>
              <a:alpha val="26000"/>
            </a:schemeClr>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8" name="TextBox 7">
            <a:extLst>
              <a:ext uri="{FF2B5EF4-FFF2-40B4-BE49-F238E27FC236}">
                <a16:creationId xmlns:a16="http://schemas.microsoft.com/office/drawing/2014/main" id="{9D5E9D63-9CDA-3912-63ED-A2A461593A72}"/>
              </a:ext>
            </a:extLst>
          </p:cNvPr>
          <p:cNvSpPr txBox="1"/>
          <p:nvPr/>
        </p:nvSpPr>
        <p:spPr>
          <a:xfrm>
            <a:off x="240995" y="4317257"/>
            <a:ext cx="8677389" cy="523220"/>
          </a:xfrm>
          <a:prstGeom prst="rect">
            <a:avLst/>
          </a:prstGeom>
          <a:noFill/>
        </p:spPr>
        <p:txBody>
          <a:bodyPr wrap="square">
            <a:spAutoFit/>
          </a:bodyPr>
          <a:lstStyle/>
          <a:p>
            <a:pPr algn="just"/>
            <a:r>
              <a:rPr lang="en-US" sz="1400" b="0" i="0" dirty="0">
                <a:effectLst/>
                <a:latin typeface="calluna"/>
              </a:rPr>
              <a:t>Limiting blue light exposure before bedtime can help keep melatonin levels high at night, helping you get to sleep sooner. Try blue light blocking glasses at night to help you get to sleep better.</a:t>
            </a:r>
            <a:endParaRPr lang="hu-HU" sz="1400" dirty="0"/>
          </a:p>
        </p:txBody>
      </p:sp>
      <p:pic>
        <p:nvPicPr>
          <p:cNvPr id="2050" name="Picture 2" descr="Double plot (2 x 24 hours.) of typical daily rhythms of body temperature, melatonin, cortisol, and alertness in humans for a natural 24-hour light/dark cycle.">
            <a:extLst>
              <a:ext uri="{FF2B5EF4-FFF2-40B4-BE49-F238E27FC236}">
                <a16:creationId xmlns:a16="http://schemas.microsoft.com/office/drawing/2014/main" id="{7A29F809-B9BC-47D9-46CC-C8EB6882B3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0438" y="5015291"/>
            <a:ext cx="3382874" cy="1156634"/>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77717076-4DFD-0576-0363-511FAE3C73B6}"/>
              </a:ext>
            </a:extLst>
          </p:cNvPr>
          <p:cNvGrpSpPr/>
          <p:nvPr/>
        </p:nvGrpSpPr>
        <p:grpSpPr>
          <a:xfrm>
            <a:off x="4551195" y="1229242"/>
            <a:ext cx="4523145" cy="3050192"/>
            <a:chOff x="4551195" y="1229242"/>
            <a:chExt cx="4523145" cy="3050192"/>
          </a:xfrm>
        </p:grpSpPr>
        <p:sp>
          <p:nvSpPr>
            <p:cNvPr id="2" name="TextBox 1">
              <a:extLst>
                <a:ext uri="{FF2B5EF4-FFF2-40B4-BE49-F238E27FC236}">
                  <a16:creationId xmlns:a16="http://schemas.microsoft.com/office/drawing/2014/main" id="{5E4A6DA6-4384-FEBC-8FAD-B575A1614344}"/>
                </a:ext>
              </a:extLst>
            </p:cNvPr>
            <p:cNvSpPr txBox="1"/>
            <p:nvPr/>
          </p:nvSpPr>
          <p:spPr>
            <a:xfrm>
              <a:off x="4551195" y="1229242"/>
              <a:ext cx="4523145" cy="1384995"/>
            </a:xfrm>
            <a:prstGeom prst="rect">
              <a:avLst/>
            </a:prstGeom>
            <a:noFill/>
          </p:spPr>
          <p:txBody>
            <a:bodyPr wrap="square">
              <a:spAutoFit/>
            </a:bodyPr>
            <a:lstStyle/>
            <a:p>
              <a:pPr algn="just"/>
              <a:endParaRPr lang="hu-HU" sz="1400" b="1" dirty="0">
                <a:latin typeface="calluna"/>
              </a:endParaRPr>
            </a:p>
            <a:p>
              <a:r>
                <a:rPr lang="en-US" sz="1400" b="1" dirty="0">
                  <a:latin typeface="calluna"/>
                </a:rPr>
                <a:t>Intrinsically </a:t>
              </a:r>
              <a:r>
                <a:rPr lang="en-US" sz="1400" b="1" i="0" dirty="0">
                  <a:effectLst/>
                  <a:latin typeface="calluna"/>
                </a:rPr>
                <a:t>photosensitive retinal ganglion cells (</a:t>
              </a:r>
              <a:r>
                <a:rPr lang="en-US" sz="1400" b="1" i="0" dirty="0" err="1">
                  <a:effectLst/>
                  <a:latin typeface="calluna"/>
                </a:rPr>
                <a:t>ipRGGs</a:t>
              </a:r>
              <a:r>
                <a:rPr lang="en-US" sz="1400" b="1" i="0" dirty="0">
                  <a:effectLst/>
                  <a:latin typeface="calluna"/>
                </a:rPr>
                <a:t>)</a:t>
              </a:r>
              <a:r>
                <a:rPr lang="hu-HU" sz="1400" b="1" i="0" dirty="0">
                  <a:effectLst/>
                  <a:latin typeface="calluna"/>
                </a:rPr>
                <a:t>:</a:t>
              </a:r>
              <a:r>
                <a:rPr lang="hu-HU" sz="1400" b="0" i="0" dirty="0">
                  <a:effectLst/>
                  <a:latin typeface="calluna"/>
                </a:rPr>
                <a:t> </a:t>
              </a:r>
            </a:p>
            <a:p>
              <a:r>
                <a:rPr lang="en-US" sz="1400" b="1" dirty="0">
                  <a:latin typeface="calluna"/>
                </a:rPr>
                <a:t>Melanopsin</a:t>
              </a:r>
              <a:r>
                <a:rPr lang="hu-HU" sz="1400" b="1" dirty="0">
                  <a:latin typeface="calluna"/>
                </a:rPr>
                <a:t> </a:t>
              </a:r>
              <a:r>
                <a:rPr lang="en-US" sz="1400" b="1" dirty="0">
                  <a:latin typeface="calluna"/>
                </a:rPr>
                <a:t>(1998)</a:t>
              </a:r>
              <a:endParaRPr lang="hu-HU" sz="1400" b="0" i="0" dirty="0">
                <a:effectLst/>
                <a:latin typeface="calluna"/>
              </a:endParaRPr>
            </a:p>
            <a:p>
              <a:pPr algn="just"/>
              <a:r>
                <a:rPr lang="en-US" sz="1400" b="0" i="0" dirty="0">
                  <a:effectLst/>
                  <a:latin typeface="calluna"/>
                </a:rPr>
                <a:t>Melanopsin in particular is highly sensitive to blue wavelengths of light (480 nm). About 2 percent of retinal photoreceptors are melanopsin containing.</a:t>
              </a:r>
              <a:endParaRPr lang="hu-HU" sz="1400" dirty="0"/>
            </a:p>
          </p:txBody>
        </p:sp>
        <p:pic>
          <p:nvPicPr>
            <p:cNvPr id="22" name="Picture 21" descr="A diagram of a number of different colored lines&#10;&#10;Description automatically generated">
              <a:extLst>
                <a:ext uri="{FF2B5EF4-FFF2-40B4-BE49-F238E27FC236}">
                  <a16:creationId xmlns:a16="http://schemas.microsoft.com/office/drawing/2014/main" id="{28BB2161-F23C-DD3E-E0F6-9F374F821C05}"/>
                </a:ext>
              </a:extLst>
            </p:cNvPr>
            <p:cNvPicPr>
              <a:picLocks noChangeAspect="1"/>
            </p:cNvPicPr>
            <p:nvPr/>
          </p:nvPicPr>
          <p:blipFill>
            <a:blip r:embed="rId5"/>
            <a:stretch>
              <a:fillRect/>
            </a:stretch>
          </p:blipFill>
          <p:spPr>
            <a:xfrm>
              <a:off x="4551195" y="2652059"/>
              <a:ext cx="4440043" cy="1627375"/>
            </a:xfrm>
            <a:prstGeom prst="rect">
              <a:avLst/>
            </a:prstGeom>
          </p:spPr>
        </p:pic>
      </p:grpSp>
      <p:pic>
        <p:nvPicPr>
          <p:cNvPr id="24" name="Picture 23">
            <a:extLst>
              <a:ext uri="{FF2B5EF4-FFF2-40B4-BE49-F238E27FC236}">
                <a16:creationId xmlns:a16="http://schemas.microsoft.com/office/drawing/2014/main" id="{9E9566E8-E676-0BB6-7F80-53C44459ED2E}"/>
              </a:ext>
            </a:extLst>
          </p:cNvPr>
          <p:cNvPicPr>
            <a:picLocks noChangeAspect="1"/>
          </p:cNvPicPr>
          <p:nvPr/>
        </p:nvPicPr>
        <p:blipFill>
          <a:blip r:embed="rId6"/>
          <a:stretch>
            <a:fillRect/>
          </a:stretch>
        </p:blipFill>
        <p:spPr>
          <a:xfrm>
            <a:off x="437414" y="4992631"/>
            <a:ext cx="2370683" cy="1231162"/>
          </a:xfrm>
          <a:prstGeom prst="rect">
            <a:avLst/>
          </a:prstGeom>
        </p:spPr>
      </p:pic>
      <p:sp>
        <p:nvSpPr>
          <p:cNvPr id="9" name="AutoShape 6" descr="These Are The Top 6 New Resorts Opening In The Caribbean For 2024 - Travel  Off Path">
            <a:extLst>
              <a:ext uri="{FF2B5EF4-FFF2-40B4-BE49-F238E27FC236}">
                <a16:creationId xmlns:a16="http://schemas.microsoft.com/office/drawing/2014/main" id="{4229D8DC-5226-ACCE-0DDD-D4D51513E3A0}"/>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grpSp>
        <p:nvGrpSpPr>
          <p:cNvPr id="14" name="Group 13">
            <a:extLst>
              <a:ext uri="{FF2B5EF4-FFF2-40B4-BE49-F238E27FC236}">
                <a16:creationId xmlns:a16="http://schemas.microsoft.com/office/drawing/2014/main" id="{B716E788-4079-95CE-228F-39811F0A3889}"/>
              </a:ext>
            </a:extLst>
          </p:cNvPr>
          <p:cNvGrpSpPr/>
          <p:nvPr/>
        </p:nvGrpSpPr>
        <p:grpSpPr>
          <a:xfrm>
            <a:off x="411205" y="4795399"/>
            <a:ext cx="8434292" cy="1595265"/>
            <a:chOff x="411205" y="4795399"/>
            <a:chExt cx="8434292" cy="1595265"/>
          </a:xfrm>
        </p:grpSpPr>
        <p:pic>
          <p:nvPicPr>
            <p:cNvPr id="5122" name="Picture 2" descr="The Mediterranean Lifestyle for Health and Longevity | Hammock Universe -  Hammock Universe Canada">
              <a:extLst>
                <a:ext uri="{FF2B5EF4-FFF2-40B4-BE49-F238E27FC236}">
                  <a16:creationId xmlns:a16="http://schemas.microsoft.com/office/drawing/2014/main" id="{A8619AC6-06F6-62B7-4028-178E26E815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205" y="4795399"/>
              <a:ext cx="2396892" cy="15952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13C387E-B6D5-E468-4732-AEFF35CF2B79}"/>
                </a:ext>
              </a:extLst>
            </p:cNvPr>
            <p:cNvPicPr>
              <a:picLocks noChangeAspect="1"/>
            </p:cNvPicPr>
            <p:nvPr/>
          </p:nvPicPr>
          <p:blipFill>
            <a:blip r:embed="rId8"/>
            <a:stretch>
              <a:fillRect/>
            </a:stretch>
          </p:blipFill>
          <p:spPr>
            <a:xfrm>
              <a:off x="6448605" y="4800754"/>
              <a:ext cx="2396892" cy="1584556"/>
            </a:xfrm>
            <a:prstGeom prst="rect">
              <a:avLst/>
            </a:prstGeom>
          </p:spPr>
        </p:pic>
      </p:grpSp>
    </p:spTree>
    <p:extLst>
      <p:ext uri="{BB962C8B-B14F-4D97-AF65-F5344CB8AC3E}">
        <p14:creationId xmlns:p14="http://schemas.microsoft.com/office/powerpoint/2010/main" val="258386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en-US" altLang="hu-HU" dirty="0"/>
              <a:t>Illusion and the technology behind it</a:t>
            </a:r>
            <a:endParaRPr lang="hu-HU" altLang="hu-HU" dirty="0"/>
          </a:p>
          <a:p>
            <a:r>
              <a:rPr lang="en-US" altLang="hu-HU" dirty="0"/>
              <a:t>Angular resolution of human eye</a:t>
            </a:r>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6/24/2024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5</a:t>
            </a:fld>
            <a:endParaRPr lang="en-US" altLang="hu-HU" sz="1200">
              <a:solidFill>
                <a:srgbClr val="234DA2"/>
              </a:solidFill>
              <a:latin typeface="Neo Tech Semilab" panose="02000000000000000000"/>
            </a:endParaRPr>
          </a:p>
        </p:txBody>
      </p:sp>
      <p:sp>
        <p:nvSpPr>
          <p:cNvPr id="16390" name="Szöveg helye 5">
            <a:extLst>
              <a:ext uri="{FF2B5EF4-FFF2-40B4-BE49-F238E27FC236}">
                <a16:creationId xmlns:a16="http://schemas.microsoft.com/office/drawing/2014/main" id="{9416961E-A595-4F5B-AB33-7CBA79702D7D}"/>
              </a:ext>
            </a:extLst>
          </p:cNvPr>
          <p:cNvSpPr>
            <a:spLocks noGrp="1"/>
          </p:cNvSpPr>
          <p:nvPr>
            <p:ph type="body" sz="quarter" idx="16"/>
          </p:nvPr>
        </p:nvSpPr>
        <p:spPr>
          <a:xfrm>
            <a:off x="228600" y="1143000"/>
            <a:ext cx="8610600" cy="914400"/>
          </a:xfrm>
        </p:spPr>
        <p:txBody>
          <a:bodyPr/>
          <a:lstStyle/>
          <a:p>
            <a:r>
              <a:rPr lang="hu-HU" altLang="hu-HU" dirty="0" err="1"/>
              <a:t>Brain</a:t>
            </a:r>
            <a:r>
              <a:rPr lang="hu-HU" altLang="hu-HU" dirty="0"/>
              <a:t> image </a:t>
            </a:r>
            <a:r>
              <a:rPr lang="hu-HU" altLang="hu-HU" dirty="0" err="1"/>
              <a:t>processing</a:t>
            </a:r>
            <a:endParaRPr lang="hu-HU" altLang="hu-HU" dirty="0"/>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3" name="Picture 2">
            <a:extLst>
              <a:ext uri="{FF2B5EF4-FFF2-40B4-BE49-F238E27FC236}">
                <a16:creationId xmlns:a16="http://schemas.microsoft.com/office/drawing/2014/main" id="{C310EC39-0616-91B9-CB72-4966064BA1B6}"/>
              </a:ext>
            </a:extLst>
          </p:cNvPr>
          <p:cNvPicPr>
            <a:picLocks noChangeAspect="1"/>
          </p:cNvPicPr>
          <p:nvPr/>
        </p:nvPicPr>
        <p:blipFill>
          <a:blip r:embed="rId3"/>
          <a:stretch>
            <a:fillRect/>
          </a:stretch>
        </p:blipFill>
        <p:spPr>
          <a:xfrm>
            <a:off x="117079" y="1563823"/>
            <a:ext cx="3043761" cy="3162812"/>
          </a:xfrm>
          <a:prstGeom prst="rect">
            <a:avLst/>
          </a:prstGeom>
        </p:spPr>
      </p:pic>
      <p:pic>
        <p:nvPicPr>
          <p:cNvPr id="1026" name="Picture 2">
            <a:extLst>
              <a:ext uri="{FF2B5EF4-FFF2-40B4-BE49-F238E27FC236}">
                <a16:creationId xmlns:a16="http://schemas.microsoft.com/office/drawing/2014/main" id="{D235AA47-32BF-631A-7E7E-771A8F1C09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503" y="1940438"/>
            <a:ext cx="2517750" cy="251775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728E726-977E-8A7C-0051-6367FA21EBBB}"/>
              </a:ext>
            </a:extLst>
          </p:cNvPr>
          <p:cNvPicPr>
            <a:picLocks noChangeAspect="1"/>
          </p:cNvPicPr>
          <p:nvPr/>
        </p:nvPicPr>
        <p:blipFill>
          <a:blip r:embed="rId5"/>
          <a:stretch>
            <a:fillRect/>
          </a:stretch>
        </p:blipFill>
        <p:spPr>
          <a:xfrm>
            <a:off x="769521" y="4674779"/>
            <a:ext cx="1851750" cy="1669882"/>
          </a:xfrm>
          <a:prstGeom prst="rect">
            <a:avLst/>
          </a:prstGeom>
        </p:spPr>
      </p:pic>
      <p:pic>
        <p:nvPicPr>
          <p:cNvPr id="1034" name="Picture 10" descr="Supercomputer Market is Expected to Reach USD 13691.6 Million by 2030, growing at a CAGR of 1.50% between 2023 and 2030">
            <a:extLst>
              <a:ext uri="{FF2B5EF4-FFF2-40B4-BE49-F238E27FC236}">
                <a16:creationId xmlns:a16="http://schemas.microsoft.com/office/drawing/2014/main" id="{2B81B41C-C2D4-9962-E79F-0EA9564E81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2301" y="4484514"/>
            <a:ext cx="3300153" cy="18563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201D0623-584C-2F6A-D741-E38CEAC29280}"/>
              </a:ext>
            </a:extLst>
          </p:cNvPr>
          <p:cNvPicPr>
            <a:picLocks noChangeAspect="1"/>
          </p:cNvPicPr>
          <p:nvPr/>
        </p:nvPicPr>
        <p:blipFill>
          <a:blip r:embed="rId7"/>
          <a:stretch>
            <a:fillRect/>
          </a:stretch>
        </p:blipFill>
        <p:spPr>
          <a:xfrm>
            <a:off x="6422299" y="1176524"/>
            <a:ext cx="2686205" cy="2161214"/>
          </a:xfrm>
          <a:prstGeom prst="rect">
            <a:avLst/>
          </a:prstGeom>
        </p:spPr>
      </p:pic>
      <p:grpSp>
        <p:nvGrpSpPr>
          <p:cNvPr id="21" name="Group 20">
            <a:extLst>
              <a:ext uri="{FF2B5EF4-FFF2-40B4-BE49-F238E27FC236}">
                <a16:creationId xmlns:a16="http://schemas.microsoft.com/office/drawing/2014/main" id="{CBD9DC77-0BDA-84DF-3705-38AB1F943BBE}"/>
              </a:ext>
            </a:extLst>
          </p:cNvPr>
          <p:cNvGrpSpPr/>
          <p:nvPr/>
        </p:nvGrpSpPr>
        <p:grpSpPr>
          <a:xfrm>
            <a:off x="152400" y="2276872"/>
            <a:ext cx="1007293" cy="856853"/>
            <a:chOff x="152400" y="2276872"/>
            <a:chExt cx="1007293" cy="856853"/>
          </a:xfrm>
        </p:grpSpPr>
        <p:sp>
          <p:nvSpPr>
            <p:cNvPr id="19" name="Rectangle: Rounded Corners 18">
              <a:extLst>
                <a:ext uri="{FF2B5EF4-FFF2-40B4-BE49-F238E27FC236}">
                  <a16:creationId xmlns:a16="http://schemas.microsoft.com/office/drawing/2014/main" id="{26555AAE-174B-1524-6472-E406FC512CD6}"/>
                </a:ext>
              </a:extLst>
            </p:cNvPr>
            <p:cNvSpPr/>
            <p:nvPr/>
          </p:nvSpPr>
          <p:spPr>
            <a:xfrm>
              <a:off x="152400" y="2276872"/>
              <a:ext cx="531168" cy="201351"/>
            </a:xfrm>
            <a:prstGeom prst="roundRect">
              <a:avLst/>
            </a:prstGeom>
            <a:solidFill>
              <a:srgbClr val="FFFF00">
                <a:alpha val="22000"/>
              </a:srgbClr>
            </a:solid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dirty="0"/>
            </a:p>
          </p:txBody>
        </p:sp>
        <p:sp>
          <p:nvSpPr>
            <p:cNvPr id="20" name="Freeform: Shape 19">
              <a:extLst>
                <a:ext uri="{FF2B5EF4-FFF2-40B4-BE49-F238E27FC236}">
                  <a16:creationId xmlns:a16="http://schemas.microsoft.com/office/drawing/2014/main" id="{8BD76424-DF4D-6FE5-33B7-B09AB328AA2E}"/>
                </a:ext>
              </a:extLst>
            </p:cNvPr>
            <p:cNvSpPr/>
            <p:nvPr/>
          </p:nvSpPr>
          <p:spPr>
            <a:xfrm>
              <a:off x="823913" y="2346707"/>
              <a:ext cx="335780" cy="787018"/>
            </a:xfrm>
            <a:custGeom>
              <a:avLst/>
              <a:gdLst>
                <a:gd name="connsiteX0" fmla="*/ 311943 w 335780"/>
                <a:gd name="connsiteY0" fmla="*/ 5968 h 787018"/>
                <a:gd name="connsiteX1" fmla="*/ 271462 w 335780"/>
                <a:gd name="connsiteY1" fmla="*/ 8349 h 787018"/>
                <a:gd name="connsiteX2" fmla="*/ 266700 w 335780"/>
                <a:gd name="connsiteY2" fmla="*/ 17874 h 787018"/>
                <a:gd name="connsiteX3" fmla="*/ 247650 w 335780"/>
                <a:gd name="connsiteY3" fmla="*/ 29781 h 787018"/>
                <a:gd name="connsiteX4" fmla="*/ 233362 w 335780"/>
                <a:gd name="connsiteY4" fmla="*/ 39306 h 787018"/>
                <a:gd name="connsiteX5" fmla="*/ 226218 w 335780"/>
                <a:gd name="connsiteY5" fmla="*/ 48831 h 787018"/>
                <a:gd name="connsiteX6" fmla="*/ 219075 w 335780"/>
                <a:gd name="connsiteY6" fmla="*/ 51212 h 787018"/>
                <a:gd name="connsiteX7" fmla="*/ 200025 w 335780"/>
                <a:gd name="connsiteY7" fmla="*/ 58356 h 787018"/>
                <a:gd name="connsiteX8" fmla="*/ 192881 w 335780"/>
                <a:gd name="connsiteY8" fmla="*/ 65499 h 787018"/>
                <a:gd name="connsiteX9" fmla="*/ 185737 w 335780"/>
                <a:gd name="connsiteY9" fmla="*/ 70262 h 787018"/>
                <a:gd name="connsiteX10" fmla="*/ 173831 w 335780"/>
                <a:gd name="connsiteY10" fmla="*/ 82168 h 787018"/>
                <a:gd name="connsiteX11" fmla="*/ 169068 w 335780"/>
                <a:gd name="connsiteY11" fmla="*/ 89312 h 787018"/>
                <a:gd name="connsiteX12" fmla="*/ 154781 w 335780"/>
                <a:gd name="connsiteY12" fmla="*/ 108362 h 787018"/>
                <a:gd name="connsiteX13" fmla="*/ 150018 w 335780"/>
                <a:gd name="connsiteY13" fmla="*/ 122649 h 787018"/>
                <a:gd name="connsiteX14" fmla="*/ 140493 w 335780"/>
                <a:gd name="connsiteY14" fmla="*/ 136937 h 787018"/>
                <a:gd name="connsiteX15" fmla="*/ 135731 w 335780"/>
                <a:gd name="connsiteY15" fmla="*/ 144081 h 787018"/>
                <a:gd name="connsiteX16" fmla="*/ 128587 w 335780"/>
                <a:gd name="connsiteY16" fmla="*/ 170274 h 787018"/>
                <a:gd name="connsiteX17" fmla="*/ 121443 w 335780"/>
                <a:gd name="connsiteY17" fmla="*/ 196468 h 787018"/>
                <a:gd name="connsiteX18" fmla="*/ 111918 w 335780"/>
                <a:gd name="connsiteY18" fmla="*/ 210756 h 787018"/>
                <a:gd name="connsiteX19" fmla="*/ 97631 w 335780"/>
                <a:gd name="connsiteY19" fmla="*/ 222662 h 787018"/>
                <a:gd name="connsiteX20" fmla="*/ 92868 w 335780"/>
                <a:gd name="connsiteY20" fmla="*/ 232187 h 787018"/>
                <a:gd name="connsiteX21" fmla="*/ 78581 w 335780"/>
                <a:gd name="connsiteY21" fmla="*/ 251237 h 787018"/>
                <a:gd name="connsiteX22" fmla="*/ 71437 w 335780"/>
                <a:gd name="connsiteY22" fmla="*/ 267906 h 787018"/>
                <a:gd name="connsiteX23" fmla="*/ 69056 w 335780"/>
                <a:gd name="connsiteY23" fmla="*/ 282193 h 787018"/>
                <a:gd name="connsiteX24" fmla="*/ 66675 w 335780"/>
                <a:gd name="connsiteY24" fmla="*/ 289337 h 787018"/>
                <a:gd name="connsiteX25" fmla="*/ 61912 w 335780"/>
                <a:gd name="connsiteY25" fmla="*/ 306006 h 787018"/>
                <a:gd name="connsiteX26" fmla="*/ 54768 w 335780"/>
                <a:gd name="connsiteY26" fmla="*/ 315531 h 787018"/>
                <a:gd name="connsiteX27" fmla="*/ 50006 w 335780"/>
                <a:gd name="connsiteY27" fmla="*/ 322674 h 787018"/>
                <a:gd name="connsiteX28" fmla="*/ 45243 w 335780"/>
                <a:gd name="connsiteY28" fmla="*/ 341724 h 787018"/>
                <a:gd name="connsiteX29" fmla="*/ 42862 w 335780"/>
                <a:gd name="connsiteY29" fmla="*/ 358393 h 787018"/>
                <a:gd name="connsiteX30" fmla="*/ 35718 w 335780"/>
                <a:gd name="connsiteY30" fmla="*/ 367918 h 787018"/>
                <a:gd name="connsiteX31" fmla="*/ 30956 w 335780"/>
                <a:gd name="connsiteY31" fmla="*/ 386968 h 787018"/>
                <a:gd name="connsiteX32" fmla="*/ 28575 w 335780"/>
                <a:gd name="connsiteY32" fmla="*/ 394112 h 787018"/>
                <a:gd name="connsiteX33" fmla="*/ 21431 w 335780"/>
                <a:gd name="connsiteY33" fmla="*/ 413162 h 787018"/>
                <a:gd name="connsiteX34" fmla="*/ 16668 w 335780"/>
                <a:gd name="connsiteY34" fmla="*/ 441737 h 787018"/>
                <a:gd name="connsiteX35" fmla="*/ 7143 w 335780"/>
                <a:gd name="connsiteY35" fmla="*/ 465549 h 787018"/>
                <a:gd name="connsiteX36" fmla="*/ 4762 w 335780"/>
                <a:gd name="connsiteY36" fmla="*/ 475074 h 787018"/>
                <a:gd name="connsiteX37" fmla="*/ 2381 w 335780"/>
                <a:gd name="connsiteY37" fmla="*/ 482218 h 787018"/>
                <a:gd name="connsiteX38" fmla="*/ 0 w 335780"/>
                <a:gd name="connsiteY38" fmla="*/ 501268 h 787018"/>
                <a:gd name="connsiteX39" fmla="*/ 4762 w 335780"/>
                <a:gd name="connsiteY39" fmla="*/ 594137 h 787018"/>
                <a:gd name="connsiteX40" fmla="*/ 7143 w 335780"/>
                <a:gd name="connsiteY40" fmla="*/ 603662 h 787018"/>
                <a:gd name="connsiteX41" fmla="*/ 11906 w 335780"/>
                <a:gd name="connsiteY41" fmla="*/ 610806 h 787018"/>
                <a:gd name="connsiteX42" fmla="*/ 16668 w 335780"/>
                <a:gd name="connsiteY42" fmla="*/ 620331 h 787018"/>
                <a:gd name="connsiteX43" fmla="*/ 26193 w 335780"/>
                <a:gd name="connsiteY43" fmla="*/ 708437 h 787018"/>
                <a:gd name="connsiteX44" fmla="*/ 33337 w 335780"/>
                <a:gd name="connsiteY44" fmla="*/ 713199 h 787018"/>
                <a:gd name="connsiteX45" fmla="*/ 38100 w 335780"/>
                <a:gd name="connsiteY45" fmla="*/ 722724 h 787018"/>
                <a:gd name="connsiteX46" fmla="*/ 45243 w 335780"/>
                <a:gd name="connsiteY46" fmla="*/ 727487 h 787018"/>
                <a:gd name="connsiteX47" fmla="*/ 54768 w 335780"/>
                <a:gd name="connsiteY47" fmla="*/ 739393 h 787018"/>
                <a:gd name="connsiteX48" fmla="*/ 61912 w 335780"/>
                <a:gd name="connsiteY48" fmla="*/ 753681 h 787018"/>
                <a:gd name="connsiteX49" fmla="*/ 85725 w 335780"/>
                <a:gd name="connsiteY49" fmla="*/ 767968 h 787018"/>
                <a:gd name="connsiteX50" fmla="*/ 95250 w 335780"/>
                <a:gd name="connsiteY50" fmla="*/ 772731 h 787018"/>
                <a:gd name="connsiteX51" fmla="*/ 126206 w 335780"/>
                <a:gd name="connsiteY51" fmla="*/ 782256 h 787018"/>
                <a:gd name="connsiteX52" fmla="*/ 133350 w 335780"/>
                <a:gd name="connsiteY52" fmla="*/ 787018 h 787018"/>
                <a:gd name="connsiteX53" fmla="*/ 176212 w 335780"/>
                <a:gd name="connsiteY53" fmla="*/ 782256 h 787018"/>
                <a:gd name="connsiteX54" fmla="*/ 200025 w 335780"/>
                <a:gd name="connsiteY54" fmla="*/ 772731 h 787018"/>
                <a:gd name="connsiteX55" fmla="*/ 233362 w 335780"/>
                <a:gd name="connsiteY55" fmla="*/ 765587 h 787018"/>
                <a:gd name="connsiteX56" fmla="*/ 240506 w 335780"/>
                <a:gd name="connsiteY56" fmla="*/ 763206 h 787018"/>
                <a:gd name="connsiteX57" fmla="*/ 285750 w 335780"/>
                <a:gd name="connsiteY57" fmla="*/ 760824 h 787018"/>
                <a:gd name="connsiteX58" fmla="*/ 283368 w 335780"/>
                <a:gd name="connsiteY58" fmla="*/ 746537 h 787018"/>
                <a:gd name="connsiteX59" fmla="*/ 276225 w 335780"/>
                <a:gd name="connsiteY59" fmla="*/ 737012 h 787018"/>
                <a:gd name="connsiteX60" fmla="*/ 259556 w 335780"/>
                <a:gd name="connsiteY60" fmla="*/ 722724 h 787018"/>
                <a:gd name="connsiteX61" fmla="*/ 252412 w 335780"/>
                <a:gd name="connsiteY61" fmla="*/ 710818 h 787018"/>
                <a:gd name="connsiteX62" fmla="*/ 245268 w 335780"/>
                <a:gd name="connsiteY62" fmla="*/ 701293 h 787018"/>
                <a:gd name="connsiteX63" fmla="*/ 240506 w 335780"/>
                <a:gd name="connsiteY63" fmla="*/ 691768 h 787018"/>
                <a:gd name="connsiteX64" fmla="*/ 230981 w 335780"/>
                <a:gd name="connsiteY64" fmla="*/ 651287 h 787018"/>
                <a:gd name="connsiteX65" fmla="*/ 233362 w 335780"/>
                <a:gd name="connsiteY65" fmla="*/ 570324 h 787018"/>
                <a:gd name="connsiteX66" fmla="*/ 238125 w 335780"/>
                <a:gd name="connsiteY66" fmla="*/ 551274 h 787018"/>
                <a:gd name="connsiteX67" fmla="*/ 247650 w 335780"/>
                <a:gd name="connsiteY67" fmla="*/ 517937 h 787018"/>
                <a:gd name="connsiteX68" fmla="*/ 252412 w 335780"/>
                <a:gd name="connsiteY68" fmla="*/ 508412 h 787018"/>
                <a:gd name="connsiteX69" fmla="*/ 259556 w 335780"/>
                <a:gd name="connsiteY69" fmla="*/ 489362 h 787018"/>
                <a:gd name="connsiteX70" fmla="*/ 264318 w 335780"/>
                <a:gd name="connsiteY70" fmla="*/ 470312 h 787018"/>
                <a:gd name="connsiteX71" fmla="*/ 271462 w 335780"/>
                <a:gd name="connsiteY71" fmla="*/ 465549 h 787018"/>
                <a:gd name="connsiteX72" fmla="*/ 276225 w 335780"/>
                <a:gd name="connsiteY72" fmla="*/ 458406 h 787018"/>
                <a:gd name="connsiteX73" fmla="*/ 283368 w 335780"/>
                <a:gd name="connsiteY73" fmla="*/ 448881 h 787018"/>
                <a:gd name="connsiteX74" fmla="*/ 285750 w 335780"/>
                <a:gd name="connsiteY74" fmla="*/ 436974 h 787018"/>
                <a:gd name="connsiteX75" fmla="*/ 280987 w 335780"/>
                <a:gd name="connsiteY75" fmla="*/ 391731 h 787018"/>
                <a:gd name="connsiteX76" fmla="*/ 278606 w 335780"/>
                <a:gd name="connsiteY76" fmla="*/ 372681 h 787018"/>
                <a:gd name="connsiteX77" fmla="*/ 276225 w 335780"/>
                <a:gd name="connsiteY77" fmla="*/ 365537 h 787018"/>
                <a:gd name="connsiteX78" fmla="*/ 273843 w 335780"/>
                <a:gd name="connsiteY78" fmla="*/ 353631 h 787018"/>
                <a:gd name="connsiteX79" fmla="*/ 266700 w 335780"/>
                <a:gd name="connsiteY79" fmla="*/ 317912 h 787018"/>
                <a:gd name="connsiteX80" fmla="*/ 264318 w 335780"/>
                <a:gd name="connsiteY80" fmla="*/ 265524 h 787018"/>
                <a:gd name="connsiteX81" fmla="*/ 261937 w 335780"/>
                <a:gd name="connsiteY81" fmla="*/ 255999 h 787018"/>
                <a:gd name="connsiteX82" fmla="*/ 264318 w 335780"/>
                <a:gd name="connsiteY82" fmla="*/ 189324 h 787018"/>
                <a:gd name="connsiteX83" fmla="*/ 266700 w 335780"/>
                <a:gd name="connsiteY83" fmla="*/ 182181 h 787018"/>
                <a:gd name="connsiteX84" fmla="*/ 276225 w 335780"/>
                <a:gd name="connsiteY84" fmla="*/ 175037 h 787018"/>
                <a:gd name="connsiteX85" fmla="*/ 283368 w 335780"/>
                <a:gd name="connsiteY85" fmla="*/ 167893 h 787018"/>
                <a:gd name="connsiteX86" fmla="*/ 292893 w 335780"/>
                <a:gd name="connsiteY86" fmla="*/ 163131 h 787018"/>
                <a:gd name="connsiteX87" fmla="*/ 319087 w 335780"/>
                <a:gd name="connsiteY87" fmla="*/ 139318 h 787018"/>
                <a:gd name="connsiteX88" fmla="*/ 323850 w 335780"/>
                <a:gd name="connsiteY88" fmla="*/ 129793 h 787018"/>
                <a:gd name="connsiteX89" fmla="*/ 330993 w 335780"/>
                <a:gd name="connsiteY89" fmla="*/ 115506 h 787018"/>
                <a:gd name="connsiteX90" fmla="*/ 333375 w 335780"/>
                <a:gd name="connsiteY90" fmla="*/ 98837 h 787018"/>
                <a:gd name="connsiteX91" fmla="*/ 335756 w 335780"/>
                <a:gd name="connsiteY91" fmla="*/ 86931 h 787018"/>
                <a:gd name="connsiteX92" fmla="*/ 311943 w 335780"/>
                <a:gd name="connsiteY92" fmla="*/ 5968 h 78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35780" h="787018">
                  <a:moveTo>
                    <a:pt x="311943" y="5968"/>
                  </a:moveTo>
                  <a:cubicBezTo>
                    <a:pt x="301227" y="-7129"/>
                    <a:pt x="284534" y="4909"/>
                    <a:pt x="271462" y="8349"/>
                  </a:cubicBezTo>
                  <a:cubicBezTo>
                    <a:pt x="268029" y="9252"/>
                    <a:pt x="269010" y="15179"/>
                    <a:pt x="266700" y="17874"/>
                  </a:cubicBezTo>
                  <a:cubicBezTo>
                    <a:pt x="258802" y="27089"/>
                    <a:pt x="256729" y="23296"/>
                    <a:pt x="247650" y="29781"/>
                  </a:cubicBezTo>
                  <a:cubicBezTo>
                    <a:pt x="232042" y="40929"/>
                    <a:pt x="248687" y="34196"/>
                    <a:pt x="233362" y="39306"/>
                  </a:cubicBezTo>
                  <a:cubicBezTo>
                    <a:pt x="230981" y="42481"/>
                    <a:pt x="229267" y="46290"/>
                    <a:pt x="226218" y="48831"/>
                  </a:cubicBezTo>
                  <a:cubicBezTo>
                    <a:pt x="224290" y="50438"/>
                    <a:pt x="221425" y="50331"/>
                    <a:pt x="219075" y="51212"/>
                  </a:cubicBezTo>
                  <a:cubicBezTo>
                    <a:pt x="196268" y="59764"/>
                    <a:pt x="216255" y="52944"/>
                    <a:pt x="200025" y="58356"/>
                  </a:cubicBezTo>
                  <a:cubicBezTo>
                    <a:pt x="197644" y="60737"/>
                    <a:pt x="195468" y="63343"/>
                    <a:pt x="192881" y="65499"/>
                  </a:cubicBezTo>
                  <a:cubicBezTo>
                    <a:pt x="190682" y="67331"/>
                    <a:pt x="187761" y="68238"/>
                    <a:pt x="185737" y="70262"/>
                  </a:cubicBezTo>
                  <a:cubicBezTo>
                    <a:pt x="169866" y="86134"/>
                    <a:pt x="192878" y="69472"/>
                    <a:pt x="173831" y="82168"/>
                  </a:cubicBezTo>
                  <a:cubicBezTo>
                    <a:pt x="172243" y="84549"/>
                    <a:pt x="170751" y="86997"/>
                    <a:pt x="169068" y="89312"/>
                  </a:cubicBezTo>
                  <a:cubicBezTo>
                    <a:pt x="164399" y="95731"/>
                    <a:pt x="154781" y="108362"/>
                    <a:pt x="154781" y="108362"/>
                  </a:cubicBezTo>
                  <a:cubicBezTo>
                    <a:pt x="153193" y="113124"/>
                    <a:pt x="152803" y="118472"/>
                    <a:pt x="150018" y="122649"/>
                  </a:cubicBezTo>
                  <a:lnTo>
                    <a:pt x="140493" y="136937"/>
                  </a:lnTo>
                  <a:cubicBezTo>
                    <a:pt x="138906" y="139318"/>
                    <a:pt x="136636" y="141366"/>
                    <a:pt x="135731" y="144081"/>
                  </a:cubicBezTo>
                  <a:cubicBezTo>
                    <a:pt x="131079" y="158034"/>
                    <a:pt x="130831" y="156810"/>
                    <a:pt x="128587" y="170274"/>
                  </a:cubicBezTo>
                  <a:cubicBezTo>
                    <a:pt x="125923" y="186262"/>
                    <a:pt x="128578" y="184576"/>
                    <a:pt x="121443" y="196468"/>
                  </a:cubicBezTo>
                  <a:cubicBezTo>
                    <a:pt x="118498" y="201376"/>
                    <a:pt x="116681" y="207581"/>
                    <a:pt x="111918" y="210756"/>
                  </a:cubicBezTo>
                  <a:cubicBezTo>
                    <a:pt x="106222" y="214554"/>
                    <a:pt x="101798" y="216828"/>
                    <a:pt x="97631" y="222662"/>
                  </a:cubicBezTo>
                  <a:cubicBezTo>
                    <a:pt x="95568" y="225551"/>
                    <a:pt x="94629" y="229105"/>
                    <a:pt x="92868" y="232187"/>
                  </a:cubicBezTo>
                  <a:cubicBezTo>
                    <a:pt x="86493" y="243344"/>
                    <a:pt x="87752" y="237481"/>
                    <a:pt x="78581" y="251237"/>
                  </a:cubicBezTo>
                  <a:cubicBezTo>
                    <a:pt x="76153" y="254879"/>
                    <a:pt x="72496" y="263142"/>
                    <a:pt x="71437" y="267906"/>
                  </a:cubicBezTo>
                  <a:cubicBezTo>
                    <a:pt x="70390" y="272619"/>
                    <a:pt x="70103" y="277480"/>
                    <a:pt x="69056" y="282193"/>
                  </a:cubicBezTo>
                  <a:cubicBezTo>
                    <a:pt x="68512" y="284643"/>
                    <a:pt x="67396" y="286933"/>
                    <a:pt x="66675" y="289337"/>
                  </a:cubicBezTo>
                  <a:cubicBezTo>
                    <a:pt x="65014" y="294872"/>
                    <a:pt x="64303" y="300745"/>
                    <a:pt x="61912" y="306006"/>
                  </a:cubicBezTo>
                  <a:cubicBezTo>
                    <a:pt x="60270" y="309619"/>
                    <a:pt x="57075" y="312301"/>
                    <a:pt x="54768" y="315531"/>
                  </a:cubicBezTo>
                  <a:cubicBezTo>
                    <a:pt x="53105" y="317860"/>
                    <a:pt x="51593" y="320293"/>
                    <a:pt x="50006" y="322674"/>
                  </a:cubicBezTo>
                  <a:cubicBezTo>
                    <a:pt x="48418" y="329024"/>
                    <a:pt x="46169" y="335244"/>
                    <a:pt x="45243" y="341724"/>
                  </a:cubicBezTo>
                  <a:cubicBezTo>
                    <a:pt x="44449" y="347280"/>
                    <a:pt x="44780" y="353118"/>
                    <a:pt x="42862" y="358393"/>
                  </a:cubicBezTo>
                  <a:cubicBezTo>
                    <a:pt x="41506" y="362123"/>
                    <a:pt x="38099" y="364743"/>
                    <a:pt x="35718" y="367918"/>
                  </a:cubicBezTo>
                  <a:cubicBezTo>
                    <a:pt x="34131" y="374268"/>
                    <a:pt x="33026" y="380758"/>
                    <a:pt x="30956" y="386968"/>
                  </a:cubicBezTo>
                  <a:cubicBezTo>
                    <a:pt x="30162" y="389349"/>
                    <a:pt x="29433" y="391753"/>
                    <a:pt x="28575" y="394112"/>
                  </a:cubicBezTo>
                  <a:cubicBezTo>
                    <a:pt x="26257" y="400486"/>
                    <a:pt x="23576" y="406728"/>
                    <a:pt x="21431" y="413162"/>
                  </a:cubicBezTo>
                  <a:cubicBezTo>
                    <a:pt x="17009" y="426428"/>
                    <a:pt x="20412" y="424265"/>
                    <a:pt x="16668" y="441737"/>
                  </a:cubicBezTo>
                  <a:cubicBezTo>
                    <a:pt x="14460" y="452039"/>
                    <a:pt x="11551" y="456734"/>
                    <a:pt x="7143" y="465549"/>
                  </a:cubicBezTo>
                  <a:cubicBezTo>
                    <a:pt x="6349" y="468724"/>
                    <a:pt x="5661" y="471927"/>
                    <a:pt x="4762" y="475074"/>
                  </a:cubicBezTo>
                  <a:cubicBezTo>
                    <a:pt x="4072" y="477488"/>
                    <a:pt x="2830" y="479748"/>
                    <a:pt x="2381" y="482218"/>
                  </a:cubicBezTo>
                  <a:cubicBezTo>
                    <a:pt x="1236" y="488514"/>
                    <a:pt x="794" y="494918"/>
                    <a:pt x="0" y="501268"/>
                  </a:cubicBezTo>
                  <a:cubicBezTo>
                    <a:pt x="1587" y="532224"/>
                    <a:pt x="2605" y="563215"/>
                    <a:pt x="4762" y="594137"/>
                  </a:cubicBezTo>
                  <a:cubicBezTo>
                    <a:pt x="4990" y="597402"/>
                    <a:pt x="5854" y="600654"/>
                    <a:pt x="7143" y="603662"/>
                  </a:cubicBezTo>
                  <a:cubicBezTo>
                    <a:pt x="8270" y="606293"/>
                    <a:pt x="10486" y="608321"/>
                    <a:pt x="11906" y="610806"/>
                  </a:cubicBezTo>
                  <a:cubicBezTo>
                    <a:pt x="13667" y="613888"/>
                    <a:pt x="15081" y="617156"/>
                    <a:pt x="16668" y="620331"/>
                  </a:cubicBezTo>
                  <a:cubicBezTo>
                    <a:pt x="17596" y="650955"/>
                    <a:pt x="3566" y="685810"/>
                    <a:pt x="26193" y="708437"/>
                  </a:cubicBezTo>
                  <a:cubicBezTo>
                    <a:pt x="28217" y="710461"/>
                    <a:pt x="30956" y="711612"/>
                    <a:pt x="33337" y="713199"/>
                  </a:cubicBezTo>
                  <a:cubicBezTo>
                    <a:pt x="34925" y="716374"/>
                    <a:pt x="35828" y="719997"/>
                    <a:pt x="38100" y="722724"/>
                  </a:cubicBezTo>
                  <a:cubicBezTo>
                    <a:pt x="39932" y="724923"/>
                    <a:pt x="43455" y="725252"/>
                    <a:pt x="45243" y="727487"/>
                  </a:cubicBezTo>
                  <a:cubicBezTo>
                    <a:pt x="58385" y="743916"/>
                    <a:pt x="34302" y="725749"/>
                    <a:pt x="54768" y="739393"/>
                  </a:cubicBezTo>
                  <a:cubicBezTo>
                    <a:pt x="56255" y="743852"/>
                    <a:pt x="57811" y="750605"/>
                    <a:pt x="61912" y="753681"/>
                  </a:cubicBezTo>
                  <a:cubicBezTo>
                    <a:pt x="69317" y="759235"/>
                    <a:pt x="77688" y="763375"/>
                    <a:pt x="85725" y="767968"/>
                  </a:cubicBezTo>
                  <a:cubicBezTo>
                    <a:pt x="88807" y="769729"/>
                    <a:pt x="91882" y="771608"/>
                    <a:pt x="95250" y="772731"/>
                  </a:cubicBezTo>
                  <a:cubicBezTo>
                    <a:pt x="113535" y="778826"/>
                    <a:pt x="111431" y="774868"/>
                    <a:pt x="126206" y="782256"/>
                  </a:cubicBezTo>
                  <a:cubicBezTo>
                    <a:pt x="128766" y="783536"/>
                    <a:pt x="130969" y="785431"/>
                    <a:pt x="133350" y="787018"/>
                  </a:cubicBezTo>
                  <a:cubicBezTo>
                    <a:pt x="147637" y="785431"/>
                    <a:pt x="162156" y="785268"/>
                    <a:pt x="176212" y="782256"/>
                  </a:cubicBezTo>
                  <a:cubicBezTo>
                    <a:pt x="184571" y="780465"/>
                    <a:pt x="191915" y="775435"/>
                    <a:pt x="200025" y="772731"/>
                  </a:cubicBezTo>
                  <a:cubicBezTo>
                    <a:pt x="220383" y="765944"/>
                    <a:pt x="209331" y="768591"/>
                    <a:pt x="233362" y="765587"/>
                  </a:cubicBezTo>
                  <a:cubicBezTo>
                    <a:pt x="235743" y="764793"/>
                    <a:pt x="238006" y="763433"/>
                    <a:pt x="240506" y="763206"/>
                  </a:cubicBezTo>
                  <a:cubicBezTo>
                    <a:pt x="255546" y="761839"/>
                    <a:pt x="271675" y="766298"/>
                    <a:pt x="285750" y="760824"/>
                  </a:cubicBezTo>
                  <a:cubicBezTo>
                    <a:pt x="290250" y="759074"/>
                    <a:pt x="285161" y="751020"/>
                    <a:pt x="283368" y="746537"/>
                  </a:cubicBezTo>
                  <a:cubicBezTo>
                    <a:pt x="281894" y="742852"/>
                    <a:pt x="278838" y="739999"/>
                    <a:pt x="276225" y="737012"/>
                  </a:cubicBezTo>
                  <a:cubicBezTo>
                    <a:pt x="268142" y="727774"/>
                    <a:pt x="268227" y="728505"/>
                    <a:pt x="259556" y="722724"/>
                  </a:cubicBezTo>
                  <a:cubicBezTo>
                    <a:pt x="257175" y="718755"/>
                    <a:pt x="254979" y="714669"/>
                    <a:pt x="252412" y="710818"/>
                  </a:cubicBezTo>
                  <a:cubicBezTo>
                    <a:pt x="250210" y="707516"/>
                    <a:pt x="247371" y="704659"/>
                    <a:pt x="245268" y="701293"/>
                  </a:cubicBezTo>
                  <a:cubicBezTo>
                    <a:pt x="243387" y="698283"/>
                    <a:pt x="242093" y="694943"/>
                    <a:pt x="240506" y="691768"/>
                  </a:cubicBezTo>
                  <a:cubicBezTo>
                    <a:pt x="235040" y="658977"/>
                    <a:pt x="239329" y="672159"/>
                    <a:pt x="230981" y="651287"/>
                  </a:cubicBezTo>
                  <a:cubicBezTo>
                    <a:pt x="231775" y="624299"/>
                    <a:pt x="231979" y="597288"/>
                    <a:pt x="233362" y="570324"/>
                  </a:cubicBezTo>
                  <a:cubicBezTo>
                    <a:pt x="233853" y="560751"/>
                    <a:pt x="235940" y="559284"/>
                    <a:pt x="238125" y="551274"/>
                  </a:cubicBezTo>
                  <a:cubicBezTo>
                    <a:pt x="239959" y="544549"/>
                    <a:pt x="243996" y="525245"/>
                    <a:pt x="247650" y="517937"/>
                  </a:cubicBezTo>
                  <a:cubicBezTo>
                    <a:pt x="249237" y="514762"/>
                    <a:pt x="251166" y="511736"/>
                    <a:pt x="252412" y="508412"/>
                  </a:cubicBezTo>
                  <a:cubicBezTo>
                    <a:pt x="262134" y="482485"/>
                    <a:pt x="246301" y="515869"/>
                    <a:pt x="259556" y="489362"/>
                  </a:cubicBezTo>
                  <a:cubicBezTo>
                    <a:pt x="259674" y="488770"/>
                    <a:pt x="262366" y="472752"/>
                    <a:pt x="264318" y="470312"/>
                  </a:cubicBezTo>
                  <a:cubicBezTo>
                    <a:pt x="266106" y="468077"/>
                    <a:pt x="269081" y="467137"/>
                    <a:pt x="271462" y="465549"/>
                  </a:cubicBezTo>
                  <a:cubicBezTo>
                    <a:pt x="273050" y="463168"/>
                    <a:pt x="274562" y="460735"/>
                    <a:pt x="276225" y="458406"/>
                  </a:cubicBezTo>
                  <a:cubicBezTo>
                    <a:pt x="278532" y="455177"/>
                    <a:pt x="281756" y="452508"/>
                    <a:pt x="283368" y="448881"/>
                  </a:cubicBezTo>
                  <a:cubicBezTo>
                    <a:pt x="285012" y="445182"/>
                    <a:pt x="284956" y="440943"/>
                    <a:pt x="285750" y="436974"/>
                  </a:cubicBezTo>
                  <a:cubicBezTo>
                    <a:pt x="282194" y="394321"/>
                    <a:pt x="285135" y="422843"/>
                    <a:pt x="280987" y="391731"/>
                  </a:cubicBezTo>
                  <a:cubicBezTo>
                    <a:pt x="280141" y="385388"/>
                    <a:pt x="279751" y="378977"/>
                    <a:pt x="278606" y="372681"/>
                  </a:cubicBezTo>
                  <a:cubicBezTo>
                    <a:pt x="278157" y="370211"/>
                    <a:pt x="276834" y="367972"/>
                    <a:pt x="276225" y="365537"/>
                  </a:cubicBezTo>
                  <a:cubicBezTo>
                    <a:pt x="275243" y="361611"/>
                    <a:pt x="274753" y="357575"/>
                    <a:pt x="273843" y="353631"/>
                  </a:cubicBezTo>
                  <a:cubicBezTo>
                    <a:pt x="266956" y="323789"/>
                    <a:pt x="270661" y="345645"/>
                    <a:pt x="266700" y="317912"/>
                  </a:cubicBezTo>
                  <a:cubicBezTo>
                    <a:pt x="265906" y="300449"/>
                    <a:pt x="265659" y="282953"/>
                    <a:pt x="264318" y="265524"/>
                  </a:cubicBezTo>
                  <a:cubicBezTo>
                    <a:pt x="264067" y="262261"/>
                    <a:pt x="261937" y="259272"/>
                    <a:pt x="261937" y="255999"/>
                  </a:cubicBezTo>
                  <a:cubicBezTo>
                    <a:pt x="261937" y="233760"/>
                    <a:pt x="262886" y="211517"/>
                    <a:pt x="264318" y="189324"/>
                  </a:cubicBezTo>
                  <a:cubicBezTo>
                    <a:pt x="264480" y="186819"/>
                    <a:pt x="265093" y="184109"/>
                    <a:pt x="266700" y="182181"/>
                  </a:cubicBezTo>
                  <a:cubicBezTo>
                    <a:pt x="269241" y="179132"/>
                    <a:pt x="273212" y="177620"/>
                    <a:pt x="276225" y="175037"/>
                  </a:cubicBezTo>
                  <a:cubicBezTo>
                    <a:pt x="278782" y="172845"/>
                    <a:pt x="280628" y="169850"/>
                    <a:pt x="283368" y="167893"/>
                  </a:cubicBezTo>
                  <a:cubicBezTo>
                    <a:pt x="286256" y="165830"/>
                    <a:pt x="289985" y="165167"/>
                    <a:pt x="292893" y="163131"/>
                  </a:cubicBezTo>
                  <a:cubicBezTo>
                    <a:pt x="298481" y="159220"/>
                    <a:pt x="314577" y="145116"/>
                    <a:pt x="319087" y="139318"/>
                  </a:cubicBezTo>
                  <a:cubicBezTo>
                    <a:pt x="321266" y="136516"/>
                    <a:pt x="322089" y="132875"/>
                    <a:pt x="323850" y="129793"/>
                  </a:cubicBezTo>
                  <a:cubicBezTo>
                    <a:pt x="331234" y="116871"/>
                    <a:pt x="326628" y="128600"/>
                    <a:pt x="330993" y="115506"/>
                  </a:cubicBezTo>
                  <a:cubicBezTo>
                    <a:pt x="331787" y="109950"/>
                    <a:pt x="332452" y="104373"/>
                    <a:pt x="333375" y="98837"/>
                  </a:cubicBezTo>
                  <a:cubicBezTo>
                    <a:pt x="334040" y="94845"/>
                    <a:pt x="335644" y="90977"/>
                    <a:pt x="335756" y="86931"/>
                  </a:cubicBezTo>
                  <a:cubicBezTo>
                    <a:pt x="336439" y="62334"/>
                    <a:pt x="322659" y="19065"/>
                    <a:pt x="311943" y="5968"/>
                  </a:cubicBezTo>
                  <a:close/>
                </a:path>
              </a:pathLst>
            </a:custGeom>
            <a:solidFill>
              <a:srgbClr val="FFFF00">
                <a:alpha val="42000"/>
              </a:srgbClr>
            </a:solid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grpSp>
      <p:pic>
        <p:nvPicPr>
          <p:cNvPr id="1046" name="Picture 22" descr="ארמסטרונג נשי מיוחסים baby nyfødt חיטה רופף עלמה">
            <a:extLst>
              <a:ext uri="{FF2B5EF4-FFF2-40B4-BE49-F238E27FC236}">
                <a16:creationId xmlns:a16="http://schemas.microsoft.com/office/drawing/2014/main" id="{778C4E99-83B2-E829-1F46-DABDC14A11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34798" y="1738474"/>
            <a:ext cx="3800319" cy="285023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24" name="Picture 23" descr="A child playing with blocks&#10;&#10;Description automatically generated">
            <a:extLst>
              <a:ext uri="{FF2B5EF4-FFF2-40B4-BE49-F238E27FC236}">
                <a16:creationId xmlns:a16="http://schemas.microsoft.com/office/drawing/2014/main" id="{B4B7D143-F326-B473-782D-A0C8282E9836}"/>
              </a:ext>
            </a:extLst>
          </p:cNvPr>
          <p:cNvPicPr>
            <a:picLocks noChangeAspect="1"/>
          </p:cNvPicPr>
          <p:nvPr/>
        </p:nvPicPr>
        <p:blipFill>
          <a:blip r:embed="rId9"/>
          <a:stretch>
            <a:fillRect/>
          </a:stretch>
        </p:blipFill>
        <p:spPr>
          <a:xfrm>
            <a:off x="6490011" y="3599862"/>
            <a:ext cx="2564704" cy="2763261"/>
          </a:xfrm>
          <a:prstGeom prst="rect">
            <a:avLst/>
          </a:prstGeom>
          <a:effectLst>
            <a:softEdge rad="76200"/>
          </a:effectLst>
        </p:spPr>
      </p:pic>
    </p:spTree>
    <p:extLst>
      <p:ext uri="{BB962C8B-B14F-4D97-AF65-F5344CB8AC3E}">
        <p14:creationId xmlns:p14="http://schemas.microsoft.com/office/powerpoint/2010/main" val="283836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Important tips for safe driving in rainy weather | ArabiaWeather |  ArabiaWeather">
            <a:extLst>
              <a:ext uri="{FF2B5EF4-FFF2-40B4-BE49-F238E27FC236}">
                <a16:creationId xmlns:a16="http://schemas.microsoft.com/office/drawing/2014/main" id="{B5F9C9C0-FA73-1650-D796-F5D3497C5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8605" y="1250741"/>
            <a:ext cx="2594367" cy="1555720"/>
          </a:xfrm>
          <a:prstGeom prst="rect">
            <a:avLst/>
          </a:prstGeom>
          <a:noFill/>
          <a:extLst>
            <a:ext uri="{909E8E84-426E-40DD-AFC4-6F175D3DCCD1}">
              <a14:hiddenFill xmlns:a14="http://schemas.microsoft.com/office/drawing/2010/main">
                <a:solidFill>
                  <a:srgbClr val="FFFFFF"/>
                </a:solidFill>
              </a14:hiddenFill>
            </a:ext>
          </a:extLst>
        </p:spPr>
      </p:pic>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en-US" altLang="hu-HU" dirty="0"/>
              <a:t>Illusion and the technology behind it</a:t>
            </a:r>
            <a:endParaRPr lang="hu-HU" altLang="hu-HU" dirty="0"/>
          </a:p>
          <a:p>
            <a:r>
              <a:rPr lang="en-US" altLang="hu-HU" dirty="0"/>
              <a:t>Brain image processing</a:t>
            </a:r>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6/24/2024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6</a:t>
            </a:fld>
            <a:endParaRPr lang="en-US" altLang="hu-HU" sz="1200">
              <a:solidFill>
                <a:srgbClr val="234DA2"/>
              </a:solidFill>
              <a:latin typeface="Neo Tech Semilab" panose="02000000000000000000"/>
            </a:endParaRPr>
          </a:p>
        </p:txBody>
      </p:sp>
      <p:sp>
        <p:nvSpPr>
          <p:cNvPr id="16390" name="Szöveg helye 5">
            <a:extLst>
              <a:ext uri="{FF2B5EF4-FFF2-40B4-BE49-F238E27FC236}">
                <a16:creationId xmlns:a16="http://schemas.microsoft.com/office/drawing/2014/main" id="{9416961E-A595-4F5B-AB33-7CBA79702D7D}"/>
              </a:ext>
            </a:extLst>
          </p:cNvPr>
          <p:cNvSpPr>
            <a:spLocks noGrp="1"/>
          </p:cNvSpPr>
          <p:nvPr>
            <p:ph type="body" sz="quarter" idx="16"/>
          </p:nvPr>
        </p:nvSpPr>
        <p:spPr>
          <a:xfrm>
            <a:off x="228600" y="1143000"/>
            <a:ext cx="8610600" cy="914400"/>
          </a:xfrm>
        </p:spPr>
        <p:txBody>
          <a:bodyPr/>
          <a:lstStyle/>
          <a:p>
            <a:r>
              <a:rPr lang="hu-HU" altLang="hu-HU" dirty="0" err="1"/>
              <a:t>Brain</a:t>
            </a:r>
            <a:r>
              <a:rPr lang="hu-HU" altLang="hu-HU" dirty="0"/>
              <a:t> image </a:t>
            </a:r>
            <a:r>
              <a:rPr lang="hu-HU" altLang="hu-HU" dirty="0" err="1"/>
              <a:t>processing</a:t>
            </a:r>
            <a:endParaRPr lang="hu-HU" altLang="hu-HU" dirty="0"/>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3" name="Picture 2">
            <a:extLst>
              <a:ext uri="{FF2B5EF4-FFF2-40B4-BE49-F238E27FC236}">
                <a16:creationId xmlns:a16="http://schemas.microsoft.com/office/drawing/2014/main" id="{C310EC39-0616-91B9-CB72-4966064BA1B6}"/>
              </a:ext>
            </a:extLst>
          </p:cNvPr>
          <p:cNvPicPr>
            <a:picLocks noChangeAspect="1"/>
          </p:cNvPicPr>
          <p:nvPr/>
        </p:nvPicPr>
        <p:blipFill>
          <a:blip r:embed="rId4"/>
          <a:stretch>
            <a:fillRect/>
          </a:stretch>
        </p:blipFill>
        <p:spPr>
          <a:xfrm>
            <a:off x="117079" y="1563823"/>
            <a:ext cx="3043761" cy="3162812"/>
          </a:xfrm>
          <a:prstGeom prst="rect">
            <a:avLst/>
          </a:prstGeom>
        </p:spPr>
      </p:pic>
      <p:grpSp>
        <p:nvGrpSpPr>
          <p:cNvPr id="2" name="Group 1">
            <a:extLst>
              <a:ext uri="{FF2B5EF4-FFF2-40B4-BE49-F238E27FC236}">
                <a16:creationId xmlns:a16="http://schemas.microsoft.com/office/drawing/2014/main" id="{08CAB1D2-F991-65A7-DCE7-1ADB70F982F2}"/>
              </a:ext>
            </a:extLst>
          </p:cNvPr>
          <p:cNvGrpSpPr/>
          <p:nvPr/>
        </p:nvGrpSpPr>
        <p:grpSpPr>
          <a:xfrm>
            <a:off x="6122360" y="4703011"/>
            <a:ext cx="1226110" cy="1626317"/>
            <a:chOff x="6122360" y="4703011"/>
            <a:chExt cx="1226110" cy="1626317"/>
          </a:xfrm>
        </p:grpSpPr>
        <p:pic>
          <p:nvPicPr>
            <p:cNvPr id="1042" name="Picture 18" descr="cafe wall">
              <a:extLst>
                <a:ext uri="{FF2B5EF4-FFF2-40B4-BE49-F238E27FC236}">
                  <a16:creationId xmlns:a16="http://schemas.microsoft.com/office/drawing/2014/main" id="{CC4B689C-C085-331D-ACC5-B9F0E56D95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2360" y="4703011"/>
              <a:ext cx="1226110" cy="78821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Neon color spreading illusion">
              <a:extLst>
                <a:ext uri="{FF2B5EF4-FFF2-40B4-BE49-F238E27FC236}">
                  <a16:creationId xmlns:a16="http://schemas.microsoft.com/office/drawing/2014/main" id="{DDE2E9AB-3E82-1F11-AC31-3F851DD014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2619" y="5489083"/>
              <a:ext cx="1120327" cy="840245"/>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6 Tips for Driving Safely at Night | Van Norman Law Firm">
            <a:extLst>
              <a:ext uri="{FF2B5EF4-FFF2-40B4-BE49-F238E27FC236}">
                <a16:creationId xmlns:a16="http://schemas.microsoft.com/office/drawing/2014/main" id="{63F427B5-3D8C-BEC6-FF0F-DF728BC62E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5371" y="1242541"/>
            <a:ext cx="2332366" cy="15557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w to Drive Like a PRO in the Rain | Car RC">
            <a:extLst>
              <a:ext uri="{FF2B5EF4-FFF2-40B4-BE49-F238E27FC236}">
                <a16:creationId xmlns:a16="http://schemas.microsoft.com/office/drawing/2014/main" id="{AF6FDD5D-40E0-A776-A57D-1705262B20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78638" y="1244615"/>
            <a:ext cx="1561846" cy="156184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5 tips om in de jungle te overleven - travelgirls.nl">
            <a:extLst>
              <a:ext uri="{FF2B5EF4-FFF2-40B4-BE49-F238E27FC236}">
                <a16:creationId xmlns:a16="http://schemas.microsoft.com/office/drawing/2014/main" id="{2D33AC1F-B615-6D5A-8651-88197F238A6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0525" y="4661772"/>
            <a:ext cx="2476112" cy="16516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ig City Standout | The best skylines in the world have icon… | Flickr">
            <a:extLst>
              <a:ext uri="{FF2B5EF4-FFF2-40B4-BE49-F238E27FC236}">
                <a16:creationId xmlns:a16="http://schemas.microsoft.com/office/drawing/2014/main" id="{BF3CBD41-D652-F802-8705-2974031949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8365" y="2891550"/>
            <a:ext cx="2380667" cy="170118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taring at screen, Easy Solutions for Screen-Related Eye Issues">
            <a:extLst>
              <a:ext uri="{FF2B5EF4-FFF2-40B4-BE49-F238E27FC236}">
                <a16:creationId xmlns:a16="http://schemas.microsoft.com/office/drawing/2014/main" id="{BD04AE56-F50B-9709-5FE7-18268D923D6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24560" y="4677824"/>
            <a:ext cx="2907815" cy="163564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why do zebras have Stripes | Meru National Park | Kenya Safaris Tours">
            <a:extLst>
              <a:ext uri="{FF2B5EF4-FFF2-40B4-BE49-F238E27FC236}">
                <a16:creationId xmlns:a16="http://schemas.microsoft.com/office/drawing/2014/main" id="{87213147-5F73-F6CF-E40F-F79445A4092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42840" y="2894952"/>
            <a:ext cx="2819341" cy="16916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7EF9933-5EFC-37F7-3768-36DCF5A70922}"/>
              </a:ext>
            </a:extLst>
          </p:cNvPr>
          <p:cNvPicPr>
            <a:picLocks noChangeAspect="1"/>
          </p:cNvPicPr>
          <p:nvPr/>
        </p:nvPicPr>
        <p:blipFill>
          <a:blip r:embed="rId13"/>
          <a:stretch>
            <a:fillRect/>
          </a:stretch>
        </p:blipFill>
        <p:spPr>
          <a:xfrm>
            <a:off x="7471556" y="4703011"/>
            <a:ext cx="1520044" cy="1631267"/>
          </a:xfrm>
          <a:prstGeom prst="rect">
            <a:avLst/>
          </a:prstGeom>
        </p:spPr>
      </p:pic>
    </p:spTree>
    <p:extLst>
      <p:ext uri="{BB962C8B-B14F-4D97-AF65-F5344CB8AC3E}">
        <p14:creationId xmlns:p14="http://schemas.microsoft.com/office/powerpoint/2010/main" val="341122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B3F9E96-65DC-BF4C-14C6-F03C385F7F32}"/>
              </a:ext>
            </a:extLst>
          </p:cNvPr>
          <p:cNvPicPr>
            <a:picLocks noChangeAspect="1"/>
          </p:cNvPicPr>
          <p:nvPr/>
        </p:nvPicPr>
        <p:blipFill>
          <a:blip r:embed="rId3"/>
          <a:stretch>
            <a:fillRect/>
          </a:stretch>
        </p:blipFill>
        <p:spPr>
          <a:xfrm>
            <a:off x="3559874" y="1386128"/>
            <a:ext cx="1515582" cy="3091102"/>
          </a:xfrm>
          <a:prstGeom prst="rect">
            <a:avLst/>
          </a:prstGeom>
        </p:spPr>
      </p:pic>
      <p:pic>
        <p:nvPicPr>
          <p:cNvPr id="6146" name="Picture 2" descr="large_cover200808">
            <a:extLst>
              <a:ext uri="{FF2B5EF4-FFF2-40B4-BE49-F238E27FC236}">
                <a16:creationId xmlns:a16="http://schemas.microsoft.com/office/drawing/2014/main" id="{62417FFC-0969-ABC3-0DC6-BBCB676FED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873917" y="2558396"/>
            <a:ext cx="2377432" cy="2357619"/>
          </a:xfrm>
          <a:prstGeom prst="rect">
            <a:avLst/>
          </a:prstGeom>
          <a:noFill/>
          <a:extLst>
            <a:ext uri="{909E8E84-426E-40DD-AFC4-6F175D3DCCD1}">
              <a14:hiddenFill xmlns:a14="http://schemas.microsoft.com/office/drawing/2010/main">
                <a:solidFill>
                  <a:srgbClr val="FFFFFF"/>
                </a:solidFill>
              </a14:hiddenFill>
            </a:ext>
          </a:extLst>
        </p:spPr>
      </p:pic>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en-US" altLang="hu-HU" dirty="0"/>
              <a:t>Illusion and the technology behind it</a:t>
            </a:r>
            <a:r>
              <a:rPr lang="hu-HU" altLang="hu-HU" dirty="0"/>
              <a:t> </a:t>
            </a:r>
          </a:p>
          <a:p>
            <a:r>
              <a:rPr lang="hu-HU" altLang="hu-HU" dirty="0" err="1"/>
              <a:t>Additive</a:t>
            </a:r>
            <a:r>
              <a:rPr lang="hu-HU" altLang="hu-HU" dirty="0"/>
              <a:t> / </a:t>
            </a:r>
            <a:r>
              <a:rPr lang="hu-HU" altLang="hu-HU" dirty="0" err="1"/>
              <a:t>Subtractive</a:t>
            </a:r>
            <a:r>
              <a:rPr lang="hu-HU" altLang="hu-HU" dirty="0"/>
              <a:t> </a:t>
            </a:r>
            <a:r>
              <a:rPr lang="hu-HU" altLang="hu-HU" dirty="0" err="1"/>
              <a:t>color</a:t>
            </a:r>
            <a:r>
              <a:rPr lang="hu-HU" altLang="hu-HU" dirty="0"/>
              <a:t> mixing</a:t>
            </a:r>
            <a:endParaRPr lang="en-US" altLang="hu-HU" dirty="0"/>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6/24/2024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7</a:t>
            </a:fld>
            <a:endParaRPr lang="en-US" altLang="hu-HU" sz="1200">
              <a:solidFill>
                <a:srgbClr val="234DA2"/>
              </a:solidFill>
              <a:latin typeface="Neo Tech Semilab" panose="02000000000000000000"/>
            </a:endParaRPr>
          </a:p>
        </p:txBody>
      </p:sp>
      <p:sp>
        <p:nvSpPr>
          <p:cNvPr id="16390" name="Szöveg helye 5">
            <a:extLst>
              <a:ext uri="{FF2B5EF4-FFF2-40B4-BE49-F238E27FC236}">
                <a16:creationId xmlns:a16="http://schemas.microsoft.com/office/drawing/2014/main" id="{9416961E-A595-4F5B-AB33-7CBA79702D7D}"/>
              </a:ext>
            </a:extLst>
          </p:cNvPr>
          <p:cNvSpPr>
            <a:spLocks noGrp="1"/>
          </p:cNvSpPr>
          <p:nvPr>
            <p:ph type="body" sz="quarter" idx="16"/>
          </p:nvPr>
        </p:nvSpPr>
        <p:spPr>
          <a:xfrm>
            <a:off x="228600" y="1143000"/>
            <a:ext cx="8610600" cy="914400"/>
          </a:xfrm>
        </p:spPr>
        <p:txBody>
          <a:bodyPr/>
          <a:lstStyle/>
          <a:p>
            <a:r>
              <a:rPr lang="hu-HU" altLang="hu-HU" dirty="0" err="1"/>
              <a:t>Color</a:t>
            </a:r>
            <a:r>
              <a:rPr lang="hu-HU" altLang="hu-HU" dirty="0"/>
              <a:t> mixing</a:t>
            </a:r>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5122" name="Picture 2" descr="Scotopic vs Photopic Vision: How Your Eyes Perceive Light Quality">
            <a:extLst>
              <a:ext uri="{FF2B5EF4-FFF2-40B4-BE49-F238E27FC236}">
                <a16:creationId xmlns:a16="http://schemas.microsoft.com/office/drawing/2014/main" id="{73595487-DBF8-A0E9-234B-42C987E763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7665" y="1747185"/>
            <a:ext cx="2628900" cy="17430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BF286CD-43ED-B278-B628-E4BB73CDD893}"/>
              </a:ext>
            </a:extLst>
          </p:cNvPr>
          <p:cNvPicPr>
            <a:picLocks noChangeAspect="1"/>
          </p:cNvPicPr>
          <p:nvPr/>
        </p:nvPicPr>
        <p:blipFill>
          <a:blip r:embed="rId6"/>
          <a:stretch>
            <a:fillRect/>
          </a:stretch>
        </p:blipFill>
        <p:spPr>
          <a:xfrm>
            <a:off x="2378938" y="3507031"/>
            <a:ext cx="4410651" cy="2273726"/>
          </a:xfrm>
          <a:prstGeom prst="rect">
            <a:avLst/>
          </a:prstGeom>
        </p:spPr>
      </p:pic>
      <p:pic>
        <p:nvPicPr>
          <p:cNvPr id="9" name="Picture 8">
            <a:extLst>
              <a:ext uri="{FF2B5EF4-FFF2-40B4-BE49-F238E27FC236}">
                <a16:creationId xmlns:a16="http://schemas.microsoft.com/office/drawing/2014/main" id="{EDFABD82-24B9-9D58-BDD6-9E305492F53A}"/>
              </a:ext>
            </a:extLst>
          </p:cNvPr>
          <p:cNvPicPr>
            <a:picLocks noChangeAspect="1"/>
          </p:cNvPicPr>
          <p:nvPr/>
        </p:nvPicPr>
        <p:blipFill>
          <a:blip r:embed="rId7"/>
          <a:stretch>
            <a:fillRect/>
          </a:stretch>
        </p:blipFill>
        <p:spPr>
          <a:xfrm>
            <a:off x="4962822" y="1322151"/>
            <a:ext cx="3143513" cy="1845307"/>
          </a:xfrm>
          <a:prstGeom prst="rect">
            <a:avLst/>
          </a:prstGeom>
        </p:spPr>
      </p:pic>
      <p:pic>
        <p:nvPicPr>
          <p:cNvPr id="5124" name="Picture 4" descr="preschool color mixing activities">
            <a:extLst>
              <a:ext uri="{FF2B5EF4-FFF2-40B4-BE49-F238E27FC236}">
                <a16:creationId xmlns:a16="http://schemas.microsoft.com/office/drawing/2014/main" id="{8B9CC9DC-F804-CC14-CE34-77D8F2646A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7399" y="4955952"/>
            <a:ext cx="2210985" cy="13634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EB1FBA1-0A2A-1D4C-2101-A78EF0B3440D}"/>
              </a:ext>
            </a:extLst>
          </p:cNvPr>
          <p:cNvPicPr>
            <a:picLocks noChangeAspect="1"/>
          </p:cNvPicPr>
          <p:nvPr/>
        </p:nvPicPr>
        <p:blipFill>
          <a:blip r:embed="rId9"/>
          <a:stretch>
            <a:fillRect/>
          </a:stretch>
        </p:blipFill>
        <p:spPr>
          <a:xfrm>
            <a:off x="181080" y="4883323"/>
            <a:ext cx="2297652" cy="1363442"/>
          </a:xfrm>
          <a:prstGeom prst="rect">
            <a:avLst/>
          </a:prstGeom>
        </p:spPr>
      </p:pic>
      <p:pic>
        <p:nvPicPr>
          <p:cNvPr id="11" name="Picture 10">
            <a:extLst>
              <a:ext uri="{FF2B5EF4-FFF2-40B4-BE49-F238E27FC236}">
                <a16:creationId xmlns:a16="http://schemas.microsoft.com/office/drawing/2014/main" id="{15507DBF-A0D8-C591-733B-57DA82679136}"/>
              </a:ext>
            </a:extLst>
          </p:cNvPr>
          <p:cNvPicPr>
            <a:picLocks noChangeAspect="1"/>
          </p:cNvPicPr>
          <p:nvPr/>
        </p:nvPicPr>
        <p:blipFill>
          <a:blip r:embed="rId10">
            <a:extLst>
              <a:ext uri="{BEBA8EAE-BF5A-486C-A8C5-ECC9F3942E4B}">
                <a14:imgProps xmlns:a14="http://schemas.microsoft.com/office/drawing/2010/main">
                  <a14:imgLayer r:embed="rId11">
                    <a14:imgEffect>
                      <a14:saturation sat="0"/>
                    </a14:imgEffect>
                    <a14:imgEffect>
                      <a14:brightnessContrast bright="36000" contrast="-21000"/>
                    </a14:imgEffect>
                  </a14:imgLayer>
                </a14:imgProps>
              </a:ext>
            </a:extLst>
          </a:blip>
          <a:stretch>
            <a:fillRect/>
          </a:stretch>
        </p:blipFill>
        <p:spPr>
          <a:xfrm>
            <a:off x="199843" y="3502355"/>
            <a:ext cx="1692619" cy="1396904"/>
          </a:xfrm>
          <a:prstGeom prst="rect">
            <a:avLst/>
          </a:prstGeom>
        </p:spPr>
      </p:pic>
      <p:grpSp>
        <p:nvGrpSpPr>
          <p:cNvPr id="6" name="Group 5">
            <a:extLst>
              <a:ext uri="{FF2B5EF4-FFF2-40B4-BE49-F238E27FC236}">
                <a16:creationId xmlns:a16="http://schemas.microsoft.com/office/drawing/2014/main" id="{CD9DE346-9C7E-23BE-F0A5-54CAF63EDE93}"/>
              </a:ext>
            </a:extLst>
          </p:cNvPr>
          <p:cNvGrpSpPr/>
          <p:nvPr/>
        </p:nvGrpSpPr>
        <p:grpSpPr>
          <a:xfrm>
            <a:off x="4904550" y="5780757"/>
            <a:ext cx="1760720" cy="691350"/>
            <a:chOff x="4904550" y="5780757"/>
            <a:chExt cx="1760720" cy="691350"/>
          </a:xfrm>
        </p:grpSpPr>
        <p:sp>
          <p:nvSpPr>
            <p:cNvPr id="7" name="TextBox 6">
              <a:extLst>
                <a:ext uri="{FF2B5EF4-FFF2-40B4-BE49-F238E27FC236}">
                  <a16:creationId xmlns:a16="http://schemas.microsoft.com/office/drawing/2014/main" id="{4F0062ED-5A99-A519-BACA-8C1791A7C10E}"/>
                </a:ext>
              </a:extLst>
            </p:cNvPr>
            <p:cNvSpPr txBox="1"/>
            <p:nvPr/>
          </p:nvSpPr>
          <p:spPr>
            <a:xfrm>
              <a:off x="5110368" y="5780757"/>
              <a:ext cx="1099533" cy="369332"/>
            </a:xfrm>
            <a:prstGeom prst="rect">
              <a:avLst/>
            </a:prstGeom>
            <a:noFill/>
          </p:spPr>
          <p:txBody>
            <a:bodyPr wrap="square">
              <a:spAutoFit/>
            </a:bodyPr>
            <a:lstStyle/>
            <a:p>
              <a:pPr algn="ctr"/>
              <a:r>
                <a:rPr lang="hu-HU" b="1" dirty="0"/>
                <a:t>CMYK</a:t>
              </a:r>
              <a:endParaRPr lang="en-US" b="1" dirty="0"/>
            </a:p>
          </p:txBody>
        </p:sp>
        <p:sp>
          <p:nvSpPr>
            <p:cNvPr id="15" name="TextBox 14">
              <a:extLst>
                <a:ext uri="{FF2B5EF4-FFF2-40B4-BE49-F238E27FC236}">
                  <a16:creationId xmlns:a16="http://schemas.microsoft.com/office/drawing/2014/main" id="{7D27FB2C-5A3B-8C48-9D6B-90CDF1F66EE8}"/>
                </a:ext>
              </a:extLst>
            </p:cNvPr>
            <p:cNvSpPr txBox="1"/>
            <p:nvPr/>
          </p:nvSpPr>
          <p:spPr>
            <a:xfrm>
              <a:off x="4904550" y="6010442"/>
              <a:ext cx="1760720" cy="461665"/>
            </a:xfrm>
            <a:prstGeom prst="rect">
              <a:avLst/>
            </a:prstGeom>
            <a:noFill/>
          </p:spPr>
          <p:txBody>
            <a:bodyPr wrap="square">
              <a:spAutoFit/>
            </a:bodyPr>
            <a:lstStyle/>
            <a:p>
              <a:pPr algn="ctr"/>
              <a:r>
                <a:rPr lang="en-US" sz="1200" b="0" i="0" dirty="0">
                  <a:solidFill>
                    <a:srgbClr val="222222"/>
                  </a:solidFill>
                  <a:effectLst/>
                  <a:latin typeface="ProximaNova"/>
                </a:rPr>
                <a:t>Cyan, Magenta, Yellow</a:t>
              </a:r>
              <a:br>
                <a:rPr lang="hu-HU" sz="1200" b="0" i="0" dirty="0">
                  <a:solidFill>
                    <a:srgbClr val="222222"/>
                  </a:solidFill>
                  <a:effectLst/>
                  <a:latin typeface="ProximaNova"/>
                </a:rPr>
              </a:br>
              <a:r>
                <a:rPr lang="en-US" sz="1200" b="0" i="0" dirty="0">
                  <a:solidFill>
                    <a:srgbClr val="222222"/>
                  </a:solidFill>
                  <a:effectLst/>
                  <a:latin typeface="ProximaNova"/>
                </a:rPr>
                <a:t>and Key (</a:t>
              </a:r>
              <a:r>
                <a:rPr lang="hu-HU" sz="1200" b="0" i="0" dirty="0">
                  <a:solidFill>
                    <a:srgbClr val="222222"/>
                  </a:solidFill>
                  <a:effectLst/>
                  <a:latin typeface="ProximaNova"/>
                </a:rPr>
                <a:t>B</a:t>
              </a:r>
              <a:r>
                <a:rPr lang="en-US" sz="1200" b="0" i="0" dirty="0">
                  <a:solidFill>
                    <a:srgbClr val="222222"/>
                  </a:solidFill>
                  <a:effectLst/>
                  <a:latin typeface="ProximaNova"/>
                </a:rPr>
                <a:t>lack) colors</a:t>
              </a:r>
              <a:endParaRPr lang="hu-HU" sz="1200" dirty="0"/>
            </a:p>
          </p:txBody>
        </p:sp>
      </p:grpSp>
      <p:grpSp>
        <p:nvGrpSpPr>
          <p:cNvPr id="2" name="Group 1">
            <a:extLst>
              <a:ext uri="{FF2B5EF4-FFF2-40B4-BE49-F238E27FC236}">
                <a16:creationId xmlns:a16="http://schemas.microsoft.com/office/drawing/2014/main" id="{45C098B1-5241-9E27-97FF-2EB6585138B6}"/>
              </a:ext>
            </a:extLst>
          </p:cNvPr>
          <p:cNvGrpSpPr/>
          <p:nvPr/>
        </p:nvGrpSpPr>
        <p:grpSpPr>
          <a:xfrm>
            <a:off x="2582778" y="5780757"/>
            <a:ext cx="1760720" cy="660728"/>
            <a:chOff x="2582778" y="5780757"/>
            <a:chExt cx="1760720" cy="660728"/>
          </a:xfrm>
        </p:grpSpPr>
        <p:sp>
          <p:nvSpPr>
            <p:cNvPr id="5" name="TextBox 4">
              <a:extLst>
                <a:ext uri="{FF2B5EF4-FFF2-40B4-BE49-F238E27FC236}">
                  <a16:creationId xmlns:a16="http://schemas.microsoft.com/office/drawing/2014/main" id="{745316F6-69FC-FEF4-355B-FE2CC3A898F4}"/>
                </a:ext>
              </a:extLst>
            </p:cNvPr>
            <p:cNvSpPr txBox="1"/>
            <p:nvPr/>
          </p:nvSpPr>
          <p:spPr>
            <a:xfrm>
              <a:off x="2942113" y="5780757"/>
              <a:ext cx="1099533" cy="369332"/>
            </a:xfrm>
            <a:prstGeom prst="rect">
              <a:avLst/>
            </a:prstGeom>
            <a:noFill/>
          </p:spPr>
          <p:txBody>
            <a:bodyPr wrap="square">
              <a:spAutoFit/>
            </a:bodyPr>
            <a:lstStyle/>
            <a:p>
              <a:pPr algn="ctr"/>
              <a:r>
                <a:rPr lang="hu-HU" b="1" dirty="0"/>
                <a:t>RGB</a:t>
              </a:r>
              <a:endParaRPr lang="en-US" b="1" dirty="0"/>
            </a:p>
          </p:txBody>
        </p:sp>
        <p:sp>
          <p:nvSpPr>
            <p:cNvPr id="16" name="TextBox 15">
              <a:extLst>
                <a:ext uri="{FF2B5EF4-FFF2-40B4-BE49-F238E27FC236}">
                  <a16:creationId xmlns:a16="http://schemas.microsoft.com/office/drawing/2014/main" id="{1AC35223-B583-4F99-8E8F-8A96EE7221A0}"/>
                </a:ext>
              </a:extLst>
            </p:cNvPr>
            <p:cNvSpPr txBox="1"/>
            <p:nvPr/>
          </p:nvSpPr>
          <p:spPr>
            <a:xfrm>
              <a:off x="2582778" y="5979820"/>
              <a:ext cx="1760720" cy="461665"/>
            </a:xfrm>
            <a:prstGeom prst="rect">
              <a:avLst/>
            </a:prstGeom>
            <a:noFill/>
          </p:spPr>
          <p:txBody>
            <a:bodyPr wrap="square">
              <a:spAutoFit/>
            </a:bodyPr>
            <a:lstStyle/>
            <a:p>
              <a:pPr algn="ctr"/>
              <a:r>
                <a:rPr lang="hu-HU" sz="1200" dirty="0">
                  <a:solidFill>
                    <a:srgbClr val="222222"/>
                  </a:solidFill>
                  <a:latin typeface="ProximaNova"/>
                </a:rPr>
                <a:t>Red, </a:t>
              </a:r>
              <a:r>
                <a:rPr lang="hu-HU" sz="1200" dirty="0" err="1">
                  <a:solidFill>
                    <a:srgbClr val="222222"/>
                  </a:solidFill>
                  <a:latin typeface="ProximaNova"/>
                </a:rPr>
                <a:t>Green</a:t>
              </a:r>
              <a:r>
                <a:rPr lang="hu-HU" sz="1200" dirty="0">
                  <a:solidFill>
                    <a:srgbClr val="222222"/>
                  </a:solidFill>
                  <a:latin typeface="ProximaNova"/>
                </a:rPr>
                <a:t>, </a:t>
              </a:r>
              <a:r>
                <a:rPr lang="hu-HU" sz="1200" dirty="0" err="1">
                  <a:solidFill>
                    <a:srgbClr val="222222"/>
                  </a:solidFill>
                  <a:latin typeface="ProximaNova"/>
                </a:rPr>
                <a:t>Blue</a:t>
              </a:r>
              <a:br>
                <a:rPr lang="hu-HU" sz="1200" dirty="0">
                  <a:solidFill>
                    <a:srgbClr val="222222"/>
                  </a:solidFill>
                  <a:latin typeface="ProximaNova"/>
                </a:rPr>
              </a:br>
              <a:r>
                <a:rPr lang="en-US" sz="1200" b="0" i="0" dirty="0">
                  <a:solidFill>
                    <a:srgbClr val="222222"/>
                  </a:solidFill>
                  <a:effectLst/>
                  <a:latin typeface="ProximaNova"/>
                </a:rPr>
                <a:t> colors</a:t>
              </a:r>
              <a:endParaRPr lang="hu-HU" sz="1200" dirty="0"/>
            </a:p>
          </p:txBody>
        </p:sp>
      </p:grpSp>
      <p:pic>
        <p:nvPicPr>
          <p:cNvPr id="17" name="Picture 16">
            <a:extLst>
              <a:ext uri="{FF2B5EF4-FFF2-40B4-BE49-F238E27FC236}">
                <a16:creationId xmlns:a16="http://schemas.microsoft.com/office/drawing/2014/main" id="{69C2ABB9-0F41-0C2E-7319-8D7B8FBAF923}"/>
              </a:ext>
            </a:extLst>
          </p:cNvPr>
          <p:cNvPicPr>
            <a:picLocks noChangeAspect="1"/>
          </p:cNvPicPr>
          <p:nvPr/>
        </p:nvPicPr>
        <p:blipFill>
          <a:blip r:embed="rId12"/>
          <a:stretch>
            <a:fillRect/>
          </a:stretch>
        </p:blipFill>
        <p:spPr>
          <a:xfrm>
            <a:off x="2389960" y="3410258"/>
            <a:ext cx="4333033" cy="2378825"/>
          </a:xfrm>
          <a:prstGeom prst="rect">
            <a:avLst/>
          </a:prstGeom>
        </p:spPr>
      </p:pic>
    </p:spTree>
    <p:extLst>
      <p:ext uri="{BB962C8B-B14F-4D97-AF65-F5344CB8AC3E}">
        <p14:creationId xmlns:p14="http://schemas.microsoft.com/office/powerpoint/2010/main" val="17782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648C0762-2275-B11C-B32E-80FFA0D923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4085551"/>
            <a:ext cx="2121102" cy="2121102"/>
          </a:xfrm>
          <a:prstGeom prst="rect">
            <a:avLst/>
          </a:prstGeom>
          <a:noFill/>
          <a:extLst>
            <a:ext uri="{909E8E84-426E-40DD-AFC4-6F175D3DCCD1}">
              <a14:hiddenFill xmlns:a14="http://schemas.microsoft.com/office/drawing/2010/main">
                <a:solidFill>
                  <a:srgbClr val="FFFFFF"/>
                </a:solidFill>
              </a14:hiddenFill>
            </a:ext>
          </a:extLst>
        </p:spPr>
      </p:pic>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en-US" altLang="hu-HU" dirty="0"/>
              <a:t>Illusion and the technology behind it</a:t>
            </a:r>
            <a:endParaRPr lang="hu-HU" altLang="hu-HU" dirty="0"/>
          </a:p>
          <a:p>
            <a:r>
              <a:rPr lang="hu-HU" altLang="hu-HU" dirty="0" err="1"/>
              <a:t>Light</a:t>
            </a:r>
            <a:r>
              <a:rPr lang="hu-HU" altLang="hu-HU" dirty="0"/>
              <a:t> </a:t>
            </a:r>
            <a:r>
              <a:rPr lang="hu-HU" altLang="hu-HU" dirty="0" err="1"/>
              <a:t>source</a:t>
            </a:r>
            <a:r>
              <a:rPr lang="hu-HU" altLang="hu-HU" dirty="0"/>
              <a:t>, </a:t>
            </a:r>
            <a:r>
              <a:rPr lang="hu-HU" altLang="hu-HU" dirty="0" err="1"/>
              <a:t>ligth</a:t>
            </a:r>
            <a:r>
              <a:rPr lang="hu-HU" altLang="hu-HU" dirty="0"/>
              <a:t> </a:t>
            </a:r>
            <a:r>
              <a:rPr lang="hu-HU" altLang="hu-HU" dirty="0" err="1"/>
              <a:t>sensor</a:t>
            </a:r>
            <a:r>
              <a:rPr lang="hu-HU" altLang="hu-HU" dirty="0"/>
              <a:t>, display, </a:t>
            </a:r>
            <a:r>
              <a:rPr lang="hu-HU" altLang="hu-HU" dirty="0" err="1"/>
              <a:t>seeing</a:t>
            </a:r>
            <a:endParaRPr lang="en-US" altLang="hu-HU" dirty="0"/>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6/24/2024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8</a:t>
            </a:fld>
            <a:endParaRPr lang="en-US" altLang="hu-HU" sz="1200">
              <a:solidFill>
                <a:srgbClr val="234DA2"/>
              </a:solidFill>
              <a:latin typeface="Neo Tech Semilab" panose="02000000000000000000"/>
            </a:endParaRPr>
          </a:p>
        </p:txBody>
      </p:sp>
      <p:sp>
        <p:nvSpPr>
          <p:cNvPr id="16390" name="Szöveg helye 5">
            <a:extLst>
              <a:ext uri="{FF2B5EF4-FFF2-40B4-BE49-F238E27FC236}">
                <a16:creationId xmlns:a16="http://schemas.microsoft.com/office/drawing/2014/main" id="{9416961E-A595-4F5B-AB33-7CBA79702D7D}"/>
              </a:ext>
            </a:extLst>
          </p:cNvPr>
          <p:cNvSpPr>
            <a:spLocks noGrp="1"/>
          </p:cNvSpPr>
          <p:nvPr>
            <p:ph type="body" sz="quarter" idx="16"/>
          </p:nvPr>
        </p:nvSpPr>
        <p:spPr>
          <a:xfrm>
            <a:off x="228600" y="1143000"/>
            <a:ext cx="8610600" cy="529542"/>
          </a:xfrm>
        </p:spPr>
        <p:txBody>
          <a:bodyPr/>
          <a:lstStyle/>
          <a:p>
            <a:r>
              <a:rPr lang="hu-HU" altLang="hu-HU" dirty="0"/>
              <a:t>White </a:t>
            </a:r>
            <a:r>
              <a:rPr lang="hu-HU" altLang="hu-HU" dirty="0" err="1"/>
              <a:t>balance</a:t>
            </a:r>
            <a:endParaRPr lang="hu-HU" altLang="hu-HU" dirty="0"/>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6891417" y="363690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grpSp>
        <p:nvGrpSpPr>
          <p:cNvPr id="42" name="Group 41">
            <a:extLst>
              <a:ext uri="{FF2B5EF4-FFF2-40B4-BE49-F238E27FC236}">
                <a16:creationId xmlns:a16="http://schemas.microsoft.com/office/drawing/2014/main" id="{8FE49D34-77EB-BEA8-E109-6132037FC85A}"/>
              </a:ext>
            </a:extLst>
          </p:cNvPr>
          <p:cNvGrpSpPr/>
          <p:nvPr/>
        </p:nvGrpSpPr>
        <p:grpSpPr>
          <a:xfrm>
            <a:off x="6746660" y="1412500"/>
            <a:ext cx="1086128" cy="2560783"/>
            <a:chOff x="6746660" y="1412500"/>
            <a:chExt cx="1086128" cy="2560783"/>
          </a:xfrm>
        </p:grpSpPr>
        <p:sp>
          <p:nvSpPr>
            <p:cNvPr id="10" name="TextBox 9">
              <a:extLst>
                <a:ext uri="{FF2B5EF4-FFF2-40B4-BE49-F238E27FC236}">
                  <a16:creationId xmlns:a16="http://schemas.microsoft.com/office/drawing/2014/main" id="{B21ADEDF-6AAF-AF65-AA9D-8CE262647E42}"/>
                </a:ext>
              </a:extLst>
            </p:cNvPr>
            <p:cNvSpPr txBox="1"/>
            <p:nvPr/>
          </p:nvSpPr>
          <p:spPr>
            <a:xfrm>
              <a:off x="6811310" y="3419285"/>
              <a:ext cx="884715" cy="553998"/>
            </a:xfrm>
            <a:prstGeom prst="rect">
              <a:avLst/>
            </a:prstGeom>
            <a:noFill/>
          </p:spPr>
          <p:txBody>
            <a:bodyPr wrap="square">
              <a:spAutoFit/>
            </a:bodyPr>
            <a:lstStyle/>
            <a:p>
              <a:pPr algn="ctr"/>
              <a:r>
                <a:rPr lang="hu-HU" sz="1000" b="0" i="0" dirty="0">
                  <a:solidFill>
                    <a:srgbClr val="000000"/>
                  </a:solidFill>
                  <a:effectLst/>
                  <a:latin typeface="Roboto" panose="02000000000000000000" pitchFamily="2" charset="0"/>
                </a:rPr>
                <a:t>Human </a:t>
              </a:r>
              <a:r>
                <a:rPr lang="hu-HU" sz="1000" b="0" i="0" dirty="0" err="1">
                  <a:solidFill>
                    <a:srgbClr val="000000"/>
                  </a:solidFill>
                  <a:effectLst/>
                  <a:latin typeface="Roboto" panose="02000000000000000000" pitchFamily="2" charset="0"/>
                </a:rPr>
                <a:t>eye</a:t>
              </a:r>
              <a:r>
                <a:rPr lang="hu-HU" sz="1000" b="0" i="0" dirty="0">
                  <a:solidFill>
                    <a:srgbClr val="000000"/>
                  </a:solidFill>
                  <a:effectLst/>
                  <a:latin typeface="Roboto" panose="02000000000000000000" pitchFamily="2" charset="0"/>
                </a:rPr>
                <a:t> </a:t>
              </a:r>
              <a:r>
                <a:rPr lang="hu-HU" sz="1000" dirty="0" err="1">
                  <a:solidFill>
                    <a:srgbClr val="000000"/>
                  </a:solidFill>
                  <a:latin typeface="Roboto" panose="02000000000000000000" pitchFamily="2" charset="0"/>
                </a:rPr>
                <a:t>spectral</a:t>
              </a:r>
              <a:r>
                <a:rPr lang="hu-HU" sz="1000" dirty="0">
                  <a:solidFill>
                    <a:srgbClr val="000000"/>
                  </a:solidFill>
                  <a:latin typeface="Roboto" panose="02000000000000000000" pitchFamily="2" charset="0"/>
                </a:rPr>
                <a:t> </a:t>
              </a:r>
              <a:r>
                <a:rPr lang="hu-HU" sz="1000" dirty="0" err="1">
                  <a:solidFill>
                    <a:srgbClr val="000000"/>
                  </a:solidFill>
                  <a:latin typeface="Roboto" panose="02000000000000000000" pitchFamily="2" charset="0"/>
                </a:rPr>
                <a:t>sensitivity</a:t>
              </a:r>
              <a:endParaRPr lang="hu-HU" sz="1000" dirty="0"/>
            </a:p>
          </p:txBody>
        </p:sp>
        <p:pic>
          <p:nvPicPr>
            <p:cNvPr id="14" name="Picture 13">
              <a:extLst>
                <a:ext uri="{FF2B5EF4-FFF2-40B4-BE49-F238E27FC236}">
                  <a16:creationId xmlns:a16="http://schemas.microsoft.com/office/drawing/2014/main" id="{721553E7-BD3A-0FF8-D7BF-C2923540ED64}"/>
                </a:ext>
              </a:extLst>
            </p:cNvPr>
            <p:cNvPicPr>
              <a:picLocks noChangeAspect="1"/>
            </p:cNvPicPr>
            <p:nvPr/>
          </p:nvPicPr>
          <p:blipFill>
            <a:blip r:embed="rId4"/>
            <a:stretch>
              <a:fillRect/>
            </a:stretch>
          </p:blipFill>
          <p:spPr>
            <a:xfrm>
              <a:off x="6794987" y="1412500"/>
              <a:ext cx="1037801" cy="959714"/>
            </a:xfrm>
            <a:prstGeom prst="rect">
              <a:avLst/>
            </a:prstGeom>
          </p:spPr>
        </p:pic>
        <p:pic>
          <p:nvPicPr>
            <p:cNvPr id="3098" name="Picture 26" descr="spectral response of human eye">
              <a:extLst>
                <a:ext uri="{FF2B5EF4-FFF2-40B4-BE49-F238E27FC236}">
                  <a16:creationId xmlns:a16="http://schemas.microsoft.com/office/drawing/2014/main" id="{42083623-FE05-F8BB-0402-DDC1B87C0F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6660" y="2494361"/>
              <a:ext cx="1048595" cy="7928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43">
            <a:extLst>
              <a:ext uri="{FF2B5EF4-FFF2-40B4-BE49-F238E27FC236}">
                <a16:creationId xmlns:a16="http://schemas.microsoft.com/office/drawing/2014/main" id="{62BBC72C-96D8-AF63-8F9E-F0A5359B0953}"/>
              </a:ext>
            </a:extLst>
          </p:cNvPr>
          <p:cNvGrpSpPr/>
          <p:nvPr/>
        </p:nvGrpSpPr>
        <p:grpSpPr>
          <a:xfrm>
            <a:off x="1705882" y="1603774"/>
            <a:ext cx="1296860" cy="2521982"/>
            <a:chOff x="1705882" y="1603774"/>
            <a:chExt cx="1296860" cy="2521982"/>
          </a:xfrm>
        </p:grpSpPr>
        <p:pic>
          <p:nvPicPr>
            <p:cNvPr id="3092" name="Picture 20" descr="Digital Camera Cmos Ccd Image Sensor Royalty Free SVG,">
              <a:extLst>
                <a:ext uri="{FF2B5EF4-FFF2-40B4-BE49-F238E27FC236}">
                  <a16:creationId xmlns:a16="http://schemas.microsoft.com/office/drawing/2014/main" id="{6945D85A-2414-2331-70EB-1653B3326E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760" y="1603774"/>
              <a:ext cx="1196458" cy="11964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AFCC33C-F2F8-7C59-87C9-85FDA292083B}"/>
                </a:ext>
              </a:extLst>
            </p:cNvPr>
            <p:cNvSpPr txBox="1"/>
            <p:nvPr/>
          </p:nvSpPr>
          <p:spPr>
            <a:xfrm>
              <a:off x="1828608" y="3571758"/>
              <a:ext cx="963435" cy="553998"/>
            </a:xfrm>
            <a:prstGeom prst="rect">
              <a:avLst/>
            </a:prstGeom>
            <a:noFill/>
          </p:spPr>
          <p:txBody>
            <a:bodyPr wrap="square">
              <a:spAutoFit/>
            </a:bodyPr>
            <a:lstStyle/>
            <a:p>
              <a:pPr algn="ctr"/>
              <a:r>
                <a:rPr lang="hu-HU" sz="1000" b="0" i="0" dirty="0" err="1">
                  <a:solidFill>
                    <a:srgbClr val="000000"/>
                  </a:solidFill>
                  <a:effectLst/>
                  <a:latin typeface="Roboto" panose="02000000000000000000" pitchFamily="2" charset="0"/>
                </a:rPr>
                <a:t>Light</a:t>
              </a:r>
              <a:r>
                <a:rPr lang="hu-HU" sz="1000" b="0" i="0" dirty="0">
                  <a:solidFill>
                    <a:srgbClr val="000000"/>
                  </a:solidFill>
                  <a:effectLst/>
                  <a:latin typeface="Roboto" panose="02000000000000000000" pitchFamily="2" charset="0"/>
                </a:rPr>
                <a:t> </a:t>
              </a:r>
              <a:r>
                <a:rPr lang="hu-HU" sz="1000" b="0" i="0" dirty="0" err="1">
                  <a:solidFill>
                    <a:srgbClr val="000000"/>
                  </a:solidFill>
                  <a:effectLst/>
                  <a:latin typeface="Roboto" panose="02000000000000000000" pitchFamily="2" charset="0"/>
                </a:rPr>
                <a:t>sensors</a:t>
              </a:r>
              <a:endParaRPr lang="hu-HU" sz="1000" b="0" i="0" dirty="0">
                <a:solidFill>
                  <a:srgbClr val="000000"/>
                </a:solidFill>
                <a:effectLst/>
                <a:latin typeface="Roboto" panose="02000000000000000000" pitchFamily="2" charset="0"/>
              </a:endParaRPr>
            </a:p>
            <a:p>
              <a:pPr algn="ctr"/>
              <a:r>
                <a:rPr lang="hu-HU" sz="1000" dirty="0" err="1">
                  <a:solidFill>
                    <a:srgbClr val="000000"/>
                  </a:solidFill>
                  <a:latin typeface="Roboto" panose="02000000000000000000" pitchFamily="2" charset="0"/>
                </a:rPr>
                <a:t>spectral</a:t>
              </a:r>
              <a:r>
                <a:rPr lang="hu-HU" sz="1000" dirty="0">
                  <a:solidFill>
                    <a:srgbClr val="000000"/>
                  </a:solidFill>
                  <a:latin typeface="Roboto" panose="02000000000000000000" pitchFamily="2" charset="0"/>
                </a:rPr>
                <a:t> </a:t>
              </a:r>
              <a:r>
                <a:rPr lang="hu-HU" sz="1000" dirty="0" err="1">
                  <a:solidFill>
                    <a:srgbClr val="000000"/>
                  </a:solidFill>
                  <a:latin typeface="Roboto" panose="02000000000000000000" pitchFamily="2" charset="0"/>
                </a:rPr>
                <a:t>sensitivity</a:t>
              </a:r>
              <a:endParaRPr lang="hu-HU" sz="1000" dirty="0"/>
            </a:p>
          </p:txBody>
        </p:sp>
        <p:pic>
          <p:nvPicPr>
            <p:cNvPr id="3100" name="Picture 28" descr="typical spectral response of color CMOS image sensor">
              <a:extLst>
                <a:ext uri="{FF2B5EF4-FFF2-40B4-BE49-F238E27FC236}">
                  <a16:creationId xmlns:a16="http://schemas.microsoft.com/office/drawing/2014/main" id="{1A99CFA6-C65F-8D20-0008-AEAD302094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5882" y="2746786"/>
              <a:ext cx="1296860" cy="799731"/>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AutoShape 30" descr="Typical GB-LED spectrum">
            <a:extLst>
              <a:ext uri="{FF2B5EF4-FFF2-40B4-BE49-F238E27FC236}">
                <a16:creationId xmlns:a16="http://schemas.microsoft.com/office/drawing/2014/main" id="{6E4B287D-FEC9-07B6-1A3B-93F3864AB1B3}"/>
              </a:ext>
            </a:extLst>
          </p:cNvPr>
          <p:cNvSpPr>
            <a:spLocks noChangeAspect="1" noChangeArrowheads="1"/>
          </p:cNvSpPr>
          <p:nvPr/>
        </p:nvSpPr>
        <p:spPr bwMode="auto">
          <a:xfrm>
            <a:off x="2185172" y="34984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grpSp>
        <p:nvGrpSpPr>
          <p:cNvPr id="41" name="Group 40">
            <a:extLst>
              <a:ext uri="{FF2B5EF4-FFF2-40B4-BE49-F238E27FC236}">
                <a16:creationId xmlns:a16="http://schemas.microsoft.com/office/drawing/2014/main" id="{B3388A65-A877-FE8D-826D-49664E2E94A8}"/>
              </a:ext>
            </a:extLst>
          </p:cNvPr>
          <p:cNvGrpSpPr/>
          <p:nvPr/>
        </p:nvGrpSpPr>
        <p:grpSpPr>
          <a:xfrm>
            <a:off x="5016630" y="1488047"/>
            <a:ext cx="1468301" cy="2493567"/>
            <a:chOff x="5016630" y="1488047"/>
            <a:chExt cx="1468301" cy="2493567"/>
          </a:xfrm>
        </p:grpSpPr>
        <p:sp>
          <p:nvSpPr>
            <p:cNvPr id="9" name="TextBox 8">
              <a:extLst>
                <a:ext uri="{FF2B5EF4-FFF2-40B4-BE49-F238E27FC236}">
                  <a16:creationId xmlns:a16="http://schemas.microsoft.com/office/drawing/2014/main" id="{7DEDA06A-8294-F1A6-E840-BB979FE24E31}"/>
                </a:ext>
              </a:extLst>
            </p:cNvPr>
            <p:cNvSpPr txBox="1"/>
            <p:nvPr/>
          </p:nvSpPr>
          <p:spPr>
            <a:xfrm flipH="1">
              <a:off x="5336399" y="3427616"/>
              <a:ext cx="870491" cy="553998"/>
            </a:xfrm>
            <a:prstGeom prst="rect">
              <a:avLst/>
            </a:prstGeom>
            <a:noFill/>
          </p:spPr>
          <p:txBody>
            <a:bodyPr wrap="square">
              <a:spAutoFit/>
            </a:bodyPr>
            <a:lstStyle/>
            <a:p>
              <a:pPr algn="ctr"/>
              <a:r>
                <a:rPr lang="hu-HU" sz="1000" b="0" i="0" dirty="0">
                  <a:solidFill>
                    <a:srgbClr val="000000"/>
                  </a:solidFill>
                  <a:effectLst/>
                  <a:latin typeface="Roboto" panose="02000000000000000000" pitchFamily="2" charset="0"/>
                </a:rPr>
                <a:t>Display </a:t>
              </a:r>
              <a:r>
                <a:rPr lang="hu-HU" sz="1000" b="0" i="0" dirty="0" err="1">
                  <a:solidFill>
                    <a:srgbClr val="000000"/>
                  </a:solidFill>
                  <a:effectLst/>
                  <a:latin typeface="Roboto" panose="02000000000000000000" pitchFamily="2" charset="0"/>
                </a:rPr>
                <a:t>light</a:t>
              </a:r>
              <a:r>
                <a:rPr lang="hu-HU" sz="1000" b="0" i="0" dirty="0">
                  <a:solidFill>
                    <a:srgbClr val="000000"/>
                  </a:solidFill>
                  <a:effectLst/>
                  <a:latin typeface="Roboto" panose="02000000000000000000" pitchFamily="2" charset="0"/>
                </a:rPr>
                <a:t> </a:t>
              </a:r>
              <a:r>
                <a:rPr lang="hu-HU" sz="1000" b="0" i="0" dirty="0" err="1">
                  <a:solidFill>
                    <a:srgbClr val="000000"/>
                  </a:solidFill>
                  <a:effectLst/>
                  <a:latin typeface="Roboto" panose="02000000000000000000" pitchFamily="2" charset="0"/>
                </a:rPr>
                <a:t>sources</a:t>
              </a:r>
              <a:endParaRPr lang="hu-HU" sz="1000" b="0" i="0" dirty="0">
                <a:solidFill>
                  <a:srgbClr val="000000"/>
                </a:solidFill>
                <a:effectLst/>
                <a:latin typeface="Roboto" panose="02000000000000000000" pitchFamily="2" charset="0"/>
              </a:endParaRPr>
            </a:p>
            <a:p>
              <a:pPr algn="ctr"/>
              <a:r>
                <a:rPr lang="hu-HU" sz="1000" dirty="0" err="1">
                  <a:solidFill>
                    <a:srgbClr val="000000"/>
                  </a:solidFill>
                  <a:latin typeface="Roboto" panose="02000000000000000000" pitchFamily="2" charset="0"/>
                </a:rPr>
                <a:t>spectrum</a:t>
              </a:r>
              <a:endParaRPr lang="hu-HU" sz="1000" dirty="0"/>
            </a:p>
          </p:txBody>
        </p:sp>
        <p:pic>
          <p:nvPicPr>
            <p:cNvPr id="3096" name="Picture 24" descr="Rgb Pixels Images – Browse 22,952 Stock Photos, Vectors, and Video | Adobe  Stock">
              <a:extLst>
                <a:ext uri="{FF2B5EF4-FFF2-40B4-BE49-F238E27FC236}">
                  <a16:creationId xmlns:a16="http://schemas.microsoft.com/office/drawing/2014/main" id="{D39E7181-3EEF-48AA-EEB5-23F59539A0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3221" y="1488047"/>
              <a:ext cx="1301710" cy="86780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1376D75B-5A85-75E1-1DB2-D7D60CDB88B2}"/>
                </a:ext>
              </a:extLst>
            </p:cNvPr>
            <p:cNvPicPr>
              <a:picLocks noChangeAspect="1"/>
            </p:cNvPicPr>
            <p:nvPr/>
          </p:nvPicPr>
          <p:blipFill>
            <a:blip r:embed="rId9"/>
            <a:stretch>
              <a:fillRect/>
            </a:stretch>
          </p:blipFill>
          <p:spPr>
            <a:xfrm>
              <a:off x="5016630" y="2496560"/>
              <a:ext cx="1455807" cy="867807"/>
            </a:xfrm>
            <a:prstGeom prst="rect">
              <a:avLst/>
            </a:prstGeom>
          </p:spPr>
        </p:pic>
      </p:grpSp>
      <p:grpSp>
        <p:nvGrpSpPr>
          <p:cNvPr id="35" name="Group 34">
            <a:extLst>
              <a:ext uri="{FF2B5EF4-FFF2-40B4-BE49-F238E27FC236}">
                <a16:creationId xmlns:a16="http://schemas.microsoft.com/office/drawing/2014/main" id="{FEFB4432-E058-4FC6-A25F-AC681364591B}"/>
              </a:ext>
            </a:extLst>
          </p:cNvPr>
          <p:cNvGrpSpPr/>
          <p:nvPr/>
        </p:nvGrpSpPr>
        <p:grpSpPr>
          <a:xfrm>
            <a:off x="177897" y="1921951"/>
            <a:ext cx="1152354" cy="2064725"/>
            <a:chOff x="177897" y="1921951"/>
            <a:chExt cx="1152354" cy="2064725"/>
          </a:xfrm>
        </p:grpSpPr>
        <p:sp>
          <p:nvSpPr>
            <p:cNvPr id="6" name="TextBox 5">
              <a:extLst>
                <a:ext uri="{FF2B5EF4-FFF2-40B4-BE49-F238E27FC236}">
                  <a16:creationId xmlns:a16="http://schemas.microsoft.com/office/drawing/2014/main" id="{D0A6A13F-46EA-EBC8-2689-7C603E49178C}"/>
                </a:ext>
              </a:extLst>
            </p:cNvPr>
            <p:cNvSpPr txBox="1"/>
            <p:nvPr/>
          </p:nvSpPr>
          <p:spPr>
            <a:xfrm>
              <a:off x="251962" y="3586566"/>
              <a:ext cx="884715" cy="400110"/>
            </a:xfrm>
            <a:prstGeom prst="rect">
              <a:avLst/>
            </a:prstGeom>
            <a:noFill/>
          </p:spPr>
          <p:txBody>
            <a:bodyPr wrap="square">
              <a:spAutoFit/>
            </a:bodyPr>
            <a:lstStyle/>
            <a:p>
              <a:pPr algn="ctr"/>
              <a:r>
                <a:rPr lang="hu-HU" sz="1000" b="0" i="0" dirty="0" err="1">
                  <a:solidFill>
                    <a:srgbClr val="000000"/>
                  </a:solidFill>
                  <a:effectLst/>
                  <a:latin typeface="Roboto" panose="02000000000000000000" pitchFamily="2" charset="0"/>
                </a:rPr>
                <a:t>Light</a:t>
              </a:r>
              <a:r>
                <a:rPr lang="hu-HU" sz="1000" b="0" i="0" dirty="0">
                  <a:solidFill>
                    <a:srgbClr val="000000"/>
                  </a:solidFill>
                  <a:effectLst/>
                  <a:latin typeface="Roboto" panose="02000000000000000000" pitchFamily="2" charset="0"/>
                </a:rPr>
                <a:t> </a:t>
              </a:r>
              <a:r>
                <a:rPr lang="hu-HU" sz="1000" b="0" i="0" dirty="0" err="1">
                  <a:solidFill>
                    <a:srgbClr val="000000"/>
                  </a:solidFill>
                  <a:effectLst/>
                  <a:latin typeface="Roboto" panose="02000000000000000000" pitchFamily="2" charset="0"/>
                </a:rPr>
                <a:t>source</a:t>
              </a:r>
              <a:endParaRPr lang="hu-HU" sz="1000" b="0" i="0" dirty="0">
                <a:solidFill>
                  <a:srgbClr val="000000"/>
                </a:solidFill>
                <a:effectLst/>
                <a:latin typeface="Roboto" panose="02000000000000000000" pitchFamily="2" charset="0"/>
              </a:endParaRPr>
            </a:p>
            <a:p>
              <a:pPr algn="ctr"/>
              <a:r>
                <a:rPr lang="hu-HU" sz="1000" dirty="0" err="1">
                  <a:solidFill>
                    <a:srgbClr val="000000"/>
                  </a:solidFill>
                  <a:latin typeface="Roboto" panose="02000000000000000000" pitchFamily="2" charset="0"/>
                </a:rPr>
                <a:t>spectrum</a:t>
              </a:r>
              <a:endParaRPr lang="hu-HU" sz="1000" dirty="0"/>
            </a:p>
          </p:txBody>
        </p:sp>
        <p:pic>
          <p:nvPicPr>
            <p:cNvPr id="3094" name="Picture 22" descr="Sun Rising From The Water, Sun Nature HD Wallpaper Pxfuel, 47% OFF">
              <a:extLst>
                <a:ext uri="{FF2B5EF4-FFF2-40B4-BE49-F238E27FC236}">
                  <a16:creationId xmlns:a16="http://schemas.microsoft.com/office/drawing/2014/main" id="{6551E5A5-EB98-D3F6-44D9-7DA99B09E94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2863" y="1921951"/>
              <a:ext cx="1021350" cy="63804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3FDC50D2-1E5B-CA9A-6FE0-0E8486EAA6A8}"/>
                </a:ext>
              </a:extLst>
            </p:cNvPr>
            <p:cNvPicPr>
              <a:picLocks noChangeAspect="1"/>
            </p:cNvPicPr>
            <p:nvPr/>
          </p:nvPicPr>
          <p:blipFill>
            <a:blip r:embed="rId11"/>
            <a:stretch>
              <a:fillRect/>
            </a:stretch>
          </p:blipFill>
          <p:spPr>
            <a:xfrm>
              <a:off x="177897" y="2689736"/>
              <a:ext cx="1152354" cy="837334"/>
            </a:xfrm>
            <a:prstGeom prst="rect">
              <a:avLst/>
            </a:prstGeom>
          </p:spPr>
        </p:pic>
      </p:grpSp>
      <p:sp>
        <p:nvSpPr>
          <p:cNvPr id="26" name="TextBox 25">
            <a:extLst>
              <a:ext uri="{FF2B5EF4-FFF2-40B4-BE49-F238E27FC236}">
                <a16:creationId xmlns:a16="http://schemas.microsoft.com/office/drawing/2014/main" id="{B378170C-8610-5642-CB78-225D627F9837}"/>
              </a:ext>
            </a:extLst>
          </p:cNvPr>
          <p:cNvSpPr txBox="1"/>
          <p:nvPr/>
        </p:nvSpPr>
        <p:spPr>
          <a:xfrm>
            <a:off x="1112856" y="2484133"/>
            <a:ext cx="884715" cy="400110"/>
          </a:xfrm>
          <a:prstGeom prst="rect">
            <a:avLst/>
          </a:prstGeom>
          <a:noFill/>
        </p:spPr>
        <p:txBody>
          <a:bodyPr wrap="square">
            <a:spAutoFit/>
          </a:bodyPr>
          <a:lstStyle/>
          <a:p>
            <a:pPr algn="ctr"/>
            <a:r>
              <a:rPr lang="hu-HU" sz="2000" dirty="0">
                <a:solidFill>
                  <a:srgbClr val="000000"/>
                </a:solidFill>
                <a:latin typeface="Roboto" panose="02000000000000000000" pitchFamily="2" charset="0"/>
              </a:rPr>
              <a:t>X </a:t>
            </a:r>
            <a:endParaRPr lang="hu-HU" sz="2000" dirty="0"/>
          </a:p>
        </p:txBody>
      </p:sp>
      <p:sp>
        <p:nvSpPr>
          <p:cNvPr id="27" name="TextBox 26">
            <a:extLst>
              <a:ext uri="{FF2B5EF4-FFF2-40B4-BE49-F238E27FC236}">
                <a16:creationId xmlns:a16="http://schemas.microsoft.com/office/drawing/2014/main" id="{C26E2FE7-707C-B79C-BF17-9996F379C3A8}"/>
              </a:ext>
            </a:extLst>
          </p:cNvPr>
          <p:cNvSpPr txBox="1"/>
          <p:nvPr/>
        </p:nvSpPr>
        <p:spPr>
          <a:xfrm>
            <a:off x="2637769" y="2420413"/>
            <a:ext cx="884715" cy="400110"/>
          </a:xfrm>
          <a:prstGeom prst="rect">
            <a:avLst/>
          </a:prstGeom>
          <a:noFill/>
        </p:spPr>
        <p:txBody>
          <a:bodyPr wrap="square">
            <a:spAutoFit/>
          </a:bodyPr>
          <a:lstStyle/>
          <a:p>
            <a:pPr algn="ctr"/>
            <a:r>
              <a:rPr lang="hu-HU" sz="2000" dirty="0">
                <a:solidFill>
                  <a:srgbClr val="000000"/>
                </a:solidFill>
                <a:latin typeface="Roboto" panose="02000000000000000000" pitchFamily="2" charset="0"/>
              </a:rPr>
              <a:t>= </a:t>
            </a:r>
            <a:endParaRPr lang="hu-HU" sz="2000" dirty="0"/>
          </a:p>
        </p:txBody>
      </p:sp>
      <p:grpSp>
        <p:nvGrpSpPr>
          <p:cNvPr id="45" name="Group 44">
            <a:extLst>
              <a:ext uri="{FF2B5EF4-FFF2-40B4-BE49-F238E27FC236}">
                <a16:creationId xmlns:a16="http://schemas.microsoft.com/office/drawing/2014/main" id="{32EB2212-1D16-3923-E2B7-7B23DA84D419}"/>
              </a:ext>
            </a:extLst>
          </p:cNvPr>
          <p:cNvGrpSpPr/>
          <p:nvPr/>
        </p:nvGrpSpPr>
        <p:grpSpPr>
          <a:xfrm>
            <a:off x="3433409" y="2636334"/>
            <a:ext cx="1045097" cy="1273397"/>
            <a:chOff x="3433409" y="2636334"/>
            <a:chExt cx="1045097" cy="1273397"/>
          </a:xfrm>
        </p:grpSpPr>
        <p:sp>
          <p:nvSpPr>
            <p:cNvPr id="8" name="TextBox 7">
              <a:extLst>
                <a:ext uri="{FF2B5EF4-FFF2-40B4-BE49-F238E27FC236}">
                  <a16:creationId xmlns:a16="http://schemas.microsoft.com/office/drawing/2014/main" id="{D7B9CEBC-1ECA-6D51-FC07-BC7F4EBB0851}"/>
                </a:ext>
              </a:extLst>
            </p:cNvPr>
            <p:cNvSpPr txBox="1"/>
            <p:nvPr/>
          </p:nvSpPr>
          <p:spPr>
            <a:xfrm>
              <a:off x="3507169" y="3663510"/>
              <a:ext cx="884715" cy="246221"/>
            </a:xfrm>
            <a:prstGeom prst="rect">
              <a:avLst/>
            </a:prstGeom>
            <a:noFill/>
          </p:spPr>
          <p:txBody>
            <a:bodyPr wrap="square">
              <a:spAutoFit/>
            </a:bodyPr>
            <a:lstStyle/>
            <a:p>
              <a:pPr algn="ctr"/>
              <a:r>
                <a:rPr lang="hu-HU" sz="1000" dirty="0">
                  <a:solidFill>
                    <a:srgbClr val="000000"/>
                  </a:solidFill>
                  <a:latin typeface="Roboto" panose="02000000000000000000" pitchFamily="2" charset="0"/>
                </a:rPr>
                <a:t>„</a:t>
              </a:r>
              <a:r>
                <a:rPr lang="hu-HU" sz="1000" dirty="0" err="1">
                  <a:solidFill>
                    <a:srgbClr val="000000"/>
                  </a:solidFill>
                  <a:latin typeface="Roboto" panose="02000000000000000000" pitchFamily="2" charset="0"/>
                </a:rPr>
                <a:t>stimulus</a:t>
              </a:r>
              <a:r>
                <a:rPr lang="hu-HU" sz="1000" dirty="0">
                  <a:solidFill>
                    <a:srgbClr val="000000"/>
                  </a:solidFill>
                  <a:latin typeface="Roboto" panose="02000000000000000000" pitchFamily="2" charset="0"/>
                </a:rPr>
                <a:t>”</a:t>
              </a:r>
              <a:endParaRPr lang="hu-HU" sz="1000" dirty="0"/>
            </a:p>
          </p:txBody>
        </p:sp>
        <p:grpSp>
          <p:nvGrpSpPr>
            <p:cNvPr id="39" name="Group 38">
              <a:extLst>
                <a:ext uri="{FF2B5EF4-FFF2-40B4-BE49-F238E27FC236}">
                  <a16:creationId xmlns:a16="http://schemas.microsoft.com/office/drawing/2014/main" id="{DA73A674-3262-88EC-38DA-EEA628EF589C}"/>
                </a:ext>
              </a:extLst>
            </p:cNvPr>
            <p:cNvGrpSpPr/>
            <p:nvPr/>
          </p:nvGrpSpPr>
          <p:grpSpPr>
            <a:xfrm>
              <a:off x="3433409" y="2636334"/>
              <a:ext cx="1045097" cy="899251"/>
              <a:chOff x="3433409" y="2636334"/>
              <a:chExt cx="1045097" cy="899251"/>
            </a:xfrm>
          </p:grpSpPr>
          <p:pic>
            <p:nvPicPr>
              <p:cNvPr id="25" name="Picture 24">
                <a:extLst>
                  <a:ext uri="{FF2B5EF4-FFF2-40B4-BE49-F238E27FC236}">
                    <a16:creationId xmlns:a16="http://schemas.microsoft.com/office/drawing/2014/main" id="{490D2A59-FE84-20AC-1629-B29E8582BD83}"/>
                  </a:ext>
                </a:extLst>
              </p:cNvPr>
              <p:cNvPicPr>
                <a:picLocks noChangeAspect="1"/>
              </p:cNvPicPr>
              <p:nvPr/>
            </p:nvPicPr>
            <p:blipFill>
              <a:blip r:embed="rId12">
                <a:extLst>
                  <a:ext uri="{BEBA8EAE-BF5A-486C-A8C5-ECC9F3942E4B}">
                    <a14:imgProps xmlns:a14="http://schemas.microsoft.com/office/drawing/2010/main">
                      <a14:imgLayer r:embed="rId13">
                        <a14:imgEffect>
                          <a14:saturation sat="0"/>
                        </a14:imgEffect>
                      </a14:imgLayer>
                    </a14:imgProps>
                  </a:ext>
                </a:extLst>
              </a:blip>
              <a:stretch>
                <a:fillRect/>
              </a:stretch>
            </p:blipFill>
            <p:spPr>
              <a:xfrm>
                <a:off x="3534209" y="2832956"/>
                <a:ext cx="944297" cy="702629"/>
              </a:xfrm>
              <a:prstGeom prst="rect">
                <a:avLst/>
              </a:prstGeom>
            </p:spPr>
          </p:pic>
          <p:pic>
            <p:nvPicPr>
              <p:cNvPr id="28" name="Picture 27">
                <a:extLst>
                  <a:ext uri="{FF2B5EF4-FFF2-40B4-BE49-F238E27FC236}">
                    <a16:creationId xmlns:a16="http://schemas.microsoft.com/office/drawing/2014/main" id="{246AEA3E-786A-72C5-C86A-45DC162D7068}"/>
                  </a:ext>
                </a:extLst>
              </p:cNvPr>
              <p:cNvPicPr>
                <a:picLocks noChangeAspect="1"/>
              </p:cNvPicPr>
              <p:nvPr/>
            </p:nvPicPr>
            <p:blipFill>
              <a:blip r:embed="rId12">
                <a:extLst>
                  <a:ext uri="{BEBA8EAE-BF5A-486C-A8C5-ECC9F3942E4B}">
                    <a14:imgProps xmlns:a14="http://schemas.microsoft.com/office/drawing/2010/main">
                      <a14:imgLayer r:embed="rId13">
                        <a14:imgEffect>
                          <a14:saturation sat="0"/>
                        </a14:imgEffect>
                      </a14:imgLayer>
                    </a14:imgProps>
                  </a:ext>
                </a:extLst>
              </a:blip>
              <a:stretch>
                <a:fillRect/>
              </a:stretch>
            </p:blipFill>
            <p:spPr>
              <a:xfrm>
                <a:off x="3433409" y="2636334"/>
                <a:ext cx="838628" cy="624003"/>
              </a:xfrm>
              <a:prstGeom prst="rect">
                <a:avLst/>
              </a:prstGeom>
            </p:spPr>
          </p:pic>
        </p:grpSp>
      </p:grpSp>
      <p:sp>
        <p:nvSpPr>
          <p:cNvPr id="30" name="TextBox 29">
            <a:extLst>
              <a:ext uri="{FF2B5EF4-FFF2-40B4-BE49-F238E27FC236}">
                <a16:creationId xmlns:a16="http://schemas.microsoft.com/office/drawing/2014/main" id="{8825A3D3-705F-D798-380C-899988294A24}"/>
              </a:ext>
            </a:extLst>
          </p:cNvPr>
          <p:cNvSpPr txBox="1"/>
          <p:nvPr/>
        </p:nvSpPr>
        <p:spPr>
          <a:xfrm>
            <a:off x="4333309" y="2240972"/>
            <a:ext cx="884715" cy="707886"/>
          </a:xfrm>
          <a:prstGeom prst="rect">
            <a:avLst/>
          </a:prstGeom>
          <a:noFill/>
        </p:spPr>
        <p:txBody>
          <a:bodyPr wrap="square">
            <a:spAutoFit/>
          </a:bodyPr>
          <a:lstStyle/>
          <a:p>
            <a:pPr algn="ctr"/>
            <a:r>
              <a:rPr lang="hu-HU" sz="4000" dirty="0">
                <a:solidFill>
                  <a:srgbClr val="000000"/>
                </a:solidFill>
                <a:latin typeface="Roboto" panose="02000000000000000000" pitchFamily="2" charset="0"/>
                <a:sym typeface="Wingdings" panose="05000000000000000000" pitchFamily="2" charset="2"/>
              </a:rPr>
              <a:t></a:t>
            </a:r>
            <a:endParaRPr lang="hu-HU" sz="4000" dirty="0"/>
          </a:p>
        </p:txBody>
      </p:sp>
      <p:sp>
        <p:nvSpPr>
          <p:cNvPr id="31" name="TextBox 30">
            <a:extLst>
              <a:ext uri="{FF2B5EF4-FFF2-40B4-BE49-F238E27FC236}">
                <a16:creationId xmlns:a16="http://schemas.microsoft.com/office/drawing/2014/main" id="{4D179FD3-FE3B-2F04-5C11-0CEE5E264E9C}"/>
              </a:ext>
            </a:extLst>
          </p:cNvPr>
          <p:cNvSpPr txBox="1"/>
          <p:nvPr/>
        </p:nvSpPr>
        <p:spPr>
          <a:xfrm>
            <a:off x="6105393" y="2316343"/>
            <a:ext cx="884715" cy="400110"/>
          </a:xfrm>
          <a:prstGeom prst="rect">
            <a:avLst/>
          </a:prstGeom>
          <a:noFill/>
        </p:spPr>
        <p:txBody>
          <a:bodyPr wrap="square">
            <a:spAutoFit/>
          </a:bodyPr>
          <a:lstStyle/>
          <a:p>
            <a:pPr algn="ctr"/>
            <a:r>
              <a:rPr lang="hu-HU" sz="2000" dirty="0">
                <a:solidFill>
                  <a:srgbClr val="000000"/>
                </a:solidFill>
                <a:latin typeface="Roboto" panose="02000000000000000000" pitchFamily="2" charset="0"/>
              </a:rPr>
              <a:t>X </a:t>
            </a:r>
            <a:endParaRPr lang="hu-HU" sz="2000" dirty="0"/>
          </a:p>
        </p:txBody>
      </p:sp>
      <p:sp>
        <p:nvSpPr>
          <p:cNvPr id="32" name="TextBox 31">
            <a:extLst>
              <a:ext uri="{FF2B5EF4-FFF2-40B4-BE49-F238E27FC236}">
                <a16:creationId xmlns:a16="http://schemas.microsoft.com/office/drawing/2014/main" id="{1BAF9696-E516-B524-53EF-7F325C6D746A}"/>
              </a:ext>
            </a:extLst>
          </p:cNvPr>
          <p:cNvSpPr txBox="1"/>
          <p:nvPr/>
        </p:nvSpPr>
        <p:spPr>
          <a:xfrm>
            <a:off x="7458385" y="2281239"/>
            <a:ext cx="884715" cy="400110"/>
          </a:xfrm>
          <a:prstGeom prst="rect">
            <a:avLst/>
          </a:prstGeom>
          <a:noFill/>
        </p:spPr>
        <p:txBody>
          <a:bodyPr wrap="square">
            <a:spAutoFit/>
          </a:bodyPr>
          <a:lstStyle/>
          <a:p>
            <a:pPr algn="ctr"/>
            <a:r>
              <a:rPr lang="hu-HU" sz="2000" dirty="0">
                <a:solidFill>
                  <a:srgbClr val="000000"/>
                </a:solidFill>
                <a:latin typeface="Roboto" panose="02000000000000000000" pitchFamily="2" charset="0"/>
              </a:rPr>
              <a:t>= </a:t>
            </a:r>
            <a:endParaRPr lang="hu-HU" sz="2000" dirty="0"/>
          </a:p>
        </p:txBody>
      </p:sp>
      <p:grpSp>
        <p:nvGrpSpPr>
          <p:cNvPr id="40" name="Group 39">
            <a:extLst>
              <a:ext uri="{FF2B5EF4-FFF2-40B4-BE49-F238E27FC236}">
                <a16:creationId xmlns:a16="http://schemas.microsoft.com/office/drawing/2014/main" id="{9316DF35-F6CC-F5EA-B085-858A899B82EC}"/>
              </a:ext>
            </a:extLst>
          </p:cNvPr>
          <p:cNvGrpSpPr/>
          <p:nvPr/>
        </p:nvGrpSpPr>
        <p:grpSpPr>
          <a:xfrm>
            <a:off x="3165091" y="1632986"/>
            <a:ext cx="1256857" cy="1407968"/>
            <a:chOff x="3165091" y="1632986"/>
            <a:chExt cx="1256857" cy="1407968"/>
          </a:xfrm>
        </p:grpSpPr>
        <p:pic>
          <p:nvPicPr>
            <p:cNvPr id="29" name="Picture 28">
              <a:extLst>
                <a:ext uri="{FF2B5EF4-FFF2-40B4-BE49-F238E27FC236}">
                  <a16:creationId xmlns:a16="http://schemas.microsoft.com/office/drawing/2014/main" id="{F967A940-3FE7-C61B-E8CA-967DFD26DCC8}"/>
                </a:ext>
              </a:extLst>
            </p:cNvPr>
            <p:cNvPicPr>
              <a:picLocks noChangeAspect="1"/>
            </p:cNvPicPr>
            <p:nvPr/>
          </p:nvPicPr>
          <p:blipFill>
            <a:blip r:embed="rId12">
              <a:extLst>
                <a:ext uri="{BEBA8EAE-BF5A-486C-A8C5-ECC9F3942E4B}">
                  <a14:imgProps xmlns:a14="http://schemas.microsoft.com/office/drawing/2010/main">
                    <a14:imgLayer r:embed="rId13">
                      <a14:imgEffect>
                        <a14:saturation sat="0"/>
                      </a14:imgEffect>
                    </a14:imgLayer>
                  </a14:imgProps>
                </a:ext>
              </a:extLst>
            </a:blip>
            <a:stretch>
              <a:fillRect/>
            </a:stretch>
          </p:blipFill>
          <p:spPr>
            <a:xfrm>
              <a:off x="3328777" y="2416951"/>
              <a:ext cx="838628" cy="624003"/>
            </a:xfrm>
            <a:prstGeom prst="rect">
              <a:avLst/>
            </a:prstGeom>
          </p:spPr>
        </p:pic>
        <p:pic>
          <p:nvPicPr>
            <p:cNvPr id="3104" name="Picture 32" descr="Digital Logic | Udemy">
              <a:extLst>
                <a:ext uri="{FF2B5EF4-FFF2-40B4-BE49-F238E27FC236}">
                  <a16:creationId xmlns:a16="http://schemas.microsoft.com/office/drawing/2014/main" id="{823E523A-B34B-7053-D02E-F8634A06398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65091" y="1632986"/>
              <a:ext cx="1256857" cy="7071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3767A45D-3016-3EC2-1E76-73A8D86AC08F}"/>
              </a:ext>
            </a:extLst>
          </p:cNvPr>
          <p:cNvGrpSpPr/>
          <p:nvPr/>
        </p:nvGrpSpPr>
        <p:grpSpPr>
          <a:xfrm>
            <a:off x="7972479" y="1413499"/>
            <a:ext cx="1132017" cy="2439417"/>
            <a:chOff x="7972479" y="1413499"/>
            <a:chExt cx="1132017" cy="2439417"/>
          </a:xfrm>
        </p:grpSpPr>
        <p:sp>
          <p:nvSpPr>
            <p:cNvPr id="11" name="TextBox 10">
              <a:extLst>
                <a:ext uri="{FF2B5EF4-FFF2-40B4-BE49-F238E27FC236}">
                  <a16:creationId xmlns:a16="http://schemas.microsoft.com/office/drawing/2014/main" id="{3F4CC477-B00C-6CF2-160F-3EA2A0179DEA}"/>
                </a:ext>
              </a:extLst>
            </p:cNvPr>
            <p:cNvSpPr txBox="1"/>
            <p:nvPr/>
          </p:nvSpPr>
          <p:spPr>
            <a:xfrm>
              <a:off x="7972479" y="3606695"/>
              <a:ext cx="884715" cy="246221"/>
            </a:xfrm>
            <a:prstGeom prst="rect">
              <a:avLst/>
            </a:prstGeom>
            <a:noFill/>
          </p:spPr>
          <p:txBody>
            <a:bodyPr wrap="square">
              <a:spAutoFit/>
            </a:bodyPr>
            <a:lstStyle/>
            <a:p>
              <a:pPr algn="ctr"/>
              <a:r>
                <a:rPr lang="hu-HU" sz="1000" dirty="0" err="1">
                  <a:solidFill>
                    <a:srgbClr val="000000"/>
                  </a:solidFill>
                  <a:latin typeface="Roboto" panose="02000000000000000000" pitchFamily="2" charset="0"/>
                </a:rPr>
                <a:t>stimulus</a:t>
              </a:r>
              <a:endParaRPr lang="hu-HU" sz="1000" dirty="0"/>
            </a:p>
          </p:txBody>
        </p:sp>
        <p:pic>
          <p:nvPicPr>
            <p:cNvPr id="16" name="Picture 15">
              <a:extLst>
                <a:ext uri="{FF2B5EF4-FFF2-40B4-BE49-F238E27FC236}">
                  <a16:creationId xmlns:a16="http://schemas.microsoft.com/office/drawing/2014/main" id="{A6690A7E-01D2-D8AE-6C67-A77C29395E57}"/>
                </a:ext>
              </a:extLst>
            </p:cNvPr>
            <p:cNvPicPr>
              <a:picLocks noChangeAspect="1"/>
            </p:cNvPicPr>
            <p:nvPr/>
          </p:nvPicPr>
          <p:blipFill>
            <a:blip r:embed="rId15"/>
            <a:stretch>
              <a:fillRect/>
            </a:stretch>
          </p:blipFill>
          <p:spPr>
            <a:xfrm>
              <a:off x="8025020" y="1413499"/>
              <a:ext cx="1016538" cy="950305"/>
            </a:xfrm>
            <a:prstGeom prst="rect">
              <a:avLst/>
            </a:prstGeom>
          </p:spPr>
        </p:pic>
        <p:pic>
          <p:nvPicPr>
            <p:cNvPr id="3106" name="Picture 34" descr="Brain Cell Rendering Concept Art">
              <a:extLst>
                <a:ext uri="{FF2B5EF4-FFF2-40B4-BE49-F238E27FC236}">
                  <a16:creationId xmlns:a16="http://schemas.microsoft.com/office/drawing/2014/main" id="{68442D78-AFE5-8EB8-AA06-D1658263727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85265" y="2511166"/>
              <a:ext cx="1119231" cy="746154"/>
            </a:xfrm>
            <a:prstGeom prst="rect">
              <a:avLst/>
            </a:prstGeom>
            <a:noFill/>
            <a:extLst>
              <a:ext uri="{909E8E84-426E-40DD-AFC4-6F175D3DCCD1}">
                <a14:hiddenFill xmlns:a14="http://schemas.microsoft.com/office/drawing/2010/main">
                  <a:solidFill>
                    <a:srgbClr val="FFFFFF"/>
                  </a:solidFill>
                </a14:hiddenFill>
              </a:ext>
            </a:extLst>
          </p:spPr>
        </p:pic>
      </p:grpSp>
      <p:pic>
        <p:nvPicPr>
          <p:cNvPr id="3108" name="Picture 36" descr="Felfedték Audrey Hepburn legnagyobb titkát">
            <a:extLst>
              <a:ext uri="{FF2B5EF4-FFF2-40B4-BE49-F238E27FC236}">
                <a16:creationId xmlns:a16="http://schemas.microsoft.com/office/drawing/2014/main" id="{A36BA3EC-9C36-8E99-5355-69F37F2B6F3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94759" y="4044863"/>
            <a:ext cx="4960346" cy="2313976"/>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2D6A0BCD-08D1-933B-9B1C-22596513220F}"/>
              </a:ext>
            </a:extLst>
          </p:cNvPr>
          <p:cNvGrpSpPr/>
          <p:nvPr/>
        </p:nvGrpSpPr>
        <p:grpSpPr>
          <a:xfrm>
            <a:off x="0" y="4148478"/>
            <a:ext cx="5336399" cy="1986250"/>
            <a:chOff x="0" y="4148478"/>
            <a:chExt cx="5336399" cy="1986250"/>
          </a:xfrm>
        </p:grpSpPr>
        <p:pic>
          <p:nvPicPr>
            <p:cNvPr id="3076" name="Picture 4" descr="The Tycho Supernova: Death of a Star - NASA">
              <a:extLst>
                <a:ext uri="{FF2B5EF4-FFF2-40B4-BE49-F238E27FC236}">
                  <a16:creationId xmlns:a16="http://schemas.microsoft.com/office/drawing/2014/main" id="{D7D6CFD5-1292-53B1-B5AE-A6A04399223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4150997"/>
              <a:ext cx="1981894" cy="198373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Bildagentur | mauritius images | composite image of the Tycho supernova  remnant combines infrared and X-ray observations obtained with NASAs  Spitzer and Chandra space observatories, respectively, and the Calar Alto  observatory, Spain.">
              <a:extLst>
                <a:ext uri="{FF2B5EF4-FFF2-40B4-BE49-F238E27FC236}">
                  <a16:creationId xmlns:a16="http://schemas.microsoft.com/office/drawing/2014/main" id="{49E03AE9-4C01-205B-4332-D39413001C9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63760" y="4157476"/>
              <a:ext cx="1973956" cy="197725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Echoes' shine a light on Tycho Brahe's supernova – Physics World">
              <a:extLst>
                <a:ext uri="{FF2B5EF4-FFF2-40B4-BE49-F238E27FC236}">
                  <a16:creationId xmlns:a16="http://schemas.microsoft.com/office/drawing/2014/main" id="{0A0922D0-19C1-E4B7-A26A-022D8357715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63096" y="4148478"/>
              <a:ext cx="1973303" cy="19772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0794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0" grpId="0"/>
      <p:bldP spid="31"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Placeholder 17">
            <a:extLst>
              <a:ext uri="{FF2B5EF4-FFF2-40B4-BE49-F238E27FC236}">
                <a16:creationId xmlns:a16="http://schemas.microsoft.com/office/drawing/2014/main" id="{7EEAAAC4-8579-4C80-8C25-0F54AF19FCA9}"/>
              </a:ext>
            </a:extLst>
          </p:cNvPr>
          <p:cNvSpPr>
            <a:spLocks noGrp="1"/>
          </p:cNvSpPr>
          <p:nvPr>
            <p:ph type="body" sz="quarter" idx="13"/>
          </p:nvPr>
        </p:nvSpPr>
        <p:spPr/>
        <p:txBody>
          <a:bodyPr>
            <a:normAutofit/>
          </a:bodyPr>
          <a:lstStyle/>
          <a:p>
            <a:r>
              <a:rPr lang="en-US" altLang="hu-HU" dirty="0"/>
              <a:t>Illusion and the technology behind it</a:t>
            </a:r>
            <a:br>
              <a:rPr lang="hu-HU" altLang="hu-HU" dirty="0"/>
            </a:br>
            <a:r>
              <a:rPr lang="hu-HU" altLang="hu-HU" dirty="0" err="1"/>
              <a:t>Milesstones</a:t>
            </a:r>
            <a:endParaRPr lang="hu-HU" altLang="hu-HU" dirty="0"/>
          </a:p>
        </p:txBody>
      </p:sp>
      <p:sp>
        <p:nvSpPr>
          <p:cNvPr id="16388" name="Date Placeholder 5">
            <a:extLst>
              <a:ext uri="{FF2B5EF4-FFF2-40B4-BE49-F238E27FC236}">
                <a16:creationId xmlns:a16="http://schemas.microsoft.com/office/drawing/2014/main" id="{EBE8FF23-8F86-469A-9CB0-8627C73F9D74}"/>
              </a:ext>
            </a:extLst>
          </p:cNvPr>
          <p:cNvSpPr>
            <a:spLocks noGrp="1"/>
          </p:cNvSpPr>
          <p:nvPr>
            <p:ph type="dt" sz="quarter" idx="2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93B2079E-BF50-483E-9D91-5612CB3418E3}" type="datetime1">
              <a:rPr lang="en-US" altLang="hu-HU" sz="1200" smtClean="0">
                <a:solidFill>
                  <a:srgbClr val="234DA2"/>
                </a:solidFill>
                <a:latin typeface="Neo Tech Semilab" panose="02000000000000000000"/>
              </a:rPr>
              <a:pPr>
                <a:spcBef>
                  <a:spcPct val="0"/>
                </a:spcBef>
                <a:buFontTx/>
                <a:buNone/>
              </a:pPr>
              <a:t>6/24/2024</a:t>
            </a:fld>
            <a:endParaRPr lang="en-US" altLang="hu-HU" sz="1200">
              <a:solidFill>
                <a:srgbClr val="234DA2"/>
              </a:solidFill>
              <a:latin typeface="Neo Tech Semilab" panose="02000000000000000000"/>
            </a:endParaRPr>
          </a:p>
        </p:txBody>
      </p:sp>
      <p:sp>
        <p:nvSpPr>
          <p:cNvPr id="16389" name="Slide Number Placeholder 4">
            <a:extLst>
              <a:ext uri="{FF2B5EF4-FFF2-40B4-BE49-F238E27FC236}">
                <a16:creationId xmlns:a16="http://schemas.microsoft.com/office/drawing/2014/main" id="{2FAE6C25-4A86-4F69-9136-B26265DB2229}"/>
              </a:ext>
            </a:extLst>
          </p:cNvPr>
          <p:cNvSpPr>
            <a:spLocks noGrp="1"/>
          </p:cNvSpPr>
          <p:nvPr>
            <p:ph type="sldNum" sz="quarter" idx="2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fld id="{23B6B42F-1CDB-4B5D-9743-830D7E7A8235}" type="slidenum">
              <a:rPr lang="en-US" altLang="hu-HU" sz="1200" smtClean="0">
                <a:solidFill>
                  <a:srgbClr val="234DA2"/>
                </a:solidFill>
                <a:latin typeface="Neo Tech Semilab" panose="02000000000000000000"/>
              </a:rPr>
              <a:pPr>
                <a:spcBef>
                  <a:spcPct val="0"/>
                </a:spcBef>
                <a:buFontTx/>
                <a:buNone/>
              </a:pPr>
              <a:t>9</a:t>
            </a:fld>
            <a:endParaRPr lang="en-US" altLang="hu-HU" sz="1200">
              <a:solidFill>
                <a:srgbClr val="234DA2"/>
              </a:solidFill>
              <a:latin typeface="Neo Tech Semilab" panose="02000000000000000000"/>
            </a:endParaRPr>
          </a:p>
        </p:txBody>
      </p:sp>
      <p:sp>
        <p:nvSpPr>
          <p:cNvPr id="16390" name="Szöveg helye 5">
            <a:extLst>
              <a:ext uri="{FF2B5EF4-FFF2-40B4-BE49-F238E27FC236}">
                <a16:creationId xmlns:a16="http://schemas.microsoft.com/office/drawing/2014/main" id="{9416961E-A595-4F5B-AB33-7CBA79702D7D}"/>
              </a:ext>
            </a:extLst>
          </p:cNvPr>
          <p:cNvSpPr>
            <a:spLocks noGrp="1"/>
          </p:cNvSpPr>
          <p:nvPr>
            <p:ph type="body" sz="quarter" idx="16"/>
          </p:nvPr>
        </p:nvSpPr>
        <p:spPr>
          <a:xfrm>
            <a:off x="228600" y="1143000"/>
            <a:ext cx="8610600" cy="914400"/>
          </a:xfrm>
        </p:spPr>
        <p:txBody>
          <a:bodyPr/>
          <a:lstStyle/>
          <a:p>
            <a:r>
              <a:rPr lang="hu-HU" altLang="hu-HU" dirty="0"/>
              <a:t>„</a:t>
            </a:r>
            <a:r>
              <a:rPr lang="hu-HU" altLang="hu-HU" dirty="0" err="1"/>
              <a:t>History</a:t>
            </a:r>
            <a:r>
              <a:rPr lang="hu-HU" altLang="hu-HU" dirty="0"/>
              <a:t>”</a:t>
            </a:r>
          </a:p>
        </p:txBody>
      </p:sp>
      <p:sp>
        <p:nvSpPr>
          <p:cNvPr id="18" name="Text Placeholder 2">
            <a:extLst>
              <a:ext uri="{FF2B5EF4-FFF2-40B4-BE49-F238E27FC236}">
                <a16:creationId xmlns:a16="http://schemas.microsoft.com/office/drawing/2014/main" id="{81CB0E63-B09D-46DC-8246-67D791C1E95F}"/>
              </a:ext>
            </a:extLst>
          </p:cNvPr>
          <p:cNvSpPr>
            <a:spLocks noGrp="1"/>
          </p:cNvSpPr>
          <p:nvPr/>
        </p:nvSpPr>
        <p:spPr bwMode="auto">
          <a:xfrm>
            <a:off x="225616" y="1783140"/>
            <a:ext cx="8613584" cy="4196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Tx/>
              <a:buNone/>
              <a:defRPr sz="1800" kern="1200">
                <a:solidFill>
                  <a:schemeClr val="tx1"/>
                </a:solidFill>
                <a:latin typeface="Arial" charset="0"/>
                <a:ea typeface="MS PGothic" panose="020B0600070205080204" pitchFamily="34" charset="-128"/>
                <a:cs typeface="MS PGothic" panose="020B0600070205080204" pitchFamily="34"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2pPr>
            <a:lvl3pPr marL="11001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4pPr>
            <a:lvl5pPr marL="2014538" indent="-185738" algn="l" defTabSz="457200" rtl="0" eaLnBrk="0" fontAlgn="base" hangingPunct="0">
              <a:spcBef>
                <a:spcPct val="20000"/>
              </a:spcBef>
              <a:spcAft>
                <a:spcPct val="0"/>
              </a:spcAft>
              <a:buFont typeface="Arial" panose="020B0604020202020204" pitchFamily="34" charset="0"/>
              <a:buChar char="•"/>
              <a:defRPr sz="1800" kern="1200">
                <a:solidFill>
                  <a:schemeClr val="tx1"/>
                </a:solidFill>
                <a:latin typeface="Arial" charset="0"/>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endParaRPr lang="hu-HU" altLang="hu-HU" sz="1400" dirty="0">
              <a:latin typeface="Arial" panose="020B0604020202020204" pitchFamily="34" charset="0"/>
            </a:endParaRPr>
          </a:p>
        </p:txBody>
      </p:sp>
      <p:sp>
        <p:nvSpPr>
          <p:cNvPr id="4" name="AutoShape 4" descr="led construction">
            <a:extLst>
              <a:ext uri="{FF2B5EF4-FFF2-40B4-BE49-F238E27FC236}">
                <a16:creationId xmlns:a16="http://schemas.microsoft.com/office/drawing/2014/main" id="{813FAA03-02C4-1F4C-E10A-8C8D458776B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u-HU"/>
          </a:p>
        </p:txBody>
      </p:sp>
      <p:pic>
        <p:nvPicPr>
          <p:cNvPr id="9" name="Picture 8" descr="A collage of men with different colors&#10;&#10;Description automatically generated">
            <a:extLst>
              <a:ext uri="{FF2B5EF4-FFF2-40B4-BE49-F238E27FC236}">
                <a16:creationId xmlns:a16="http://schemas.microsoft.com/office/drawing/2014/main" id="{9A9786F0-1543-A4CD-CA7D-E0C1B67C859B}"/>
              </a:ext>
            </a:extLst>
          </p:cNvPr>
          <p:cNvPicPr>
            <a:picLocks noChangeAspect="1"/>
          </p:cNvPicPr>
          <p:nvPr/>
        </p:nvPicPr>
        <p:blipFill>
          <a:blip r:embed="rId3"/>
          <a:stretch>
            <a:fillRect/>
          </a:stretch>
        </p:blipFill>
        <p:spPr>
          <a:xfrm>
            <a:off x="468370" y="2152984"/>
            <a:ext cx="5354496" cy="3456992"/>
          </a:xfrm>
          <a:prstGeom prst="rect">
            <a:avLst/>
          </a:prstGeom>
        </p:spPr>
      </p:pic>
      <p:grpSp>
        <p:nvGrpSpPr>
          <p:cNvPr id="2" name="Group 1">
            <a:extLst>
              <a:ext uri="{FF2B5EF4-FFF2-40B4-BE49-F238E27FC236}">
                <a16:creationId xmlns:a16="http://schemas.microsoft.com/office/drawing/2014/main" id="{6F2FA926-AFE7-C3DC-F3A4-3C102DAE9FEC}"/>
              </a:ext>
            </a:extLst>
          </p:cNvPr>
          <p:cNvGrpSpPr/>
          <p:nvPr/>
        </p:nvGrpSpPr>
        <p:grpSpPr>
          <a:xfrm>
            <a:off x="5954932" y="2612087"/>
            <a:ext cx="2852764" cy="2545105"/>
            <a:chOff x="6684697" y="1681085"/>
            <a:chExt cx="2417440" cy="2196365"/>
          </a:xfrm>
        </p:grpSpPr>
        <p:pic>
          <p:nvPicPr>
            <p:cNvPr id="1034" name="Picture 10" descr="List of Nobel laureates in Physics - Wikipedia">
              <a:extLst>
                <a:ext uri="{FF2B5EF4-FFF2-40B4-BE49-F238E27FC236}">
                  <a16:creationId xmlns:a16="http://schemas.microsoft.com/office/drawing/2014/main" id="{99E73B2E-7BD0-85F0-436A-668E557A289F}"/>
                </a:ext>
              </a:extLst>
            </p:cNvPr>
            <p:cNvPicPr>
              <a:picLocks noChangeAspect="1" noChangeArrowheads="1"/>
            </p:cNvPicPr>
            <p:nvPr/>
          </p:nvPicPr>
          <p:blipFill>
            <a:blip r:embed="rId4">
              <a:alphaModFix amt="50000"/>
              <a:extLst>
                <a:ext uri="{28A0092B-C50C-407E-A947-70E740481C1C}">
                  <a14:useLocalDpi xmlns:a14="http://schemas.microsoft.com/office/drawing/2010/main" val="0"/>
                </a:ext>
              </a:extLst>
            </a:blip>
            <a:srcRect/>
            <a:stretch>
              <a:fillRect/>
            </a:stretch>
          </p:blipFill>
          <p:spPr bwMode="auto">
            <a:xfrm>
              <a:off x="6795235" y="1681085"/>
              <a:ext cx="2196365" cy="219636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D08BFB4-FACE-ACA6-154F-6E3D812CF836}"/>
                </a:ext>
              </a:extLst>
            </p:cNvPr>
            <p:cNvSpPr txBox="1"/>
            <p:nvPr/>
          </p:nvSpPr>
          <p:spPr>
            <a:xfrm>
              <a:off x="6684697" y="1807045"/>
              <a:ext cx="2417440" cy="1938992"/>
            </a:xfrm>
            <a:prstGeom prst="rect">
              <a:avLst/>
            </a:prstGeom>
            <a:noFill/>
          </p:spPr>
          <p:txBody>
            <a:bodyPr wrap="square">
              <a:spAutoFit/>
            </a:bodyPr>
            <a:lstStyle/>
            <a:p>
              <a:pPr algn="ctr" fontAlgn="base"/>
              <a:endParaRPr lang="hu-HU" sz="1200" b="0" i="0" dirty="0">
                <a:solidFill>
                  <a:srgbClr val="2E2A25"/>
                </a:solidFill>
                <a:effectLst/>
                <a:latin typeface="Alfred Serif Regular"/>
              </a:endParaRPr>
            </a:p>
            <a:p>
              <a:pPr algn="ctr" fontAlgn="base"/>
              <a:r>
                <a:rPr lang="en-US" sz="1200" b="0" i="0" dirty="0">
                  <a:solidFill>
                    <a:srgbClr val="2E2A25"/>
                  </a:solidFill>
                  <a:effectLst/>
                  <a:latin typeface="Alfred Serif Regular"/>
                </a:rPr>
                <a:t>Shuji Nakamura</a:t>
              </a:r>
              <a:br>
                <a:rPr lang="en-US" sz="1200" b="0" i="0" dirty="0">
                  <a:solidFill>
                    <a:srgbClr val="2E2A25"/>
                  </a:solidFill>
                  <a:effectLst/>
                  <a:latin typeface="Alfred Serif Regular"/>
                </a:rPr>
              </a:br>
              <a:r>
                <a:rPr lang="en-US" sz="1200" b="1" i="0" dirty="0">
                  <a:solidFill>
                    <a:srgbClr val="2E2A25"/>
                  </a:solidFill>
                  <a:effectLst/>
                  <a:latin typeface="Alfred Serif Regular"/>
                </a:rPr>
                <a:t>The Nobel Prize in Physics 2014</a:t>
              </a:r>
            </a:p>
            <a:p>
              <a:pPr algn="ctr"/>
              <a:r>
                <a:rPr lang="en-US" sz="1200" b="0" i="0" dirty="0">
                  <a:solidFill>
                    <a:srgbClr val="2E2A25"/>
                  </a:solidFill>
                  <a:effectLst/>
                  <a:latin typeface="Alfred Serif Regular"/>
                </a:rPr>
                <a:t>Prize share: 1/3</a:t>
              </a:r>
            </a:p>
            <a:p>
              <a:pPr algn="ctr" fontAlgn="base"/>
              <a:endParaRPr lang="hu-HU" sz="1200" b="0" i="0" dirty="0">
                <a:solidFill>
                  <a:srgbClr val="2E2A25"/>
                </a:solidFill>
                <a:effectLst/>
                <a:latin typeface="Alfred Serif Regular"/>
              </a:endParaRPr>
            </a:p>
            <a:p>
              <a:pPr algn="ctr" fontAlgn="base"/>
              <a:r>
                <a:rPr lang="en-US" sz="1200" b="0" i="0" dirty="0">
                  <a:solidFill>
                    <a:srgbClr val="2E2A25"/>
                  </a:solidFill>
                  <a:effectLst/>
                  <a:latin typeface="Alfred Serif Regular"/>
                </a:rPr>
                <a:t>Prize motivation: “</a:t>
              </a:r>
              <a:r>
                <a:rPr lang="en-US" sz="1200" b="0" i="1" dirty="0">
                  <a:solidFill>
                    <a:srgbClr val="2E2A25"/>
                  </a:solidFill>
                  <a:effectLst/>
                  <a:latin typeface="Alfred Serif Regular"/>
                </a:rPr>
                <a:t>for the invention of efficient blue light-emitting diodes which has enabled bright and energy-saving white light sources</a:t>
              </a:r>
              <a:r>
                <a:rPr lang="en-US" sz="1200" b="0" i="0" dirty="0">
                  <a:solidFill>
                    <a:srgbClr val="2E2A25"/>
                  </a:solidFill>
                  <a:effectLst/>
                  <a:latin typeface="Alfred Serif Regular"/>
                </a:rPr>
                <a:t>”</a:t>
              </a:r>
            </a:p>
          </p:txBody>
        </p:sp>
      </p:grpSp>
    </p:spTree>
    <p:extLst>
      <p:ext uri="{BB962C8B-B14F-4D97-AF65-F5344CB8AC3E}">
        <p14:creationId xmlns:p14="http://schemas.microsoft.com/office/powerpoint/2010/main" val="7275283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e7bb8d89-eb36-43a8-8607-35310c84506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76B6B41865D9C4694493010D0B710D8" ma:contentTypeVersion="18" ma:contentTypeDescription="Create a new document." ma:contentTypeScope="" ma:versionID="7e6c01f97a81964ecf8fdb6785e16624">
  <xsd:schema xmlns:xsd="http://www.w3.org/2001/XMLSchema" xmlns:xs="http://www.w3.org/2001/XMLSchema" xmlns:p="http://schemas.microsoft.com/office/2006/metadata/properties" xmlns:ns3="838f4646-9982-4efe-9037-fc9c24438e86" xmlns:ns4="e7bb8d89-eb36-43a8-8607-35310c845061" targetNamespace="http://schemas.microsoft.com/office/2006/metadata/properties" ma:root="true" ma:fieldsID="c0edecb5d925826ce0985b908aa3beb8" ns3:_="" ns4:_="">
    <xsd:import namespace="838f4646-9982-4efe-9037-fc9c24438e86"/>
    <xsd:import namespace="e7bb8d89-eb36-43a8-8607-35310c84506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DateTaken" minOccurs="0"/>
                <xsd:element ref="ns4:MediaServiceOCR" minOccurs="0"/>
                <xsd:element ref="ns4:MediaServiceLocation" minOccurs="0"/>
                <xsd:element ref="ns4:MediaServiceAutoKeyPoints" minOccurs="0"/>
                <xsd:element ref="ns4:MediaServiceKeyPoints"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8f4646-9982-4efe-9037-fc9c24438e8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7bb8d89-eb36-43a8-8607-35310c84506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B59F1D-ED3E-4799-8BE8-F433B8A8A73E}">
  <ds:schemaRefs>
    <ds:schemaRef ds:uri="http://schemas.microsoft.com/sharepoint/v3/contenttype/forms"/>
  </ds:schemaRefs>
</ds:datastoreItem>
</file>

<file path=customXml/itemProps2.xml><?xml version="1.0" encoding="utf-8"?>
<ds:datastoreItem xmlns:ds="http://schemas.openxmlformats.org/officeDocument/2006/customXml" ds:itemID="{358A9018-34FB-4223-B966-40FBB1DB5545}">
  <ds:schemaRefs>
    <ds:schemaRef ds:uri="http://purl.org/dc/dcmitype/"/>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http://schemas.microsoft.com/office/2006/documentManagement/types"/>
    <ds:schemaRef ds:uri="http://purl.org/dc/terms/"/>
    <ds:schemaRef ds:uri="838f4646-9982-4efe-9037-fc9c24438e86"/>
    <ds:schemaRef ds:uri="e7bb8d89-eb36-43a8-8607-35310c845061"/>
    <ds:schemaRef ds:uri="http://www.w3.org/XML/1998/namespace"/>
  </ds:schemaRefs>
</ds:datastoreItem>
</file>

<file path=customXml/itemProps3.xml><?xml version="1.0" encoding="utf-8"?>
<ds:datastoreItem xmlns:ds="http://schemas.openxmlformats.org/officeDocument/2006/customXml" ds:itemID="{5C79DF58-A237-49D3-A8DA-19BFF7B432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8f4646-9982-4efe-9037-fc9c24438e86"/>
    <ds:schemaRef ds:uri="e7bb8d89-eb36-43a8-8607-35310c8450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165072</TotalTime>
  <Words>1370</Words>
  <Application>Microsoft Office PowerPoint</Application>
  <PresentationFormat>On-screen Show (4:3)</PresentationFormat>
  <Paragraphs>387</Paragraphs>
  <Slides>25</Slides>
  <Notes>25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25</vt:i4>
      </vt:variant>
    </vt:vector>
  </HeadingPairs>
  <TitlesOfParts>
    <vt:vector size="39" baseType="lpstr">
      <vt:lpstr>Open Sans</vt:lpstr>
      <vt:lpstr>Alfred Serif Regular</vt:lpstr>
      <vt:lpstr>verdana</vt:lpstr>
      <vt:lpstr>Roboto</vt:lpstr>
      <vt:lpstr>Arial</vt:lpstr>
      <vt:lpstr>Work Sans</vt:lpstr>
      <vt:lpstr>ProximaNova</vt:lpstr>
      <vt:lpstr>Symbol</vt:lpstr>
      <vt:lpstr>Wingdings</vt:lpstr>
      <vt:lpstr>Neo Tech Semilab</vt:lpstr>
      <vt:lpstr>Calibri</vt:lpstr>
      <vt:lpstr>Neo Tech Semilab Bold Bold</vt:lpstr>
      <vt:lpstr>calluna</vt:lpstr>
      <vt:lpstr>Office Theme</vt:lpstr>
      <vt:lpstr>Human vision Illusion and the technology behind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Semilab Application introduction</dc:title>
  <dc:creator>Semilab</dc:creator>
  <cp:lastModifiedBy>Ernő Kollár</cp:lastModifiedBy>
  <cp:revision>558</cp:revision>
  <dcterms:created xsi:type="dcterms:W3CDTF">2010-11-04T09:30:04Z</dcterms:created>
  <dcterms:modified xsi:type="dcterms:W3CDTF">2024-06-27T10:11:20Z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0x010100B76B6B41865D9C4694493010D0B710D8</vt:lpwstr>
  </property>
</Properties>
</file>