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2" r:id="rId1"/>
    <p:sldMasterId id="2147483654" r:id="rId2"/>
  </p:sldMasterIdLst>
  <p:notesMasterIdLst>
    <p:notesMasterId r:id="rId35"/>
  </p:notesMasterIdLst>
  <p:handoutMasterIdLst>
    <p:handoutMasterId r:id="rId36"/>
  </p:handoutMasterIdLst>
  <p:sldIdLst>
    <p:sldId id="734" r:id="rId3"/>
    <p:sldId id="895" r:id="rId4"/>
    <p:sldId id="969" r:id="rId5"/>
    <p:sldId id="964" r:id="rId6"/>
    <p:sldId id="966" r:id="rId7"/>
    <p:sldId id="965" r:id="rId8"/>
    <p:sldId id="968" r:id="rId9"/>
    <p:sldId id="967" r:id="rId10"/>
    <p:sldId id="970" r:id="rId11"/>
    <p:sldId id="971" r:id="rId12"/>
    <p:sldId id="972" r:id="rId13"/>
    <p:sldId id="973" r:id="rId14"/>
    <p:sldId id="974" r:id="rId15"/>
    <p:sldId id="981" r:id="rId16"/>
    <p:sldId id="975" r:id="rId17"/>
    <p:sldId id="984" r:id="rId18"/>
    <p:sldId id="982" r:id="rId19"/>
    <p:sldId id="976" r:id="rId20"/>
    <p:sldId id="983" r:id="rId21"/>
    <p:sldId id="979" r:id="rId22"/>
    <p:sldId id="978" r:id="rId23"/>
    <p:sldId id="989" r:id="rId24"/>
    <p:sldId id="980" r:id="rId25"/>
    <p:sldId id="985" r:id="rId26"/>
    <p:sldId id="987" r:id="rId27"/>
    <p:sldId id="988" r:id="rId28"/>
    <p:sldId id="994" r:id="rId29"/>
    <p:sldId id="986" r:id="rId30"/>
    <p:sldId id="880" r:id="rId31"/>
    <p:sldId id="990" r:id="rId32"/>
    <p:sldId id="991" r:id="rId33"/>
    <p:sldId id="992" r:id="rId34"/>
  </p:sldIdLst>
  <p:sldSz cx="9144000" cy="6858000" type="screen4x3"/>
  <p:notesSz cx="6858000" cy="96678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688">
          <p15:clr>
            <a:srgbClr val="A4A3A4"/>
          </p15:clr>
        </p15:guide>
        <p15:guide id="2" pos="3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45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10026"/>
    <a:srgbClr val="FF0000"/>
    <a:srgbClr val="2C382D"/>
    <a:srgbClr val="02424E"/>
    <a:srgbClr val="214243"/>
    <a:srgbClr val="79857D"/>
    <a:srgbClr val="B39A95"/>
    <a:srgbClr val="677F8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865" autoAdjust="0"/>
    <p:restoredTop sz="99269" autoAdjust="0"/>
  </p:normalViewPr>
  <p:slideViewPr>
    <p:cSldViewPr snapToGrid="0">
      <p:cViewPr varScale="1">
        <p:scale>
          <a:sx n="81" d="100"/>
          <a:sy n="81" d="100"/>
        </p:scale>
        <p:origin x="666" y="84"/>
      </p:cViewPr>
      <p:guideLst>
        <p:guide orient="horz" pos="688"/>
        <p:guide pos="361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-1188" y="-78"/>
      </p:cViewPr>
      <p:guideLst>
        <p:guide orient="horz" pos="3045"/>
        <p:guide pos="2160"/>
      </p:guideLst>
    </p:cSldViewPr>
  </p:notesViewPr>
  <p:gridSpacing cx="180023" cy="180023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heme" Target="theme/them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6611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6612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hu-HU" altLang="hu-HU"/>
          </a:p>
        </p:txBody>
      </p:sp>
      <p:sp>
        <p:nvSpPr>
          <p:cNvPr id="196613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BBF1DDD7-DFAF-4E01-BEF0-EAF1F53FE04C}" type="slidenum">
              <a:rPr lang="hu-HU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150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12825" y="725488"/>
            <a:ext cx="4832350" cy="36258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592638"/>
            <a:ext cx="5486400" cy="43497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noProof="0" smtClean="0"/>
              <a:t>Mintaszöveg szerkesztése</a:t>
            </a:r>
          </a:p>
          <a:p>
            <a:pPr lvl="1"/>
            <a:r>
              <a:rPr lang="en-US" altLang="hu-HU" noProof="0" smtClean="0"/>
              <a:t>Második szint</a:t>
            </a:r>
          </a:p>
          <a:p>
            <a:pPr lvl="2"/>
            <a:r>
              <a:rPr lang="en-US" altLang="hu-HU" noProof="0" smtClean="0"/>
              <a:t>Harmadik szint</a:t>
            </a:r>
          </a:p>
          <a:p>
            <a:pPr lvl="3"/>
            <a:r>
              <a:rPr lang="en-US" altLang="hu-HU" noProof="0" smtClean="0"/>
              <a:t>Negyedik szint</a:t>
            </a:r>
          </a:p>
          <a:p>
            <a:pPr lvl="4"/>
            <a:r>
              <a:rPr lang="en-US" altLang="hu-HU" noProof="0" smtClean="0"/>
              <a:t>Ötödik szint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itchFamily="18" charset="0"/>
                <a:cs typeface="+mn-cs"/>
              </a:defRPr>
            </a:lvl1pPr>
          </a:lstStyle>
          <a:p>
            <a:pPr>
              <a:defRPr/>
            </a:pPr>
            <a:endParaRPr lang="en-US" altLang="hu-HU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182100"/>
            <a:ext cx="2971800" cy="4841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100000"/>
              </a:lnSpc>
              <a:spcBef>
                <a:spcPct val="0"/>
              </a:spcBef>
              <a:defRPr sz="1200">
                <a:latin typeface="Times New Roman" panose="02020603050405020304" pitchFamily="18" charset="0"/>
                <a:cs typeface="+mn-cs"/>
              </a:defRPr>
            </a:lvl1pPr>
          </a:lstStyle>
          <a:p>
            <a:pPr>
              <a:defRPr/>
            </a:pPr>
            <a:fld id="{C5D39FCC-BF94-44C6-95C4-DA2DE89B1C99}" type="slidenum">
              <a:rPr lang="en-US" altLang="hu-HU"/>
              <a:pPr>
                <a:defRPr/>
              </a:pPr>
              <a:t>‹#›</a:t>
            </a:fld>
            <a:endParaRPr lang="en-US" alt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8003FC2-E63F-4342-85FB-1568EE8F3367}" type="slidenum">
              <a:rPr lang="en-US" altLang="hu-HU" smtClean="0">
                <a:cs typeface="Arial" charset="0"/>
              </a:rPr>
              <a:pPr/>
              <a:t>1</a:t>
            </a:fld>
            <a:endParaRPr lang="en-US" altLang="hu-HU" smtClean="0">
              <a:cs typeface="Arial" charset="0"/>
            </a:endParaRPr>
          </a:p>
        </p:txBody>
      </p:sp>
      <p:sp>
        <p:nvSpPr>
          <p:cNvPr id="1536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3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hu-HU" altLang="hu-H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6.jpeg"/><Relationship Id="rId12" Type="http://schemas.openxmlformats.org/officeDocument/2006/relationships/image" Target="../media/image1.png"/><Relationship Id="rId2" Type="http://schemas.openxmlformats.org/officeDocument/2006/relationships/slideMaster" Target="../slideMasters/slideMaster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jpeg"/><Relationship Id="rId11" Type="http://schemas.openxmlformats.org/officeDocument/2006/relationships/image" Target="../media/image3.png"/><Relationship Id="rId5" Type="http://schemas.openxmlformats.org/officeDocument/2006/relationships/image" Target="../media/image4.jpeg"/><Relationship Id="rId10" Type="http://schemas.openxmlformats.org/officeDocument/2006/relationships/oleObject" Target="../embeddings/oleObject2.bin"/><Relationship Id="rId4" Type="http://schemas.openxmlformats.org/officeDocument/2006/relationships/image" Target="../media/image2.png"/><Relationship Id="rId9" Type="http://schemas.openxmlformats.org/officeDocument/2006/relationships/image" Target="../media/image8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1"/>
          <p:cNvGraphicFramePr>
            <a:graphicFrameLocks noChangeAspect="1"/>
          </p:cNvGraphicFramePr>
          <p:nvPr/>
        </p:nvGraphicFramePr>
        <p:xfrm>
          <a:off x="0" y="0"/>
          <a:ext cx="91440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52291" r:id="rId3" imgW="14289495" imgH="10717121" progId="">
                  <p:embed/>
                </p:oleObj>
              </mc:Choice>
              <mc:Fallback>
                <p:oleObj r:id="rId3" imgW="14289495" imgH="10717121" progId="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25"/>
          <p:cNvSpPr>
            <a:spLocks noChangeArrowheads="1"/>
          </p:cNvSpPr>
          <p:nvPr userDrawn="1"/>
        </p:nvSpPr>
        <p:spPr bwMode="auto">
          <a:xfrm>
            <a:off x="431800" y="0"/>
            <a:ext cx="12668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6" name="AutoShape 33" descr="felvez"/>
          <p:cNvSpPr>
            <a:spLocks noChangeAspect="1" noChangeArrowheads="1"/>
          </p:cNvSpPr>
          <p:nvPr userDrawn="1"/>
        </p:nvSpPr>
        <p:spPr bwMode="auto">
          <a:xfrm>
            <a:off x="220663" y="2211388"/>
            <a:ext cx="1652587" cy="1249362"/>
          </a:xfrm>
          <a:prstGeom prst="roundRect">
            <a:avLst>
              <a:gd name="adj" fmla="val 11023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7" name="AutoShape 44"/>
          <p:cNvSpPr>
            <a:spLocks noChangeArrowheads="1"/>
          </p:cNvSpPr>
          <p:nvPr userDrawn="1"/>
        </p:nvSpPr>
        <p:spPr bwMode="auto">
          <a:xfrm>
            <a:off x="233363" y="4795838"/>
            <a:ext cx="7742237" cy="739775"/>
          </a:xfrm>
          <a:prstGeom prst="roundRect">
            <a:avLst>
              <a:gd name="adj" fmla="val 16667"/>
            </a:avLst>
          </a:prstGeom>
          <a:solidFill>
            <a:srgbClr val="BF726F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8" name="AutoShape 34" descr="logith-1-szim"/>
          <p:cNvSpPr>
            <a:spLocks noChangeAspect="1" noChangeArrowheads="1"/>
          </p:cNvSpPr>
          <p:nvPr userDrawn="1"/>
        </p:nvSpPr>
        <p:spPr bwMode="auto">
          <a:xfrm>
            <a:off x="6313488" y="4552950"/>
            <a:ext cx="1273175" cy="1247775"/>
          </a:xfrm>
          <a:prstGeom prst="roundRect">
            <a:avLst>
              <a:gd name="adj" fmla="val 11023"/>
            </a:avLst>
          </a:prstGeom>
          <a:blipFill dpi="0" rotWithShape="1">
            <a:blip r:embed="rId6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9" name="AutoShape 35" descr="mg-lab-1"/>
          <p:cNvSpPr>
            <a:spLocks noChangeAspect="1" noChangeArrowheads="1"/>
          </p:cNvSpPr>
          <p:nvPr userDrawn="1"/>
        </p:nvSpPr>
        <p:spPr bwMode="auto">
          <a:xfrm>
            <a:off x="4111625" y="4554538"/>
            <a:ext cx="1647825" cy="1244600"/>
          </a:xfrm>
          <a:prstGeom prst="roundRect">
            <a:avLst>
              <a:gd name="adj" fmla="val 11023"/>
            </a:avLst>
          </a:prstGeom>
          <a:blipFill dpi="0" rotWithShape="1">
            <a:blip r:embed="rId7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0" name="AutoShape 36" descr="logith-2-LC"/>
          <p:cNvSpPr>
            <a:spLocks noChangeAspect="1" noChangeArrowheads="1"/>
          </p:cNvSpPr>
          <p:nvPr userDrawn="1"/>
        </p:nvSpPr>
        <p:spPr bwMode="auto">
          <a:xfrm>
            <a:off x="2278063" y="4551363"/>
            <a:ext cx="1255712" cy="1250950"/>
          </a:xfrm>
          <a:prstGeom prst="roundRect">
            <a:avLst>
              <a:gd name="adj" fmla="val 11023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1" name="AutoShape 57" descr="ericsson-lab"/>
          <p:cNvSpPr>
            <a:spLocks noChangeAspect="1" noChangeArrowheads="1"/>
          </p:cNvSpPr>
          <p:nvPr userDrawn="1"/>
        </p:nvSpPr>
        <p:spPr bwMode="auto">
          <a:xfrm>
            <a:off x="234950" y="4551363"/>
            <a:ext cx="1652588" cy="1249362"/>
          </a:xfrm>
          <a:prstGeom prst="roundRect">
            <a:avLst>
              <a:gd name="adj" fmla="val 11023"/>
            </a:avLst>
          </a:prstGeom>
          <a:blipFill dpi="0" rotWithShape="1">
            <a:blip r:embed="rId9"/>
            <a:srcRect/>
            <a:stretch>
              <a:fillRect/>
            </a:stretch>
          </a:blipFill>
          <a:ln w="19050" algn="ctr">
            <a:solidFill>
              <a:schemeClr val="bg1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grpSp>
        <p:nvGrpSpPr>
          <p:cNvPr id="12" name="Group 73"/>
          <p:cNvGrpSpPr>
            <a:grpSpLocks/>
          </p:cNvGrpSpPr>
          <p:nvPr userDrawn="1"/>
        </p:nvGrpSpPr>
        <p:grpSpPr bwMode="auto">
          <a:xfrm>
            <a:off x="0" y="234950"/>
            <a:ext cx="9144000" cy="1682750"/>
            <a:chOff x="0" y="148"/>
            <a:chExt cx="5760" cy="1060"/>
          </a:xfrm>
        </p:grpSpPr>
        <p:sp>
          <p:nvSpPr>
            <p:cNvPr id="13" name="Rectangle 21"/>
            <p:cNvSpPr>
              <a:spLocks noChangeArrowheads="1"/>
            </p:cNvSpPr>
            <p:nvPr userDrawn="1"/>
          </p:nvSpPr>
          <p:spPr bwMode="auto">
            <a:xfrm>
              <a:off x="0" y="279"/>
              <a:ext cx="5760" cy="798"/>
            </a:xfrm>
            <a:prstGeom prst="rect">
              <a:avLst/>
            </a:prstGeom>
            <a:solidFill>
              <a:srgbClr val="910026"/>
            </a:solidFill>
            <a:ln>
              <a:noFill/>
            </a:ln>
            <a:effectLst/>
            <a:extLst/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  <p:sp>
          <p:nvSpPr>
            <p:cNvPr id="14" name="Text Box 27"/>
            <p:cNvSpPr txBox="1">
              <a:spLocks noChangeArrowheads="1"/>
            </p:cNvSpPr>
            <p:nvPr userDrawn="1"/>
          </p:nvSpPr>
          <p:spPr bwMode="auto">
            <a:xfrm>
              <a:off x="3633" y="404"/>
              <a:ext cx="2044" cy="595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hu-HU" altLang="hu-HU" sz="2200" smtClean="0">
                  <a:solidFill>
                    <a:schemeClr val="bg1"/>
                  </a:solidFill>
                  <a:cs typeface="+mn-cs"/>
                </a:rPr>
                <a:t>Budapest </a:t>
              </a:r>
              <a:r>
                <a:rPr lang="en-US" altLang="hu-HU" sz="2200" smtClean="0">
                  <a:solidFill>
                    <a:schemeClr val="bg1"/>
                  </a:solidFill>
                  <a:cs typeface="+mn-cs"/>
                </a:rPr>
                <a:t>M</a:t>
              </a:r>
              <a:r>
                <a:rPr lang="hu-HU" altLang="hu-HU" sz="2200" smtClean="0">
                  <a:solidFill>
                    <a:schemeClr val="bg1"/>
                  </a:solidFill>
                  <a:cs typeface="+mn-cs"/>
                </a:rPr>
                <a:t>űszaki és Gazdaságtudományi Egyetem</a:t>
              </a:r>
            </a:p>
          </p:txBody>
        </p:sp>
        <p:graphicFrame>
          <p:nvGraphicFramePr>
            <p:cNvPr id="15" name="Object 2"/>
            <p:cNvGraphicFramePr>
              <a:graphicFrameLocks noChangeAspect="1"/>
            </p:cNvGraphicFramePr>
            <p:nvPr/>
          </p:nvGraphicFramePr>
          <p:xfrm>
            <a:off x="1374" y="393"/>
            <a:ext cx="2042" cy="54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52292" name="Photo Editor Photo" r:id="rId10" imgW="22290432" imgH="5951736" progId="">
                    <p:embed/>
                  </p:oleObj>
                </mc:Choice>
                <mc:Fallback>
                  <p:oleObj name="Photo Editor Photo" r:id="rId10" imgW="22290432" imgH="5951736" progId="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374" y="393"/>
                          <a:ext cx="2042" cy="54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6" name="AutoShape 26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142" y="148"/>
              <a:ext cx="1060" cy="1060"/>
            </a:xfrm>
            <a:prstGeom prst="roundRect">
              <a:avLst>
                <a:gd name="adj" fmla="val 11023"/>
              </a:avLst>
            </a:prstGeom>
            <a:blipFill dpi="0" rotWithShape="1">
              <a:blip r:embed="rId12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</p:grpSp>
      <p:sp>
        <p:nvSpPr>
          <p:cNvPr id="17" name="AutoShape 28"/>
          <p:cNvSpPr>
            <a:spLocks noChangeArrowheads="1"/>
          </p:cNvSpPr>
          <p:nvPr userDrawn="1"/>
        </p:nvSpPr>
        <p:spPr bwMode="auto">
          <a:xfrm>
            <a:off x="-225425" y="3830638"/>
            <a:ext cx="8445500" cy="315912"/>
          </a:xfrm>
          <a:prstGeom prst="roundRect">
            <a:avLst>
              <a:gd name="adj" fmla="val 27648"/>
            </a:avLst>
          </a:prstGeom>
          <a:solidFill>
            <a:srgbClr val="677F8A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8" name="AutoShape 55"/>
          <p:cNvSpPr>
            <a:spLocks noChangeArrowheads="1"/>
          </p:cNvSpPr>
          <p:nvPr userDrawn="1"/>
        </p:nvSpPr>
        <p:spPr bwMode="auto">
          <a:xfrm>
            <a:off x="2114550" y="3656013"/>
            <a:ext cx="5802313" cy="665162"/>
          </a:xfrm>
          <a:prstGeom prst="roundRect">
            <a:avLst>
              <a:gd name="adj" fmla="val 16667"/>
            </a:avLst>
          </a:prstGeom>
          <a:solidFill>
            <a:srgbClr val="02424E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9" name="Rectangle 40"/>
          <p:cNvSpPr>
            <a:spLocks noChangeArrowheads="1"/>
          </p:cNvSpPr>
          <p:nvPr userDrawn="1"/>
        </p:nvSpPr>
        <p:spPr bwMode="auto">
          <a:xfrm>
            <a:off x="431800" y="3829050"/>
            <a:ext cx="1266825" cy="320675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20" name="AutoShape 70"/>
          <p:cNvSpPr>
            <a:spLocks noChangeArrowheads="1"/>
          </p:cNvSpPr>
          <p:nvPr userDrawn="1"/>
        </p:nvSpPr>
        <p:spPr bwMode="auto">
          <a:xfrm>
            <a:off x="-153988" y="6434138"/>
            <a:ext cx="2073276" cy="277812"/>
          </a:xfrm>
          <a:prstGeom prst="roundRect">
            <a:avLst>
              <a:gd name="adj" fmla="val 27648"/>
            </a:avLst>
          </a:prstGeom>
          <a:solidFill>
            <a:srgbClr val="910026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21" name="Text Box 71"/>
          <p:cNvSpPr txBox="1">
            <a:spLocks noChangeArrowheads="1"/>
          </p:cNvSpPr>
          <p:nvPr userDrawn="1"/>
        </p:nvSpPr>
        <p:spPr bwMode="auto">
          <a:xfrm>
            <a:off x="446088" y="6423025"/>
            <a:ext cx="1266825" cy="30003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altLang="hu-HU" sz="1600" b="1" smtClean="0">
                <a:solidFill>
                  <a:schemeClr val="bg1"/>
                </a:solidFill>
                <a:cs typeface="+mn-cs"/>
              </a:rPr>
              <a:t>eet</a:t>
            </a:r>
            <a:r>
              <a:rPr lang="hu-HU" altLang="hu-HU" sz="1600" b="1" smtClean="0">
                <a:solidFill>
                  <a:schemeClr val="bg1"/>
                </a:solidFill>
                <a:cs typeface="+mn-cs"/>
              </a:rPr>
              <a:t>.bme.hu</a:t>
            </a:r>
          </a:p>
        </p:txBody>
      </p:sp>
      <p:sp>
        <p:nvSpPr>
          <p:cNvPr id="88166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079625" y="3129756"/>
            <a:ext cx="6462713" cy="661988"/>
          </a:xfrm>
        </p:spPr>
        <p:txBody>
          <a:bodyPr/>
          <a:lstStyle>
            <a:lvl1pPr marL="0" indent="0">
              <a:buFont typeface="Arial" charset="0"/>
              <a:buNone/>
              <a:defRPr>
                <a:solidFill>
                  <a:srgbClr val="02424E"/>
                </a:solidFill>
              </a:defRPr>
            </a:lvl1pPr>
          </a:lstStyle>
          <a:p>
            <a:pPr lvl="0"/>
            <a:r>
              <a:rPr lang="hu-HU" altLang="hu-HU" noProof="0" smtClean="0"/>
              <a:t>Click to edit Master subtitle style</a:t>
            </a:r>
          </a:p>
        </p:txBody>
      </p:sp>
      <p:sp>
        <p:nvSpPr>
          <p:cNvPr id="881720" name="Rectangle 56"/>
          <p:cNvSpPr>
            <a:spLocks noGrp="1" noChangeArrowheads="1"/>
          </p:cNvSpPr>
          <p:nvPr>
            <p:ph type="ctrTitle"/>
          </p:nvPr>
        </p:nvSpPr>
        <p:spPr>
          <a:xfrm>
            <a:off x="2152650" y="2079625"/>
            <a:ext cx="6315075" cy="598488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hu-HU" altLang="hu-HU" noProof="0" smtClean="0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4DE8A2-32F2-4C9E-9AD5-11CD75A11A31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5300" y="12700"/>
            <a:ext cx="2138363" cy="61277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25450" y="12700"/>
            <a:ext cx="6267450" cy="61277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501429-1264-4CB9-B68C-B5DDA2B5A520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3"/>
          <p:cNvSpPr>
            <a:spLocks noChangeArrowheads="1"/>
          </p:cNvSpPr>
          <p:nvPr userDrawn="1"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5" name="Rectangle 27"/>
          <p:cNvSpPr>
            <a:spLocks noChangeArrowheads="1"/>
          </p:cNvSpPr>
          <p:nvPr userDrawn="1"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6" name="AutoShape 28"/>
          <p:cNvSpPr>
            <a:spLocks noChangeArrowheads="1"/>
          </p:cNvSpPr>
          <p:nvPr userDrawn="1"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5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7" name="Text Box 38"/>
          <p:cNvSpPr txBox="1">
            <a:spLocks noChangeArrowheads="1"/>
          </p:cNvSpPr>
          <p:nvPr userDrawn="1"/>
        </p:nvSpPr>
        <p:spPr bwMode="auto">
          <a:xfrm>
            <a:off x="2247900" y="6650038"/>
            <a:ext cx="3133725" cy="207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©</a:t>
            </a:r>
            <a:r>
              <a:rPr lang="hu-HU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BME Elektronikus Eszközök Tanszéke, 2010.</a:t>
            </a:r>
            <a:endParaRPr lang="en-US" altLang="hu-HU" sz="900" smtClean="0">
              <a:solidFill>
                <a:srgbClr val="00004F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8" name="Group 39"/>
          <p:cNvGrpSpPr>
            <a:grpSpLocks/>
          </p:cNvGrpSpPr>
          <p:nvPr userDrawn="1"/>
        </p:nvGrpSpPr>
        <p:grpSpPr bwMode="auto">
          <a:xfrm>
            <a:off x="-153988" y="6340475"/>
            <a:ext cx="2073276" cy="454025"/>
            <a:chOff x="-97" y="3994"/>
            <a:chExt cx="1306" cy="286"/>
          </a:xfrm>
        </p:grpSpPr>
        <p:sp>
          <p:nvSpPr>
            <p:cNvPr id="9" name="AutoShape 40"/>
            <p:cNvSpPr>
              <a:spLocks noChangeArrowheads="1"/>
            </p:cNvSpPr>
            <p:nvPr userDrawn="1"/>
          </p:nvSpPr>
          <p:spPr bwMode="auto">
            <a:xfrm>
              <a:off x="-97" y="4053"/>
              <a:ext cx="1306" cy="175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  <p:sp>
          <p:nvSpPr>
            <p:cNvPr id="10" name="Text Box 41"/>
            <p:cNvSpPr txBox="1">
              <a:spLocks noChangeArrowheads="1"/>
            </p:cNvSpPr>
            <p:nvPr userDrawn="1"/>
          </p:nvSpPr>
          <p:spPr bwMode="auto">
            <a:xfrm>
              <a:off x="326" y="4046"/>
              <a:ext cx="825" cy="1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hu-HU" altLang="hu-HU" sz="1600" b="1" smtClean="0">
                  <a:solidFill>
                    <a:schemeClr val="bg1"/>
                  </a:solidFill>
                  <a:cs typeface="+mn-cs"/>
                </a:rPr>
                <a:t>eet.bme.hu</a:t>
              </a:r>
            </a:p>
          </p:txBody>
        </p:sp>
        <p:sp>
          <p:nvSpPr>
            <p:cNvPr id="11" name="AutoShape 42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32" y="3994"/>
              <a:ext cx="286" cy="286"/>
            </a:xfrm>
            <a:prstGeom prst="roundRect">
              <a:avLst>
                <a:gd name="adj" fmla="val 11023"/>
              </a:avLst>
            </a:prstGeom>
            <a:blipFill dpi="0" rotWithShape="1">
              <a:blip r:embed="rId2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</p:grpSp>
      <p:sp>
        <p:nvSpPr>
          <p:cNvPr id="9820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85875" y="3975100"/>
            <a:ext cx="6462713" cy="661988"/>
          </a:xfrm>
        </p:spPr>
        <p:txBody>
          <a:bodyPr/>
          <a:lstStyle>
            <a:lvl1pPr marL="0" indent="0">
              <a:buFont typeface="Arial" charset="0"/>
              <a:buNone/>
              <a:defRPr sz="3200">
                <a:solidFill>
                  <a:srgbClr val="02424E"/>
                </a:solidFill>
              </a:defRPr>
            </a:lvl1pPr>
          </a:lstStyle>
          <a:p>
            <a:pPr lvl="0"/>
            <a:r>
              <a:rPr lang="hu-HU" altLang="hu-HU" noProof="0" smtClean="0"/>
              <a:t>Click to edit Master subtitle style</a:t>
            </a:r>
          </a:p>
        </p:txBody>
      </p:sp>
      <p:sp>
        <p:nvSpPr>
          <p:cNvPr id="98202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768350" y="2079625"/>
            <a:ext cx="7699375" cy="598488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hu-HU" altLang="hu-HU" noProof="0" smtClean="0"/>
              <a:t>Click to edit Master title style</a:t>
            </a:r>
          </a:p>
        </p:txBody>
      </p:sp>
      <p:sp>
        <p:nvSpPr>
          <p:cNvPr id="12" name="Rectangle 2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13" name="Rectangle 2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14" name="Rectangle 2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74DAF-C70C-4F71-9A0D-F1C0E86D8C6C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7F0EFD-FE4F-4D9A-8E97-6A7D3EFF9E67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8B9D63-3AC3-4FF2-9EB4-3D6709380EEC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25450" y="768350"/>
            <a:ext cx="4202113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79963" y="768350"/>
            <a:ext cx="4203700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DEACDF-4932-421A-B638-D454892464EC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3257F4-78B1-4166-A229-4E989A83C227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AB780A-8AB8-41FA-AF7E-5EDD97A056AD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1F9BC5-1705-4A7C-AD59-B16C0074D87C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D818FA-E0A8-4A44-8CBF-81174A5B0DDB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CE9A32-F395-4D07-ACFD-85912AFEC5D0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9B83B2-350A-481D-BCCB-81C01118181F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C6AED2-3B76-4DC1-8C61-D71131971871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845300" y="12700"/>
            <a:ext cx="2138363" cy="6127750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25450" y="12700"/>
            <a:ext cx="6267450" cy="6127750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6EEBEE-7E30-4153-9256-B4275440AB6E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6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9C9657-2880-4D89-AEA5-DEBEC7C3375C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25450" y="768350"/>
            <a:ext cx="4202113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779963" y="768350"/>
            <a:ext cx="4203700" cy="5372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0621AA-AD9A-4E5D-A93A-68F03B67D7D4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9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E92D5A-189E-44ED-BB03-FFD37B229080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5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B699AC-2FAA-4C25-892F-CB2B9168C60B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4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D2006E-E1F8-4874-954F-379AF9B05D59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1F17B7-F096-4FAF-B32B-FD4D6F6A1E9E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hu-HU" noProof="0" smtClean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7" name="Rectangle 1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4CF01E-0B45-4D05-8DA8-B55F8AE285C2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9"/>
          <p:cNvSpPr>
            <a:spLocks noChangeArrowheads="1"/>
          </p:cNvSpPr>
          <p:nvPr userDrawn="1"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700"/>
            <a:ext cx="85121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768350"/>
            <a:ext cx="85582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476166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6088" y="6450013"/>
            <a:ext cx="1189037" cy="242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000" b="1" smtClean="0">
                <a:solidFill>
                  <a:srgbClr val="00004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476167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9013" y="6446838"/>
            <a:ext cx="43291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000" b="1" smtClean="0">
                <a:solidFill>
                  <a:srgbClr val="8C253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1031" name="Rectangle 32"/>
          <p:cNvSpPr>
            <a:spLocks noChangeArrowheads="1"/>
          </p:cNvSpPr>
          <p:nvPr userDrawn="1"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032" name="AutoShape 16"/>
          <p:cNvSpPr>
            <a:spLocks noChangeArrowheads="1"/>
          </p:cNvSpPr>
          <p:nvPr userDrawn="1"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5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476177" name="Rectangle 1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863" y="6451600"/>
            <a:ext cx="452437" cy="222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87D2BF39-BD9C-4909-BE7E-05FC78100D16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  <p:grpSp>
        <p:nvGrpSpPr>
          <p:cNvPr id="1034" name="Group 52"/>
          <p:cNvGrpSpPr>
            <a:grpSpLocks/>
          </p:cNvGrpSpPr>
          <p:nvPr userDrawn="1"/>
        </p:nvGrpSpPr>
        <p:grpSpPr bwMode="auto">
          <a:xfrm>
            <a:off x="-153988" y="6340475"/>
            <a:ext cx="2073276" cy="454025"/>
            <a:chOff x="-97" y="3994"/>
            <a:chExt cx="1306" cy="286"/>
          </a:xfrm>
        </p:grpSpPr>
        <p:sp>
          <p:nvSpPr>
            <p:cNvPr id="1036" name="AutoShape 43"/>
            <p:cNvSpPr>
              <a:spLocks noChangeArrowheads="1"/>
            </p:cNvSpPr>
            <p:nvPr userDrawn="1"/>
          </p:nvSpPr>
          <p:spPr bwMode="auto">
            <a:xfrm>
              <a:off x="-97" y="4053"/>
              <a:ext cx="1306" cy="175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  <p:sp>
          <p:nvSpPr>
            <p:cNvPr id="1037" name="Text Box 46"/>
            <p:cNvSpPr txBox="1">
              <a:spLocks noChangeArrowheads="1"/>
            </p:cNvSpPr>
            <p:nvPr userDrawn="1"/>
          </p:nvSpPr>
          <p:spPr bwMode="auto">
            <a:xfrm>
              <a:off x="326" y="4046"/>
              <a:ext cx="825" cy="1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hu-HU" altLang="hu-HU" sz="1600" b="1" smtClean="0">
                  <a:solidFill>
                    <a:schemeClr val="bg1"/>
                  </a:solidFill>
                  <a:cs typeface="+mn-cs"/>
                </a:rPr>
                <a:t>eet.bme.hu</a:t>
              </a:r>
            </a:p>
          </p:txBody>
        </p:sp>
        <p:sp>
          <p:nvSpPr>
            <p:cNvPr id="1038" name="AutoShape 49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32" y="3994"/>
              <a:ext cx="286" cy="286"/>
            </a:xfrm>
            <a:prstGeom prst="roundRect">
              <a:avLst>
                <a:gd name="adj" fmla="val 11023"/>
              </a:avLst>
            </a:prstGeom>
            <a:blipFill dpi="0" rotWithShape="1">
              <a:blip r:embed="rId13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</p:grpSp>
      <p:sp>
        <p:nvSpPr>
          <p:cNvPr id="1035" name="Text Box 51"/>
          <p:cNvSpPr txBox="1">
            <a:spLocks noChangeArrowheads="1"/>
          </p:cNvSpPr>
          <p:nvPr userDrawn="1"/>
        </p:nvSpPr>
        <p:spPr bwMode="auto">
          <a:xfrm>
            <a:off x="2247900" y="6650038"/>
            <a:ext cx="3133725" cy="2095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altLang="hu-HU" sz="900" dirty="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©</a:t>
            </a:r>
            <a:r>
              <a:rPr lang="hu-HU" altLang="hu-HU" sz="900" dirty="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BME Elektronikus Eszközök Tanszéke, 2018.</a:t>
            </a:r>
            <a:endParaRPr lang="en-US" altLang="hu-HU" sz="900" dirty="0" smtClean="0">
              <a:solidFill>
                <a:srgbClr val="00004F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18" r:id="rId1"/>
    <p:sldLayoutId id="2147484643" r:id="rId2"/>
    <p:sldLayoutId id="2147484642" r:id="rId3"/>
    <p:sldLayoutId id="2147484641" r:id="rId4"/>
    <p:sldLayoutId id="2147484640" r:id="rId5"/>
    <p:sldLayoutId id="2147484639" r:id="rId6"/>
    <p:sldLayoutId id="2147484638" r:id="rId7"/>
    <p:sldLayoutId id="2147484637" r:id="rId8"/>
    <p:sldLayoutId id="2147484636" r:id="rId9"/>
    <p:sldLayoutId id="2147484635" r:id="rId10"/>
    <p:sldLayoutId id="2147484634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Arial" charset="0"/>
        <a:buChar char="►"/>
        <a:defRPr sz="2400">
          <a:solidFill>
            <a:srgbClr val="00004F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Wingdings" pitchFamily="2" charset="2"/>
        <a:buChar char="§"/>
        <a:defRPr sz="2000">
          <a:solidFill>
            <a:srgbClr val="00004F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•"/>
        <a:defRPr>
          <a:solidFill>
            <a:srgbClr val="00004F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–"/>
        <a:defRPr sz="1600">
          <a:solidFill>
            <a:srgbClr val="00004F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00004F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ChangeArrowheads="1"/>
          </p:cNvSpPr>
          <p:nvPr userDrawn="1"/>
        </p:nvSpPr>
        <p:spPr bwMode="auto">
          <a:xfrm>
            <a:off x="117475" y="0"/>
            <a:ext cx="314325" cy="6858000"/>
          </a:xfrm>
          <a:prstGeom prst="rect">
            <a:avLst/>
          </a:prstGeom>
          <a:solidFill>
            <a:srgbClr val="02424E"/>
          </a:solidFill>
          <a:ln>
            <a:noFill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17305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463550" y="12700"/>
            <a:ext cx="8512175" cy="785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title style</a:t>
            </a:r>
          </a:p>
        </p:txBody>
      </p:sp>
      <p:sp>
        <p:nvSpPr>
          <p:cNvPr id="17306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25450" y="768350"/>
            <a:ext cx="8558213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hu-HU" smtClean="0"/>
              <a:t>Click to edit Master text styles</a:t>
            </a:r>
          </a:p>
          <a:p>
            <a:pPr lvl="1"/>
            <a:r>
              <a:rPr lang="en-US" altLang="hu-HU" smtClean="0"/>
              <a:t>Second level</a:t>
            </a:r>
          </a:p>
          <a:p>
            <a:pPr lvl="2"/>
            <a:r>
              <a:rPr lang="en-US" altLang="hu-HU" smtClean="0"/>
              <a:t>Third level</a:t>
            </a:r>
          </a:p>
          <a:p>
            <a:pPr lvl="3"/>
            <a:r>
              <a:rPr lang="en-US" altLang="hu-HU" smtClean="0"/>
              <a:t>Fourth level</a:t>
            </a:r>
          </a:p>
          <a:p>
            <a:pPr lvl="4"/>
            <a:r>
              <a:rPr lang="en-US" altLang="hu-HU" smtClean="0"/>
              <a:t>Fifth level</a:t>
            </a:r>
          </a:p>
        </p:txBody>
      </p:sp>
      <p:sp>
        <p:nvSpPr>
          <p:cNvPr id="980998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796088" y="6450013"/>
            <a:ext cx="1189037" cy="24288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000" b="1" smtClean="0">
                <a:solidFill>
                  <a:srgbClr val="00004F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hu-HU" altLang="hu-HU"/>
              <a:t>2018. május 24.</a:t>
            </a:r>
            <a:endParaRPr lang="en-US" altLang="hu-HU"/>
          </a:p>
        </p:txBody>
      </p:sp>
      <p:sp>
        <p:nvSpPr>
          <p:cNvPr id="980999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59013" y="6446838"/>
            <a:ext cx="4329112" cy="2889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100000"/>
              </a:lnSpc>
              <a:spcBef>
                <a:spcPct val="0"/>
              </a:spcBef>
              <a:defRPr sz="1000" b="1" smtClean="0">
                <a:solidFill>
                  <a:srgbClr val="8C2532"/>
                </a:solidFill>
                <a:latin typeface="Arial Narrow" pitchFamily="34" charset="0"/>
                <a:cs typeface="+mn-cs"/>
              </a:defRPr>
            </a:lvl1pPr>
          </a:lstStyle>
          <a:p>
            <a:pPr>
              <a:defRPr/>
            </a:pPr>
            <a:r>
              <a:rPr lang="en-US" altLang="hu-HU"/>
              <a:t>TRANZisztori: a 70 éves tranzisztor és a 60 éves BME EET</a:t>
            </a:r>
          </a:p>
        </p:txBody>
      </p:sp>
      <p:sp>
        <p:nvSpPr>
          <p:cNvPr id="2055" name="Rectangle 8"/>
          <p:cNvSpPr>
            <a:spLocks noChangeArrowheads="1"/>
          </p:cNvSpPr>
          <p:nvPr userDrawn="1"/>
        </p:nvSpPr>
        <p:spPr bwMode="auto">
          <a:xfrm>
            <a:off x="7827963" y="6550025"/>
            <a:ext cx="1316037" cy="63500"/>
          </a:xfrm>
          <a:prstGeom prst="rect">
            <a:avLst/>
          </a:prstGeom>
          <a:solidFill>
            <a:srgbClr val="910026"/>
          </a:solidFill>
          <a:ln>
            <a:noFill/>
          </a:ln>
          <a:effectLst/>
          <a:ex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2056" name="AutoShape 9"/>
          <p:cNvSpPr>
            <a:spLocks noChangeArrowheads="1"/>
          </p:cNvSpPr>
          <p:nvPr userDrawn="1"/>
        </p:nvSpPr>
        <p:spPr bwMode="auto">
          <a:xfrm>
            <a:off x="8528050" y="6457950"/>
            <a:ext cx="242888" cy="244475"/>
          </a:xfrm>
          <a:prstGeom prst="roundRect">
            <a:avLst>
              <a:gd name="adj" fmla="val 16667"/>
            </a:avLst>
          </a:prstGeom>
          <a:solidFill>
            <a:srgbClr val="00004F"/>
          </a:solidFill>
          <a:ln w="19050" algn="ctr">
            <a:solidFill>
              <a:srgbClr val="FFFFFF"/>
            </a:solidFill>
            <a:round/>
            <a:headEnd/>
            <a:tailEnd/>
          </a:ln>
          <a:effectLst/>
          <a:extLst/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25000"/>
              </a:spcBef>
              <a:defRPr/>
            </a:pPr>
            <a:endParaRPr lang="hu-HU" altLang="hu-HU" smtClean="0">
              <a:cs typeface="+mn-cs"/>
            </a:endParaRPr>
          </a:p>
        </p:txBody>
      </p:sp>
      <p:sp>
        <p:nvSpPr>
          <p:cNvPr id="981002" name="Rectangle 1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24863" y="6451600"/>
            <a:ext cx="452437" cy="222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lnSpc>
                <a:spcPct val="100000"/>
              </a:lnSpc>
              <a:spcBef>
                <a:spcPct val="0"/>
              </a:spcBef>
              <a:defRPr sz="1000" b="1">
                <a:solidFill>
                  <a:schemeClr val="bg1"/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D2FF084-090E-4364-85C6-0C7CE089EB5B}" type="slidenum">
              <a:rPr lang="en-US" altLang="hu-HU"/>
              <a:pPr>
                <a:defRPr/>
              </a:pPr>
              <a:t>‹#›</a:t>
            </a:fld>
            <a:endParaRPr lang="hu-HU" altLang="hu-HU"/>
          </a:p>
        </p:txBody>
      </p:sp>
      <p:sp>
        <p:nvSpPr>
          <p:cNvPr id="2058" name="Text Box 19"/>
          <p:cNvSpPr txBox="1">
            <a:spLocks noChangeArrowheads="1"/>
          </p:cNvSpPr>
          <p:nvPr userDrawn="1"/>
        </p:nvSpPr>
        <p:spPr bwMode="auto">
          <a:xfrm>
            <a:off x="2247900" y="6650038"/>
            <a:ext cx="3133725" cy="207962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85000"/>
              </a:lnSpc>
              <a:spcBef>
                <a:spcPct val="2500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0" hangingPunct="0">
              <a:lnSpc>
                <a:spcPct val="85000"/>
              </a:lnSpc>
              <a:spcBef>
                <a:spcPct val="50000"/>
              </a:spcBef>
              <a:defRPr/>
            </a:pPr>
            <a:r>
              <a:rPr lang="en-US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©</a:t>
            </a:r>
            <a:r>
              <a:rPr lang="hu-HU" altLang="hu-HU" sz="900" smtClean="0">
                <a:solidFill>
                  <a:srgbClr val="00004F"/>
                </a:solidFill>
                <a:latin typeface="Arial Narrow" pitchFamily="34" charset="0"/>
                <a:ea typeface="Arial Unicode MS" pitchFamily="34" charset="-128"/>
                <a:cs typeface="Arial Unicode MS" pitchFamily="34" charset="-128"/>
              </a:rPr>
              <a:t> BME Elektronikus Eszközök Tanszéke, 2010.</a:t>
            </a:r>
            <a:endParaRPr lang="en-US" altLang="hu-HU" sz="900" smtClean="0">
              <a:solidFill>
                <a:srgbClr val="00004F"/>
              </a:solidFill>
              <a:latin typeface="Arial Narrow" pitchFamily="34" charset="0"/>
              <a:ea typeface="Arial Unicode MS" pitchFamily="34" charset="-128"/>
              <a:cs typeface="Arial Unicode MS" pitchFamily="34" charset="-128"/>
            </a:endParaRPr>
          </a:p>
        </p:txBody>
      </p:sp>
      <p:grpSp>
        <p:nvGrpSpPr>
          <p:cNvPr id="173067" name="Group 20"/>
          <p:cNvGrpSpPr>
            <a:grpSpLocks/>
          </p:cNvGrpSpPr>
          <p:nvPr userDrawn="1"/>
        </p:nvGrpSpPr>
        <p:grpSpPr bwMode="auto">
          <a:xfrm>
            <a:off x="-153988" y="6340475"/>
            <a:ext cx="2073276" cy="454025"/>
            <a:chOff x="-97" y="3994"/>
            <a:chExt cx="1306" cy="286"/>
          </a:xfrm>
        </p:grpSpPr>
        <p:sp>
          <p:nvSpPr>
            <p:cNvPr id="2060" name="AutoShape 21"/>
            <p:cNvSpPr>
              <a:spLocks noChangeArrowheads="1"/>
            </p:cNvSpPr>
            <p:nvPr userDrawn="1"/>
          </p:nvSpPr>
          <p:spPr bwMode="auto">
            <a:xfrm>
              <a:off x="-97" y="4053"/>
              <a:ext cx="1306" cy="175"/>
            </a:xfrm>
            <a:prstGeom prst="roundRect">
              <a:avLst>
                <a:gd name="adj" fmla="val 27648"/>
              </a:avLst>
            </a:prstGeom>
            <a:solidFill>
              <a:srgbClr val="910026"/>
            </a:solidFill>
            <a:ln>
              <a:noFill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  <p:sp>
          <p:nvSpPr>
            <p:cNvPr id="2061" name="Text Box 22"/>
            <p:cNvSpPr txBox="1">
              <a:spLocks noChangeArrowheads="1"/>
            </p:cNvSpPr>
            <p:nvPr userDrawn="1"/>
          </p:nvSpPr>
          <p:spPr bwMode="auto">
            <a:xfrm>
              <a:off x="326" y="4046"/>
              <a:ext cx="825" cy="189"/>
            </a:xfrm>
            <a:prstGeom prst="rect">
              <a:avLst/>
            </a:prstGeom>
            <a:noFill/>
            <a:ln>
              <a:noFill/>
            </a:ln>
            <a:effectLst/>
            <a:extLst/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lnSpc>
                  <a:spcPct val="85000"/>
                </a:lnSpc>
                <a:spcBef>
                  <a:spcPct val="50000"/>
                </a:spcBef>
                <a:defRPr/>
              </a:pPr>
              <a:r>
                <a:rPr lang="hu-HU" altLang="hu-HU" sz="1600" b="1" smtClean="0">
                  <a:solidFill>
                    <a:schemeClr val="bg1"/>
                  </a:solidFill>
                  <a:cs typeface="+mn-cs"/>
                </a:rPr>
                <a:t>eet.bme.hu</a:t>
              </a:r>
            </a:p>
          </p:txBody>
        </p:sp>
        <p:sp>
          <p:nvSpPr>
            <p:cNvPr id="2062" name="AutoShape 23" descr="vik-logo copy"/>
            <p:cNvSpPr>
              <a:spLocks noChangeAspect="1" noChangeArrowheads="1"/>
            </p:cNvSpPr>
            <p:nvPr userDrawn="1"/>
          </p:nvSpPr>
          <p:spPr bwMode="auto">
            <a:xfrm>
              <a:off x="32" y="3994"/>
              <a:ext cx="286" cy="286"/>
            </a:xfrm>
            <a:prstGeom prst="roundRect">
              <a:avLst>
                <a:gd name="adj" fmla="val 11023"/>
              </a:avLst>
            </a:prstGeom>
            <a:blipFill dpi="0" rotWithShape="1">
              <a:blip r:embed="rId13"/>
              <a:srcRect/>
              <a:stretch>
                <a:fillRect/>
              </a:stretch>
            </a:blipFill>
            <a:ln w="19050" algn="ctr">
              <a:solidFill>
                <a:schemeClr val="bg1"/>
              </a:solidFill>
              <a:round/>
              <a:headEnd/>
              <a:tailEnd/>
            </a:ln>
            <a:effectLst/>
            <a:extLst/>
          </p:spPr>
          <p:txBody>
            <a:bodyPr anchor="ctr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85000"/>
                </a:lnSpc>
                <a:spcBef>
                  <a:spcPct val="2500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lnSpc>
                  <a:spcPct val="85000"/>
                </a:lnSpc>
                <a:spcBef>
                  <a:spcPct val="25000"/>
                </a:spcBef>
                <a:defRPr/>
              </a:pPr>
              <a:endParaRPr lang="hu-HU" altLang="hu-HU" smtClean="0">
                <a:cs typeface="+mn-cs"/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0" r:id="rId1"/>
    <p:sldLayoutId id="2147484653" r:id="rId2"/>
    <p:sldLayoutId id="2147484652" r:id="rId3"/>
    <p:sldLayoutId id="2147484651" r:id="rId4"/>
    <p:sldLayoutId id="2147484650" r:id="rId5"/>
    <p:sldLayoutId id="2147484649" r:id="rId6"/>
    <p:sldLayoutId id="2147484648" r:id="rId7"/>
    <p:sldLayoutId id="2147484647" r:id="rId8"/>
    <p:sldLayoutId id="2147484646" r:id="rId9"/>
    <p:sldLayoutId id="2147484645" r:id="rId10"/>
    <p:sldLayoutId id="2147484644" r:id="rId11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910026"/>
          </a:solidFill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Arial" charset="0"/>
        <a:buChar char="►"/>
        <a:defRPr sz="2400">
          <a:solidFill>
            <a:srgbClr val="4F2780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Font typeface="Wingdings" pitchFamily="2" charset="2"/>
        <a:buChar char="§"/>
        <a:defRPr sz="2000">
          <a:solidFill>
            <a:srgbClr val="4F2780"/>
          </a:solidFill>
          <a:latin typeface="+mn-lt"/>
        </a:defRPr>
      </a:lvl2pPr>
      <a:lvl3pPr marL="11430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•"/>
        <a:defRPr>
          <a:solidFill>
            <a:srgbClr val="4F2780"/>
          </a:solidFill>
          <a:latin typeface="+mn-lt"/>
        </a:defRPr>
      </a:lvl3pPr>
      <a:lvl4pPr marL="1600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–"/>
        <a:defRPr sz="1600">
          <a:solidFill>
            <a:srgbClr val="4F2780"/>
          </a:solidFill>
          <a:latin typeface="+mn-lt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lr>
          <a:srgbClr val="910026"/>
        </a:buClr>
        <a:buChar char="»"/>
        <a:defRPr sz="1600">
          <a:solidFill>
            <a:srgbClr val="4F2780"/>
          </a:solidFill>
          <a:latin typeface="+mn-lt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hyperlink" Target="https://hu.wikipedia.org/wiki/F%C3%A1jl:Hollerith_Punched_Card.jpg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itf.njszt.hu/termek_hardware/mesz-1-szamologep" TargetMode="Externa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science.com/technology/computing/quantum-computers-are-here-but-why-do-we-need-them-and-what-will-they-be-used-for" TargetMode="External"/><Relationship Id="rId2" Type="http://schemas.openxmlformats.org/officeDocument/2006/relationships/hyperlink" Target="https://www.livescience.com/20718-computer-history.html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kobakbt.hu/jegyzet/inftort/inftort.htm" TargetMode="External"/><Relationship Id="rId4" Type="http://schemas.openxmlformats.org/officeDocument/2006/relationships/hyperlink" Target="https://player.slideplayer.hu/25/8056664/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hu.wikipedia.org/wiki/Tranzisztor" TargetMode="Externa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iki/Lyukk%C3%A1rtya" TargetMode="External"/><Relationship Id="rId5" Type="http://schemas.openxmlformats.org/officeDocument/2006/relationships/hyperlink" Target="https://hu.wikipedia.org/wiki/1954" TargetMode="External"/><Relationship Id="rId4" Type="http://schemas.openxmlformats.org/officeDocument/2006/relationships/hyperlink" Target="https://hu.wikipedia.org/w/index.php?title=Bell_Laborat%C3%B3rium&amp;action=edit&amp;redlink=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47.png"/><Relationship Id="rId5" Type="http://schemas.openxmlformats.org/officeDocument/2006/relationships/oleObject" Target="../embeddings/oleObject3.bin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s://hu.wikipedia.org/wiki/ZX81" TargetMode="External"/><Relationship Id="rId13" Type="http://schemas.openxmlformats.org/officeDocument/2006/relationships/hyperlink" Target="https://hu.wikipedia.org/w/index.php?title=Inmos&amp;action=edit&amp;redlink=1" TargetMode="External"/><Relationship Id="rId3" Type="http://schemas.openxmlformats.org/officeDocument/2006/relationships/hyperlink" Target="https://hu.wikipedia.org/wiki/Paul_Allen" TargetMode="External"/><Relationship Id="rId7" Type="http://schemas.openxmlformats.org/officeDocument/2006/relationships/hyperlink" Target="https://hu.wikipedia.org/wiki/Z80" TargetMode="External"/><Relationship Id="rId12" Type="http://schemas.openxmlformats.org/officeDocument/2006/relationships/hyperlink" Target="https://hu.wikipedia.org/wiki/Intel_8088" TargetMode="External"/><Relationship Id="rId17" Type="http://schemas.openxmlformats.org/officeDocument/2006/relationships/hyperlink" Target="https://hu.wikipedia.org/wiki/Compaq" TargetMode="External"/><Relationship Id="rId2" Type="http://schemas.openxmlformats.org/officeDocument/2006/relationships/hyperlink" Target="https://hu.wikipedia.org/wiki/Bill_Gates" TargetMode="External"/><Relationship Id="rId16" Type="http://schemas.openxmlformats.org/officeDocument/2006/relationships/hyperlink" Target="https://hu.wikipedia.org/wiki/Intel_80386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u.wikipedia.org/w/index.php?title=Sinclair_ZX80&amp;action=edit&amp;redlink=1" TargetMode="External"/><Relationship Id="rId11" Type="http://schemas.openxmlformats.org/officeDocument/2006/relationships/hyperlink" Target="https://hu.wikipedia.org/wiki/Intel_80286" TargetMode="External"/><Relationship Id="rId5" Type="http://schemas.openxmlformats.org/officeDocument/2006/relationships/hyperlink" Target="https://hu.wikipedia.org/wiki/Texas_Instruments_TMS9900" TargetMode="External"/><Relationship Id="rId15" Type="http://schemas.openxmlformats.org/officeDocument/2006/relationships/hyperlink" Target="https://hu.wikipedia.org/wiki/A_sz%C3%A1m%C3%ADt%C3%B3g%C3%A9p_t%C3%B6rt%C3%A9nete#cite_note-5" TargetMode="External"/><Relationship Id="rId10" Type="http://schemas.openxmlformats.org/officeDocument/2006/relationships/hyperlink" Target="https://hu.wikipedia.org/wiki/Commodore_64" TargetMode="External"/><Relationship Id="rId4" Type="http://schemas.openxmlformats.org/officeDocument/2006/relationships/hyperlink" Target="https://hu.wikipedia.org/wiki/Microsoft" TargetMode="External"/><Relationship Id="rId9" Type="http://schemas.openxmlformats.org/officeDocument/2006/relationships/hyperlink" Target="https://hu.wikipedia.org/wiki/Hewlett-Packard" TargetMode="External"/><Relationship Id="rId14" Type="http://schemas.openxmlformats.org/officeDocument/2006/relationships/hyperlink" Target="https://hu.wikipedia.org/wiki/Transputer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7" name="AutoShape 55"/>
          <p:cNvSpPr>
            <a:spLocks noChangeArrowheads="1"/>
          </p:cNvSpPr>
          <p:nvPr/>
        </p:nvSpPr>
        <p:spPr bwMode="auto">
          <a:xfrm>
            <a:off x="2116138" y="2946400"/>
            <a:ext cx="5803900" cy="1439863"/>
          </a:xfrm>
          <a:prstGeom prst="roundRect">
            <a:avLst>
              <a:gd name="adj" fmla="val 10148"/>
            </a:avLst>
          </a:prstGeom>
          <a:solidFill>
            <a:srgbClr val="02424E"/>
          </a:solidFill>
          <a:ln w="9525">
            <a:noFill/>
            <a:round/>
            <a:headEnd/>
            <a:tailEnd/>
          </a:ln>
        </p:spPr>
        <p:txBody>
          <a:bodyPr anchor="ctr"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endParaRPr lang="hu-HU" altLang="hu-HU"/>
          </a:p>
        </p:txBody>
      </p:sp>
      <p:sp>
        <p:nvSpPr>
          <p:cNvPr id="15257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2116138" y="3300413"/>
            <a:ext cx="5803900" cy="731837"/>
          </a:xfrm>
          <a:solidFill>
            <a:srgbClr val="02424E"/>
          </a:solidFill>
        </p:spPr>
        <p:txBody>
          <a:bodyPr tIns="0" bIns="0"/>
          <a:lstStyle/>
          <a:p>
            <a:pPr algn="ctr"/>
            <a:r>
              <a:rPr lang="hu-HU" altLang="hu-HU" sz="4000" dirty="0" smtClean="0">
                <a:solidFill>
                  <a:srgbClr val="FFFF00"/>
                </a:solidFill>
              </a:rPr>
              <a:t>Számítógép </a:t>
            </a:r>
            <a:r>
              <a:rPr lang="hu-HU" altLang="hu-HU" sz="4000" dirty="0" err="1" smtClean="0">
                <a:solidFill>
                  <a:srgbClr val="FFFF00"/>
                </a:solidFill>
              </a:rPr>
              <a:t>sz</a:t>
            </a:r>
            <a:r>
              <a:rPr lang="en-US" altLang="hu-HU" sz="4000" dirty="0" smtClean="0">
                <a:solidFill>
                  <a:srgbClr val="FFFF00"/>
                </a:solidFill>
              </a:rPr>
              <a:t>tor</a:t>
            </a:r>
            <a:r>
              <a:rPr lang="hu-HU" altLang="hu-HU" sz="4000" dirty="0" smtClean="0">
                <a:solidFill>
                  <a:srgbClr val="FFFF00"/>
                </a:solidFill>
              </a:rPr>
              <a:t>i</a:t>
            </a:r>
            <a:endParaRPr lang="hu-HU" altLang="hu-HU" sz="4000" dirty="0" smtClean="0">
              <a:solidFill>
                <a:schemeClr val="bg1"/>
              </a:solidFill>
            </a:endParaRPr>
          </a:p>
        </p:txBody>
      </p:sp>
      <p:sp>
        <p:nvSpPr>
          <p:cNvPr id="152579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5697538" y="6135688"/>
            <a:ext cx="1905000" cy="338137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hu-HU" altLang="hu-HU" sz="1800" smtClean="0"/>
              <a:t>Dr. Mizsei János</a:t>
            </a:r>
          </a:p>
        </p:txBody>
      </p:sp>
      <p:sp>
        <p:nvSpPr>
          <p:cNvPr id="152580" name="Rectangle 14"/>
          <p:cNvSpPr>
            <a:spLocks noChangeArrowheads="1"/>
          </p:cNvSpPr>
          <p:nvPr/>
        </p:nvSpPr>
        <p:spPr bwMode="auto">
          <a:xfrm>
            <a:off x="2171700" y="6015038"/>
            <a:ext cx="64627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80000"/>
              </a:lnSpc>
              <a:spcBef>
                <a:spcPct val="20000"/>
              </a:spcBef>
              <a:buClr>
                <a:srgbClr val="910026"/>
              </a:buClr>
              <a:buFont typeface="Arial" charset="0"/>
              <a:buNone/>
            </a:pPr>
            <a:r>
              <a:rPr lang="en-US" altLang="hu-HU">
                <a:solidFill>
                  <a:srgbClr val="02424E"/>
                </a:solidFill>
              </a:rPr>
              <a:t>www.eet.bme.hu</a:t>
            </a:r>
            <a:endParaRPr lang="hu-HU" altLang="hu-HU">
              <a:solidFill>
                <a:srgbClr val="02424E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10</a:t>
            </a:fld>
            <a:endParaRPr lang="hu-HU" altLang="hu-HU"/>
          </a:p>
        </p:txBody>
      </p:sp>
      <p:pic>
        <p:nvPicPr>
          <p:cNvPr id="354306" name="Picture 2" descr="Egy 1860 körül készült, utólag színezett kép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240" y="253341"/>
            <a:ext cx="2445385" cy="326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726962" y="3449499"/>
            <a:ext cx="16979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George </a:t>
            </a:r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Boole</a:t>
            </a:r>
          </a:p>
          <a:p>
            <a:pPr algn="ctr"/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1815-1864</a:t>
            </a:r>
            <a:endParaRPr lang="hu-HU" dirty="0"/>
          </a:p>
        </p:txBody>
      </p:sp>
      <p:sp>
        <p:nvSpPr>
          <p:cNvPr id="6" name="Téglalap 5"/>
          <p:cNvSpPr/>
          <p:nvPr/>
        </p:nvSpPr>
        <p:spPr>
          <a:xfrm>
            <a:off x="647339" y="133000"/>
            <a:ext cx="44709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6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A Boole algebra</a:t>
            </a:r>
            <a:endParaRPr lang="hu-HU" sz="3600" dirty="0">
              <a:solidFill>
                <a:srgbClr val="910026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669375" y="1390936"/>
            <a:ext cx="52251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70 évig lappangott, nem gondolták, hogy fontos</a:t>
            </a:r>
            <a:endParaRPr lang="hu-HU" dirty="0"/>
          </a:p>
        </p:txBody>
      </p:sp>
      <p:sp>
        <p:nvSpPr>
          <p:cNvPr id="8" name="Téglalap 7"/>
          <p:cNvSpPr/>
          <p:nvPr/>
        </p:nvSpPr>
        <p:spPr>
          <a:xfrm>
            <a:off x="490518" y="4528023"/>
            <a:ext cx="20946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Claude </a:t>
            </a:r>
            <a:r>
              <a:rPr lang="hu-HU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Shannon</a:t>
            </a:r>
            <a:endParaRPr lang="hu-H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1916-2001</a:t>
            </a:r>
            <a:endParaRPr lang="hu-HU" dirty="0"/>
          </a:p>
        </p:txBody>
      </p:sp>
      <p:pic>
        <p:nvPicPr>
          <p:cNvPr id="354308" name="Picture 4" descr="https://upload.wikimedia.org/wikipedia/commons/9/99/ClaudeShannon_MFO38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39" y="1944266"/>
            <a:ext cx="1781033" cy="2508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églalap 9"/>
          <p:cNvSpPr/>
          <p:nvPr/>
        </p:nvSpPr>
        <p:spPr>
          <a:xfrm>
            <a:off x="2739246" y="1619284"/>
            <a:ext cx="1917865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	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matematikus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kriptográfus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informatikus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feltaláló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egyetemi oktató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mérnök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000" dirty="0"/>
              <a:t>genetikus</a:t>
            </a:r>
          </a:p>
        </p:txBody>
      </p:sp>
      <p:sp>
        <p:nvSpPr>
          <p:cNvPr id="11" name="Szövegdoboz 10"/>
          <p:cNvSpPr txBox="1"/>
          <p:nvPr/>
        </p:nvSpPr>
        <p:spPr>
          <a:xfrm>
            <a:off x="2585191" y="4564223"/>
            <a:ext cx="61380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f</a:t>
            </a:r>
            <a:r>
              <a:rPr lang="hu-HU" dirty="0" smtClean="0"/>
              <a:t>elfedezte Boole munkáját, felhasználta relés rendszerek tervezéséhez</a:t>
            </a:r>
            <a:endParaRPr lang="hu-HU" dirty="0"/>
          </a:p>
        </p:txBody>
      </p:sp>
      <p:sp>
        <p:nvSpPr>
          <p:cNvPr id="12" name="Téglalap 11"/>
          <p:cNvSpPr/>
          <p:nvPr/>
        </p:nvSpPr>
        <p:spPr>
          <a:xfrm>
            <a:off x="1604558" y="787408"/>
            <a:ext cx="36599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a digitális korszak elméleti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alapjai</a:t>
            </a:r>
            <a:endParaRPr lang="hu-HU" dirty="0"/>
          </a:p>
        </p:txBody>
      </p:sp>
      <p:sp>
        <p:nvSpPr>
          <p:cNvPr id="13" name="Szövegdoboz 12"/>
          <p:cNvSpPr txBox="1"/>
          <p:nvPr/>
        </p:nvSpPr>
        <p:spPr>
          <a:xfrm>
            <a:off x="669375" y="5603966"/>
            <a:ext cx="77554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+ információelmélet alapjainak kidolgozása</a:t>
            </a:r>
            <a:endParaRPr lang="hu-HU" sz="2800" dirty="0"/>
          </a:p>
        </p:txBody>
      </p:sp>
      <p:pic>
        <p:nvPicPr>
          <p:cNvPr id="18" name="Kép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1833" y="1944266"/>
            <a:ext cx="1322367" cy="2352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019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11</a:t>
            </a:fld>
            <a:endParaRPr lang="hu-HU" altLang="hu-HU"/>
          </a:p>
        </p:txBody>
      </p:sp>
      <p:pic>
        <p:nvPicPr>
          <p:cNvPr id="355331" name="Picture 3" descr="https://upload.wikimedia.org/wikipedia/commons/thumb/e/ea/Hollerith_Punched_Card.jpg/220px-Hollerith_Punched_Card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73" y="249385"/>
            <a:ext cx="4186418" cy="1883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545329" y="2048453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hu-HU" dirty="0"/>
          </a:p>
          <a:p>
            <a:r>
              <a:rPr lang="hu-HU" dirty="0" err="1"/>
              <a:t>Hollerith</a:t>
            </a:r>
            <a:r>
              <a:rPr lang="hu-HU" dirty="0"/>
              <a:t>-lyukkártya, a perforált kártyákat adatfeldolgozásra használták az USA 1890-es népszámlálási adatainak feldolgozásakor</a:t>
            </a:r>
          </a:p>
        </p:txBody>
      </p:sp>
      <p:pic>
        <p:nvPicPr>
          <p:cNvPr id="355335" name="Picture 7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391" y="129310"/>
            <a:ext cx="3714909" cy="4954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176058" y="5214448"/>
            <a:ext cx="20441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Herman </a:t>
            </a:r>
            <a:r>
              <a:rPr lang="hu-HU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Hollerith</a:t>
            </a:r>
            <a:endParaRPr lang="hu-H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1860-1829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529273" y="4608487"/>
            <a:ext cx="1614760" cy="12078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Tabulating </a:t>
            </a:r>
            <a:r>
              <a:rPr lang="hu-HU" dirty="0" err="1">
                <a:solidFill>
                  <a:srgbClr val="202122"/>
                </a:solidFill>
                <a:latin typeface="Arial" panose="020B0604020202020204" pitchFamily="34" charset="0"/>
              </a:rPr>
              <a:t>Machine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hu-HU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Company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-&gt; IBM, 1924</a:t>
            </a:r>
            <a:endParaRPr lang="hu-HU" dirty="0"/>
          </a:p>
        </p:txBody>
      </p:sp>
      <p:sp>
        <p:nvSpPr>
          <p:cNvPr id="10" name="Szövegdoboz 9"/>
          <p:cNvSpPr txBox="1"/>
          <p:nvPr/>
        </p:nvSpPr>
        <p:spPr>
          <a:xfrm>
            <a:off x="529273" y="3572671"/>
            <a:ext cx="44249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Rézrudak érintkezése a kártya lyukain keresztül: elektromos leolvasás</a:t>
            </a:r>
            <a:endParaRPr lang="hu-HU" dirty="0"/>
          </a:p>
        </p:txBody>
      </p:sp>
      <p:pic>
        <p:nvPicPr>
          <p:cNvPr id="355337" name="Picture 9" descr="undefined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9095" y="4903832"/>
            <a:ext cx="2526595" cy="19138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0435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12</a:t>
            </a:fld>
            <a:endParaRPr lang="hu-HU" altLang="hu-HU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495" y="581279"/>
            <a:ext cx="7802403" cy="4996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00B8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3148149" y="4349931"/>
            <a:ext cx="339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0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7" name="Szövegdoboz 6"/>
          <p:cNvSpPr txBox="1"/>
          <p:nvPr/>
        </p:nvSpPr>
        <p:spPr>
          <a:xfrm>
            <a:off x="3722914" y="4338652"/>
            <a:ext cx="431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1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4423569" y="4340436"/>
            <a:ext cx="501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2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9" name="Téglalap 8"/>
          <p:cNvSpPr/>
          <p:nvPr/>
        </p:nvSpPr>
        <p:spPr>
          <a:xfrm>
            <a:off x="5089773" y="4349931"/>
            <a:ext cx="312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3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1" name="Téglalap 10"/>
          <p:cNvSpPr/>
          <p:nvPr/>
        </p:nvSpPr>
        <p:spPr>
          <a:xfrm>
            <a:off x="5403281" y="4341461"/>
            <a:ext cx="4096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4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2" name="Téglalap 11"/>
          <p:cNvSpPr/>
          <p:nvPr/>
        </p:nvSpPr>
        <p:spPr>
          <a:xfrm>
            <a:off x="6205162" y="4341453"/>
            <a:ext cx="41771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5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3" name="Szövegdoboz 12"/>
          <p:cNvSpPr txBox="1"/>
          <p:nvPr/>
        </p:nvSpPr>
        <p:spPr>
          <a:xfrm>
            <a:off x="3938451" y="5829046"/>
            <a:ext cx="2555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Generációk</a:t>
            </a:r>
            <a:endParaRPr lang="hu-H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0914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13</a:t>
            </a:fld>
            <a:endParaRPr lang="hu-HU" altLang="hu-HU"/>
          </a:p>
        </p:txBody>
      </p:sp>
      <p:pic>
        <p:nvPicPr>
          <p:cNvPr id="35635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5906" y="807523"/>
            <a:ext cx="5367648" cy="4025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831190" y="99637"/>
            <a:ext cx="75936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000" dirty="0" smtClean="0">
                <a:solidFill>
                  <a:srgbClr val="910026"/>
                </a:solidFill>
                <a:latin typeface="Arial" panose="020B0604020202020204" pitchFamily="34" charset="0"/>
              </a:rPr>
              <a:t>Szabadon </a:t>
            </a:r>
            <a:r>
              <a:rPr lang="hu-HU" sz="2000" dirty="0">
                <a:solidFill>
                  <a:srgbClr val="910026"/>
                </a:solidFill>
                <a:latin typeface="Arial" panose="020B0604020202020204" pitchFamily="34" charset="0"/>
              </a:rPr>
              <a:t>programozható, teljesen </a:t>
            </a:r>
            <a:r>
              <a:rPr lang="hu-HU" sz="2000" dirty="0" err="1">
                <a:solidFill>
                  <a:srgbClr val="910026"/>
                </a:solidFill>
                <a:latin typeface="Arial" panose="020B0604020202020204" pitchFamily="34" charset="0"/>
              </a:rPr>
              <a:t>programvezérelt</a:t>
            </a:r>
            <a:r>
              <a:rPr lang="hu-HU" sz="2000" dirty="0">
                <a:solidFill>
                  <a:srgbClr val="910026"/>
                </a:solidFill>
                <a:latin typeface="Arial" panose="020B0604020202020204" pitchFamily="34" charset="0"/>
              </a:rPr>
              <a:t> </a:t>
            </a:r>
            <a:r>
              <a:rPr lang="hu-HU" sz="2000" dirty="0" smtClean="0">
                <a:solidFill>
                  <a:srgbClr val="910026"/>
                </a:solidFill>
                <a:latin typeface="Arial" panose="020B0604020202020204" pitchFamily="34" charset="0"/>
              </a:rPr>
              <a:t>számítógép („0-dik generáció”)</a:t>
            </a:r>
            <a:endParaRPr lang="hu-HU" sz="2000" dirty="0">
              <a:solidFill>
                <a:srgbClr val="910026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09975" y="2790627"/>
            <a:ext cx="335418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elektromechanikus szerkezet </a:t>
            </a:r>
            <a:endParaRPr lang="hu-H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egy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tonna súlyú volt, </a:t>
            </a:r>
            <a:endParaRPr lang="hu-H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néhány ezer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reléből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állt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repülőgépek 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és rakéták tervezéséhez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használták </a:t>
            </a:r>
          </a:p>
        </p:txBody>
      </p:sp>
      <p:sp>
        <p:nvSpPr>
          <p:cNvPr id="8" name="Téglalap 7"/>
          <p:cNvSpPr/>
          <p:nvPr/>
        </p:nvSpPr>
        <p:spPr>
          <a:xfrm>
            <a:off x="694707" y="5488071"/>
            <a:ext cx="818259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Egy összeadást átlag 0,7 mp, egy szorzást 3 mp alatt végzett el, a tízes </a:t>
            </a:r>
            <a:r>
              <a:rPr lang="hu-HU" dirty="0" err="1">
                <a:solidFill>
                  <a:srgbClr val="202122"/>
                </a:solidFill>
                <a:latin typeface="Arial" panose="020B0604020202020204" pitchFamily="34" charset="0"/>
              </a:rPr>
              <a:t>számrendszerbeli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 számokat már lebegőpontos bináris ábrázolás útján kezelte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694707" y="552821"/>
            <a:ext cx="159530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Konrad </a:t>
            </a:r>
            <a:r>
              <a:rPr lang="hu-HU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Zuse</a:t>
            </a:r>
            <a:endParaRPr lang="hu-H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algn="ctr"/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1910-1995</a:t>
            </a:r>
            <a:endParaRPr lang="hu-HU" dirty="0"/>
          </a:p>
        </p:txBody>
      </p:sp>
      <p:pic>
        <p:nvPicPr>
          <p:cNvPr id="356356" name="Picture 4" descr="Konrad Zuse 1992-b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355" y="1151260"/>
            <a:ext cx="1266711" cy="1687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66099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14</a:t>
            </a:fld>
            <a:endParaRPr lang="hu-HU" alt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8370" y="1417926"/>
            <a:ext cx="6339560" cy="4752850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06" y="3859480"/>
            <a:ext cx="1734357" cy="2311296"/>
          </a:xfrm>
          <a:prstGeom prst="rect">
            <a:avLst/>
          </a:prstGeom>
        </p:spPr>
      </p:pic>
      <p:pic>
        <p:nvPicPr>
          <p:cNvPr id="360454" name="Picture 6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206" y="1417926"/>
            <a:ext cx="1623612" cy="216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635206" y="0"/>
            <a:ext cx="73413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400" b="1" dirty="0" smtClean="0">
                <a:solidFill>
                  <a:srgbClr val="910026"/>
                </a:solidFill>
              </a:rPr>
              <a:t>MESZ I</a:t>
            </a:r>
            <a:endParaRPr lang="hu-HU" sz="4400" b="1" dirty="0">
              <a:solidFill>
                <a:srgbClr val="910026"/>
              </a:solidFill>
            </a:endParaRPr>
          </a:p>
        </p:txBody>
      </p:sp>
      <p:sp>
        <p:nvSpPr>
          <p:cNvPr id="10" name="Szövegdoboz 9"/>
          <p:cNvSpPr txBox="1"/>
          <p:nvPr/>
        </p:nvSpPr>
        <p:spPr>
          <a:xfrm>
            <a:off x="4167051" y="209006"/>
            <a:ext cx="4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Kozma László 1902-1983</a:t>
            </a:r>
            <a:endParaRPr lang="hu-HU" dirty="0"/>
          </a:p>
        </p:txBody>
      </p:sp>
      <p:sp>
        <p:nvSpPr>
          <p:cNvPr id="11" name="Téglalap 10"/>
          <p:cNvSpPr/>
          <p:nvPr/>
        </p:nvSpPr>
        <p:spPr>
          <a:xfrm>
            <a:off x="2505633" y="738665"/>
            <a:ext cx="66383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hlinkClick r:id="rId5"/>
              </a:rPr>
              <a:t>MESZ-1 számológép - ITF, NJSZT Informatikatörténeti Fórum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4258323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15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721538" y="370505"/>
            <a:ext cx="73581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910026"/>
                </a:solidFill>
                <a:latin typeface="Arial" panose="020B0604020202020204" pitchFamily="34" charset="0"/>
              </a:rPr>
              <a:t>Első generációs </a:t>
            </a:r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számítógépek: </a:t>
            </a:r>
            <a:r>
              <a:rPr lang="hu-HU" sz="2800" b="1" dirty="0" err="1" smtClean="0">
                <a:solidFill>
                  <a:srgbClr val="910026"/>
                </a:solidFill>
                <a:latin typeface="Arial" panose="020B0604020202020204" pitchFamily="34" charset="0"/>
              </a:rPr>
              <a:t>Colossus</a:t>
            </a:r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 </a:t>
            </a:r>
            <a:endParaRPr lang="hu-HU" sz="2800" dirty="0">
              <a:solidFill>
                <a:srgbClr val="910026"/>
              </a:solidFill>
            </a:endParaRPr>
          </a:p>
        </p:txBody>
      </p:sp>
      <p:pic>
        <p:nvPicPr>
          <p:cNvPr id="361479" name="Picture 7" descr="https://ntf.hu/wp-content/uploads/2017/09/Frontal_view_of_the_reconstructed_Colossus_at_The_National_Museum_of_Computing_Bletchley_Park-700x26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985" y="2312126"/>
            <a:ext cx="8498135" cy="3265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721538" y="1182711"/>
            <a:ext cx="80859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1600" dirty="0"/>
              <a:t>a világ első programozható elektronikus számítógépe, amelyet a London közelében, a </a:t>
            </a:r>
            <a:r>
              <a:rPr lang="hu-HU" sz="1600" dirty="0" err="1"/>
              <a:t>Bletchley</a:t>
            </a:r>
            <a:r>
              <a:rPr lang="hu-HU" sz="1600" dirty="0"/>
              <a:t> Parkban elrejtett kódtörő csapat épített Alan Turing vezetésével</a:t>
            </a:r>
          </a:p>
        </p:txBody>
      </p:sp>
    </p:spTree>
    <p:extLst>
      <p:ext uri="{BB962C8B-B14F-4D97-AF65-F5344CB8AC3E}">
        <p14:creationId xmlns:p14="http://schemas.microsoft.com/office/powerpoint/2010/main" val="14628655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16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721538" y="370505"/>
            <a:ext cx="67569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800" b="1" dirty="0">
                <a:solidFill>
                  <a:srgbClr val="910026"/>
                </a:solidFill>
                <a:latin typeface="Arial" panose="020B0604020202020204" pitchFamily="34" charset="0"/>
              </a:rPr>
              <a:t>Első generációs </a:t>
            </a:r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számítógépek: ENIAC</a:t>
            </a:r>
            <a:endParaRPr lang="hu-HU" sz="2800" dirty="0">
              <a:solidFill>
                <a:srgbClr val="910026"/>
              </a:solidFill>
            </a:endParaRPr>
          </a:p>
        </p:txBody>
      </p:sp>
      <p:pic>
        <p:nvPicPr>
          <p:cNvPr id="361474" name="Picture 2" descr="Az ENIAC munka köz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35" y="1031966"/>
            <a:ext cx="3610545" cy="27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476" name="Picture 4" descr="Az ENIAC munka köz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938" y="3806884"/>
            <a:ext cx="3645716" cy="278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730658" y="1301923"/>
            <a:ext cx="3787367" cy="475705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53920" tIns="31740" rIns="0" bIns="1587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Az ENIAC paraméterei:</a:t>
            </a:r>
            <a:endParaRPr kumimoji="0" lang="hu-HU" altLang="hu-HU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U alakú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30,5 méter hosszú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méter széles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méter magas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140 kW teljesítmény felvétel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órajel: 100 kHz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17 468 elektroncső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7200 kristálydióda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1500 jelfogó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70 000 ellenállás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10 000 kondenzátor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6000 kapcsoló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Műveletek elvégzésének ideje: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0,2 milliszekundum (összeadás, kivonás)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 milliszekundum (szorzás)</a:t>
            </a:r>
          </a:p>
          <a:p>
            <a:pPr marL="914400" marR="0" lvl="2" indent="-9144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hu-HU" altLang="hu-HU" sz="1600" b="0" i="0" u="none" strike="noStrike" cap="none" normalizeH="0" baseline="0" dirty="0" smtClean="0">
                <a:ln>
                  <a:noFill/>
                </a:ln>
                <a:solidFill>
                  <a:srgbClr val="202122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30 milliszekundum (osztás)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hu-HU" altLang="hu-H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3174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17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683530" y="190006"/>
            <a:ext cx="84604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910026"/>
                </a:solidFill>
                <a:latin typeface="Arial" panose="020B0604020202020204" pitchFamily="34" charset="0"/>
              </a:rPr>
              <a:t>Első generációs </a:t>
            </a:r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számítógépek: EDVAC</a:t>
            </a:r>
          </a:p>
          <a:p>
            <a:r>
              <a:rPr lang="hu-HU" sz="1600" dirty="0" smtClean="0"/>
              <a:t> (</a:t>
            </a:r>
            <a:r>
              <a:rPr lang="hu-HU" sz="1600" dirty="0" err="1" smtClean="0"/>
              <a:t>Electronic</a:t>
            </a:r>
            <a:r>
              <a:rPr lang="hu-HU" sz="1600" dirty="0" smtClean="0"/>
              <a:t> </a:t>
            </a:r>
            <a:r>
              <a:rPr lang="hu-HU" sz="1600" dirty="0" err="1"/>
              <a:t>Discrete</a:t>
            </a:r>
            <a:r>
              <a:rPr lang="hu-HU" sz="1600" dirty="0"/>
              <a:t> </a:t>
            </a:r>
            <a:r>
              <a:rPr lang="hu-HU" sz="1600" dirty="0" err="1"/>
              <a:t>Variable</a:t>
            </a:r>
            <a:r>
              <a:rPr lang="hu-HU" sz="1600" dirty="0"/>
              <a:t> </a:t>
            </a:r>
            <a:r>
              <a:rPr lang="hu-HU" sz="1600" dirty="0" err="1"/>
              <a:t>Automatic</a:t>
            </a:r>
            <a:r>
              <a:rPr lang="hu-HU" sz="1600" dirty="0"/>
              <a:t> Computer),</a:t>
            </a:r>
          </a:p>
          <a:p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  </a:t>
            </a:r>
            <a:endParaRPr lang="hu-HU" sz="2800" dirty="0">
              <a:solidFill>
                <a:srgbClr val="910026"/>
              </a:solidFill>
            </a:endParaRPr>
          </a:p>
        </p:txBody>
      </p:sp>
      <p:pic>
        <p:nvPicPr>
          <p:cNvPr id="362499" name="Picture 3" descr="Az 1940-es évekbe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1689" y="893725"/>
            <a:ext cx="23812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églalap 1"/>
          <p:cNvSpPr/>
          <p:nvPr/>
        </p:nvSpPr>
        <p:spPr>
          <a:xfrm>
            <a:off x="6828711" y="4145671"/>
            <a:ext cx="19672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Neumann </a:t>
            </a:r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János</a:t>
            </a:r>
          </a:p>
          <a:p>
            <a:pPr algn="ctr"/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1903-1957</a:t>
            </a:r>
            <a:endParaRPr lang="hu-HU" dirty="0"/>
          </a:p>
        </p:txBody>
      </p:sp>
      <p:pic>
        <p:nvPicPr>
          <p:cNvPr id="362501" name="Picture 5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834" y="1073901"/>
            <a:ext cx="2717074" cy="2588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801096" y="1021003"/>
            <a:ext cx="441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Neumann elv: </a:t>
            </a:r>
            <a:endParaRPr lang="hu-HU" dirty="0"/>
          </a:p>
        </p:txBody>
      </p:sp>
      <p:pic>
        <p:nvPicPr>
          <p:cNvPr id="362503" name="Picture 7" descr="A Ballisztikai Kutatólaboratórium 328-as épületében felállított EDVAC számítógé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469" y="3156493"/>
            <a:ext cx="2381250" cy="3086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3124153" y="4468836"/>
            <a:ext cx="220975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6000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vákuumcső</a:t>
            </a:r>
          </a:p>
          <a:p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12.000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dióda</a:t>
            </a:r>
          </a:p>
          <a:p>
            <a:r>
              <a:rPr lang="hu-HU" dirty="0"/>
              <a:t>85 </a:t>
            </a:r>
            <a:r>
              <a:rPr lang="hu-HU" dirty="0" smtClean="0"/>
              <a:t>négyzetméter</a:t>
            </a:r>
          </a:p>
          <a:p>
            <a:r>
              <a:rPr lang="hu-HU" dirty="0"/>
              <a:t>m</a:t>
            </a:r>
            <a:r>
              <a:rPr lang="hu-HU" dirty="0" smtClean="0"/>
              <a:t>ágnesdrótra írt információ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5607548" y="4993093"/>
            <a:ext cx="281731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hu-HU" dirty="0" smtClean="0">
                <a:latin typeface="Arial" panose="020B0604020202020204" pitchFamily="34" charset="0"/>
              </a:rPr>
              <a:t>UNIVAC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hu-HU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(</a:t>
            </a:r>
            <a:r>
              <a:rPr lang="hu-HU" i="1" dirty="0" err="1" smtClean="0">
                <a:solidFill>
                  <a:srgbClr val="202122"/>
                </a:solidFill>
                <a:latin typeface="Arial" panose="020B0604020202020204" pitchFamily="34" charset="0"/>
              </a:rPr>
              <a:t>Universal</a:t>
            </a:r>
            <a:r>
              <a:rPr lang="hu-HU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 </a:t>
            </a:r>
            <a:r>
              <a:rPr lang="hu-HU" i="1" dirty="0" err="1">
                <a:solidFill>
                  <a:srgbClr val="202122"/>
                </a:solidFill>
                <a:latin typeface="Arial" panose="020B0604020202020204" pitchFamily="34" charset="0"/>
              </a:rPr>
              <a:t>Automatic</a:t>
            </a:r>
            <a:r>
              <a:rPr lang="hu-HU" i="1" dirty="0">
                <a:solidFill>
                  <a:srgbClr val="202122"/>
                </a:solidFill>
                <a:latin typeface="Arial" panose="020B0604020202020204" pitchFamily="34" charset="0"/>
              </a:rPr>
              <a:t> Computer</a:t>
            </a:r>
            <a:r>
              <a:rPr lang="hu-HU" i="1" dirty="0" smtClean="0">
                <a:solidFill>
                  <a:srgbClr val="202122"/>
                </a:solidFill>
                <a:latin typeface="Arial" panose="020B0604020202020204" pitchFamily="34" charset="0"/>
              </a:rPr>
              <a:t>)</a:t>
            </a:r>
          </a:p>
          <a:p>
            <a:r>
              <a:rPr lang="hu-HU" dirty="0"/>
              <a:t> </a:t>
            </a:r>
            <a:r>
              <a:rPr lang="hu-HU" dirty="0" smtClean="0"/>
              <a:t>1951.</a:t>
            </a:r>
            <a:r>
              <a:rPr lang="hu-HU" dirty="0"/>
              <a:t> június </a:t>
            </a:r>
            <a:r>
              <a:rPr lang="hu-HU" dirty="0" smtClean="0"/>
              <a:t>5.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642261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18</a:t>
            </a:fld>
            <a:endParaRPr lang="hu-HU" altLang="hu-HU"/>
          </a:p>
        </p:txBody>
      </p:sp>
      <p:pic>
        <p:nvPicPr>
          <p:cNvPr id="6" name="Kép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4926" y="160061"/>
            <a:ext cx="4975768" cy="3730398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365" y="3709851"/>
            <a:ext cx="3233387" cy="2424112"/>
          </a:xfrm>
          <a:prstGeom prst="rect">
            <a:avLst/>
          </a:prstGeom>
        </p:spPr>
      </p:pic>
      <p:pic>
        <p:nvPicPr>
          <p:cNvPr id="10" name="Kép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5246" y="4167251"/>
            <a:ext cx="3343412" cy="2506599"/>
          </a:xfrm>
          <a:prstGeom prst="rect">
            <a:avLst/>
          </a:prstGeom>
        </p:spPr>
      </p:pic>
      <p:sp>
        <p:nvSpPr>
          <p:cNvPr id="11" name="Téglalap 10"/>
          <p:cNvSpPr/>
          <p:nvPr/>
        </p:nvSpPr>
        <p:spPr>
          <a:xfrm>
            <a:off x="528365" y="292128"/>
            <a:ext cx="350656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Arial" panose="020B0604020202020204" pitchFamily="34" charset="0"/>
              </a:rPr>
              <a:t>Első generációs számítógépek</a:t>
            </a:r>
            <a:r>
              <a:rPr lang="hu-HU" sz="32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: Ural 2</a:t>
            </a:r>
            <a:endParaRPr lang="hu-HU" sz="3200" dirty="0"/>
          </a:p>
        </p:txBody>
      </p:sp>
      <p:pic>
        <p:nvPicPr>
          <p:cNvPr id="358408" name="Picture 8" descr="https://ntf.hu/wp-content/uploads/2017/09/DSCF1074-e1505755017980-525x7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0249" y="1482964"/>
            <a:ext cx="1521503" cy="20286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10" name="Picture 10" descr="https://ntf.hu/wp-content/uploads/2017/09/DSCF1083-700x52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365" y="2286497"/>
            <a:ext cx="1633517" cy="122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64361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19</a:t>
            </a:fld>
            <a:endParaRPr lang="hu-HU" altLang="hu-HU"/>
          </a:p>
        </p:txBody>
      </p:sp>
      <p:sp>
        <p:nvSpPr>
          <p:cNvPr id="11" name="Téglalap 10"/>
          <p:cNvSpPr/>
          <p:nvPr/>
        </p:nvSpPr>
        <p:spPr>
          <a:xfrm>
            <a:off x="528365" y="292128"/>
            <a:ext cx="7583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Arial" panose="020B0604020202020204" pitchFamily="34" charset="0"/>
              </a:rPr>
              <a:t>Első generációs számítógépek</a:t>
            </a:r>
            <a:r>
              <a:rPr lang="hu-HU" sz="32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: Ural 2</a:t>
            </a:r>
            <a:endParaRPr lang="hu-HU" sz="3200" dirty="0"/>
          </a:p>
        </p:txBody>
      </p:sp>
      <p:sp>
        <p:nvSpPr>
          <p:cNvPr id="2" name="Szövegdoboz 1"/>
          <p:cNvSpPr txBox="1"/>
          <p:nvPr/>
        </p:nvSpPr>
        <p:spPr>
          <a:xfrm>
            <a:off x="7665040" y="982856"/>
            <a:ext cx="15196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Charles Simonyi story</a:t>
            </a:r>
            <a:endParaRPr lang="hu-HU" dirty="0"/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930" y="876903"/>
            <a:ext cx="7136675" cy="5553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0404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5" name="Dátum helye 1"/>
          <p:cNvSpPr>
            <a:spLocks noGrp="1"/>
          </p:cNvSpPr>
          <p:nvPr>
            <p:ph type="dt" sz="quarter" idx="10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hu-HU" altLang="hu-HU">
                <a:cs typeface="Arial" charset="0"/>
              </a:rPr>
              <a:t>2018. május 24.</a:t>
            </a:r>
            <a:endParaRPr lang="en-US" altLang="hu-HU">
              <a:cs typeface="Arial" charset="0"/>
            </a:endParaRPr>
          </a:p>
        </p:txBody>
      </p:sp>
      <p:sp>
        <p:nvSpPr>
          <p:cNvPr id="154626" name="Élőláb helye 2"/>
          <p:cNvSpPr>
            <a:spLocks noGrp="1"/>
          </p:cNvSpPr>
          <p:nvPr>
            <p:ph type="ftr" sz="quarter" idx="11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altLang="hu-HU">
                <a:cs typeface="Arial" charset="0"/>
              </a:rPr>
              <a:t>TRANZisztori: a 70 éves tranzisztor és a 60 éves BME EET</a:t>
            </a:r>
          </a:p>
        </p:txBody>
      </p:sp>
      <p:sp>
        <p:nvSpPr>
          <p:cNvPr id="154627" name="Dia számának helye 3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A7120FF-C692-4749-8D47-68B1EAD296D6}" type="slidenum">
              <a:rPr lang="en-US" altLang="hu-HU" smtClean="0">
                <a:latin typeface="Arial" charset="0"/>
                <a:cs typeface="Arial" charset="0"/>
              </a:rPr>
              <a:pPr/>
              <a:t>2</a:t>
            </a:fld>
            <a:endParaRPr lang="hu-HU" altLang="hu-HU" smtClean="0">
              <a:latin typeface="Arial" charset="0"/>
              <a:cs typeface="Arial" charset="0"/>
            </a:endParaRPr>
          </a:p>
        </p:txBody>
      </p:sp>
      <p:sp>
        <p:nvSpPr>
          <p:cNvPr id="154628" name="Szövegdoboz 4"/>
          <p:cNvSpPr txBox="1">
            <a:spLocks noChangeArrowheads="1"/>
          </p:cNvSpPr>
          <p:nvPr/>
        </p:nvSpPr>
        <p:spPr bwMode="auto">
          <a:xfrm>
            <a:off x="1412875" y="792163"/>
            <a:ext cx="6888163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lnSpc>
                <a:spcPct val="85000"/>
              </a:lnSpc>
              <a:spcBef>
                <a:spcPct val="25000"/>
              </a:spcBef>
            </a:pPr>
            <a:r>
              <a:rPr lang="hu-HU" sz="3600" b="1">
                <a:solidFill>
                  <a:srgbClr val="C00000"/>
                </a:solidFill>
              </a:rPr>
              <a:t>Források:</a:t>
            </a:r>
          </a:p>
        </p:txBody>
      </p:sp>
      <p:sp>
        <p:nvSpPr>
          <p:cNvPr id="2" name="Téglalap 1"/>
          <p:cNvSpPr/>
          <p:nvPr/>
        </p:nvSpPr>
        <p:spPr>
          <a:xfrm>
            <a:off x="493321" y="2195991"/>
            <a:ext cx="8383979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42424"/>
                </a:solidFill>
                <a:latin typeface="Aptos"/>
              </a:rPr>
              <a:t> </a:t>
            </a:r>
          </a:p>
          <a:p>
            <a:r>
              <a:rPr lang="hu-HU" u="sng" dirty="0">
                <a:solidFill>
                  <a:srgbClr val="467886"/>
                </a:solidFill>
                <a:latin typeface="Aptos"/>
                <a:hlinkClick r:id="rId2" tooltip="https://www.livescience.com/20718-computer-history.html"/>
              </a:rPr>
              <a:t>https://</a:t>
            </a:r>
            <a:r>
              <a:rPr lang="hu-HU" u="sng" dirty="0" smtClean="0">
                <a:solidFill>
                  <a:srgbClr val="467886"/>
                </a:solidFill>
                <a:latin typeface="Aptos"/>
                <a:hlinkClick r:id="rId2" tooltip="https://www.livescience.com/20718-computer-history.html"/>
              </a:rPr>
              <a:t>www.livescience.com/20718-computer-history.html</a:t>
            </a:r>
            <a:endParaRPr lang="hu-HU" u="sng" dirty="0" smtClean="0">
              <a:solidFill>
                <a:srgbClr val="467886"/>
              </a:solidFill>
              <a:latin typeface="Aptos"/>
            </a:endParaRPr>
          </a:p>
          <a:p>
            <a:endParaRPr lang="hu-HU" dirty="0">
              <a:solidFill>
                <a:srgbClr val="242424"/>
              </a:solidFill>
              <a:latin typeface="Aptos"/>
            </a:endParaRPr>
          </a:p>
          <a:p>
            <a:r>
              <a:rPr lang="hu-HU" u="sng" dirty="0">
                <a:solidFill>
                  <a:srgbClr val="467886"/>
                </a:solidFill>
                <a:latin typeface="Aptos"/>
                <a:hlinkClick r:id="rId3" tooltip="https://www.livescience.com/technology/computing/quantum-computers-are-here-but-why-do-we-need-them-and-what-will-they-be-used-for"/>
              </a:rPr>
              <a:t>https://</a:t>
            </a:r>
            <a:r>
              <a:rPr lang="hu-HU" u="sng" dirty="0" smtClean="0">
                <a:solidFill>
                  <a:srgbClr val="467886"/>
                </a:solidFill>
                <a:latin typeface="Aptos"/>
                <a:hlinkClick r:id="rId3" tooltip="https://www.livescience.com/technology/computing/quantum-computers-are-here-but-why-do-we-need-them-and-what-will-they-be-used-for"/>
              </a:rPr>
              <a:t>www.livescience.com/technology/computing/quantum-computers-are-here-but-why-do-we-need-them-and-what-will-they-be-used-for</a:t>
            </a:r>
            <a:endParaRPr lang="hu-HU" u="sng" dirty="0" smtClean="0">
              <a:solidFill>
                <a:srgbClr val="467886"/>
              </a:solidFill>
              <a:latin typeface="Aptos"/>
            </a:endParaRPr>
          </a:p>
          <a:p>
            <a:endParaRPr lang="hu-HU" dirty="0">
              <a:solidFill>
                <a:srgbClr val="242424"/>
              </a:solidFill>
              <a:latin typeface="Aptos"/>
            </a:endParaRPr>
          </a:p>
          <a:p>
            <a:r>
              <a:rPr lang="hu-HU" u="sng" dirty="0">
                <a:solidFill>
                  <a:srgbClr val="467886"/>
                </a:solidFill>
                <a:latin typeface="Aptos"/>
                <a:hlinkClick r:id="rId4" tooltip="https://player.slideplayer.hu/25/8056664/"/>
              </a:rPr>
              <a:t>https://player.slideplayer.hu/25/8056664</a:t>
            </a:r>
            <a:r>
              <a:rPr lang="hu-HU" u="sng" dirty="0" smtClean="0">
                <a:solidFill>
                  <a:srgbClr val="467886"/>
                </a:solidFill>
                <a:latin typeface="Aptos"/>
                <a:hlinkClick r:id="rId4" tooltip="https://player.slideplayer.hu/25/8056664/"/>
              </a:rPr>
              <a:t>/#</a:t>
            </a:r>
            <a:endParaRPr lang="hu-HU" u="sng" dirty="0" smtClean="0">
              <a:solidFill>
                <a:srgbClr val="467886"/>
              </a:solidFill>
              <a:latin typeface="Aptos"/>
            </a:endParaRPr>
          </a:p>
          <a:p>
            <a:endParaRPr lang="hu-HU" dirty="0">
              <a:solidFill>
                <a:srgbClr val="242424"/>
              </a:solidFill>
              <a:latin typeface="Aptos"/>
            </a:endParaRPr>
          </a:p>
          <a:p>
            <a:r>
              <a:rPr lang="hu-HU" u="sng" dirty="0" smtClean="0">
                <a:solidFill>
                  <a:srgbClr val="467886"/>
                </a:solidFill>
                <a:latin typeface="Aptos"/>
                <a:hlinkClick r:id="rId5"/>
              </a:rPr>
              <a:t>https</a:t>
            </a:r>
            <a:r>
              <a:rPr lang="hu-HU" u="sng" dirty="0">
                <a:solidFill>
                  <a:srgbClr val="467886"/>
                </a:solidFill>
                <a:latin typeface="Aptos"/>
                <a:hlinkClick r:id="rId5"/>
              </a:rPr>
              <a:t>://www.kobakbt.hu/jegyzet/inftort/inftort.htm</a:t>
            </a:r>
            <a:endParaRPr lang="hu-HU" sz="1800" b="0" i="0" dirty="0">
              <a:solidFill>
                <a:srgbClr val="242424"/>
              </a:solidFill>
              <a:effectLst/>
              <a:latin typeface="Apto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20</a:t>
            </a:fld>
            <a:endParaRPr lang="hu-HU" altLang="hu-HU"/>
          </a:p>
        </p:txBody>
      </p:sp>
      <p:pic>
        <p:nvPicPr>
          <p:cNvPr id="368642" name="Picture 2" descr="A TRADIC prototípusa a Bell Laboratóriumban (Felker a bal oldalon, 19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5356" y="596275"/>
            <a:ext cx="3895725" cy="53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604361" y="6035114"/>
            <a:ext cx="80467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TRA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nsistor </a:t>
            </a:r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DI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gital </a:t>
            </a:r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C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omputer,</a:t>
            </a:r>
            <a:r>
              <a:rPr lang="hu-HU" smtClean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TR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ansistorized </a:t>
            </a:r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A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irborne </a:t>
            </a:r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DI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gital </a:t>
            </a:r>
            <a:r>
              <a:rPr lang="hu-HU" b="1" i="1" smtClean="0">
                <a:solidFill>
                  <a:srgbClr val="202122"/>
                </a:solidFill>
                <a:latin typeface="Arial" panose="020B0604020202020204" pitchFamily="34" charset="0"/>
              </a:rPr>
              <a:t>C</a:t>
            </a:r>
            <a:r>
              <a:rPr lang="hu-HU" i="1" smtClean="0">
                <a:solidFill>
                  <a:srgbClr val="202122"/>
                </a:solidFill>
                <a:latin typeface="Arial" panose="020B0604020202020204" pitchFamily="34" charset="0"/>
              </a:rPr>
              <a:t>omputer</a:t>
            </a:r>
            <a:r>
              <a:rPr lang="hu-HU" smtClean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780600" y="40769"/>
            <a:ext cx="76942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b="1" dirty="0">
                <a:solidFill>
                  <a:srgbClr val="910026"/>
                </a:solidFill>
                <a:latin typeface="Arial" panose="020B0604020202020204" pitchFamily="34" charset="0"/>
              </a:rPr>
              <a:t>Második generációs </a:t>
            </a:r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számítógépek</a:t>
            </a:r>
            <a:r>
              <a:rPr lang="hu-HU" sz="2800" b="1" dirty="0" smtClean="0"/>
              <a:t>: </a:t>
            </a:r>
            <a:r>
              <a:rPr lang="hu-HU" sz="2800" b="1" dirty="0" smtClean="0">
                <a:solidFill>
                  <a:srgbClr val="910026"/>
                </a:solidFill>
              </a:rPr>
              <a:t>TRADIC</a:t>
            </a:r>
            <a:endParaRPr lang="hu-HU" sz="2800" dirty="0">
              <a:solidFill>
                <a:srgbClr val="910026"/>
              </a:solidFill>
            </a:endParaRPr>
          </a:p>
        </p:txBody>
      </p:sp>
      <p:graphicFrame>
        <p:nvGraphicFramePr>
          <p:cNvPr id="8" name="Tábláza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0167887"/>
              </p:ext>
            </p:extLst>
          </p:nvPr>
        </p:nvGraphicFramePr>
        <p:xfrm>
          <a:off x="604361" y="920428"/>
          <a:ext cx="4016610" cy="2396490"/>
        </p:xfrm>
        <a:graphic>
          <a:graphicData uri="http://schemas.openxmlformats.org/drawingml/2006/table">
            <a:tbl>
              <a:tblPr/>
              <a:tblGrid>
                <a:gridCol w="2008305">
                  <a:extLst>
                    <a:ext uri="{9D8B030D-6E8A-4147-A177-3AD203B41FA5}">
                      <a16:colId xmlns:a16="http://schemas.microsoft.com/office/drawing/2014/main" val="3543867920"/>
                    </a:ext>
                  </a:extLst>
                </a:gridCol>
                <a:gridCol w="2008305">
                  <a:extLst>
                    <a:ext uri="{9D8B030D-6E8A-4147-A177-3AD203B41FA5}">
                      <a16:colId xmlns:a16="http://schemas.microsoft.com/office/drawing/2014/main" val="2874484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b="1">
                          <a:effectLst/>
                        </a:rPr>
                        <a:t>Típus</a:t>
                      </a:r>
                      <a:endParaRPr lang="hu-HU">
                        <a:effectLst/>
                      </a:endParaRPr>
                    </a:p>
                  </a:txBody>
                  <a:tcPr marL="47625" marR="2857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u="none" strike="noStrike">
                          <a:effectLst/>
                          <a:hlinkClick r:id="rId3" tooltip="Tranzisztor"/>
                        </a:rPr>
                        <a:t>tranzisztoros</a:t>
                      </a:r>
                      <a:endParaRPr lang="hu-HU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3276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b="1">
                          <a:effectLst/>
                        </a:rPr>
                        <a:t>Gyártó</a:t>
                      </a:r>
                      <a:endParaRPr lang="hu-HU">
                        <a:effectLst/>
                      </a:endParaRPr>
                    </a:p>
                  </a:txBody>
                  <a:tcPr marL="47625" marR="2857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u="none" strike="noStrike" dirty="0">
                          <a:effectLst/>
                          <a:hlinkClick r:id="rId4" tooltip="Bell Laboratórium (a lap nem létezik)"/>
                        </a:rPr>
                        <a:t>Bell Laboratórium</a:t>
                      </a:r>
                      <a:endParaRPr lang="hu-HU" dirty="0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79759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b="1">
                          <a:effectLst/>
                        </a:rPr>
                        <a:t>Forgalomban</a:t>
                      </a:r>
                      <a:endParaRPr lang="hu-HU">
                        <a:effectLst/>
                      </a:endParaRPr>
                    </a:p>
                  </a:txBody>
                  <a:tcPr marL="47625" marR="2857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u="none" strike="noStrike">
                          <a:effectLst/>
                          <a:hlinkClick r:id="rId5" tooltip="1954"/>
                        </a:rPr>
                        <a:t>1954</a:t>
                      </a:r>
                      <a:r>
                        <a:rPr lang="hu-HU">
                          <a:effectLst/>
                        </a:rPr>
                        <a:t> januárja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67583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b="1">
                          <a:effectLst/>
                        </a:rPr>
                        <a:t>Processzor</a:t>
                      </a:r>
                      <a:endParaRPr lang="hu-HU">
                        <a:effectLst/>
                      </a:endParaRPr>
                    </a:p>
                  </a:txBody>
                  <a:tcPr marL="47625" marR="2857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>
                          <a:effectLst/>
                        </a:rPr>
                        <a:t>tranzisztoros, 1 MHz</a:t>
                      </a: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28183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fontAlgn="t"/>
                      <a:r>
                        <a:rPr lang="hu-HU" b="1">
                          <a:effectLst/>
                        </a:rPr>
                        <a:t>Bevitel</a:t>
                      </a:r>
                      <a:endParaRPr lang="hu-HU">
                        <a:effectLst/>
                      </a:endParaRPr>
                    </a:p>
                  </a:txBody>
                  <a:tcPr marL="47625" marR="2857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hu-HU" dirty="0">
                          <a:effectLst/>
                        </a:rPr>
                        <a:t>kapcsolópanel, egyedi </a:t>
                      </a:r>
                      <a:r>
                        <a:rPr lang="hu-HU" u="none" strike="noStrike" dirty="0">
                          <a:effectLst/>
                          <a:hlinkClick r:id="rId6" tooltip="Lyukkártya"/>
                        </a:rPr>
                        <a:t>lyukkártya</a:t>
                      </a:r>
                      <a:endParaRPr lang="hu-HU" dirty="0">
                        <a:effectLst/>
                      </a:endParaRPr>
                    </a:p>
                  </a:txBody>
                  <a:tcPr marL="47625" marR="47625" marT="47625" marB="47625">
                    <a:lnL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A2A9B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rgbClr val="F8F9F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310897"/>
                  </a:ext>
                </a:extLst>
              </a:tr>
            </a:tbl>
          </a:graphicData>
        </a:graphic>
      </p:graphicFrame>
      <p:sp>
        <p:nvSpPr>
          <p:cNvPr id="9" name="Téglalap 8"/>
          <p:cNvSpPr/>
          <p:nvPr/>
        </p:nvSpPr>
        <p:spPr>
          <a:xfrm>
            <a:off x="604361" y="3718855"/>
            <a:ext cx="3863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Energiafogyasztása 100 watt alatt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maradt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5088366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21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1267802" y="121123"/>
            <a:ext cx="6878671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Második generációs számítógépek</a:t>
            </a:r>
            <a:endParaRPr lang="hu-HU" sz="2800" b="1" dirty="0"/>
          </a:p>
          <a:p>
            <a:pPr algn="ctr"/>
            <a:r>
              <a:rPr lang="hu-HU" sz="2800" dirty="0"/>
              <a:t>j</a:t>
            </a:r>
            <a:r>
              <a:rPr lang="hu-HU" sz="2800" dirty="0" smtClean="0"/>
              <a:t>ellemzően 1958 </a:t>
            </a:r>
            <a:r>
              <a:rPr lang="hu-HU" sz="2800" dirty="0"/>
              <a:t>– 1965</a:t>
            </a:r>
          </a:p>
          <a:p>
            <a:endParaRPr lang="hu-HU" sz="2800" dirty="0">
              <a:solidFill>
                <a:srgbClr val="910026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742208" y="1126937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t</a:t>
            </a:r>
            <a:r>
              <a:rPr lang="hu-HU" dirty="0" smtClean="0"/>
              <a:t>ranzisztorok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ferritgyűrűs tárak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operációs rendszerek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magas </a:t>
            </a:r>
            <a:r>
              <a:rPr lang="hu-HU" dirty="0"/>
              <a:t>szintű programozási </a:t>
            </a:r>
            <a:r>
              <a:rPr lang="hu-HU" dirty="0" smtClean="0"/>
              <a:t>nyelvek FORTRAN, ALGOL</a:t>
            </a:r>
            <a:endParaRPr lang="hu-HU" dirty="0"/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7961" y="1271027"/>
            <a:ext cx="3200327" cy="239932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08" y="3670353"/>
            <a:ext cx="3699999" cy="2590837"/>
          </a:xfrm>
          <a:prstGeom prst="rect">
            <a:avLst/>
          </a:prstGeom>
        </p:spPr>
      </p:pic>
      <p:graphicFrame>
        <p:nvGraphicFramePr>
          <p:cNvPr id="10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45672540"/>
              </p:ext>
            </p:extLst>
          </p:nvPr>
        </p:nvGraphicFramePr>
        <p:xfrm>
          <a:off x="5123671" y="4106210"/>
          <a:ext cx="2750329" cy="1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6603" name="Bitmap Image" r:id="rId5" imgW="1980952" imgH="1314286" progId="PBrush">
                  <p:embed/>
                </p:oleObj>
              </mc:Choice>
              <mc:Fallback>
                <p:oleObj name="Bitmap Image" r:id="rId5" imgW="1980952" imgH="1314286" progId="PBrush">
                  <p:embed/>
                  <p:pic>
                    <p:nvPicPr>
                      <p:cNvPr id="78869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23671" y="4106210"/>
                        <a:ext cx="2750329" cy="18769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96473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22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469900" y="121123"/>
            <a:ext cx="84074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u-HU" sz="2800" b="1" dirty="0" smtClean="0">
                <a:solidFill>
                  <a:srgbClr val="910026"/>
                </a:solidFill>
                <a:latin typeface="Arial" panose="020B0604020202020204" pitchFamily="34" charset="0"/>
              </a:rPr>
              <a:t>Második generációs számítógépek: IBM 1410</a:t>
            </a:r>
            <a:endParaRPr lang="hu-HU" sz="2800" b="1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1178" y="3144418"/>
            <a:ext cx="7009903" cy="2811882"/>
          </a:xfrm>
          <a:prstGeom prst="rect">
            <a:avLst/>
          </a:prstGeom>
        </p:spPr>
      </p:pic>
      <p:sp>
        <p:nvSpPr>
          <p:cNvPr id="12" name="Téglalap 11"/>
          <p:cNvSpPr/>
          <p:nvPr/>
        </p:nvSpPr>
        <p:spPr>
          <a:xfrm>
            <a:off x="3251199" y="1000036"/>
            <a:ext cx="517366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mágnestár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h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áttértár mágnesszalag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Mágneslemez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50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000-100 000 művelet/másodperc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sebesség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266378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23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724417" y="323004"/>
            <a:ext cx="715292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Arial" panose="020B0604020202020204" pitchFamily="34" charset="0"/>
              </a:rPr>
              <a:t>Harmadik generációs számítógépek</a:t>
            </a:r>
            <a:endParaRPr lang="hu-HU" sz="3200" dirty="0">
              <a:solidFill>
                <a:srgbClr val="910026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914400" y="1092200"/>
            <a:ext cx="668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a</a:t>
            </a:r>
            <a:r>
              <a:rPr lang="hu-HU" dirty="0" smtClean="0"/>
              <a:t>z integrált áramkörök tömeges alkalmazásával</a:t>
            </a:r>
            <a:endParaRPr lang="hu-HU" dirty="0"/>
          </a:p>
        </p:txBody>
      </p:sp>
      <p:pic>
        <p:nvPicPr>
          <p:cNvPr id="9" name="Kép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38577" y="4022725"/>
            <a:ext cx="31623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églalap 11"/>
          <p:cNvSpPr/>
          <p:nvPr/>
        </p:nvSpPr>
        <p:spPr>
          <a:xfrm>
            <a:off x="1104428" y="1554490"/>
            <a:ext cx="457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multiprogramozásnak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párhuzamos működtetés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grafikus monitor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programozási </a:t>
            </a:r>
            <a:r>
              <a:rPr lang="hu-HU" dirty="0"/>
              <a:t>nyelv is </a:t>
            </a:r>
            <a:r>
              <a:rPr lang="hu-HU" dirty="0" smtClean="0"/>
              <a:t>közérthetőbb (BASIC)</a:t>
            </a:r>
            <a:endParaRPr lang="hu-HU" dirty="0"/>
          </a:p>
        </p:txBody>
      </p:sp>
      <p:pic>
        <p:nvPicPr>
          <p:cNvPr id="359428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56" y="3313216"/>
            <a:ext cx="3850234" cy="2887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églalap 13"/>
          <p:cNvSpPr/>
          <p:nvPr/>
        </p:nvSpPr>
        <p:spPr>
          <a:xfrm>
            <a:off x="6192976" y="1996434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IBM System/360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745630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24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622300" y="376853"/>
            <a:ext cx="852170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inherit"/>
              </a:rPr>
              <a:t>Negyedik generációs számítógépek</a:t>
            </a:r>
          </a:p>
          <a:p>
            <a:r>
              <a:rPr lang="hu-HU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A 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4. generáció kezdetének a világ első mikroprocesszorának megjelenését tekintjük.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1974: IBM CLIP4.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1975: Az Altair 8800 számítógépre az első magas szintű programozási nyelvet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2" tooltip="Bill Gates"/>
              </a:rPr>
              <a:t>Bill 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  <a:hlinkClick r:id="rId2" tooltip="Bill Gates"/>
              </a:rPr>
              <a:t>Gates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és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3" tooltip="Paul Allen"/>
              </a:rPr>
              <a:t>Paul Allen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fejlesztette ki, így megalapítják a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4" tooltip="Microsoft"/>
              </a:rPr>
              <a:t>Microsoft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céget.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1976: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5" tooltip="Texas Instruments TMS9900"/>
              </a:rPr>
              <a:t>Texas Instruments TMS9900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az első kereskedelmi forgalomban kapható 16 bites mikroprocesszor.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1980: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6" tooltip="Sinclair ZX80 (a lap nem létezik)"/>
              </a:rPr>
              <a:t>Sinclair ZX80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-as az első "olcsó" otthoni számítógép –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7" tooltip="Z80"/>
              </a:rPr>
              <a:t>Z80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CPU, 1KiB RAM, 4KiB ROM.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1981: a Xerox Star rendszer, az első WIMP rendszer.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1981: Sinclair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8" tooltip="ZX81"/>
              </a:rPr>
              <a:t>ZX81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, a ZX80 utódjaként és nagy mennyiségben eladott otthoni számítógép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1981: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9" tooltip="Hewlett-Packard"/>
              </a:rPr>
              <a:t>Hewlett-Packard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szuperchip.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1982: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10" tooltip="Commodore 64"/>
              </a:rPr>
              <a:t>Commodore 64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1982: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11" tooltip="Intel 80286"/>
              </a:rPr>
              <a:t>Intel 80286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mikroprocesszor.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1983: IBM PC/XT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12" tooltip="Intel 8088"/>
              </a:rPr>
              <a:t>Intel 8088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CPU, 10 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MiB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 merevlemezes tároló.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1984: IBM PC/AT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11" tooltip="Intel 80286"/>
              </a:rPr>
              <a:t>Intel 286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-os CPU.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1985: 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  <a:hlinkClick r:id="rId13" tooltip="Inmos (a lap nem létezik)"/>
              </a:rPr>
              <a:t>Inmos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cég, T414 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  <a:hlinkClick r:id="rId14" tooltip="Transputer"/>
              </a:rPr>
              <a:t>transputer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  <a:r>
              <a:rPr lang="hu-HU" sz="1600" baseline="30000" dirty="0">
                <a:solidFill>
                  <a:srgbClr val="202122"/>
                </a:solidFill>
                <a:latin typeface="Arial" panose="020B0604020202020204" pitchFamily="34" charset="0"/>
                <a:hlinkClick r:id="rId15"/>
              </a:rPr>
              <a:t>[5]</a:t>
            </a:r>
            <a:endParaRPr lang="hu-HU" sz="1600" dirty="0">
              <a:solidFill>
                <a:srgbClr val="202122"/>
              </a:solidFill>
              <a:latin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1986: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16" tooltip="Intel 80386"/>
              </a:rPr>
              <a:t>Intel 80386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1987: IBM PS/2 termékcsalád.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1988: 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  <a:hlinkClick r:id="rId17" tooltip="Compaq"/>
              </a:rPr>
              <a:t>Compaq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 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Deskpro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 386-os.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1989: </a:t>
            </a:r>
            <a:r>
              <a:rPr lang="hu-HU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Szelet</a:t>
            </a:r>
            <a:r>
              <a:rPr lang="hu-HU" sz="1600" dirty="0" smtClean="0">
                <a:solidFill>
                  <a:srgbClr val="202122"/>
                </a:solidFill>
                <a:latin typeface="Arial" panose="020B0604020202020204" pitchFamily="34" charset="0"/>
              </a:rPr>
              <a:t>-skálájú 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szilícium memória chip.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1993: 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Personal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 Digital </a:t>
            </a:r>
            <a:r>
              <a:rPr lang="hu-HU" sz="1600" dirty="0" err="1">
                <a:solidFill>
                  <a:srgbClr val="202122"/>
                </a:solidFill>
                <a:latin typeface="Arial" panose="020B0604020202020204" pitchFamily="34" charset="0"/>
              </a:rPr>
              <a:t>Assistant</a:t>
            </a:r>
            <a:r>
              <a:rPr lang="hu-HU" sz="1600" dirty="0">
                <a:solidFill>
                  <a:srgbClr val="202122"/>
                </a:solidFill>
                <a:latin typeface="Arial" panose="020B0604020202020204" pitchFamily="34" charset="0"/>
              </a:rPr>
              <a:t>: kézírás-felismerő gép.</a:t>
            </a:r>
            <a:endParaRPr lang="hu-HU" sz="1600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58498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25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622300" y="376853"/>
            <a:ext cx="852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inherit"/>
              </a:rPr>
              <a:t>Negyedik generációs </a:t>
            </a:r>
            <a:r>
              <a:rPr lang="hu-HU" sz="3200" b="1" dirty="0" smtClean="0">
                <a:solidFill>
                  <a:srgbClr val="910026"/>
                </a:solidFill>
                <a:latin typeface="inherit"/>
              </a:rPr>
              <a:t>számítógépek</a:t>
            </a:r>
            <a:endParaRPr lang="hu-HU" sz="3200" b="1" dirty="0">
              <a:solidFill>
                <a:srgbClr val="910026"/>
              </a:solidFill>
              <a:latin typeface="inherit"/>
            </a:endParaRPr>
          </a:p>
        </p:txBody>
      </p:sp>
      <p:pic>
        <p:nvPicPr>
          <p:cNvPr id="367618" name="Picture 2" descr="https://upload.wikimedia.org/wikipedia/commons/thumb/a/a2/Cray_2_Arts_et_Metiers_dsc03940.jpg/250px-Cray_2_Arts_et_Metiers_dsc03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88" y="961629"/>
            <a:ext cx="2656212" cy="19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588637" y="5934307"/>
            <a:ext cx="328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 láb~0.3 m, Fényláb = 1nsec</a:t>
            </a:r>
            <a:endParaRPr lang="hu-HU" dirty="0"/>
          </a:p>
        </p:txBody>
      </p:sp>
      <p:pic>
        <p:nvPicPr>
          <p:cNvPr id="367620" name="Picture 4" descr="https://upload.wikimedia.org/wikipedia/commons/thumb/0/01/CRAY-2_IMG_8915-8913-8912a.jpg/250px-CRAY-2_IMG_8915-8913-89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69" y="3015792"/>
            <a:ext cx="2785431" cy="27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6646382" y="3562393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Cray-2</a:t>
            </a:r>
            <a:endParaRPr lang="hu-HU" dirty="0"/>
          </a:p>
        </p:txBody>
      </p:sp>
      <p:pic>
        <p:nvPicPr>
          <p:cNvPr id="10" name="Picture 2" descr="ecl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06341" y="3441495"/>
            <a:ext cx="4438457" cy="2677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zövegdoboz 7"/>
          <p:cNvSpPr txBox="1"/>
          <p:nvPr/>
        </p:nvSpPr>
        <p:spPr>
          <a:xfrm>
            <a:off x="850901" y="1701800"/>
            <a:ext cx="4635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s</a:t>
            </a:r>
            <a:r>
              <a:rPr lang="hu-HU" dirty="0" smtClean="0"/>
              <a:t>zuperszámítógépek bipoláris ECL alapon 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808667" y="20457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1985-ben az 1,9 </a:t>
            </a:r>
            <a:r>
              <a:rPr lang="hu-HU" dirty="0" smtClean="0">
                <a:solidFill>
                  <a:srgbClr val="202122"/>
                </a:solidFill>
                <a:latin typeface="Arial" panose="020B0604020202020204" pitchFamily="34" charset="0"/>
              </a:rPr>
              <a:t>G</a:t>
            </a:r>
            <a:r>
              <a:rPr lang="hu-HU" dirty="0" smtClean="0">
                <a:latin typeface="Arial" panose="020B0604020202020204" pitchFamily="34" charset="0"/>
              </a:rPr>
              <a:t>FLOPS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 teljesítményével a világ legnagyobb teljesítményű számítógépének számított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71708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26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622300" y="376853"/>
            <a:ext cx="852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inherit"/>
              </a:rPr>
              <a:t>Negyedik generációs </a:t>
            </a:r>
            <a:r>
              <a:rPr lang="hu-HU" sz="3200" b="1" dirty="0" smtClean="0">
                <a:solidFill>
                  <a:srgbClr val="910026"/>
                </a:solidFill>
                <a:latin typeface="inherit"/>
              </a:rPr>
              <a:t>számítógépek</a:t>
            </a:r>
            <a:endParaRPr lang="hu-HU" sz="3200" b="1" dirty="0">
              <a:solidFill>
                <a:srgbClr val="910026"/>
              </a:solidFill>
              <a:latin typeface="inherit"/>
            </a:endParaRPr>
          </a:p>
        </p:txBody>
      </p:sp>
      <p:pic>
        <p:nvPicPr>
          <p:cNvPr id="367618" name="Picture 2" descr="https://upload.wikimedia.org/wikipedia/commons/thumb/a/a2/Cray_2_Arts_et_Metiers_dsc03940.jpg/250px-Cray_2_Arts_et_Metiers_dsc0394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1088" y="961629"/>
            <a:ext cx="2656212" cy="199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/>
          <p:cNvSpPr txBox="1"/>
          <p:nvPr/>
        </p:nvSpPr>
        <p:spPr>
          <a:xfrm>
            <a:off x="5588637" y="5934307"/>
            <a:ext cx="3288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1 láb~0.3 m, Fényláb = 1nsec</a:t>
            </a:r>
            <a:endParaRPr lang="hu-HU" dirty="0"/>
          </a:p>
        </p:txBody>
      </p:sp>
      <p:pic>
        <p:nvPicPr>
          <p:cNvPr id="367620" name="Picture 4" descr="https://upload.wikimedia.org/wikipedia/commons/thumb/0/01/CRAY-2_IMG_8915-8913-8912a.jpg/250px-CRAY-2_IMG_8915-8913-8912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869" y="3015792"/>
            <a:ext cx="2785431" cy="27854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6646382" y="3562393"/>
            <a:ext cx="902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Cray-2</a:t>
            </a:r>
            <a:endParaRPr lang="hu-HU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300" y="1307865"/>
            <a:ext cx="5332088" cy="458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096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27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622300" y="376853"/>
            <a:ext cx="85217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3200" b="1" dirty="0">
                <a:solidFill>
                  <a:srgbClr val="910026"/>
                </a:solidFill>
                <a:latin typeface="inherit"/>
              </a:rPr>
              <a:t>Negyedik generációs </a:t>
            </a:r>
            <a:r>
              <a:rPr lang="hu-HU" sz="3200" b="1" dirty="0" smtClean="0">
                <a:solidFill>
                  <a:srgbClr val="910026"/>
                </a:solidFill>
                <a:latin typeface="inherit"/>
              </a:rPr>
              <a:t>számítógépek</a:t>
            </a:r>
            <a:endParaRPr lang="hu-HU" sz="3200" b="1" dirty="0">
              <a:solidFill>
                <a:srgbClr val="910026"/>
              </a:solidFill>
              <a:latin typeface="inherit"/>
            </a:endParaRPr>
          </a:p>
        </p:txBody>
      </p:sp>
      <p:sp>
        <p:nvSpPr>
          <p:cNvPr id="8" name="Téglalap 7"/>
          <p:cNvSpPr/>
          <p:nvPr/>
        </p:nvSpPr>
        <p:spPr>
          <a:xfrm>
            <a:off x="1288473" y="13721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</a:rPr>
              <a:t>monitor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>
                <a:latin typeface="Arial" panose="020B0604020202020204" pitchFamily="34" charset="0"/>
              </a:rPr>
              <a:t>e</a:t>
            </a:r>
            <a:r>
              <a:rPr lang="hu-HU" dirty="0" smtClean="0">
                <a:latin typeface="Arial" panose="020B0604020202020204" pitchFamily="34" charset="0"/>
              </a:rPr>
              <a:t>gér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</a:rPr>
              <a:t>billentyűzet mátrixnyomtatók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>
                <a:latin typeface="Arial" panose="020B0604020202020204" pitchFamily="34" charset="0"/>
              </a:rPr>
              <a:t>tintasugaras </a:t>
            </a:r>
            <a:r>
              <a:rPr lang="hu-HU" dirty="0">
                <a:latin typeface="Arial" panose="020B0604020202020204" pitchFamily="34" charset="0"/>
              </a:rPr>
              <a:t>lézer </a:t>
            </a:r>
            <a:r>
              <a:rPr lang="hu-HU" dirty="0" smtClean="0">
                <a:latin typeface="Arial" panose="020B0604020202020204" pitchFamily="34" charset="0"/>
              </a:rPr>
              <a:t>nyomtatók</a:t>
            </a:r>
            <a:endParaRPr lang="hu-HU" dirty="0"/>
          </a:p>
        </p:txBody>
      </p:sp>
      <p:pic>
        <p:nvPicPr>
          <p:cNvPr id="370690" name="Picture 2" descr="http://users.atw.hu/infoteszt/tananyag/6-osztaly/A%20PC-rol/app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0054" y="1060688"/>
            <a:ext cx="2445121" cy="28316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080655" y="4132613"/>
            <a:ext cx="41207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Kalkulátor </a:t>
            </a:r>
            <a:r>
              <a:rPr lang="hu-HU" dirty="0" smtClean="0"/>
              <a:t>story</a:t>
            </a:r>
          </a:p>
          <a:p>
            <a:endParaRPr lang="hu-HU" dirty="0"/>
          </a:p>
          <a:p>
            <a:r>
              <a:rPr lang="hu-HU" dirty="0" smtClean="0"/>
              <a:t>PC story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950054" y="4004966"/>
            <a:ext cx="2557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/>
              <a:t>https://www.apple.com/</a:t>
            </a:r>
          </a:p>
        </p:txBody>
      </p:sp>
      <p:pic>
        <p:nvPicPr>
          <p:cNvPr id="14" name="Kép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6141" y="4486940"/>
            <a:ext cx="1905000" cy="1762125"/>
          </a:xfrm>
          <a:prstGeom prst="rect">
            <a:avLst/>
          </a:prstGeom>
        </p:spPr>
      </p:pic>
      <p:pic>
        <p:nvPicPr>
          <p:cNvPr id="370694" name="Picture 6" descr="https://upload.wikimedia.org/wikipedia/commons/thumb/a/a6/IBM_PC-IMG_7271_%28transparent%29.png/220px-IBM_PC-IMG_7271_%28transparent%2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6819" y="3566454"/>
            <a:ext cx="2671948" cy="178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églalap 15"/>
          <p:cNvSpPr/>
          <p:nvPr/>
        </p:nvSpPr>
        <p:spPr>
          <a:xfrm>
            <a:off x="685800" y="5705205"/>
            <a:ext cx="57773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https://www.ibm.com/history/personal-computer</a:t>
            </a:r>
          </a:p>
        </p:txBody>
      </p:sp>
    </p:spTree>
    <p:extLst>
      <p:ext uri="{BB962C8B-B14F-4D97-AF65-F5344CB8AC3E}">
        <p14:creationId xmlns:p14="http://schemas.microsoft.com/office/powerpoint/2010/main" val="7725410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28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789895" y="336034"/>
            <a:ext cx="408316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910026"/>
                </a:solidFill>
                <a:latin typeface="Arial" panose="020B0604020202020204" pitchFamily="34" charset="0"/>
              </a:rPr>
              <a:t>Ötödik generáció </a:t>
            </a:r>
            <a:endParaRPr lang="hu-HU" sz="3600" b="1" dirty="0" smtClean="0">
              <a:solidFill>
                <a:srgbClr val="910026"/>
              </a:solidFill>
              <a:latin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101418"/>
                </a:solidFill>
                <a:latin typeface="Arial" panose="020B0604020202020204" pitchFamily="34" charset="0"/>
              </a:rPr>
              <a:t>1991-től </a:t>
            </a:r>
            <a:r>
              <a:rPr lang="hu-HU" b="1" dirty="0">
                <a:solidFill>
                  <a:srgbClr val="101418"/>
                </a:solidFill>
                <a:latin typeface="Arial" panose="020B0604020202020204" pitchFamily="34" charset="0"/>
              </a:rPr>
              <a:t>napjainkig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1116281" y="1579418"/>
            <a:ext cx="559327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extrém </a:t>
            </a:r>
            <a:r>
              <a:rPr lang="hu-HU" dirty="0" smtClean="0"/>
              <a:t>integráltság, a berendezések is integrálódnak (mobiltelefon, i-pad, laptop, TV…)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érintőképernyő</a:t>
            </a: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ú</a:t>
            </a:r>
            <a:r>
              <a:rPr lang="hu-HU" dirty="0" smtClean="0"/>
              <a:t>j elvek (optikai, kvantum, termikus?)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ú</a:t>
            </a:r>
            <a:r>
              <a:rPr lang="hu-HU" dirty="0" smtClean="0"/>
              <a:t>j elvek a szoftverben is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m</a:t>
            </a:r>
            <a:r>
              <a:rPr lang="hu-HU" dirty="0" smtClean="0"/>
              <a:t>esterséges intelligencia</a:t>
            </a:r>
            <a:endParaRPr lang="hu-HU" dirty="0"/>
          </a:p>
        </p:txBody>
      </p:sp>
      <p:pic>
        <p:nvPicPr>
          <p:cNvPr id="368642" name="Picture 2" descr="http://users.atw.hu/infoteszt/tananyag/6-osztaly/A%20PC-rol/h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713" y="336034"/>
            <a:ext cx="2326368" cy="3680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018" y="4441740"/>
            <a:ext cx="2133600" cy="1876425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10984" y="4067426"/>
            <a:ext cx="5427457" cy="225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6335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Picture 2" descr="A chart showing the timeline of when a transistor was invented and when it was commercialized.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4363" y="12700"/>
            <a:ext cx="8232775" cy="638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Szövegdoboz 1"/>
          <p:cNvSpPr txBox="1"/>
          <p:nvPr/>
        </p:nvSpPr>
        <p:spPr>
          <a:xfrm>
            <a:off x="4845132" y="261257"/>
            <a:ext cx="38594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Elektronikus számítógép generációk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4" name="Egyenes összekötő nyíllal 3"/>
          <p:cNvCxnSpPr/>
          <p:nvPr/>
        </p:nvCxnSpPr>
        <p:spPr bwMode="auto">
          <a:xfrm>
            <a:off x="629392" y="3681353"/>
            <a:ext cx="1140031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5" name="Szövegdoboz 4"/>
          <p:cNvSpPr txBox="1"/>
          <p:nvPr/>
        </p:nvSpPr>
        <p:spPr>
          <a:xfrm>
            <a:off x="795647" y="3325091"/>
            <a:ext cx="8431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Első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6" name="Egyenes összekötő nyíllal 5"/>
          <p:cNvCxnSpPr/>
          <p:nvPr/>
        </p:nvCxnSpPr>
        <p:spPr bwMode="auto">
          <a:xfrm>
            <a:off x="1769423" y="4180114"/>
            <a:ext cx="950026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9" name="Téglalap 8"/>
          <p:cNvSpPr/>
          <p:nvPr/>
        </p:nvSpPr>
        <p:spPr>
          <a:xfrm>
            <a:off x="1714500" y="3746068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Második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11" name="Egyenes összekötő nyíllal 10"/>
          <p:cNvCxnSpPr/>
          <p:nvPr/>
        </p:nvCxnSpPr>
        <p:spPr bwMode="auto">
          <a:xfrm flipV="1">
            <a:off x="2719449" y="4800600"/>
            <a:ext cx="671451" cy="1814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2" name="Téglalap 11"/>
          <p:cNvSpPr/>
          <p:nvPr/>
        </p:nvSpPr>
        <p:spPr>
          <a:xfrm>
            <a:off x="2533236" y="4360595"/>
            <a:ext cx="11721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Harmadik</a:t>
            </a:r>
            <a:endParaRPr lang="hu-HU" dirty="0">
              <a:solidFill>
                <a:srgbClr val="FF0000"/>
              </a:solidFill>
            </a:endParaRPr>
          </a:p>
        </p:txBody>
      </p:sp>
      <p:sp>
        <p:nvSpPr>
          <p:cNvPr id="13" name="Téglalap 12"/>
          <p:cNvSpPr/>
          <p:nvPr/>
        </p:nvSpPr>
        <p:spPr>
          <a:xfrm>
            <a:off x="3183414" y="5037407"/>
            <a:ext cx="114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Negyedik</a:t>
            </a:r>
            <a:endParaRPr lang="hu-HU" dirty="0">
              <a:solidFill>
                <a:srgbClr val="FF0000"/>
              </a:solidFill>
            </a:endParaRPr>
          </a:p>
        </p:txBody>
      </p:sp>
      <p:cxnSp>
        <p:nvCxnSpPr>
          <p:cNvPr id="15" name="Egyenes összekötő nyíllal 14"/>
          <p:cNvCxnSpPr/>
          <p:nvPr/>
        </p:nvCxnSpPr>
        <p:spPr bwMode="auto">
          <a:xfrm>
            <a:off x="3269266" y="5409419"/>
            <a:ext cx="2090134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triangle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8" name="Egyenes összekötő nyíllal 17"/>
          <p:cNvCxnSpPr/>
          <p:nvPr/>
        </p:nvCxnSpPr>
        <p:spPr bwMode="auto">
          <a:xfrm flipH="1">
            <a:off x="5359400" y="1104358"/>
            <a:ext cx="3670300" cy="0"/>
          </a:xfrm>
          <a:prstGeom prst="straightConnector1">
            <a:avLst/>
          </a:prstGeom>
          <a:noFill/>
          <a:ln w="317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3" name="Téglalap 22"/>
          <p:cNvSpPr/>
          <p:nvPr/>
        </p:nvSpPr>
        <p:spPr>
          <a:xfrm>
            <a:off x="6510814" y="735980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>
                <a:solidFill>
                  <a:srgbClr val="FF0000"/>
                </a:solidFill>
              </a:rPr>
              <a:t>Ötödik</a:t>
            </a:r>
            <a:endParaRPr lang="hu-HU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3</a:t>
            </a:fld>
            <a:endParaRPr lang="hu-HU" altLang="hu-HU"/>
          </a:p>
        </p:txBody>
      </p:sp>
      <p:sp>
        <p:nvSpPr>
          <p:cNvPr id="6" name="Szövegdoboz 5"/>
          <p:cNvSpPr txBox="1"/>
          <p:nvPr/>
        </p:nvSpPr>
        <p:spPr>
          <a:xfrm>
            <a:off x="531854" y="2056648"/>
            <a:ext cx="62642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b="1" dirty="0" smtClean="0">
                <a:solidFill>
                  <a:srgbClr val="C00000"/>
                </a:solidFill>
              </a:rPr>
              <a:t>Ókor</a:t>
            </a:r>
            <a:endParaRPr lang="hu-HU" sz="4000" b="1" dirty="0">
              <a:solidFill>
                <a:srgbClr val="C00000"/>
              </a:solidFill>
            </a:endParaRPr>
          </a:p>
        </p:txBody>
      </p:sp>
      <p:pic>
        <p:nvPicPr>
          <p:cNvPr id="35328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7363" y="2271375"/>
            <a:ext cx="2857500" cy="2276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659080" y="29577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dirty="0"/>
              <a:t>Az első ismert mechanikus számológép, az abakusz, kb. 5000 éves</a:t>
            </a:r>
          </a:p>
        </p:txBody>
      </p:sp>
      <p:sp>
        <p:nvSpPr>
          <p:cNvPr id="12" name="Téglalap 11"/>
          <p:cNvSpPr/>
          <p:nvPr/>
        </p:nvSpPr>
        <p:spPr>
          <a:xfrm>
            <a:off x="531854" y="1194515"/>
            <a:ext cx="808369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/>
              <a:t>Eszközöket </a:t>
            </a:r>
            <a:r>
              <a:rPr lang="hu-HU" dirty="0" smtClean="0"/>
              <a:t>kb</a:t>
            </a:r>
            <a:r>
              <a:rPr lang="hu-HU" dirty="0"/>
              <a:t>. 300 000 éve használ az emberiség, míg a </a:t>
            </a:r>
            <a:r>
              <a:rPr lang="hu-HU" dirty="0" smtClean="0"/>
              <a:t>számfogalom kb.  </a:t>
            </a:r>
            <a:r>
              <a:rPr lang="hu-HU" dirty="0"/>
              <a:t>30 000 </a:t>
            </a:r>
            <a:r>
              <a:rPr lang="hu-HU" dirty="0" smtClean="0"/>
              <a:t>éves </a:t>
            </a:r>
            <a:endParaRPr lang="hu-HU" dirty="0"/>
          </a:p>
        </p:txBody>
      </p:sp>
      <p:sp>
        <p:nvSpPr>
          <p:cNvPr id="13" name="Téglalap 12"/>
          <p:cNvSpPr/>
          <p:nvPr/>
        </p:nvSpPr>
        <p:spPr>
          <a:xfrm>
            <a:off x="531854" y="291141"/>
            <a:ext cx="255913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4000" b="1" dirty="0" smtClean="0">
                <a:solidFill>
                  <a:srgbClr val="C00000"/>
                </a:solidFill>
              </a:rPr>
              <a:t>Őskor</a:t>
            </a:r>
            <a:endParaRPr lang="hu-HU" sz="4000" b="1" dirty="0">
              <a:solidFill>
                <a:srgbClr val="C00000"/>
              </a:solidFill>
            </a:endParaRPr>
          </a:p>
        </p:txBody>
      </p:sp>
      <p:sp>
        <p:nvSpPr>
          <p:cNvPr id="5" name="Téglalap 4"/>
          <p:cNvSpPr/>
          <p:nvPr/>
        </p:nvSpPr>
        <p:spPr>
          <a:xfrm>
            <a:off x="567386" y="3906316"/>
            <a:ext cx="4390946" cy="984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4000" b="1" dirty="0" smtClean="0">
                <a:solidFill>
                  <a:srgbClr val="C00000"/>
                </a:solidFill>
              </a:rPr>
              <a:t>Középkor:</a:t>
            </a:r>
          </a:p>
          <a:p>
            <a:r>
              <a:rPr lang="hu-HU" b="1" dirty="0" smtClean="0"/>
              <a:t>megszaporodtak a számítási feladatok</a:t>
            </a:r>
            <a:endParaRPr lang="hu-HU" b="1" dirty="0"/>
          </a:p>
        </p:txBody>
      </p:sp>
      <p:sp>
        <p:nvSpPr>
          <p:cNvPr id="7" name="Szövegdoboz 6"/>
          <p:cNvSpPr txBox="1"/>
          <p:nvPr/>
        </p:nvSpPr>
        <p:spPr>
          <a:xfrm>
            <a:off x="771896" y="5498275"/>
            <a:ext cx="7879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Az alapok megvannak: adatbevitel (karcolás, írás), aritmetika (a műveletvégzés), memória (a számítás eredménye megmarad)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2887905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30</a:t>
            </a:fld>
            <a:endParaRPr lang="hu-HU" altLang="hu-HU"/>
          </a:p>
        </p:txBody>
      </p:sp>
      <p:sp>
        <p:nvSpPr>
          <p:cNvPr id="5" name="Szövegdoboz 4"/>
          <p:cNvSpPr txBox="1"/>
          <p:nvPr/>
        </p:nvSpPr>
        <p:spPr>
          <a:xfrm>
            <a:off x="973777" y="415636"/>
            <a:ext cx="7903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600" dirty="0" smtClean="0">
                <a:solidFill>
                  <a:srgbClr val="C00000"/>
                </a:solidFill>
              </a:rPr>
              <a:t>Digitális – Analóg </a:t>
            </a:r>
            <a:endParaRPr lang="hu-HU" sz="3600" dirty="0">
              <a:solidFill>
                <a:srgbClr val="C00000"/>
              </a:solidFill>
            </a:endParaRPr>
          </a:p>
        </p:txBody>
      </p:sp>
      <p:sp>
        <p:nvSpPr>
          <p:cNvPr id="6" name="Szövegdoboz 5"/>
          <p:cNvSpPr txBox="1"/>
          <p:nvPr/>
        </p:nvSpPr>
        <p:spPr>
          <a:xfrm>
            <a:off x="1116281" y="1615044"/>
            <a:ext cx="712519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 folyamatok egy része nem „</a:t>
            </a:r>
            <a:r>
              <a:rPr lang="hu-HU" dirty="0" err="1" smtClean="0"/>
              <a:t>kvantált</a:t>
            </a:r>
            <a:r>
              <a:rPr lang="hu-HU" dirty="0" smtClean="0"/>
              <a:t>” -&gt; 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egyik megoldás az A/D majd D/A  konverzió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másik megoldás: analóg számítógépek</a:t>
            </a:r>
            <a:endParaRPr lang="hu-HU" dirty="0"/>
          </a:p>
        </p:txBody>
      </p:sp>
      <p:sp>
        <p:nvSpPr>
          <p:cNvPr id="7" name="Téglalap 6"/>
          <p:cNvSpPr/>
          <p:nvPr/>
        </p:nvSpPr>
        <p:spPr>
          <a:xfrm>
            <a:off x="973777" y="3464396"/>
            <a:ext cx="4124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</a:rPr>
              <a:t>Analóg </a:t>
            </a:r>
            <a:r>
              <a:rPr lang="hu-HU" sz="3200" dirty="0">
                <a:solidFill>
                  <a:srgbClr val="C00000"/>
                </a:solidFill>
              </a:rPr>
              <a:t>számítógépek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389413" y="4381995"/>
            <a:ext cx="559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</a:t>
            </a:r>
            <a:r>
              <a:rPr lang="hu-HU" dirty="0" smtClean="0"/>
              <a:t>ényeg: a folyamat modellezése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0049297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31</a:t>
            </a:fld>
            <a:endParaRPr lang="hu-HU" altLang="hu-HU"/>
          </a:p>
        </p:txBody>
      </p:sp>
      <p:sp>
        <p:nvSpPr>
          <p:cNvPr id="7" name="Téglalap 6"/>
          <p:cNvSpPr/>
          <p:nvPr/>
        </p:nvSpPr>
        <p:spPr>
          <a:xfrm>
            <a:off x="914400" y="353061"/>
            <a:ext cx="4124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</a:rPr>
              <a:t>Analóg </a:t>
            </a:r>
            <a:r>
              <a:rPr lang="hu-HU" sz="3200" dirty="0">
                <a:solidFill>
                  <a:srgbClr val="C00000"/>
                </a:solidFill>
              </a:rPr>
              <a:t>számítógépek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8" name="Szövegdoboz 7"/>
          <p:cNvSpPr txBox="1"/>
          <p:nvPr/>
        </p:nvSpPr>
        <p:spPr>
          <a:xfrm>
            <a:off x="1330036" y="1270660"/>
            <a:ext cx="55932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/>
              <a:t>l</a:t>
            </a:r>
            <a:r>
              <a:rPr lang="hu-HU" dirty="0" smtClean="0"/>
              <a:t>ényeg: a folyamat modellezése </a:t>
            </a:r>
            <a:endParaRPr lang="hu-HU" dirty="0"/>
          </a:p>
        </p:txBody>
      </p:sp>
      <p:pic>
        <p:nvPicPr>
          <p:cNvPr id="367618" name="Picture 2" descr="http://upload.wikimedia.org/wikipedia/commons/thumb/2/27/Sliderule_2005.jpg/300px-Sliderule_20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383537"/>
            <a:ext cx="5417045" cy="1570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Szövegdoboz 8"/>
          <p:cNvSpPr txBox="1"/>
          <p:nvPr/>
        </p:nvSpPr>
        <p:spPr>
          <a:xfrm>
            <a:off x="1330036" y="1827098"/>
            <a:ext cx="50014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Mechanikai megvalósítás: logarléc </a:t>
            </a:r>
            <a:endParaRPr lang="hu-HU" dirty="0"/>
          </a:p>
        </p:txBody>
      </p:sp>
      <p:sp>
        <p:nvSpPr>
          <p:cNvPr id="10" name="Téglalap 9"/>
          <p:cNvSpPr/>
          <p:nvPr/>
        </p:nvSpPr>
        <p:spPr>
          <a:xfrm>
            <a:off x="1263854" y="4328695"/>
            <a:ext cx="5363969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Folyamat modellezés: </a:t>
            </a:r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magával a folyamattal („Hasonlóság és modell”)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/>
              <a:t>u</a:t>
            </a:r>
            <a:r>
              <a:rPr lang="hu-HU" dirty="0" smtClean="0"/>
              <a:t>niverzális (elektronikus) elemekkel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118842620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32</a:t>
            </a:fld>
            <a:endParaRPr lang="hu-HU" altLang="hu-HU"/>
          </a:p>
        </p:txBody>
      </p:sp>
      <p:sp>
        <p:nvSpPr>
          <p:cNvPr id="7" name="Téglalap 6"/>
          <p:cNvSpPr/>
          <p:nvPr/>
        </p:nvSpPr>
        <p:spPr>
          <a:xfrm>
            <a:off x="914400" y="353061"/>
            <a:ext cx="412484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200" dirty="0" smtClean="0">
                <a:solidFill>
                  <a:srgbClr val="C00000"/>
                </a:solidFill>
              </a:rPr>
              <a:t>Analóg </a:t>
            </a:r>
            <a:r>
              <a:rPr lang="hu-HU" sz="3200" dirty="0">
                <a:solidFill>
                  <a:srgbClr val="C00000"/>
                </a:solidFill>
              </a:rPr>
              <a:t>számítógépek</a:t>
            </a:r>
            <a:endParaRPr lang="hu-HU" sz="3200" dirty="0">
              <a:solidFill>
                <a:srgbClr val="C00000"/>
              </a:solidFill>
            </a:endParaRPr>
          </a:p>
        </p:txBody>
      </p:sp>
      <p:sp>
        <p:nvSpPr>
          <p:cNvPr id="10" name="Téglalap 9"/>
          <p:cNvSpPr/>
          <p:nvPr/>
        </p:nvSpPr>
        <p:spPr>
          <a:xfrm>
            <a:off x="1115110" y="1169859"/>
            <a:ext cx="2351926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dirty="0" smtClean="0"/>
              <a:t>elektronikus elemek: </a:t>
            </a:r>
          </a:p>
          <a:p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műveleti erősítő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kondenzátor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u-HU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dirty="0" smtClean="0"/>
              <a:t>ellenállás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26241472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4</a:t>
            </a:fld>
            <a:endParaRPr lang="hu-HU" altLang="hu-HU"/>
          </a:p>
        </p:txBody>
      </p:sp>
      <p:pic>
        <p:nvPicPr>
          <p:cNvPr id="354306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0893" y="415637"/>
            <a:ext cx="301942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6588125" y="4225637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b="1" dirty="0">
                <a:solidFill>
                  <a:srgbClr val="000000"/>
                </a:solidFill>
                <a:latin typeface="Arial" panose="020B0604020202020204" pitchFamily="34" charset="0"/>
              </a:rPr>
              <a:t>John </a:t>
            </a:r>
            <a:r>
              <a:rPr lang="hu-HU" b="1" dirty="0" err="1" smtClean="0">
                <a:solidFill>
                  <a:srgbClr val="000000"/>
                </a:solidFill>
                <a:latin typeface="Arial" panose="020B0604020202020204" pitchFamily="34" charset="0"/>
              </a:rPr>
              <a:t>Napier</a:t>
            </a:r>
            <a:endParaRPr lang="hu-HU" b="1" dirty="0" smtClean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hu-HU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1550-1617</a:t>
            </a:r>
            <a:endParaRPr lang="hu-HU" dirty="0"/>
          </a:p>
        </p:txBody>
      </p:sp>
      <p:sp>
        <p:nvSpPr>
          <p:cNvPr id="6" name="Szövegdoboz 5"/>
          <p:cNvSpPr txBox="1"/>
          <p:nvPr/>
        </p:nvSpPr>
        <p:spPr>
          <a:xfrm>
            <a:off x="866899" y="855023"/>
            <a:ext cx="456012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smtClean="0"/>
              <a:t>Munkássága: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teológia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fegyverek, harci szekerek…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smtClean="0"/>
              <a:t>logaritmus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/>
              <a:t>t</a:t>
            </a:r>
            <a:r>
              <a:rPr lang="hu-HU" sz="2000" dirty="0" smtClean="0"/>
              <a:t>izedestörtek jelölése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000" dirty="0" err="1" smtClean="0"/>
              <a:t>Napier</a:t>
            </a:r>
            <a:r>
              <a:rPr lang="hu-HU" sz="2000" dirty="0" smtClean="0"/>
              <a:t> csontok</a:t>
            </a:r>
          </a:p>
          <a:p>
            <a:endParaRPr lang="hu-HU" sz="2000" dirty="0"/>
          </a:p>
        </p:txBody>
      </p:sp>
      <p:pic>
        <p:nvPicPr>
          <p:cNvPr id="10" name="Kép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777" y="3296355"/>
            <a:ext cx="3832246" cy="2945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7899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5</a:t>
            </a:fld>
            <a:endParaRPr lang="hu-HU" altLang="hu-HU"/>
          </a:p>
        </p:txBody>
      </p:sp>
      <p:pic>
        <p:nvPicPr>
          <p:cNvPr id="354306" name="Picture 2" descr="https://upload.wikimedia.org/wikipedia/commons/thumb/1/19/C_Melperger_-_Wilhelm_Schickard_1632.jpg/250px-C_Melperger_-_Wilhelm_Schickard_163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43" y="1872382"/>
            <a:ext cx="2860757" cy="3604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308" name="Picture 4" descr="undefin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3569" y="24368"/>
            <a:ext cx="4428300" cy="351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églalap 4"/>
          <p:cNvSpPr/>
          <p:nvPr/>
        </p:nvSpPr>
        <p:spPr>
          <a:xfrm>
            <a:off x="1002013" y="5638722"/>
            <a:ext cx="22344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b="1" dirty="0"/>
              <a:t>Wilhelm </a:t>
            </a:r>
            <a:r>
              <a:rPr lang="hu-HU" b="1" dirty="0" err="1" smtClean="0"/>
              <a:t>Schickard</a:t>
            </a:r>
            <a:endParaRPr lang="hu-HU" b="1" dirty="0" smtClean="0"/>
          </a:p>
          <a:p>
            <a:pPr algn="ctr"/>
            <a:r>
              <a:rPr lang="hu-HU" b="1" dirty="0" smtClean="0"/>
              <a:t>1592-1635</a:t>
            </a:r>
            <a:endParaRPr lang="hu-HU" dirty="0"/>
          </a:p>
        </p:txBody>
      </p:sp>
      <p:pic>
        <p:nvPicPr>
          <p:cNvPr id="354310" name="Picture 6" descr="undefin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9" y="3539332"/>
            <a:ext cx="3775157" cy="2831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églalap 5"/>
          <p:cNvSpPr/>
          <p:nvPr/>
        </p:nvSpPr>
        <p:spPr>
          <a:xfrm>
            <a:off x="723443" y="163817"/>
            <a:ext cx="390793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1623-ban </a:t>
            </a:r>
            <a:r>
              <a:rPr lang="hu-HU" dirty="0" err="1">
                <a:solidFill>
                  <a:srgbClr val="202122"/>
                </a:solidFill>
                <a:latin typeface="Arial" panose="020B0604020202020204" pitchFamily="34" charset="0"/>
              </a:rPr>
              <a:t>Schickard</a:t>
            </a:r>
            <a:r>
              <a:rPr lang="hu-HU" dirty="0">
                <a:solidFill>
                  <a:srgbClr val="202122"/>
                </a:solidFill>
                <a:latin typeface="Arial" panose="020B0604020202020204" pitchFamily="34" charset="0"/>
              </a:rPr>
              <a:t> építette az első automatikus számológépet, aminek a számoló óra nevet adta, hogy megkönnyítse a csillagászati számításokat.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346627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6</a:t>
            </a:fld>
            <a:endParaRPr lang="hu-HU" altLang="hu-HU"/>
          </a:p>
        </p:txBody>
      </p:sp>
      <p:pic>
        <p:nvPicPr>
          <p:cNvPr id="353282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47" y="2280886"/>
            <a:ext cx="6521659" cy="3571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880757" y="285790"/>
            <a:ext cx="400462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2400" dirty="0">
                <a:solidFill>
                  <a:srgbClr val="C00000"/>
                </a:solidFill>
              </a:rPr>
              <a:t>Pascal </a:t>
            </a:r>
            <a:r>
              <a:rPr lang="hu-HU" sz="2400" dirty="0" err="1">
                <a:solidFill>
                  <a:srgbClr val="C00000"/>
                </a:solidFill>
              </a:rPr>
              <a:t>számológépe</a:t>
            </a:r>
            <a:r>
              <a:rPr lang="hu-HU" sz="2400" dirty="0">
                <a:solidFill>
                  <a:srgbClr val="C00000"/>
                </a:solidFill>
              </a:rPr>
              <a:t> (1652)</a:t>
            </a:r>
          </a:p>
        </p:txBody>
      </p:sp>
      <p:pic>
        <p:nvPicPr>
          <p:cNvPr id="353284" name="Picture 4" descr="https://upload.wikimedia.org/wikipedia/commons/thumb/9/98/Blaise_Pascal_Versailles.JPG/250px-Blaise_Pascal_Versaill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8872" y="196810"/>
            <a:ext cx="238125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7390606" y="3301074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 smtClean="0"/>
              <a:t>Blaise Pascal</a:t>
            </a:r>
          </a:p>
          <a:p>
            <a:pPr algn="ctr"/>
            <a:r>
              <a:rPr lang="hu-HU" dirty="0" smtClean="0"/>
              <a:t>1623-1662</a:t>
            </a:r>
            <a:endParaRPr lang="hu-HU" dirty="0"/>
          </a:p>
        </p:txBody>
      </p:sp>
      <p:sp>
        <p:nvSpPr>
          <p:cNvPr id="9" name="Téglalap 8"/>
          <p:cNvSpPr/>
          <p:nvPr/>
        </p:nvSpPr>
        <p:spPr>
          <a:xfrm>
            <a:off x="880757" y="102961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u-HU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A tízes </a:t>
            </a:r>
            <a:r>
              <a:rPr lang="hu-HU" sz="1400" dirty="0">
                <a:solidFill>
                  <a:srgbClr val="202122"/>
                </a:solidFill>
                <a:latin typeface="Arial" panose="020B0604020202020204" pitchFamily="34" charset="0"/>
              </a:rPr>
              <a:t>számrendszerre épül, 8 jegyű számokat tud maximálisan kezelni. Olyan nagy népszerűségnek örvendett a korban, hogy elkezdték sorozatban gyártani. E géptípusból mára körülbelül 50 maradt </a:t>
            </a:r>
            <a:r>
              <a:rPr lang="hu-HU" sz="1400" dirty="0" smtClean="0">
                <a:solidFill>
                  <a:srgbClr val="202122"/>
                </a:solidFill>
                <a:latin typeface="Arial" panose="020B0604020202020204" pitchFamily="34" charset="0"/>
              </a:rPr>
              <a:t>fenn.</a:t>
            </a:r>
            <a:endParaRPr lang="hu-HU" sz="1400" dirty="0"/>
          </a:p>
        </p:txBody>
      </p:sp>
    </p:spTree>
    <p:extLst>
      <p:ext uri="{BB962C8B-B14F-4D97-AF65-F5344CB8AC3E}">
        <p14:creationId xmlns:p14="http://schemas.microsoft.com/office/powerpoint/2010/main" val="8446059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7</a:t>
            </a:fld>
            <a:endParaRPr lang="hu-HU" altLang="hu-HU"/>
          </a:p>
        </p:txBody>
      </p:sp>
      <p:pic>
        <p:nvPicPr>
          <p:cNvPr id="355330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5612" y="1363589"/>
            <a:ext cx="6601484" cy="4951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églalap 6"/>
          <p:cNvSpPr/>
          <p:nvPr/>
        </p:nvSpPr>
        <p:spPr>
          <a:xfrm>
            <a:off x="1609105" y="374511"/>
            <a:ext cx="593172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Egy NDK-</a:t>
            </a:r>
            <a:r>
              <a:rPr lang="hu-HU" sz="2000" dirty="0" err="1"/>
              <a:t>beli</a:t>
            </a:r>
            <a:r>
              <a:rPr lang="hu-HU" sz="2000" dirty="0"/>
              <a:t> mechanikus számológép 1958-ból</a:t>
            </a:r>
          </a:p>
        </p:txBody>
      </p:sp>
    </p:spTree>
    <p:extLst>
      <p:ext uri="{BB962C8B-B14F-4D97-AF65-F5344CB8AC3E}">
        <p14:creationId xmlns:p14="http://schemas.microsoft.com/office/powerpoint/2010/main" val="17607392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8</a:t>
            </a:fld>
            <a:endParaRPr lang="hu-HU" altLang="hu-HU"/>
          </a:p>
        </p:txBody>
      </p:sp>
      <p:sp>
        <p:nvSpPr>
          <p:cNvPr id="5" name="Téglalap 4"/>
          <p:cNvSpPr/>
          <p:nvPr/>
        </p:nvSpPr>
        <p:spPr>
          <a:xfrm>
            <a:off x="582294" y="0"/>
            <a:ext cx="58870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3600" b="1" dirty="0">
                <a:solidFill>
                  <a:srgbClr val="910026"/>
                </a:solidFill>
                <a:latin typeface="Arial" panose="020B0604020202020204" pitchFamily="34" charset="0"/>
              </a:rPr>
              <a:t>A programozás feltalálása</a:t>
            </a:r>
            <a:endParaRPr lang="hu-HU" sz="3600" dirty="0">
              <a:solidFill>
                <a:srgbClr val="910026"/>
              </a:solidFill>
            </a:endParaRPr>
          </a:p>
        </p:txBody>
      </p:sp>
      <p:sp>
        <p:nvSpPr>
          <p:cNvPr id="7" name="Téglalap 6"/>
          <p:cNvSpPr/>
          <p:nvPr/>
        </p:nvSpPr>
        <p:spPr>
          <a:xfrm>
            <a:off x="538452" y="665804"/>
            <a:ext cx="829500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1786: Johann Müller német hadmérnök megfogalmazza, hogy szükség van a részeredmények tárolására. Ezen tárolót regiszternek nevezi el és feladatának az adatok ideiglenes elhelyezését jelöli meg.</a:t>
            </a:r>
          </a:p>
          <a:p>
            <a:r>
              <a:rPr lang="hu-HU" sz="1600" dirty="0"/>
              <a:t>Az adatok és részeredmények tárolása egyrészt alapfeltétele a programozhatóságnak, másrészt tényleges lépés afelé</a:t>
            </a:r>
            <a:r>
              <a:rPr lang="hu-HU" sz="1600" dirty="0" smtClean="0"/>
              <a:t>.</a:t>
            </a:r>
          </a:p>
        </p:txBody>
      </p:sp>
      <p:pic>
        <p:nvPicPr>
          <p:cNvPr id="356354" name="Picture 2" descr="undefin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754" y="2008716"/>
            <a:ext cx="2885704" cy="4326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églalap 7"/>
          <p:cNvSpPr/>
          <p:nvPr/>
        </p:nvSpPr>
        <p:spPr>
          <a:xfrm>
            <a:off x="582294" y="2275200"/>
            <a:ext cx="294467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1600" dirty="0"/>
              <a:t>1820-ban Joseph Marie </a:t>
            </a:r>
            <a:r>
              <a:rPr lang="hu-HU" sz="1600" dirty="0" err="1"/>
              <a:t>Jacquard</a:t>
            </a:r>
            <a:r>
              <a:rPr lang="hu-HU" sz="1600" dirty="0"/>
              <a:t> olyan mechanikus szövőgépet épített, mely automatikusan, külső programozás révén szőtt mintákat: a gépet kartonból készült lyukkártya vezérelte, amely a mintákat tárolta. A gép széles körben elterjedt, alkalmazták is a szövőiparban, és létezése olyan tudósokat befolyásolt, mint Neumann János (tudjuk, hogy barátaival élénk eszmecseréket folytatott erről és hasonló gépekről).</a:t>
            </a:r>
          </a:p>
        </p:txBody>
      </p:sp>
      <p:pic>
        <p:nvPicPr>
          <p:cNvPr id="356356" name="Picture 4" descr="https://upload.wikimedia.org/wikipedia/commons/thumb/f/f8/A_la_m%C3%A9moire_de_J.M._Jacquard.jpg/250px-A_la_m%C3%A9moire_de_J.M._Jacquar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2662" y="2008716"/>
            <a:ext cx="2381250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3413924" y="5856600"/>
            <a:ext cx="25827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u-HU" dirty="0"/>
              <a:t>Joseph Marie </a:t>
            </a:r>
            <a:r>
              <a:rPr lang="hu-HU" dirty="0" err="1" smtClean="0"/>
              <a:t>Jacquard</a:t>
            </a:r>
            <a:endParaRPr lang="hu-HU" dirty="0" smtClean="0"/>
          </a:p>
          <a:p>
            <a:pPr algn="ctr"/>
            <a:r>
              <a:rPr lang="hu-HU" dirty="0" smtClean="0"/>
              <a:t>1752-1834 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415492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hu-HU" altLang="hu-HU" smtClean="0"/>
              <a:t>2018. május 24.</a:t>
            </a:r>
            <a:endParaRPr lang="en-US" alt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altLang="hu-HU" smtClean="0"/>
              <a:t>TRANZisztori: a 70 éves tranzisztor és a 60 éves BME EET</a:t>
            </a:r>
            <a:endParaRPr lang="en-US" alt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9D2006E-E1F8-4874-954F-379AF9B05D59}" type="slidenum">
              <a:rPr lang="en-US" altLang="hu-HU" smtClean="0"/>
              <a:pPr>
                <a:defRPr/>
              </a:pPr>
              <a:t>9</a:t>
            </a:fld>
            <a:endParaRPr lang="hu-HU" altLang="hu-HU"/>
          </a:p>
        </p:txBody>
      </p:sp>
      <p:pic>
        <p:nvPicPr>
          <p:cNvPr id="357378" name="Picture 2" descr="https://upload.wikimedia.org/wikipedia/commons/thumb/8/82/CharlesBabbage.jpg/250px-CharlesBabba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050" y="311195"/>
            <a:ext cx="2381250" cy="281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/>
          <p:cNvSpPr txBox="1"/>
          <p:nvPr/>
        </p:nvSpPr>
        <p:spPr>
          <a:xfrm>
            <a:off x="653143" y="2240211"/>
            <a:ext cx="6388925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/>
              <a:t>Aminek minden </a:t>
            </a:r>
            <a:r>
              <a:rPr lang="hu-HU" dirty="0"/>
              <a:t>programozható számológépnek meg kell felelnie</a:t>
            </a:r>
            <a:r>
              <a:rPr lang="hu-HU" dirty="0" smtClean="0"/>
              <a:t>:</a:t>
            </a:r>
          </a:p>
          <a:p>
            <a:endParaRPr lang="hu-H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ne kelljen mindig beállítani a számokat, meg lehessen adni egyszerre az összes számot és műveletet (ez például a </a:t>
            </a:r>
            <a:r>
              <a:rPr lang="hu-HU" sz="1600" dirty="0" smtClean="0"/>
              <a:t>lyukkártya segítségével </a:t>
            </a:r>
            <a:r>
              <a:rPr lang="hu-HU" sz="1600" dirty="0"/>
              <a:t>oldható meg);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legyen utasítás (a művelet a lyukkártyán);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legyen külső programvezérlés (a lyukkártyákon tárolt utasítássorozat, a program);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legyen </a:t>
            </a:r>
            <a:r>
              <a:rPr lang="hu-HU" sz="1600" i="1" dirty="0"/>
              <a:t>bemeneti egység</a:t>
            </a:r>
            <a:r>
              <a:rPr lang="hu-HU" sz="1600" dirty="0"/>
              <a:t> (ez a lyukkártyát olvasó berendezés);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legyen olyan egység, amely a kiindulási és a keletkezett számokat tárolja </a:t>
            </a:r>
            <a:r>
              <a:rPr lang="hu-HU" sz="1600" i="1" dirty="0"/>
              <a:t>(memória);</a:t>
            </a:r>
            <a:endParaRPr lang="hu-HU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legyen </a:t>
            </a:r>
            <a:r>
              <a:rPr lang="hu-HU" sz="1600" i="1" dirty="0"/>
              <a:t>aritmetikai egység,</a:t>
            </a:r>
            <a:r>
              <a:rPr lang="hu-HU" sz="1600" dirty="0"/>
              <a:t> amely számológépen belül a műveleteket végzi el;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1600" dirty="0"/>
              <a:t>legyen </a:t>
            </a:r>
            <a:r>
              <a:rPr lang="hu-HU" sz="1600" i="1" dirty="0"/>
              <a:t>kimeneti egység</a:t>
            </a:r>
            <a:r>
              <a:rPr lang="hu-HU" sz="1600" dirty="0"/>
              <a:t> (a gép nyomtassa ki az eredményt).</a:t>
            </a:r>
          </a:p>
          <a:p>
            <a:endParaRPr lang="hu-HU" dirty="0"/>
          </a:p>
        </p:txBody>
      </p:sp>
      <p:sp>
        <p:nvSpPr>
          <p:cNvPr id="7" name="Szövegdoboz 6"/>
          <p:cNvSpPr txBox="1"/>
          <p:nvPr/>
        </p:nvSpPr>
        <p:spPr>
          <a:xfrm>
            <a:off x="7042068" y="3230088"/>
            <a:ext cx="21019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b="1" dirty="0"/>
              <a:t>Charles </a:t>
            </a:r>
            <a:r>
              <a:rPr lang="hu-HU" b="1" dirty="0" err="1" smtClean="0"/>
              <a:t>Babbage</a:t>
            </a:r>
            <a:endParaRPr lang="hu-HU" b="1" dirty="0" smtClean="0"/>
          </a:p>
          <a:p>
            <a:pPr algn="ctr"/>
            <a:r>
              <a:rPr lang="hu-HU" b="1" dirty="0" smtClean="0"/>
              <a:t>1791-1871</a:t>
            </a:r>
            <a:endParaRPr lang="hu-HU" dirty="0"/>
          </a:p>
        </p:txBody>
      </p:sp>
      <p:pic>
        <p:nvPicPr>
          <p:cNvPr id="353282" name="Picture 2" descr="https://upload.wikimedia.org/wikipedia/commons/thumb/0/09/050114_2529_difference.jpg/220px-050114_2529_differ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1568" y="489890"/>
            <a:ext cx="2095500" cy="15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288" name="Picture 8" descr="undefined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088" y="4269850"/>
            <a:ext cx="2193016" cy="161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églalap 8"/>
          <p:cNvSpPr/>
          <p:nvPr/>
        </p:nvSpPr>
        <p:spPr>
          <a:xfrm>
            <a:off x="653143" y="584891"/>
            <a:ext cx="3008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800" dirty="0">
                <a:solidFill>
                  <a:srgbClr val="910026"/>
                </a:solidFill>
              </a:rPr>
              <a:t>A programozható számítógép </a:t>
            </a:r>
          </a:p>
        </p:txBody>
      </p:sp>
    </p:spTree>
    <p:extLst>
      <p:ext uri="{BB962C8B-B14F-4D97-AF65-F5344CB8AC3E}">
        <p14:creationId xmlns:p14="http://schemas.microsoft.com/office/powerpoint/2010/main" val="1391602445"/>
      </p:ext>
    </p:extLst>
  </p:cSld>
  <p:clrMapOvr>
    <a:masterClrMapping/>
  </p:clrMapOvr>
</p:sld>
</file>

<file path=ppt/theme/theme1.xml><?xml version="1.0" encoding="utf-8"?>
<a:theme xmlns:a="http://schemas.openxmlformats.org/drawingml/2006/main" name="1_Custom Design">
  <a:themeElements>
    <a:clrScheme name="1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1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2_Custom Design">
  <a:themeElements>
    <a:clrScheme name="2_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85000"/>
          </a:lnSpc>
          <a:spcBef>
            <a:spcPct val="25000"/>
          </a:spcBef>
          <a:spcAft>
            <a:spcPct val="0"/>
          </a:spcAft>
          <a:buClrTx/>
          <a:buSzTx/>
          <a:buFontTx/>
          <a:buNone/>
          <a:tabLst/>
          <a:defRPr kumimoji="0" lang="en-US" altLang="hu-H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-té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10483</TotalTime>
  <Words>1114</Words>
  <Application>Microsoft Office PowerPoint</Application>
  <PresentationFormat>Diavetítés a képernyőre (4:3 oldalarány)</PresentationFormat>
  <Paragraphs>320</Paragraphs>
  <Slides>32</Slides>
  <Notes>1</Notes>
  <HiddenSlides>0</HiddenSlides>
  <MMClips>0</MMClips>
  <ScaleCrop>false</ScaleCrop>
  <HeadingPairs>
    <vt:vector size="8" baseType="variant">
      <vt:variant>
        <vt:lpstr>Használt betűtípusok</vt:lpstr>
      </vt:variant>
      <vt:variant>
        <vt:i4>7</vt:i4>
      </vt:variant>
      <vt:variant>
        <vt:lpstr>Téma</vt:lpstr>
      </vt:variant>
      <vt:variant>
        <vt:i4>2</vt:i4>
      </vt:variant>
      <vt:variant>
        <vt:lpstr>Beágyazott OLE kiszolgálók</vt:lpstr>
      </vt:variant>
      <vt:variant>
        <vt:i4>2</vt:i4>
      </vt:variant>
      <vt:variant>
        <vt:lpstr>Diacímek</vt:lpstr>
      </vt:variant>
      <vt:variant>
        <vt:i4>32</vt:i4>
      </vt:variant>
    </vt:vector>
  </HeadingPairs>
  <TitlesOfParts>
    <vt:vector size="43" baseType="lpstr">
      <vt:lpstr>Aptos</vt:lpstr>
      <vt:lpstr>Arial</vt:lpstr>
      <vt:lpstr>Arial Narrow</vt:lpstr>
      <vt:lpstr>Arial Unicode MS</vt:lpstr>
      <vt:lpstr>inherit</vt:lpstr>
      <vt:lpstr>Times New Roman</vt:lpstr>
      <vt:lpstr>Wingdings</vt:lpstr>
      <vt:lpstr>1_Custom Design</vt:lpstr>
      <vt:lpstr>2_Custom Design</vt:lpstr>
      <vt:lpstr>Photo Editor Photo</vt:lpstr>
      <vt:lpstr>Bitmap Image</vt:lpstr>
      <vt:lpstr>Számítógép sztori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MicReD - Poppe Andras</dc:creator>
  <cp:lastModifiedBy>Mizsei János</cp:lastModifiedBy>
  <cp:revision>971</cp:revision>
  <cp:lastPrinted>2000-11-24T10:53:46Z</cp:lastPrinted>
  <dcterms:created xsi:type="dcterms:W3CDTF">2000-11-23T21:23:08Z</dcterms:created>
  <dcterms:modified xsi:type="dcterms:W3CDTF">2024-11-07T08:26:11Z</dcterms:modified>
</cp:coreProperties>
</file>