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2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265" r:id="rId5"/>
    <p:sldId id="385" r:id="rId6"/>
    <p:sldId id="425" r:id="rId7"/>
    <p:sldId id="413" r:id="rId8"/>
    <p:sldId id="405" r:id="rId9"/>
    <p:sldId id="391" r:id="rId10"/>
    <p:sldId id="388" r:id="rId11"/>
    <p:sldId id="390" r:id="rId12"/>
    <p:sldId id="406" r:id="rId13"/>
    <p:sldId id="386" r:id="rId14"/>
    <p:sldId id="409" r:id="rId15"/>
    <p:sldId id="407" r:id="rId16"/>
    <p:sldId id="408" r:id="rId17"/>
    <p:sldId id="412" r:id="rId18"/>
    <p:sldId id="392" r:id="rId19"/>
    <p:sldId id="394" r:id="rId20"/>
    <p:sldId id="396" r:id="rId21"/>
    <p:sldId id="397" r:id="rId22"/>
    <p:sldId id="416" r:id="rId23"/>
    <p:sldId id="415" r:id="rId24"/>
    <p:sldId id="414" r:id="rId25"/>
    <p:sldId id="420" r:id="rId26"/>
    <p:sldId id="417" r:id="rId27"/>
    <p:sldId id="428" r:id="rId28"/>
    <p:sldId id="426" r:id="rId29"/>
    <p:sldId id="427" r:id="rId30"/>
    <p:sldId id="419" r:id="rId31"/>
    <p:sldId id="398" r:id="rId32"/>
    <p:sldId id="422" r:id="rId33"/>
    <p:sldId id="429" r:id="rId34"/>
    <p:sldId id="431" r:id="rId35"/>
    <p:sldId id="430" r:id="rId36"/>
    <p:sldId id="432" r:id="rId37"/>
    <p:sldId id="433" r:id="rId38"/>
    <p:sldId id="434" r:id="rId39"/>
    <p:sldId id="435" r:id="rId40"/>
    <p:sldId id="436" r:id="rId41"/>
    <p:sldId id="437" r:id="rId42"/>
    <p:sldId id="423" r:id="rId43"/>
    <p:sldId id="438" r:id="rId44"/>
    <p:sldId id="439" r:id="rId45"/>
  </p:sldIdLst>
  <p:sldSz cx="9144000" cy="6858000" type="screen4x3"/>
  <p:notesSz cx="6858000" cy="9144000"/>
  <p:embeddedFontLst>
    <p:embeddedFont>
      <p:font typeface="Neo Tech Semilab" panose="020B0604020202020204" charset="-18"/>
      <p:regular r:id="rId48"/>
    </p:embeddedFont>
    <p:embeddedFont>
      <p:font typeface="Neo Tech Semilab Bold Bold" panose="020B0604020202020204" charset="-18"/>
      <p:regular r:id="rId49"/>
      <p:bold r:id="rId50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DA2"/>
    <a:srgbClr val="2E6CB8"/>
    <a:srgbClr val="C7BEDC"/>
    <a:srgbClr val="BE8DA3"/>
    <a:srgbClr val="CC0000"/>
    <a:srgbClr val="FF9B9B"/>
    <a:srgbClr val="FF5050"/>
    <a:srgbClr val="FF7C80"/>
    <a:srgbClr val="FFCC00"/>
    <a:srgbClr val="2659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7814" autoAdjust="0"/>
  </p:normalViewPr>
  <p:slideViewPr>
    <p:cSldViewPr snapToObjects="1">
      <p:cViewPr varScale="1">
        <p:scale>
          <a:sx n="66" d="100"/>
          <a:sy n="66" d="100"/>
        </p:scale>
        <p:origin x="288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0571BD-6B88-48E1-BC8B-E5CB18CE2E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8A660-6C44-4841-8296-5C0E20416A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B8D0651-BD69-4F8E-830F-817BDA403B81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818FC-D10B-4CC8-9F58-D1C419D4BD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4E840-624C-47A4-B0A0-7F01C41197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B8B52B5-8EE1-4B43-BABD-474F8492C5C4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D8C9C-2C0E-4511-8647-26F6E6A677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E401D-73D7-4303-8C5C-59DA0C7C930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8D8E31F-827F-432A-9AA6-3066F4FBFC27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A74F64-D54A-4294-BCA0-2287A7A679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hu-H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897E425-21EB-4EBF-9FB7-37E24CE38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u-HU" noProof="0"/>
              <a:t>Click to edit Master text styles</a:t>
            </a:r>
          </a:p>
          <a:p>
            <a:pPr lvl="1"/>
            <a:r>
              <a:rPr lang="hu-HU" noProof="0"/>
              <a:t>Second level</a:t>
            </a:r>
          </a:p>
          <a:p>
            <a:pPr lvl="2"/>
            <a:r>
              <a:rPr lang="hu-HU" noProof="0"/>
              <a:t>Third level</a:t>
            </a:r>
          </a:p>
          <a:p>
            <a:pPr lvl="3"/>
            <a:r>
              <a:rPr lang="hu-HU" noProof="0"/>
              <a:t>Fourth level</a:t>
            </a:r>
          </a:p>
          <a:p>
            <a:pPr lvl="4"/>
            <a:r>
              <a:rPr lang="hu-HU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CAA50-D8E3-4258-986A-C4C261AD21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7B350-7834-4473-ABF3-B7D05DC23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2617002-4685-4792-9289-4B98FC8988AE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dirty="0">
              <a:sym typeface="Wingdings" panose="05000000000000000000" pitchFamily="2" charset="2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026656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10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4598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11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662219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12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070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13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60011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14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60014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15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01238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16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32202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17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82722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18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0891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19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395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317989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20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17102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21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36327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22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67991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23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09212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24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43447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25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69123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/>
              <a:t>https://www.sparkmuseum.org/bad-to-the-bone/</a:t>
            </a:r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26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44056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27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284711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28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73846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29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6739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899852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30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775577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31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99710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32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80363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33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1665483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34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69650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35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91556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36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305915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37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559348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38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43421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39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93802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4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899705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40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574410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41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869506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hu-H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5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08387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hu-H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6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6237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7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30511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8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3435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b="0" dirty="0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bla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17002-4685-4792-9289-4B98FC8988AE}" type="slidenum">
              <a:rPr lang="en-US" altLang="hu-HU" smtClean="0"/>
              <a:pPr>
                <a:defRPr/>
              </a:pPr>
              <a:t>9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003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8153400" cy="2076451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Click to edit Master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8153400" cy="1752600"/>
          </a:xfrm>
        </p:spPr>
        <p:txBody>
          <a:bodyPr>
            <a:normAutofit/>
          </a:bodyPr>
          <a:lstStyle>
            <a:lvl1pPr marL="0" indent="-144000" algn="l">
              <a:lnSpc>
                <a:spcPct val="100000"/>
              </a:lnSpc>
              <a:spcBef>
                <a:spcPts val="1080"/>
              </a:spcBef>
              <a:buFont typeface="Arial"/>
              <a:buChar char="•"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62000" y="6248400"/>
            <a:ext cx="3657600" cy="365125"/>
          </a:xfrm>
        </p:spPr>
        <p:txBody>
          <a:bodyPr/>
          <a:lstStyle>
            <a:lvl1pPr algn="l">
              <a:buFontTx/>
              <a:buNone/>
              <a:defRPr sz="1500">
                <a:latin typeface="Neo Tech Semilab"/>
                <a:cs typeface="Neo Tech Semilab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2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18E85D-C90F-4581-B355-4E7324BA09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28800"/>
            <a:ext cx="8229600" cy="4297363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57200" y="1143000"/>
            <a:ext cx="8229600" cy="381000"/>
          </a:xfrm>
        </p:spPr>
        <p:txBody>
          <a:bodyPr anchor="ctr"/>
          <a:lstStyle>
            <a:lvl1pPr marL="0" algn="ctr">
              <a:buFontTx/>
              <a:buNone/>
              <a:defRPr sz="2400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EF44465-D62F-4988-8105-23114FF72016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F7C8E4BF-87B6-47BD-A966-5382008F5636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E0BAEA9-6F72-4DDC-87C0-E5A0D187194E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D7A3F8F1-AB95-48A9-925A-00726026CB88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9150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ADD452-FB7F-4295-A354-6C84A890F1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7467600" cy="5105400"/>
          </a:xfrm>
        </p:spPr>
        <p:txBody>
          <a:bodyPr vert="eaVert"/>
          <a:lstStyle/>
          <a:p>
            <a:pPr lvl="0"/>
            <a:r>
              <a:rPr lang="hu-HU" dirty="0"/>
              <a:t>Click to edit Master text styles</a:t>
            </a:r>
          </a:p>
          <a:p>
            <a:pPr lvl="1"/>
            <a:r>
              <a:rPr lang="hu-HU" dirty="0"/>
              <a:t>Second level</a:t>
            </a:r>
          </a:p>
          <a:p>
            <a:pPr lvl="2"/>
            <a:r>
              <a:rPr lang="hu-HU" dirty="0"/>
              <a:t>Third level</a:t>
            </a:r>
          </a:p>
          <a:p>
            <a:pPr lvl="3"/>
            <a:r>
              <a:rPr lang="hu-HU" dirty="0"/>
              <a:t>Fourth level</a:t>
            </a:r>
          </a:p>
          <a:p>
            <a:pPr lvl="4"/>
            <a:r>
              <a:rPr lang="hu-HU" dirty="0"/>
              <a:t>Fifth level</a:t>
            </a:r>
            <a:endParaRPr lang="en-US" dirty="0"/>
          </a:p>
        </p:txBody>
      </p:sp>
      <p:sp>
        <p:nvSpPr>
          <p:cNvPr id="9" name="Vertical Text Placeholder 8"/>
          <p:cNvSpPr>
            <a:spLocks noGrp="1"/>
          </p:cNvSpPr>
          <p:nvPr>
            <p:ph type="body" orient="vert" sz="quarter" idx="16"/>
          </p:nvPr>
        </p:nvSpPr>
        <p:spPr>
          <a:xfrm>
            <a:off x="8153400" y="1143000"/>
            <a:ext cx="838200" cy="5105400"/>
          </a:xfrm>
        </p:spPr>
        <p:txBody>
          <a:bodyPr vert="eaVert" anchor="ctr"/>
          <a:lstStyle>
            <a:lvl1pPr marL="0" indent="0">
              <a:buFontTx/>
              <a:buNone/>
              <a:defRPr sz="240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4649FC0-27D9-4270-BEE9-3CAC4C843BF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96FDEA9E-2A6B-4FD8-A688-CDFFB47362FD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E4E2E1-1300-4EE4-BC1D-60ED9237C8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A320D116-2ED2-4310-BF35-49D75B53AE66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2329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6864AA-3D41-4A9C-861B-D1948DA75E0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609600"/>
          </a:xfrm>
        </p:spPr>
        <p:txBody>
          <a:bodyPr/>
          <a:lstStyle>
            <a:lvl1pPr marL="0" algn="l">
              <a:buFontTx/>
              <a:buNone/>
              <a:defRPr sz="2400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228600" y="1752600"/>
            <a:ext cx="8610600" cy="4419600"/>
          </a:xfrm>
        </p:spPr>
        <p:txBody>
          <a:bodyPr/>
          <a:lstStyle>
            <a:lvl1pPr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4E28132-6966-4390-8A54-1CFA0DD0D62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1185F795-7C25-40A8-A1A1-CC6A898AB9F8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21C0FC-1860-40FF-AD4B-6F76CBAAEF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C41305F1-EB79-44CC-A2C5-58426F4EAECD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51529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DE9241-A5A3-4E02-88F7-AE77D2113F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722313" y="2743200"/>
            <a:ext cx="7772400" cy="1663700"/>
          </a:xfrm>
        </p:spPr>
        <p:txBody>
          <a:bodyPr anchor="b"/>
          <a:lstStyle>
            <a:lvl1pPr>
              <a:buFontTx/>
              <a:buNone/>
              <a:defRPr sz="1700" baseline="0"/>
            </a:lvl1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722313" y="4406900"/>
            <a:ext cx="7772400" cy="850900"/>
          </a:xfrm>
        </p:spPr>
        <p:txBody>
          <a:bodyPr>
            <a:noAutofit/>
          </a:bodyPr>
          <a:lstStyle>
            <a:lvl1pPr marL="0" algn="l">
              <a:spcAft>
                <a:spcPts val="0"/>
              </a:spcAft>
              <a:buFontTx/>
              <a:buNone/>
              <a:defRPr sz="2400" cap="none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13E8355-908B-48CE-A197-440031BA0CCC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5242A5F5-8D69-4126-B23F-E99D93994BC2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340E17-217C-4EEE-8127-BE8894D04A6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C8901DD9-2AA8-42FE-8A0E-192C546D14CF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1432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CCD58E-CBBF-4DD3-85B6-6B9F7DCE18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57200" y="1143000"/>
            <a:ext cx="8229600" cy="381000"/>
          </a:xfrm>
        </p:spPr>
        <p:txBody>
          <a:bodyPr anchor="ctr"/>
          <a:lstStyle>
            <a:lvl1pPr marL="0" algn="ctr">
              <a:buFontTx/>
              <a:buNone/>
              <a:defRPr sz="2400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42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297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B964EAC-614C-4EE1-A09F-9CF7B215A9A8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EF303BA2-C7EF-4DEC-86C0-95273F147860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8AED30-BACF-4EA2-AA96-CD2965C6E2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173E52C8-2756-4AEE-AA23-859CC1FB8964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84127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C17249-3E58-48C3-A494-4A4A4E14DC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67001"/>
            <a:ext cx="4040188" cy="34591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1"/>
            <a:ext cx="4041775" cy="34591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57200" y="1874838"/>
            <a:ext cx="4040188" cy="639762"/>
          </a:xfrm>
        </p:spPr>
        <p:txBody>
          <a:bodyPr anchor="b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57200" y="1143000"/>
            <a:ext cx="8229600" cy="381000"/>
          </a:xfrm>
        </p:spPr>
        <p:txBody>
          <a:bodyPr anchor="ctr"/>
          <a:lstStyle>
            <a:lvl1pPr marL="0" algn="ctr">
              <a:buFontTx/>
              <a:buNone/>
              <a:defRPr sz="2400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4646612" y="1874838"/>
            <a:ext cx="4040188" cy="639762"/>
          </a:xfrm>
        </p:spPr>
        <p:txBody>
          <a:bodyPr anchor="b"/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1E4B757-0A34-4477-981B-A73863CD7EB1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C5D7E18A-9056-4E95-A50F-EE2292A74AB8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04E64FF-C4AD-4BA2-A54A-306B119437B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D6504413-67B3-444D-9120-247E6D283067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0006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E0C8C-4B8E-4363-8FD9-CC6A1A423C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57200" y="1524000"/>
            <a:ext cx="8229600" cy="685800"/>
          </a:xfrm>
        </p:spPr>
        <p:txBody>
          <a:bodyPr anchor="ctr"/>
          <a:lstStyle>
            <a:lvl1pPr marL="0" algn="ctr">
              <a:buFontTx/>
              <a:buNone/>
              <a:defRPr sz="2400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173604-D8A7-43F1-8EDB-A5C1F125D80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3DDFA7A5-7EDC-48D1-A3AA-3FFD82A03099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62384-2C85-43F9-9B34-0A18CDD314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FD8D9F2F-60A9-4967-AA23-5144B80B1E7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8584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3688789-A974-4E70-AF4D-8FF1785FBD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B6005-6E88-4451-86AD-64EE7DA48C7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C0BEE537-11FE-471B-A528-BE869230E623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3F18BC-3D14-4569-8EBE-C038DF865A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16AE45B3-A169-46A7-A289-536F3AAD9E11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6220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5519623-9A5D-404B-A2E7-2A4FE01608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52600"/>
            <a:ext cx="5111750" cy="4572000"/>
          </a:xfrm>
        </p:spPr>
        <p:txBody>
          <a:bodyPr/>
          <a:lstStyle>
            <a:lvl1pPr marL="0" indent="-34200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57200" y="1752600"/>
            <a:ext cx="3008313" cy="4572000"/>
          </a:xfrm>
        </p:spPr>
        <p:txBody>
          <a:bodyPr/>
          <a:lstStyle>
            <a:lvl1pPr>
              <a:buFontTx/>
              <a:buNone/>
              <a:defRPr sz="1500"/>
            </a:lvl1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r>
              <a:rPr lang="hu-HU" dirty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57200" y="1143000"/>
            <a:ext cx="8229600" cy="381000"/>
          </a:xfrm>
        </p:spPr>
        <p:txBody>
          <a:bodyPr anchor="ctr"/>
          <a:lstStyle>
            <a:lvl1pPr marL="0" algn="ctr">
              <a:buFontTx/>
              <a:buNone/>
              <a:defRPr sz="2400" baseline="0">
                <a:solidFill>
                  <a:srgbClr val="234DA2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3B7533-2526-4DF1-AC79-28951F04C939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7D88D5CF-E981-4A13-BE47-7C07CEB45953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61ED208-5023-44CF-9C2E-106BEB342C0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5613B158-4C3F-4D16-9064-A31D8E2C087E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63436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F42B528-FB75-4CBC-A148-7C776C4B0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4600" y="6477000"/>
            <a:ext cx="4343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hu-HU" sz="1200">
                <a:solidFill>
                  <a:srgbClr val="234DA2"/>
                </a:solidFill>
                <a:latin typeface="Neo Tech Semilab Bold Bold" panose="02000000000000000000" pitchFamily="2" charset="-18"/>
              </a:rPr>
              <a:t>www.semilab.com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75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792288" y="5672138"/>
            <a:ext cx="5486400" cy="652462"/>
          </a:xfrm>
        </p:spPr>
        <p:txBody>
          <a:bodyPr/>
          <a:lstStyle>
            <a:lvl1pPr>
              <a:buFontTx/>
              <a:buNone/>
              <a:defRPr sz="1700"/>
            </a:lvl1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92288" y="5105400"/>
            <a:ext cx="7199312" cy="566738"/>
          </a:xfrm>
        </p:spPr>
        <p:txBody>
          <a:bodyPr/>
          <a:lstStyle>
            <a:lvl1pPr algn="l">
              <a:defRPr sz="2400" b="1">
                <a:solidFill>
                  <a:srgbClr val="234DA2"/>
                </a:solidFill>
              </a:defRPr>
            </a:lvl1pPr>
          </a:lstStyle>
          <a:p>
            <a:r>
              <a:rPr lang="hu-HU" dirty="0"/>
              <a:t>Click to edit Master title style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514600" y="0"/>
            <a:ext cx="6477000" cy="914400"/>
          </a:xfrm>
        </p:spPr>
        <p:txBody>
          <a:bodyPr anchor="ctr">
            <a:normAutofit/>
          </a:bodyPr>
          <a:lstStyle>
            <a:lvl1pPr algn="r">
              <a:buFontTx/>
              <a:buNone/>
              <a:defRPr sz="2200" spc="0">
                <a:solidFill>
                  <a:schemeClr val="bg1"/>
                </a:solidFill>
                <a:latin typeface="Neo Tech Semilab Bold Bold"/>
                <a:cs typeface="Neo Tech Semilab Bold Bold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9DA89AB-FE67-48AA-8369-44499573C3B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28600" y="6477000"/>
            <a:ext cx="2286000" cy="365125"/>
          </a:xfrm>
        </p:spPr>
        <p:txBody>
          <a:bodyPr/>
          <a:lstStyle>
            <a:lvl1pPr>
              <a:defRPr>
                <a:latin typeface="Neo Tech Semilab" charset="0"/>
              </a:defRPr>
            </a:lvl1pPr>
          </a:lstStyle>
          <a:p>
            <a:pPr>
              <a:defRPr/>
            </a:pPr>
            <a:fld id="{D57F6DFA-AF75-45B1-955A-2F796B3DA767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E2685F0-D576-4C4A-AFE9-FC21778532F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858000" y="6477000"/>
            <a:ext cx="2133600" cy="365125"/>
          </a:xfrm>
        </p:spPr>
        <p:txBody>
          <a:bodyPr/>
          <a:lstStyle>
            <a:lvl1pPr>
              <a:defRPr>
                <a:latin typeface="Neo Tech Semilab" panose="02000000000000000000" pitchFamily="2" charset="-18"/>
              </a:defRPr>
            </a:lvl1pPr>
          </a:lstStyle>
          <a:p>
            <a:pPr>
              <a:defRPr/>
            </a:pPr>
            <a:fld id="{5D860E08-77A6-4557-A903-2B197CE64CA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80326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293E639-94C9-4647-A060-F5E1AF5039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990600"/>
            <a:ext cx="822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Click to edit Master title style</a:t>
            </a:r>
            <a:endParaRPr lang="en-US" altLang="hu-H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A8ACE90-CBB7-49B2-84DB-684937A9A3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3352800"/>
            <a:ext cx="82296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Click to edit Master text styles</a:t>
            </a:r>
          </a:p>
          <a:p>
            <a:pPr lvl="1"/>
            <a:r>
              <a:rPr lang="hu-HU" altLang="hu-HU"/>
              <a:t>Second level</a:t>
            </a:r>
          </a:p>
          <a:p>
            <a:pPr lvl="2"/>
            <a:r>
              <a:rPr lang="hu-HU" altLang="hu-HU"/>
              <a:t>Third level</a:t>
            </a:r>
          </a:p>
          <a:p>
            <a:pPr lvl="3"/>
            <a:r>
              <a:rPr lang="hu-HU" altLang="hu-HU"/>
              <a:t>Fourth level</a:t>
            </a:r>
          </a:p>
          <a:p>
            <a:pPr lvl="4"/>
            <a:r>
              <a:rPr lang="hu-HU" altLang="hu-HU"/>
              <a:t>Fifth level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CC242-CF80-4852-97FD-8093F3B6E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234DA2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67CC0B2F-3560-4DC5-805C-03E8CAF328D2}" type="datetime1">
              <a:rPr lang="en-US"/>
              <a:pPr>
                <a:defRPr/>
              </a:pPr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18562-F507-4A88-A9A1-2C65603BC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234DA2"/>
                </a:solidFill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99AC9-2406-404D-9976-32646DA57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234DA2"/>
                </a:solidFill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A2153DB-8E0C-4B75-B072-8506850C25B4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500" kern="1200">
          <a:solidFill>
            <a:srgbClr val="234DA2"/>
          </a:solidFill>
          <a:latin typeface="Neo Tech Semilab Bold Bold"/>
          <a:ea typeface="MS PGothic" panose="020B0600070205080204" pitchFamily="34" charset="-128"/>
          <a:cs typeface="MS PGothic" panose="020B0600070205080204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234DA2"/>
          </a:solidFill>
          <a:latin typeface="Neo Tech Semilab Bold Bold" pitchFamily="-112" charset="-18"/>
          <a:ea typeface="MS PGothic" panose="020B0600070205080204" pitchFamily="34" charset="-128"/>
          <a:cs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234DA2"/>
          </a:solidFill>
          <a:latin typeface="Neo Tech Semilab Bold Bold" pitchFamily="-112" charset="-18"/>
          <a:ea typeface="MS PGothic" panose="020B0600070205080204" pitchFamily="34" charset="-128"/>
          <a:cs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234DA2"/>
          </a:solidFill>
          <a:latin typeface="Neo Tech Semilab Bold Bold" pitchFamily="-112" charset="-18"/>
          <a:ea typeface="MS PGothic" panose="020B0600070205080204" pitchFamily="34" charset="-128"/>
          <a:cs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500">
          <a:solidFill>
            <a:srgbClr val="234DA2"/>
          </a:solidFill>
          <a:latin typeface="Neo Tech Semilab Bold Bold" pitchFamily="-112" charset="-18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Tech Semilab Bold Bold" pitchFamily="-112" charset="-18"/>
          <a:ea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Tech Semilab Bold Bold" pitchFamily="-112" charset="-18"/>
          <a:ea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Tech Semilab Bold Bold" pitchFamily="-112" charset="-18"/>
          <a:ea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o Tech Semilab Bold Bold" pitchFamily="-112" charset="-18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marL="1100138" indent="-185738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marL="2014538" indent="-185738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s://www.youtube.com/watch?v=lWjisCgS_hE" TargetMode="Externa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_7h0mzK-rw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YvEnAvouVA" TargetMode="External"/><Relationship Id="rId3" Type="http://schemas.openxmlformats.org/officeDocument/2006/relationships/image" Target="../media/image40.jpeg"/><Relationship Id="rId7" Type="http://schemas.openxmlformats.org/officeDocument/2006/relationships/hyperlink" Target="https://www.youtube.com/watch?v=bXggqlIaJe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db1x2vQ2Z0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hyperlink" Target="https://www.youtube.com/watch?v=gTRVtDXMs4s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FNiHCnqPAH4" TargetMode="External"/><Relationship Id="rId11" Type="http://schemas.openxmlformats.org/officeDocument/2006/relationships/image" Target="../media/image48.jpeg"/><Relationship Id="rId5" Type="http://schemas.openxmlformats.org/officeDocument/2006/relationships/hyperlink" Target="https://www.youtube.com/watch?v=RwQbID53f5o" TargetMode="External"/><Relationship Id="rId15" Type="http://schemas.openxmlformats.org/officeDocument/2006/relationships/image" Target="../media/image52.jpeg"/><Relationship Id="rId10" Type="http://schemas.openxmlformats.org/officeDocument/2006/relationships/image" Target="../media/image47.jpeg"/><Relationship Id="rId4" Type="http://schemas.openxmlformats.org/officeDocument/2006/relationships/hyperlink" Target="https://www.youtube.com/watch?v=Ka3v5dIQGOI" TargetMode="External"/><Relationship Id="rId9" Type="http://schemas.openxmlformats.org/officeDocument/2006/relationships/image" Target="../media/image46.jpeg"/><Relationship Id="rId1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fif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istoricimages.com/products/rsk18689" TargetMode="External"/><Relationship Id="rId5" Type="http://schemas.openxmlformats.org/officeDocument/2006/relationships/image" Target="../media/image76.jpeg"/><Relationship Id="rId10" Type="http://schemas.openxmlformats.org/officeDocument/2006/relationships/image" Target="../media/image80.jpeg"/><Relationship Id="rId4" Type="http://schemas.openxmlformats.org/officeDocument/2006/relationships/image" Target="../media/image75.jpeg"/><Relationship Id="rId9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6vsBcxHPZ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08udju-Mnp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8udju-MnpM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8udju-MnpM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3">
            <a:extLst>
              <a:ext uri="{FF2B5EF4-FFF2-40B4-BE49-F238E27FC236}">
                <a16:creationId xmlns:a16="http://schemas.microsoft.com/office/drawing/2014/main" id="{E8610B76-EC3E-4B49-A477-4E64D3C24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524000"/>
            <a:ext cx="8591872" cy="2076450"/>
          </a:xfrm>
        </p:spPr>
        <p:txBody>
          <a:bodyPr/>
          <a:lstStyle/>
          <a:p>
            <a:r>
              <a:rPr lang="en-US" altLang="hu-HU" sz="3600" dirty="0"/>
              <a:t>From „Horror </a:t>
            </a:r>
            <a:r>
              <a:rPr lang="en-US" altLang="hu-HU" sz="3600" dirty="0" err="1"/>
              <a:t>vacui</a:t>
            </a:r>
            <a:r>
              <a:rPr lang="en-US" altLang="hu-HU" sz="3600" dirty="0"/>
              <a:t>” to </a:t>
            </a:r>
            <a:br>
              <a:rPr lang="hu-HU" altLang="hu-HU" sz="3600" dirty="0"/>
            </a:br>
            <a:r>
              <a:rPr lang="hu-HU" altLang="hu-HU" sz="3600" dirty="0"/>
              <a:t>	</a:t>
            </a:r>
            <a:r>
              <a:rPr lang="en-US" altLang="hu-HU" sz="3600" dirty="0"/>
              <a:t>the Computerized Tomography</a:t>
            </a:r>
            <a:r>
              <a:rPr lang="hu-HU" altLang="hu-HU" sz="3600" dirty="0"/>
              <a:t> (CT)</a:t>
            </a:r>
            <a:endParaRPr lang="hu-HU" altLang="hu-HU" sz="3600" i="1" dirty="0"/>
          </a:p>
        </p:txBody>
      </p:sp>
      <p:sp>
        <p:nvSpPr>
          <p:cNvPr id="15363" name="Date Placeholder 3">
            <a:extLst>
              <a:ext uri="{FF2B5EF4-FFF2-40B4-BE49-F238E27FC236}">
                <a16:creationId xmlns:a16="http://schemas.microsoft.com/office/drawing/2014/main" id="{3FA82559-6800-4EEA-BF8D-0A202C65EB1C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 bwMode="auto">
          <a:xfrm>
            <a:off x="6096000" y="6248400"/>
            <a:ext cx="2819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fld id="{085BF070-F503-4335-901C-BEF930B27ADC}" type="datetime1">
              <a:rPr lang="en-US" altLang="hu-HU" sz="1500" smtClean="0">
                <a:latin typeface="Neo Tech Semilab" panose="02000000000000000000"/>
              </a:rPr>
              <a:pPr eaLnBrk="0" hangingPunct="0"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500">
              <a:latin typeface="Neo Tech Semilab" panose="02000000000000000000"/>
            </a:endParaRPr>
          </a:p>
        </p:txBody>
      </p:sp>
      <p:sp>
        <p:nvSpPr>
          <p:cNvPr id="15365" name="Text Placeholder 45">
            <a:extLst>
              <a:ext uri="{FF2B5EF4-FFF2-40B4-BE49-F238E27FC236}">
                <a16:creationId xmlns:a16="http://schemas.microsoft.com/office/drawing/2014/main" id="{E3044337-B304-47C6-A71F-CA8906965B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568" y="6248400"/>
            <a:ext cx="3657600" cy="365125"/>
          </a:xfrm>
        </p:spPr>
        <p:txBody>
          <a:bodyPr/>
          <a:lstStyle/>
          <a:p>
            <a:r>
              <a:rPr lang="hu-HU" altLang="hu-HU" dirty="0"/>
              <a:t>Ernő KOLLÁR, PhD</a:t>
            </a:r>
          </a:p>
        </p:txBody>
      </p:sp>
      <p:sp>
        <p:nvSpPr>
          <p:cNvPr id="6" name="Title 43">
            <a:extLst>
              <a:ext uri="{FF2B5EF4-FFF2-40B4-BE49-F238E27FC236}">
                <a16:creationId xmlns:a16="http://schemas.microsoft.com/office/drawing/2014/main" id="{F61A14CE-849E-4F40-B3B7-CE2115F556A9}"/>
              </a:ext>
            </a:extLst>
          </p:cNvPr>
          <p:cNvSpPr txBox="1">
            <a:spLocks/>
          </p:cNvSpPr>
          <p:nvPr/>
        </p:nvSpPr>
        <p:spPr bwMode="auto">
          <a:xfrm>
            <a:off x="899592" y="3600449"/>
            <a:ext cx="7272808" cy="18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Neo Tech Semilab Bold Bold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234DA2"/>
                </a:solidFill>
                <a:latin typeface="Neo Tech Semilab Bold Bold" pitchFamily="-112" charset="-18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234DA2"/>
                </a:solidFill>
                <a:latin typeface="Neo Tech Semilab Bold Bold" pitchFamily="-112" charset="-18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234DA2"/>
                </a:solidFill>
                <a:latin typeface="Neo Tech Semilab Bold Bold" pitchFamily="-112" charset="-18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234DA2"/>
                </a:solidFill>
                <a:latin typeface="Neo Tech Semilab Bold Bold" pitchFamily="-112" charset="-18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o Tech Semilab Bold Bold" pitchFamily="-112" charset="-18"/>
                <a:ea typeface="ＭＳ Ｐゴシック" pitchFamily="-112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o Tech Semilab Bold Bold" pitchFamily="-112" charset="-18"/>
                <a:ea typeface="ＭＳ Ｐゴシック" pitchFamily="-112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o Tech Semilab Bold Bold" pitchFamily="-112" charset="-18"/>
                <a:ea typeface="ＭＳ Ｐゴシック" pitchFamily="-112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Neo Tech Semilab Bold Bold" pitchFamily="-112" charset="-18"/>
                <a:ea typeface="ＭＳ Ｐゴシック" pitchFamily="-112" charset="-128"/>
              </a:defRPr>
            </a:lvl9pPr>
          </a:lstStyle>
          <a:p>
            <a:pPr algn="ctr"/>
            <a:r>
              <a:rPr lang="hu-HU" altLang="hu-HU" sz="1600" dirty="0"/>
              <a:t>Ernő KOLLÁR</a:t>
            </a:r>
          </a:p>
          <a:p>
            <a:pPr algn="ctr"/>
            <a:endParaRPr lang="hu-HU" altLang="hu-HU" sz="2000" dirty="0"/>
          </a:p>
          <a:p>
            <a:pPr algn="ctr"/>
            <a:r>
              <a:rPr lang="hu-HU" altLang="hu-HU" sz="2000" dirty="0"/>
              <a:t> </a:t>
            </a:r>
          </a:p>
          <a:p>
            <a:pPr algn="ctr"/>
            <a:r>
              <a:rPr lang="hu-HU" altLang="hu-HU" sz="2000" dirty="0"/>
              <a:t>19 </a:t>
            </a:r>
            <a:r>
              <a:rPr lang="hu-HU" altLang="hu-HU" sz="2000" dirty="0" err="1"/>
              <a:t>October</a:t>
            </a:r>
            <a:r>
              <a:rPr lang="hu-HU" altLang="hu-HU" sz="2000" dirty="0"/>
              <a:t> 2024</a:t>
            </a:r>
            <a:endParaRPr lang="hu-HU" altLang="hu-H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78E78A-CB6C-EC3F-5BA5-A70EE817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38039"/>
            <a:ext cx="4067914" cy="2526389"/>
          </a:xfrm>
          <a:prstGeom prst="rect">
            <a:avLst/>
          </a:prstGeom>
        </p:spPr>
      </p:pic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Magdeburg </a:t>
            </a:r>
            <a:r>
              <a:rPr lang="hu-HU" altLang="hu-HU" dirty="0" err="1"/>
              <a:t>semispheres</a:t>
            </a:r>
            <a:r>
              <a:rPr lang="hu-HU" altLang="hu-HU" dirty="0"/>
              <a:t> - </a:t>
            </a:r>
            <a:r>
              <a:rPr lang="hu-HU" altLang="hu-HU" dirty="0" err="1"/>
              <a:t>today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" name="Picture 2" descr="Magdeburg's hemisphere experiment - ÖHMI AG">
            <a:extLst>
              <a:ext uri="{FF2B5EF4-FFF2-40B4-BE49-F238E27FC236}">
                <a16:creationId xmlns:a16="http://schemas.microsoft.com/office/drawing/2014/main" id="{500EB8BA-7B87-2002-3F35-15FFE9DE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1071200"/>
            <a:ext cx="3994773" cy="252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titled Document">
            <a:extLst>
              <a:ext uri="{FF2B5EF4-FFF2-40B4-BE49-F238E27FC236}">
                <a16:creationId xmlns:a16="http://schemas.microsoft.com/office/drawing/2014/main" id="{9F1BB4B3-1CFE-4177-2D4C-E8A280DD8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6" y="3805281"/>
            <a:ext cx="3909768" cy="245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ICTNET - Contacts">
            <a:extLst>
              <a:ext uri="{FF2B5EF4-FFF2-40B4-BE49-F238E27FC236}">
                <a16:creationId xmlns:a16="http://schemas.microsoft.com/office/drawing/2014/main" id="{D2772F8E-2AE5-7FF9-8AC4-A6AF60F8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148" y="2689266"/>
            <a:ext cx="2454299" cy="24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91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dome with a door&#10;&#10;Description automatically generated">
            <a:extLst>
              <a:ext uri="{FF2B5EF4-FFF2-40B4-BE49-F238E27FC236}">
                <a16:creationId xmlns:a16="http://schemas.microsoft.com/office/drawing/2014/main" id="{CC3C9234-4EF3-EF62-0033-3442738F4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337" y="2117898"/>
            <a:ext cx="6362700" cy="4219575"/>
          </a:xfrm>
          <a:prstGeom prst="rect">
            <a:avLst/>
          </a:prstGeom>
        </p:spPr>
      </p:pic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Magdeburg </a:t>
            </a:r>
            <a:r>
              <a:rPr lang="hu-HU" altLang="hu-HU" dirty="0" err="1"/>
              <a:t>semispheres</a:t>
            </a:r>
            <a:r>
              <a:rPr lang="hu-HU" altLang="hu-HU" dirty="0"/>
              <a:t> - </a:t>
            </a:r>
            <a:r>
              <a:rPr lang="hu-HU" altLang="hu-HU" dirty="0" err="1"/>
              <a:t>at</a:t>
            </a:r>
            <a:r>
              <a:rPr lang="hu-HU" altLang="hu-HU" dirty="0"/>
              <a:t> </a:t>
            </a:r>
            <a:r>
              <a:rPr lang="hu-HU" altLang="hu-HU" dirty="0" err="1"/>
              <a:t>home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2" name="Picture 2" descr="Is it more efficient to leave the fridge open if pouring milk for tea? |  New Scientist">
            <a:extLst>
              <a:ext uri="{FF2B5EF4-FFF2-40B4-BE49-F238E27FC236}">
                <a16:creationId xmlns:a16="http://schemas.microsoft.com/office/drawing/2014/main" id="{D5C0064F-61B1-0F0D-D217-E939910A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8" y="1146349"/>
            <a:ext cx="5322817" cy="354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FC6FC-D0D7-CA08-1D1E-E042C586162B}"/>
              </a:ext>
            </a:extLst>
          </p:cNvPr>
          <p:cNvSpPr txBox="1"/>
          <p:nvPr/>
        </p:nvSpPr>
        <p:spPr>
          <a:xfrm>
            <a:off x="330572" y="4912151"/>
            <a:ext cx="36879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/>
              <a:t>1 [Pa] = 1 [N/m</a:t>
            </a:r>
            <a:r>
              <a:rPr lang="hu-HU" sz="1200" baseline="30000" dirty="0"/>
              <a:t>2</a:t>
            </a:r>
            <a:r>
              <a:rPr lang="hu-HU" sz="1200" dirty="0"/>
              <a:t>]</a:t>
            </a:r>
          </a:p>
          <a:p>
            <a:endParaRPr lang="hu-HU" sz="1200" dirty="0"/>
          </a:p>
          <a:p>
            <a:r>
              <a:rPr lang="hu-HU" sz="1200" dirty="0"/>
              <a:t>10 [Pa] ???</a:t>
            </a:r>
          </a:p>
          <a:p>
            <a:endParaRPr lang="hu-HU" sz="1200" dirty="0"/>
          </a:p>
          <a:p>
            <a:r>
              <a:rPr lang="hu-HU" sz="1200" dirty="0"/>
              <a:t>F = m*g </a:t>
            </a:r>
            <a:r>
              <a:rPr lang="hu-HU" sz="1200" dirty="0">
                <a:sym typeface="Wingdings" panose="05000000000000000000" pitchFamily="2" charset="2"/>
              </a:rPr>
              <a:t> 1 kg * 9.81 m/sec</a:t>
            </a:r>
            <a:r>
              <a:rPr lang="hu-HU" sz="1200" baseline="30000" dirty="0">
                <a:sym typeface="Wingdings" panose="05000000000000000000" pitchFamily="2" charset="2"/>
              </a:rPr>
              <a:t>2   </a:t>
            </a:r>
          </a:p>
          <a:p>
            <a:r>
              <a:rPr lang="hu-HU" sz="1200" baseline="30000" dirty="0">
                <a:sym typeface="Wingdings" panose="05000000000000000000" pitchFamily="2" charset="2"/>
              </a:rPr>
              <a:t>                                 </a:t>
            </a:r>
            <a:r>
              <a:rPr lang="hu-HU" sz="1200" dirty="0"/>
              <a:t> ~ 10 N</a:t>
            </a:r>
          </a:p>
        </p:txBody>
      </p:sp>
    </p:spTree>
    <p:extLst>
      <p:ext uri="{BB962C8B-B14F-4D97-AF65-F5344CB8AC3E}">
        <p14:creationId xmlns:p14="http://schemas.microsoft.com/office/powerpoint/2010/main" val="3335292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dirty="0" err="1"/>
              <a:t>First</a:t>
            </a:r>
            <a:r>
              <a:rPr lang="hu-HU" altLang="hu-HU" dirty="0"/>
              <a:t> </a:t>
            </a:r>
            <a:r>
              <a:rPr lang="hu-HU" altLang="hu-HU" dirty="0" err="1"/>
              <a:t>vacuum</a:t>
            </a:r>
            <a:r>
              <a:rPr lang="hu-HU" altLang="hu-HU" dirty="0"/>
              <a:t> </a:t>
            </a:r>
            <a:r>
              <a:rPr lang="hu-HU" altLang="hu-HU" dirty="0" err="1"/>
              <a:t>pump</a:t>
            </a:r>
            <a:r>
              <a:rPr lang="hu-HU" altLang="hu-HU" dirty="0"/>
              <a:t> - </a:t>
            </a:r>
            <a:r>
              <a:rPr lang="hu-HU" altLang="hu-HU" dirty="0" err="1"/>
              <a:t>Construction</a:t>
            </a:r>
            <a:r>
              <a:rPr lang="hu-HU" altLang="hu-HU" dirty="0"/>
              <a:t> </a:t>
            </a:r>
            <a:r>
              <a:rPr lang="hu-HU" altLang="hu-HU" dirty="0" err="1"/>
              <a:t>question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48" name="Picture 4" descr="1663 Magdeburg Vakuum-Luftpumpe (3.Bauart ) von Otto von G… | Flickr">
            <a:extLst>
              <a:ext uri="{FF2B5EF4-FFF2-40B4-BE49-F238E27FC236}">
                <a16:creationId xmlns:a16="http://schemas.microsoft.com/office/drawing/2014/main" id="{849F89B0-6AEA-C89E-005E-0AFDEF36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77" y="1040224"/>
            <a:ext cx="3431923" cy="457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Otto-von-Guericke-Gesellschaft: Otto-von-Guericke-Museum">
            <a:extLst>
              <a:ext uri="{FF2B5EF4-FFF2-40B4-BE49-F238E27FC236}">
                <a16:creationId xmlns:a16="http://schemas.microsoft.com/office/drawing/2014/main" id="{61B10C75-8A84-D36B-D45B-2D586FDE7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10" y="3783141"/>
            <a:ext cx="2700096" cy="18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paratos técnicos e instrumentación: MÁQUINA DE VACÍO DE OTTO DE GUÉRICKE">
            <a:extLst>
              <a:ext uri="{FF2B5EF4-FFF2-40B4-BE49-F238E27FC236}">
                <a16:creationId xmlns:a16="http://schemas.microsoft.com/office/drawing/2014/main" id="{2A300C4F-9920-B5FF-CEBB-6D1C2B8C5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1" y="1748897"/>
            <a:ext cx="2700096" cy="19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Otto von Guericke | Magdeburg Hemispheres, Vacuum Pump, Air Pressure |  Britannica">
            <a:extLst>
              <a:ext uri="{FF2B5EF4-FFF2-40B4-BE49-F238E27FC236}">
                <a16:creationId xmlns:a16="http://schemas.microsoft.com/office/drawing/2014/main" id="{944AB6D2-3694-CD42-70F0-2D070EB5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25" y="3112346"/>
            <a:ext cx="2240680" cy="22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tto Von Guericke Vacuum Experiment Photograph by Science Source - Pixels">
            <a:extLst>
              <a:ext uri="{FF2B5EF4-FFF2-40B4-BE49-F238E27FC236}">
                <a16:creationId xmlns:a16="http://schemas.microsoft.com/office/drawing/2014/main" id="{C3E2E5E5-78D7-96A2-0E8B-FF5BF54B7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30" y="996528"/>
            <a:ext cx="2374051" cy="203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Герике, Отто фон — Википедия">
            <a:extLst>
              <a:ext uri="{FF2B5EF4-FFF2-40B4-BE49-F238E27FC236}">
                <a16:creationId xmlns:a16="http://schemas.microsoft.com/office/drawing/2014/main" id="{F5B43B5D-8D45-5CB7-B3DC-F47F0080E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12" y="4647400"/>
            <a:ext cx="1285188" cy="17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32524-BA7B-D640-0C1B-CD1B0844C447}"/>
              </a:ext>
            </a:extLst>
          </p:cNvPr>
          <p:cNvSpPr txBox="1"/>
          <p:nvPr/>
        </p:nvSpPr>
        <p:spPr>
          <a:xfrm>
            <a:off x="395536" y="58614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First</a:t>
            </a:r>
            <a:r>
              <a:rPr lang="hu-HU" dirty="0"/>
              <a:t> </a:t>
            </a:r>
            <a:r>
              <a:rPr lang="hu-HU" dirty="0" err="1"/>
              <a:t>vacuum</a:t>
            </a:r>
            <a:r>
              <a:rPr lang="hu-HU" dirty="0"/>
              <a:t> </a:t>
            </a:r>
            <a:r>
              <a:rPr lang="hu-HU" dirty="0" err="1"/>
              <a:t>pump</a:t>
            </a:r>
            <a:r>
              <a:rPr lang="hu-HU" dirty="0"/>
              <a:t>  - 1654 ??? </a:t>
            </a:r>
          </a:p>
        </p:txBody>
      </p:sp>
    </p:spTree>
    <p:extLst>
      <p:ext uri="{BB962C8B-B14F-4D97-AF65-F5344CB8AC3E}">
        <p14:creationId xmlns:p14="http://schemas.microsoft.com/office/powerpoint/2010/main" val="1231599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 Maquina Neumática De Otto Von Guericke">
            <a:extLst>
              <a:ext uri="{FF2B5EF4-FFF2-40B4-BE49-F238E27FC236}">
                <a16:creationId xmlns:a16="http://schemas.microsoft.com/office/drawing/2014/main" id="{B1159B60-141E-A20D-437E-1C41D0A91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329" y="3429000"/>
            <a:ext cx="4851031" cy="297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ollet's Electrostatic Generator by Science Photo Library">
            <a:extLst>
              <a:ext uri="{FF2B5EF4-FFF2-40B4-BE49-F238E27FC236}">
                <a16:creationId xmlns:a16="http://schemas.microsoft.com/office/drawing/2014/main" id="{03FB556F-86A3-E3B2-B477-A1FA95FAD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2" y="1134581"/>
            <a:ext cx="4812286" cy="284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sz="2400" dirty="0"/>
              <a:t>1663- </a:t>
            </a:r>
            <a:r>
              <a:rPr lang="hu-HU" altLang="hu-HU" sz="2400" dirty="0" err="1"/>
              <a:t>First</a:t>
            </a:r>
            <a:r>
              <a:rPr lang="hu-HU" altLang="hu-HU" sz="2400" dirty="0"/>
              <a:t> </a:t>
            </a:r>
            <a:r>
              <a:rPr lang="hu-HU" altLang="hu-HU" sz="2400" dirty="0" err="1"/>
              <a:t>electrostatic</a:t>
            </a:r>
            <a:r>
              <a:rPr lang="hu-HU" altLang="hu-HU" sz="2400" dirty="0"/>
              <a:t> </a:t>
            </a:r>
            <a:r>
              <a:rPr lang="hu-HU" altLang="hu-HU" sz="2400" dirty="0" err="1"/>
              <a:t>generator</a:t>
            </a:r>
            <a:endParaRPr lang="en-US" altLang="hu-HU" sz="2400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AB178-FD34-FACF-9384-074E8F6DAD57}"/>
              </a:ext>
            </a:extLst>
          </p:cNvPr>
          <p:cNvSpPr txBox="1"/>
          <p:nvPr/>
        </p:nvSpPr>
        <p:spPr>
          <a:xfrm>
            <a:off x="543255" y="4139649"/>
            <a:ext cx="3651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5"/>
              </a:rPr>
              <a:t>https://www.youtube.com/watch?v=lWjisCgS_hE</a:t>
            </a:r>
            <a:endParaRPr lang="hu-HU" sz="1200" dirty="0"/>
          </a:p>
          <a:p>
            <a:endParaRPr lang="hu-HU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53B23-F212-C152-5F66-6EFF508F1037}"/>
              </a:ext>
            </a:extLst>
          </p:cNvPr>
          <p:cNvSpPr txBox="1"/>
          <p:nvPr/>
        </p:nvSpPr>
        <p:spPr>
          <a:xfrm>
            <a:off x="755576" y="989780"/>
            <a:ext cx="28163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Otto von </a:t>
            </a:r>
            <a:r>
              <a:rPr lang="hu-HU" sz="1400" b="1" dirty="0" err="1"/>
              <a:t>Guericke</a:t>
            </a:r>
            <a:endParaRPr lang="hu-HU" sz="1400" b="1" dirty="0"/>
          </a:p>
          <a:p>
            <a:pPr algn="ctr"/>
            <a:r>
              <a:rPr lang="hu-HU" sz="1400" dirty="0"/>
              <a:t>(1602-1686)</a:t>
            </a:r>
          </a:p>
          <a:p>
            <a:pPr algn="ctr"/>
            <a:endParaRPr lang="hu-HU" sz="1400" dirty="0"/>
          </a:p>
        </p:txBody>
      </p:sp>
      <p:pic>
        <p:nvPicPr>
          <p:cNvPr id="7" name="Picture 2" descr="Amazon.com: Otto Von Guericke C1663 Nthe First Electrostatic Generator  Invented By The German Physicist Otto Von Guericke C1663 Which Depended  Upon The Electrification Of A Rotating Ball Of Sulfur Wood Engraving:  Posters">
            <a:extLst>
              <a:ext uri="{FF2B5EF4-FFF2-40B4-BE49-F238E27FC236}">
                <a16:creationId xmlns:a16="http://schemas.microsoft.com/office/drawing/2014/main" id="{ECE80361-A61D-96AF-8BF4-02721A32E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00" y="1018139"/>
            <a:ext cx="3084220" cy="256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lectrostatic Generators: History of Static Electricity - Ikkaro">
            <a:extLst>
              <a:ext uri="{FF2B5EF4-FFF2-40B4-BE49-F238E27FC236}">
                <a16:creationId xmlns:a16="http://schemas.microsoft.com/office/drawing/2014/main" id="{5C976DED-31E5-43B0-1E48-4A9BBC509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9" y="4429511"/>
            <a:ext cx="2699792" cy="196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6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sz="2400" dirty="0" err="1"/>
              <a:t>ElectroStatic</a:t>
            </a:r>
            <a:r>
              <a:rPr lang="hu-HU" altLang="hu-HU" sz="2400" dirty="0"/>
              <a:t> </a:t>
            </a:r>
            <a:r>
              <a:rPr lang="hu-HU" altLang="hu-HU" sz="2400" dirty="0" err="1"/>
              <a:t>generator</a:t>
            </a:r>
            <a:r>
              <a:rPr lang="hu-HU" altLang="hu-HU" sz="2400" dirty="0"/>
              <a:t> - </a:t>
            </a:r>
            <a:r>
              <a:rPr lang="hu-HU" altLang="hu-HU" sz="2400" dirty="0" err="1">
                <a:solidFill>
                  <a:srgbClr val="FFFF00"/>
                </a:solidFill>
              </a:rPr>
              <a:t>ElectroStatic</a:t>
            </a:r>
            <a:r>
              <a:rPr lang="hu-HU" altLang="hu-HU" sz="2400" dirty="0">
                <a:solidFill>
                  <a:srgbClr val="FFFF00"/>
                </a:solidFill>
              </a:rPr>
              <a:t> </a:t>
            </a:r>
            <a:r>
              <a:rPr lang="hu-HU" altLang="hu-HU" sz="2400" dirty="0" err="1">
                <a:solidFill>
                  <a:srgbClr val="FFFF00"/>
                </a:solidFill>
              </a:rPr>
              <a:t>Separation</a:t>
            </a:r>
            <a:endParaRPr lang="en-US" altLang="hu-HU" sz="2800" dirty="0">
              <a:solidFill>
                <a:srgbClr val="FFFF00"/>
              </a:solidFill>
            </a:endParaRP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hu-HU" altLang="hu-HU" dirty="0"/>
              <a:t>1654 - Magdeburg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Picture 2" descr="A drawing of a person holding a baby&#10;&#10;Description automatically generated">
            <a:extLst>
              <a:ext uri="{FF2B5EF4-FFF2-40B4-BE49-F238E27FC236}">
                <a16:creationId xmlns:a16="http://schemas.microsoft.com/office/drawing/2014/main" id="{E898EE76-69B8-50AB-9B3A-3AEE80A2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50" y="1000768"/>
            <a:ext cx="3362648" cy="533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EB61C-9601-0AB2-40FF-56A7A3719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050" y="2830535"/>
            <a:ext cx="5058600" cy="3504027"/>
          </a:xfrm>
          <a:prstGeom prst="rect">
            <a:avLst/>
          </a:prstGeom>
        </p:spPr>
      </p:pic>
      <p:pic>
        <p:nvPicPr>
          <p:cNvPr id="5122" name="Picture 2" descr="Static Electricity Demonstration by Science Photo Library">
            <a:extLst>
              <a:ext uri="{FF2B5EF4-FFF2-40B4-BE49-F238E27FC236}">
                <a16:creationId xmlns:a16="http://schemas.microsoft.com/office/drawing/2014/main" id="{4FF8F69F-72BB-D7BA-E5A7-F8518463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9064"/>
            <a:ext cx="3838563" cy="201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23CE8-37D5-EF1F-134B-567C8BC63D74}"/>
              </a:ext>
            </a:extLst>
          </p:cNvPr>
          <p:cNvSpPr txBox="1"/>
          <p:nvPr/>
        </p:nvSpPr>
        <p:spPr>
          <a:xfrm>
            <a:off x="4521982" y="6003302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hlinkClick r:id="rId6"/>
              </a:rPr>
              <a:t>https://www.youtube.com/watch?v=x_7h0mzK-rw</a:t>
            </a:r>
            <a:endParaRPr lang="hu-HU" sz="1400" dirty="0"/>
          </a:p>
          <a:p>
            <a:endParaRPr lang="hu-HU" sz="1400" dirty="0"/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70318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Mercury</a:t>
            </a:r>
            <a:r>
              <a:rPr lang="hu-HU" altLang="hu-HU" dirty="0"/>
              <a:t> air </a:t>
            </a:r>
            <a:r>
              <a:rPr lang="hu-HU" altLang="hu-HU" dirty="0" err="1"/>
              <a:t>pump</a:t>
            </a:r>
            <a:r>
              <a:rPr lang="hu-HU" altLang="hu-HU" dirty="0"/>
              <a:t> (~2 </a:t>
            </a:r>
            <a:r>
              <a:rPr lang="hu-HU" altLang="hu-HU" dirty="0" err="1"/>
              <a:t>Torr</a:t>
            </a:r>
            <a:r>
              <a:rPr lang="hu-HU" altLang="hu-HU" dirty="0"/>
              <a:t>) , 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hu-HU" altLang="hu-HU" dirty="0"/>
              <a:t>1855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232BA-B2C1-33D9-E6A3-10B26E865383}"/>
              </a:ext>
            </a:extLst>
          </p:cNvPr>
          <p:cNvSpPr txBox="1"/>
          <p:nvPr/>
        </p:nvSpPr>
        <p:spPr>
          <a:xfrm>
            <a:off x="433274" y="4631405"/>
            <a:ext cx="28163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400" b="1" dirty="0"/>
              <a:t>Geißler, </a:t>
            </a:r>
            <a:endParaRPr lang="hu-HU" sz="1400" b="1" dirty="0"/>
          </a:p>
          <a:p>
            <a:pPr algn="ctr"/>
            <a:r>
              <a:rPr lang="de-DE" sz="1400" b="1" dirty="0"/>
              <a:t>Johann Heinrich Wilhelm</a:t>
            </a:r>
            <a:endParaRPr lang="hu-HU" sz="1400" b="1" dirty="0"/>
          </a:p>
          <a:p>
            <a:pPr algn="ctr"/>
            <a:r>
              <a:rPr lang="de-DE" sz="1400" dirty="0"/>
              <a:t>(1814-1879)</a:t>
            </a:r>
            <a:endParaRPr lang="hu-HU" sz="1400" dirty="0"/>
          </a:p>
          <a:p>
            <a:pPr algn="ctr"/>
            <a:endParaRPr lang="hu-HU" sz="1400" dirty="0"/>
          </a:p>
        </p:txBody>
      </p:sp>
      <p:pic>
        <p:nvPicPr>
          <p:cNvPr id="2050" name="Picture 2" descr="Geissler's Tubes">
            <a:extLst>
              <a:ext uri="{FF2B5EF4-FFF2-40B4-BE49-F238E27FC236}">
                <a16:creationId xmlns:a16="http://schemas.microsoft.com/office/drawing/2014/main" id="{511AB6E2-7ADF-0C1B-B8BF-A8B8896DE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09" y="2494005"/>
            <a:ext cx="3495597" cy="36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DECEB7B7-052D-6BC7-C734-87446637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6" y="1628481"/>
            <a:ext cx="2731195" cy="29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BC6ECB-5454-DAE0-BA1E-1F8ED50DBD9A}"/>
              </a:ext>
            </a:extLst>
          </p:cNvPr>
          <p:cNvSpPr txBox="1"/>
          <p:nvPr/>
        </p:nvSpPr>
        <p:spPr>
          <a:xfrm>
            <a:off x="3568956" y="1207534"/>
            <a:ext cx="636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760 [</a:t>
            </a:r>
            <a:r>
              <a:rPr lang="hu-HU" dirty="0" err="1"/>
              <a:t>mmHg</a:t>
            </a:r>
            <a:r>
              <a:rPr lang="hu-HU" dirty="0"/>
              <a:t>] = 760 [</a:t>
            </a:r>
            <a:r>
              <a:rPr lang="hu-HU" dirty="0" err="1"/>
              <a:t>torr</a:t>
            </a:r>
            <a:r>
              <a:rPr lang="hu-HU" dirty="0"/>
              <a:t>] = 101 325 [Pa] = 1 [</a:t>
            </a:r>
            <a:r>
              <a:rPr lang="hu-HU" dirty="0" err="1"/>
              <a:t>atm</a:t>
            </a:r>
            <a:r>
              <a:rPr lang="hu-HU" dirty="0"/>
              <a:t>]</a:t>
            </a:r>
          </a:p>
          <a:p>
            <a:r>
              <a:rPr lang="hu-HU" dirty="0"/>
              <a:t>    1 [</a:t>
            </a:r>
            <a:r>
              <a:rPr lang="hu-HU" dirty="0" err="1"/>
              <a:t>mmHg</a:t>
            </a:r>
            <a:r>
              <a:rPr lang="hu-HU" dirty="0"/>
              <a:t>] =     1 [</a:t>
            </a:r>
            <a:r>
              <a:rPr lang="hu-HU" dirty="0" err="1"/>
              <a:t>torr</a:t>
            </a:r>
            <a:r>
              <a:rPr lang="hu-HU" dirty="0"/>
              <a:t>] = 133,322 [Pa]</a:t>
            </a:r>
          </a:p>
        </p:txBody>
      </p:sp>
      <p:pic>
        <p:nvPicPr>
          <p:cNvPr id="6148" name="Picture 4" descr="Mercury Verschiebung Pumpe von Heinrich Geissler, graviert Vintage  Illustration. Trousset Enzyklopädie (1886-1891 Stock-Vektorgrafik - Alamy">
            <a:extLst>
              <a:ext uri="{FF2B5EF4-FFF2-40B4-BE49-F238E27FC236}">
                <a16:creationId xmlns:a16="http://schemas.microsoft.com/office/drawing/2014/main" id="{F06FE558-B896-9687-E653-4447B7D1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16" y="1927057"/>
            <a:ext cx="1457325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F06F73-0A75-1478-A3C3-F80A2E64105F}"/>
              </a:ext>
            </a:extLst>
          </p:cNvPr>
          <p:cNvSpPr txBox="1"/>
          <p:nvPr/>
        </p:nvSpPr>
        <p:spPr>
          <a:xfrm>
            <a:off x="23070" y="5912061"/>
            <a:ext cx="35902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6"/>
              </a:rPr>
              <a:t>https://www.youtube.com/watch?v=bdb1x2vQ2Z0</a:t>
            </a:r>
            <a:endParaRPr lang="hu-HU" sz="1200" dirty="0"/>
          </a:p>
          <a:p>
            <a:endParaRPr lang="hu-HU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A93E0A-F8BE-DD9A-AB9B-6C85BE0226D6}"/>
              </a:ext>
            </a:extLst>
          </p:cNvPr>
          <p:cNvSpPr txBox="1"/>
          <p:nvPr/>
        </p:nvSpPr>
        <p:spPr>
          <a:xfrm>
            <a:off x="31698" y="6167639"/>
            <a:ext cx="3495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7"/>
              </a:rPr>
              <a:t>https://www.youtube.com/watch?v=bXggqlIaJeU</a:t>
            </a:r>
            <a:endParaRPr lang="hu-HU" sz="1200" dirty="0"/>
          </a:p>
          <a:p>
            <a:endParaRPr lang="hu-HU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F24F4-605B-EE32-9637-7D31CEA58F99}"/>
              </a:ext>
            </a:extLst>
          </p:cNvPr>
          <p:cNvSpPr txBox="1"/>
          <p:nvPr/>
        </p:nvSpPr>
        <p:spPr>
          <a:xfrm>
            <a:off x="-10490" y="5609485"/>
            <a:ext cx="36717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8"/>
              </a:rPr>
              <a:t>https://www.youtube.com/watch?v=NYvEnAvouVA</a:t>
            </a:r>
            <a:endParaRPr lang="hu-HU" sz="1200" dirty="0"/>
          </a:p>
          <a:p>
            <a:endParaRPr lang="hu-H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79C2A-70C8-F22A-76FA-8A7D07EF2BA8}"/>
              </a:ext>
            </a:extLst>
          </p:cNvPr>
          <p:cNvSpPr txBox="1"/>
          <p:nvPr/>
        </p:nvSpPr>
        <p:spPr>
          <a:xfrm>
            <a:off x="-41067" y="5335225"/>
            <a:ext cx="3672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9"/>
              </a:rPr>
              <a:t>https://www.youtube.com/watch?v=gTRVtDXMs4s</a:t>
            </a:r>
            <a:endParaRPr lang="hu-HU" sz="1200" dirty="0"/>
          </a:p>
          <a:p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378165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Crookes</a:t>
            </a:r>
            <a:r>
              <a:rPr lang="hu-HU" altLang="hu-HU" dirty="0"/>
              <a:t> </a:t>
            </a:r>
            <a:r>
              <a:rPr lang="hu-HU" altLang="hu-HU" dirty="0" err="1"/>
              <a:t>tube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0" name="Picture 2" descr="William Crookes">
            <a:extLst>
              <a:ext uri="{FF2B5EF4-FFF2-40B4-BE49-F238E27FC236}">
                <a16:creationId xmlns:a16="http://schemas.microsoft.com/office/drawing/2014/main" id="{6183EF91-1E6D-0DF1-D117-F29B897A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" y="1196188"/>
            <a:ext cx="1272091" cy="185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66322-ED12-E416-0F94-233EF2293CDB}"/>
              </a:ext>
            </a:extLst>
          </p:cNvPr>
          <p:cNvSpPr txBox="1"/>
          <p:nvPr/>
        </p:nvSpPr>
        <p:spPr>
          <a:xfrm>
            <a:off x="209285" y="3119379"/>
            <a:ext cx="2314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Sir William Crookes</a:t>
            </a:r>
            <a:endParaRPr lang="hu-HU" sz="1400" b="1" dirty="0"/>
          </a:p>
          <a:p>
            <a:pPr algn="ctr"/>
            <a:r>
              <a:rPr lang="hu-HU" sz="1400" dirty="0"/>
              <a:t>(1832-1919)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6CFAE-AB43-1AC7-7EFC-FEAFD0E8F2C7}"/>
              </a:ext>
            </a:extLst>
          </p:cNvPr>
          <p:cNvSpPr txBox="1"/>
          <p:nvPr/>
        </p:nvSpPr>
        <p:spPr>
          <a:xfrm>
            <a:off x="643325" y="6974661"/>
            <a:ext cx="56249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4"/>
              </a:rPr>
              <a:t>https://www.youtube.com/watch?v=Ka3v5dIQGOI</a:t>
            </a:r>
            <a:r>
              <a:rPr lang="hu-HU" sz="1200" dirty="0"/>
              <a:t>, 1:50- 2:15,  2:40-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43659A-9A9E-73B3-667A-C2DC05107246}"/>
              </a:ext>
            </a:extLst>
          </p:cNvPr>
          <p:cNvSpPr txBox="1"/>
          <p:nvPr/>
        </p:nvSpPr>
        <p:spPr>
          <a:xfrm>
            <a:off x="2709004" y="2967335"/>
            <a:ext cx="3896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5"/>
              </a:rPr>
              <a:t>https://www.youtube.com/watch?v=RwQbID53f5o</a:t>
            </a:r>
            <a:endParaRPr lang="hu-HU" sz="1200" dirty="0"/>
          </a:p>
          <a:p>
            <a:r>
              <a:rPr lang="hu-HU" sz="1200" dirty="0"/>
              <a:t>2:00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72F6A-5F90-2B12-D013-8EDB05B8C4FD}"/>
              </a:ext>
            </a:extLst>
          </p:cNvPr>
          <p:cNvSpPr txBox="1"/>
          <p:nvPr/>
        </p:nvSpPr>
        <p:spPr>
          <a:xfrm>
            <a:off x="2651726" y="3457386"/>
            <a:ext cx="7426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6"/>
              </a:rPr>
              <a:t>https://www.youtube.com/watch?v=FNiHCnqPAH4</a:t>
            </a:r>
            <a:endParaRPr lang="hu-HU" sz="1200" dirty="0"/>
          </a:p>
          <a:p>
            <a:endParaRPr lang="hu-HU" sz="1200" dirty="0"/>
          </a:p>
        </p:txBody>
      </p:sp>
      <p:pic>
        <p:nvPicPr>
          <p:cNvPr id="13" name="Picture 2" descr="3: A Crookes tube illustrating the different regions inside a glow dis |  Download Scientific Diagram">
            <a:extLst>
              <a:ext uri="{FF2B5EF4-FFF2-40B4-BE49-F238E27FC236}">
                <a16:creationId xmlns:a16="http://schemas.microsoft.com/office/drawing/2014/main" id="{DD63729F-6CEF-409F-F640-2EAC72CAB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630" y="969095"/>
            <a:ext cx="3727838" cy="19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DEBFDE-7489-B0E5-76BE-6185CF662222}"/>
              </a:ext>
            </a:extLst>
          </p:cNvPr>
          <p:cNvSpPr txBox="1"/>
          <p:nvPr/>
        </p:nvSpPr>
        <p:spPr>
          <a:xfrm>
            <a:off x="7085698" y="3146259"/>
            <a:ext cx="22500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dirty="0"/>
              <a:t>Johann Wilhelm </a:t>
            </a:r>
            <a:r>
              <a:rPr lang="hu-HU" sz="1200" b="1" dirty="0" err="1"/>
              <a:t>Hittorf</a:t>
            </a:r>
            <a:endParaRPr lang="hu-HU" sz="1200" b="1" dirty="0"/>
          </a:p>
          <a:p>
            <a:pPr algn="ctr"/>
            <a:r>
              <a:rPr lang="hu-HU" sz="1200" dirty="0"/>
              <a:t>(1824 - 1914)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0736AE-DE02-8900-2D41-DE2133A01198}"/>
              </a:ext>
            </a:extLst>
          </p:cNvPr>
          <p:cNvSpPr txBox="1"/>
          <p:nvPr/>
        </p:nvSpPr>
        <p:spPr>
          <a:xfrm>
            <a:off x="2320978" y="5909281"/>
            <a:ext cx="158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b="1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Julius </a:t>
            </a:r>
            <a:r>
              <a:rPr lang="de-DE" sz="1200" b="1" i="0" dirty="0" err="1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Plücker</a:t>
            </a:r>
            <a:endParaRPr lang="hu-HU" sz="1200" b="1" i="0" dirty="0">
              <a:solidFill>
                <a:srgbClr val="4D5156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ctr"/>
            <a:r>
              <a:rPr lang="de-DE" sz="1200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(1801 – 1868)</a:t>
            </a:r>
            <a:endParaRPr lang="hu-HU" sz="1200" dirty="0"/>
          </a:p>
        </p:txBody>
      </p:sp>
      <p:pic>
        <p:nvPicPr>
          <p:cNvPr id="3074" name="Picture 2" descr="Julius Plücker - Wikiwand articles">
            <a:extLst>
              <a:ext uri="{FF2B5EF4-FFF2-40B4-BE49-F238E27FC236}">
                <a16:creationId xmlns:a16="http://schemas.microsoft.com/office/drawing/2014/main" id="{DDCC94FE-3DA3-0CFC-4E6C-C3DBB3DE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406" y="4212527"/>
            <a:ext cx="1322064" cy="16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D9A5BF-3B8C-60EB-A9B1-29B6928C02CB}"/>
              </a:ext>
            </a:extLst>
          </p:cNvPr>
          <p:cNvSpPr txBox="1"/>
          <p:nvPr/>
        </p:nvSpPr>
        <p:spPr>
          <a:xfrm>
            <a:off x="3961526" y="5911104"/>
            <a:ext cx="1746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dirty="0" err="1"/>
              <a:t>Eugen</a:t>
            </a:r>
            <a:r>
              <a:rPr lang="hu-HU" sz="1200" b="1" dirty="0"/>
              <a:t> Goldstein </a:t>
            </a:r>
          </a:p>
          <a:p>
            <a:pPr algn="ctr"/>
            <a:r>
              <a:rPr lang="hu-HU" sz="1200" dirty="0"/>
              <a:t>(1850-1930)</a:t>
            </a:r>
          </a:p>
        </p:txBody>
      </p:sp>
      <p:pic>
        <p:nvPicPr>
          <p:cNvPr id="3078" name="Picture 6" descr="ইউজেন গোল্ডস্টেইন - উইকিপিডিয়া">
            <a:extLst>
              <a:ext uri="{FF2B5EF4-FFF2-40B4-BE49-F238E27FC236}">
                <a16:creationId xmlns:a16="http://schemas.microsoft.com/office/drawing/2014/main" id="{4831BC33-13B1-3142-05D1-2459FF713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851" y="4076852"/>
            <a:ext cx="1322064" cy="16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einrich Rudolf Hertz – Wikipedia">
            <a:extLst>
              <a:ext uri="{FF2B5EF4-FFF2-40B4-BE49-F238E27FC236}">
                <a16:creationId xmlns:a16="http://schemas.microsoft.com/office/drawing/2014/main" id="{25690737-A5ED-FD09-CDE1-F2EF3B434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29" y="4088447"/>
            <a:ext cx="1338696" cy="16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4880D3A-19C2-EE6C-5A10-C3A2B81CA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29" y="4097707"/>
            <a:ext cx="1261027" cy="16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B1EF41-5CCE-0081-80E2-A7E1DE403C26}"/>
              </a:ext>
            </a:extLst>
          </p:cNvPr>
          <p:cNvSpPr txBox="1"/>
          <p:nvPr/>
        </p:nvSpPr>
        <p:spPr>
          <a:xfrm>
            <a:off x="7406263" y="5934288"/>
            <a:ext cx="1608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Lénárd Fülöp</a:t>
            </a:r>
            <a:r>
              <a:rPr lang="hu-HU" sz="1200" b="1" dirty="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</a:p>
          <a:p>
            <a:pPr algn="ctr"/>
            <a:r>
              <a:rPr lang="hu-HU" sz="1200" dirty="0">
                <a:solidFill>
                  <a:srgbClr val="202122"/>
                </a:solidFill>
                <a:highlight>
                  <a:srgbClr val="FFFFFF"/>
                </a:highlight>
              </a:rPr>
              <a:t>(1862-1947)</a:t>
            </a:r>
            <a:endParaRPr lang="hu-HU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990A71-D7FA-96FB-FFFB-C315826616FB}"/>
              </a:ext>
            </a:extLst>
          </p:cNvPr>
          <p:cNvSpPr txBox="1"/>
          <p:nvPr/>
        </p:nvSpPr>
        <p:spPr>
          <a:xfrm>
            <a:off x="5842888" y="5970802"/>
            <a:ext cx="1545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200" b="1" i="0" dirty="0">
                <a:effectLst/>
                <a:highlight>
                  <a:srgbClr val="FFFFFF"/>
                </a:highlight>
                <a:latin typeface="+mj-lt"/>
              </a:rPr>
              <a:t>Heinrich Hertz</a:t>
            </a:r>
            <a:endParaRPr lang="hu-HU" sz="1200" b="1" dirty="0">
              <a:highlight>
                <a:srgbClr val="FFFFFF"/>
              </a:highlight>
              <a:latin typeface="+mj-lt"/>
            </a:endParaRPr>
          </a:p>
          <a:p>
            <a:pPr algn="ctr"/>
            <a:r>
              <a:rPr lang="hu-HU" sz="1200" b="0" i="0" dirty="0">
                <a:effectLst/>
                <a:highlight>
                  <a:srgbClr val="FFFFFF"/>
                </a:highlight>
                <a:latin typeface="+mj-lt"/>
              </a:rPr>
              <a:t>(1857-1894)</a:t>
            </a:r>
          </a:p>
          <a:p>
            <a:pPr algn="l"/>
            <a:endParaRPr lang="hu-HU" sz="1100" b="0" i="0" dirty="0">
              <a:effectLst/>
              <a:highlight>
                <a:srgbClr val="FFFFFF"/>
              </a:highlight>
              <a:latin typeface="+mj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EBD913-66D1-DF68-2027-FC50BCAB6CF0}"/>
              </a:ext>
            </a:extLst>
          </p:cNvPr>
          <p:cNvGrpSpPr/>
          <p:nvPr/>
        </p:nvGrpSpPr>
        <p:grpSpPr>
          <a:xfrm>
            <a:off x="320278" y="3649819"/>
            <a:ext cx="1848711" cy="2687152"/>
            <a:chOff x="320278" y="3649819"/>
            <a:chExt cx="1848711" cy="268715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6BB09BB-CB21-526B-E4BE-4235F4248440}"/>
                </a:ext>
              </a:extLst>
            </p:cNvPr>
            <p:cNvSpPr txBox="1"/>
            <p:nvPr/>
          </p:nvSpPr>
          <p:spPr>
            <a:xfrm>
              <a:off x="320278" y="5875306"/>
              <a:ext cx="184871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u-HU" sz="1200" b="1" i="0" dirty="0" err="1">
                  <a:effectLst/>
                  <a:highlight>
                    <a:srgbClr val="FFFFFF"/>
                  </a:highlight>
                  <a:latin typeface="+mj-lt"/>
                </a:rPr>
                <a:t>Kristian</a:t>
              </a:r>
              <a:r>
                <a:rPr lang="hu-HU" sz="1200" b="1" i="0" dirty="0">
                  <a:effectLst/>
                  <a:highlight>
                    <a:srgbClr val="FFFFFF"/>
                  </a:highlight>
                  <a:latin typeface="+mj-lt"/>
                </a:rPr>
                <a:t> </a:t>
              </a:r>
              <a:r>
                <a:rPr lang="hu-HU" sz="1200" b="1" i="0" dirty="0" err="1">
                  <a:effectLst/>
                  <a:highlight>
                    <a:srgbClr val="FFFFFF"/>
                  </a:highlight>
                  <a:latin typeface="+mj-lt"/>
                </a:rPr>
                <a:t>Birkeland</a:t>
              </a:r>
              <a:r>
                <a:rPr lang="hu-HU" sz="1200" b="1" i="0" dirty="0">
                  <a:effectLst/>
                  <a:highlight>
                    <a:srgbClr val="FFFFFF"/>
                  </a:highlight>
                  <a:latin typeface="+mj-lt"/>
                </a:rPr>
                <a:t> </a:t>
              </a:r>
              <a:br>
                <a:rPr lang="hu-HU" sz="1200" b="1" i="0" dirty="0">
                  <a:effectLst/>
                  <a:highlight>
                    <a:srgbClr val="FFFFFF"/>
                  </a:highlight>
                  <a:latin typeface="+mj-lt"/>
                </a:rPr>
              </a:br>
              <a:r>
                <a:rPr lang="hu-HU" sz="1200" b="0" i="0" dirty="0">
                  <a:effectLst/>
                  <a:highlight>
                    <a:srgbClr val="FFFFFF"/>
                  </a:highlight>
                  <a:latin typeface="+mj-lt"/>
                </a:rPr>
                <a:t>(1867-1917)</a:t>
              </a:r>
            </a:p>
          </p:txBody>
        </p:sp>
        <p:pic>
          <p:nvPicPr>
            <p:cNvPr id="3084" name="Picture 12" descr="Kristian Birkeland (1900 előtti kép)">
              <a:extLst>
                <a:ext uri="{FF2B5EF4-FFF2-40B4-BE49-F238E27FC236}">
                  <a16:creationId xmlns:a16="http://schemas.microsoft.com/office/drawing/2014/main" id="{3BF442CA-D08D-9DBD-2A8A-436845D44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80" y="3649819"/>
              <a:ext cx="1755282" cy="225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88" name="Picture 16" descr="Aurora Borealis – Az északi fény nyomában | OTP TRAVEL Utazási Iroda">
            <a:extLst>
              <a:ext uri="{FF2B5EF4-FFF2-40B4-BE49-F238E27FC236}">
                <a16:creationId xmlns:a16="http://schemas.microsoft.com/office/drawing/2014/main" id="{74D728DC-1400-C861-9E5C-2315882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32" y="2677435"/>
            <a:ext cx="6682740" cy="375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rookes' tube | Opinion | Chemistry World">
            <a:extLst>
              <a:ext uri="{FF2B5EF4-FFF2-40B4-BE49-F238E27FC236}">
                <a16:creationId xmlns:a16="http://schemas.microsoft.com/office/drawing/2014/main" id="{14A70DAC-502B-7233-03AA-FEF26D1FC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34" y="1000000"/>
            <a:ext cx="3436723" cy="175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Wilhelm Hittorf – Berlin-Brandenburgische Akademie der Wissenschaften">
            <a:extLst>
              <a:ext uri="{FF2B5EF4-FFF2-40B4-BE49-F238E27FC236}">
                <a16:creationId xmlns:a16="http://schemas.microsoft.com/office/drawing/2014/main" id="{68485F07-026B-4145-0C5C-7EEB639D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63" y="1029668"/>
            <a:ext cx="1431129" cy="190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34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5656" y="0"/>
            <a:ext cx="7515944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Terrella</a:t>
            </a:r>
            <a:r>
              <a:rPr lang="hu-HU" altLang="hu-HU" dirty="0"/>
              <a:t>  - </a:t>
            </a:r>
            <a:r>
              <a:rPr lang="hu-HU" altLang="hu-HU" dirty="0" err="1"/>
              <a:t>Earth</a:t>
            </a:r>
            <a:r>
              <a:rPr lang="hu-HU" altLang="hu-HU" dirty="0"/>
              <a:t> </a:t>
            </a:r>
            <a:r>
              <a:rPr lang="hu-HU" altLang="hu-HU" dirty="0" err="1"/>
              <a:t>model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166A17AB-01CA-84BF-2D49-C4F5DFB3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08" y="1820177"/>
            <a:ext cx="6047222" cy="43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rella">
            <a:extLst>
              <a:ext uri="{FF2B5EF4-FFF2-40B4-BE49-F238E27FC236}">
                <a16:creationId xmlns:a16="http://schemas.microsoft.com/office/drawing/2014/main" id="{E4F380E1-1286-2DBA-B41F-B919B4F3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03" y="1060538"/>
            <a:ext cx="3630097" cy="250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471CAF-5CE9-024B-BD79-CA9636E1F05D}"/>
              </a:ext>
            </a:extLst>
          </p:cNvPr>
          <p:cNvSpPr txBox="1"/>
          <p:nvPr/>
        </p:nvSpPr>
        <p:spPr>
          <a:xfrm>
            <a:off x="6439910" y="3728315"/>
            <a:ext cx="2578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600" b="1" i="0" dirty="0">
                <a:solidFill>
                  <a:srgbClr val="3B4045"/>
                </a:solidFill>
                <a:effectLst/>
                <a:highlight>
                  <a:srgbClr val="FFFFFF"/>
                </a:highlight>
              </a:rPr>
              <a:t>1963</a:t>
            </a:r>
            <a:br>
              <a:rPr lang="hu-HU" sz="1600" b="1" i="0" dirty="0">
                <a:solidFill>
                  <a:srgbClr val="3B4045"/>
                </a:solidFill>
                <a:effectLst/>
                <a:highlight>
                  <a:srgbClr val="FFFFFF"/>
                </a:highlight>
              </a:rPr>
            </a:br>
            <a:r>
              <a:rPr lang="en-US" sz="1600" b="1" i="0" dirty="0">
                <a:solidFill>
                  <a:srgbClr val="3B4045"/>
                </a:solidFill>
                <a:effectLst/>
                <a:highlight>
                  <a:srgbClr val="FFFFFF"/>
                </a:highlight>
              </a:rPr>
              <a:t>U.S. Navy satellite 1963-38C</a:t>
            </a:r>
            <a:endParaRPr lang="hu-HU" sz="1600" dirty="0"/>
          </a:p>
        </p:txBody>
      </p:sp>
      <p:pic>
        <p:nvPicPr>
          <p:cNvPr id="4102" name="Picture 6" descr="APL 1963-038C">
            <a:extLst>
              <a:ext uri="{FF2B5EF4-FFF2-40B4-BE49-F238E27FC236}">
                <a16:creationId xmlns:a16="http://schemas.microsoft.com/office/drawing/2014/main" id="{602400A4-B0D1-D160-C3C7-BE1F2555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93" y="4372245"/>
            <a:ext cx="1491005" cy="172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55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5696" y="0"/>
            <a:ext cx="7155904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sz="2400" dirty="0"/>
              <a:t>X-Ray </a:t>
            </a:r>
            <a:r>
              <a:rPr lang="hu-HU" altLang="hu-HU" sz="2400" dirty="0" err="1"/>
              <a:t>tube</a:t>
            </a:r>
            <a:r>
              <a:rPr lang="hu-HU" altLang="hu-HU" sz="2400" dirty="0"/>
              <a:t> (1895)</a:t>
            </a:r>
            <a:endParaRPr lang="en-US" altLang="hu-HU" sz="2400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CF6FD3-287D-25F8-7065-F0AF6EAFB630}"/>
              </a:ext>
            </a:extLst>
          </p:cNvPr>
          <p:cNvSpPr txBox="1"/>
          <p:nvPr/>
        </p:nvSpPr>
        <p:spPr>
          <a:xfrm>
            <a:off x="6338004" y="5166617"/>
            <a:ext cx="2633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Wilhelm </a:t>
            </a:r>
            <a:r>
              <a:rPr lang="hu-HU" sz="1400" b="1" dirty="0" err="1"/>
              <a:t>Conrad</a:t>
            </a:r>
            <a:r>
              <a:rPr lang="hu-HU" sz="1400" b="1" dirty="0"/>
              <a:t> Röntgen</a:t>
            </a:r>
            <a:br>
              <a:rPr lang="hu-HU" sz="1400" dirty="0"/>
            </a:br>
            <a:r>
              <a:rPr lang="hu-HU" sz="1400" dirty="0"/>
              <a:t> (1845 – 1923)</a:t>
            </a:r>
          </a:p>
        </p:txBody>
      </p:sp>
      <p:pic>
        <p:nvPicPr>
          <p:cNvPr id="9218" name="Picture 2" descr="Wilhelm Roentgen X-ray, 1896 Poster Print by Science Source (18 x 24) -  Walmart.com">
            <a:extLst>
              <a:ext uri="{FF2B5EF4-FFF2-40B4-BE49-F238E27FC236}">
                <a16:creationId xmlns:a16="http://schemas.microsoft.com/office/drawing/2014/main" id="{60669145-6775-34B8-E51E-1B6C4D8AC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" y="1437512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ilhelm Conrad Roentgen | Biography, Discovery, X-Rays, &amp; Facts | Britannica">
            <a:extLst>
              <a:ext uri="{FF2B5EF4-FFF2-40B4-BE49-F238E27FC236}">
                <a16:creationId xmlns:a16="http://schemas.microsoft.com/office/drawing/2014/main" id="{30467B59-3EF7-AC58-3694-1BD6343F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03" y="1347103"/>
            <a:ext cx="2639769" cy="37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9513E11-03C9-C83F-600D-EEDA756A1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82" y="3881480"/>
            <a:ext cx="2942636" cy="203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DC4AAF-71DD-D69C-0720-B1BEC56390E4}"/>
              </a:ext>
            </a:extLst>
          </p:cNvPr>
          <p:cNvSpPr txBox="1"/>
          <p:nvPr/>
        </p:nvSpPr>
        <p:spPr>
          <a:xfrm>
            <a:off x="2438400" y="597699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The Nobel Prize in Physics 1901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459940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sz="2400" dirty="0" err="1"/>
              <a:t>Fluoroscopy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around</a:t>
            </a:r>
            <a:r>
              <a:rPr lang="hu-HU" altLang="hu-HU" sz="2400" dirty="0"/>
              <a:t> 1900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42" name="Picture 2" descr="National Museum Of Health And Medicine (NMHM): Discovery Of, 47% OFF">
            <a:extLst>
              <a:ext uri="{FF2B5EF4-FFF2-40B4-BE49-F238E27FC236}">
                <a16:creationId xmlns:a16="http://schemas.microsoft.com/office/drawing/2014/main" id="{45722516-F695-924B-5016-2679C2F8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912" y="1032497"/>
            <a:ext cx="3786434" cy="53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oentgen Museum &amp; Home, Germany – Explorer/Trekker">
            <a:extLst>
              <a:ext uri="{FF2B5EF4-FFF2-40B4-BE49-F238E27FC236}">
                <a16:creationId xmlns:a16="http://schemas.microsoft.com/office/drawing/2014/main" id="{286E9D2C-0C75-4973-0CF8-85E0B6CAD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3" y="1032497"/>
            <a:ext cx="4497274" cy="337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Bellows-Type Fluoroscope (ca. 1897-1900)">
            <a:extLst>
              <a:ext uri="{FF2B5EF4-FFF2-40B4-BE49-F238E27FC236}">
                <a16:creationId xmlns:a16="http://schemas.microsoft.com/office/drawing/2014/main" id="{751CF6BD-94E7-ADBA-C43C-DEEB548D6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76" y="4420902"/>
            <a:ext cx="2003560" cy="19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ellows-Type Fluoroscope (ca. 1897-1900)">
            <a:extLst>
              <a:ext uri="{FF2B5EF4-FFF2-40B4-BE49-F238E27FC236}">
                <a16:creationId xmlns:a16="http://schemas.microsoft.com/office/drawing/2014/main" id="{BFE223E2-9663-A8BA-AEAF-586BADEE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4" y="4578703"/>
            <a:ext cx="2163838" cy="18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928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dirty="0"/>
          </a:p>
          <a:p>
            <a:endParaRPr lang="hu-HU" altLang="hu-HU" dirty="0" err="1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hu-HU" altLang="hu-HU" dirty="0"/>
              <a:t>...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46" name="Picture 2" descr="Magyar népmesék - első évad (1977) - Filmbook">
            <a:extLst>
              <a:ext uri="{FF2B5EF4-FFF2-40B4-BE49-F238E27FC236}">
                <a16:creationId xmlns:a16="http://schemas.microsoft.com/office/drawing/2014/main" id="{CB28C10E-74CE-077E-ACA9-37E748A5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15755"/>
            <a:ext cx="3822264" cy="21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y interdisciplinary research is the only way to avoid ablated studies  that lead to wrong conclusions">
            <a:extLst>
              <a:ext uri="{FF2B5EF4-FFF2-40B4-BE49-F238E27FC236}">
                <a16:creationId xmlns:a16="http://schemas.microsoft.com/office/drawing/2014/main" id="{DD90E6F3-1E15-EF16-98A8-F3A8C16C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05317"/>
            <a:ext cx="2541662" cy="25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ata Structures Deep Dive (4/8): Trees: Hierarchical Data Representation |  by Pixel Profits | Medium">
            <a:extLst>
              <a:ext uri="{FF2B5EF4-FFF2-40B4-BE49-F238E27FC236}">
                <a16:creationId xmlns:a16="http://schemas.microsoft.com/office/drawing/2014/main" id="{0D145192-3DF2-5024-C0D8-BB4F7533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343947"/>
            <a:ext cx="3781455" cy="21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: (a) Scanning electron microscopy (SEM) view of a MEMS accelerometer [2]; (b) A general scheme of one-axis MEMS accelerometer.">
            <a:extLst>
              <a:ext uri="{FF2B5EF4-FFF2-40B4-BE49-F238E27FC236}">
                <a16:creationId xmlns:a16="http://schemas.microsoft.com/office/drawing/2014/main" id="{5EDE4AA5-F525-7516-4871-D927EB00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41" y="3668266"/>
            <a:ext cx="4866331" cy="26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00F3DE-EE0D-52F0-019E-40E5499F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5" y="1005258"/>
            <a:ext cx="3022997" cy="3869957"/>
          </a:xfrm>
          <a:prstGeom prst="rect">
            <a:avLst/>
          </a:prstGeom>
        </p:spPr>
      </p:pic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7664" y="0"/>
            <a:ext cx="7443936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</a:t>
            </a:r>
            <a:r>
              <a:rPr lang="hu-HU" altLang="hu-HU" sz="2000" dirty="0"/>
              <a:t> </a:t>
            </a:r>
            <a:r>
              <a:rPr lang="en-US" altLang="hu-HU" sz="2000" dirty="0"/>
              <a:t>(CT)</a:t>
            </a:r>
            <a:endParaRPr lang="hu-HU" altLang="hu-HU" sz="2000" dirty="0"/>
          </a:p>
          <a:p>
            <a:r>
              <a:rPr lang="hu-HU" altLang="hu-HU" sz="2000" dirty="0" err="1"/>
              <a:t>Fluoroscope</a:t>
            </a:r>
            <a:r>
              <a:rPr lang="hu-HU" altLang="hu-HU" sz="2000" dirty="0"/>
              <a:t> in </a:t>
            </a:r>
            <a:r>
              <a:rPr lang="hu-HU" altLang="hu-HU" sz="2000" dirty="0" err="1"/>
              <a:t>civilian</a:t>
            </a:r>
            <a:r>
              <a:rPr lang="hu-HU" altLang="hu-HU" sz="2000" dirty="0"/>
              <a:t> life (</a:t>
            </a:r>
            <a:r>
              <a:rPr lang="hu-HU" altLang="hu-HU" sz="2000" dirty="0" err="1"/>
              <a:t>around</a:t>
            </a:r>
            <a:r>
              <a:rPr lang="hu-HU" altLang="hu-HU" sz="2000" dirty="0"/>
              <a:t> 1900),  X-</a:t>
            </a:r>
            <a:r>
              <a:rPr lang="hu-HU" altLang="hu-HU" sz="2000" dirty="0" err="1"/>
              <a:t>ray</a:t>
            </a:r>
            <a:r>
              <a:rPr lang="hu-HU" altLang="hu-HU" sz="2000" dirty="0"/>
              <a:t>: </a:t>
            </a:r>
            <a:r>
              <a:rPr lang="hu-HU" altLang="hu-HU" sz="2000" dirty="0" err="1"/>
              <a:t>Magic</a:t>
            </a:r>
            <a:endParaRPr lang="hu-HU" altLang="hu-HU" sz="2000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Picture 8" descr="A person looking at a mirror&#10;&#10;Description automatically generated">
            <a:extLst>
              <a:ext uri="{FF2B5EF4-FFF2-40B4-BE49-F238E27FC236}">
                <a16:creationId xmlns:a16="http://schemas.microsoft.com/office/drawing/2014/main" id="{83515080-52F9-876A-C2AA-88EE7C4E5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81" y="4936304"/>
            <a:ext cx="1867083" cy="1433585"/>
          </a:xfrm>
          <a:prstGeom prst="rect">
            <a:avLst/>
          </a:prstGeom>
        </p:spPr>
      </p:pic>
      <p:pic>
        <p:nvPicPr>
          <p:cNvPr id="3" name="Picture 2" descr="A poster of a person and person&#10;&#10;Description automatically generated">
            <a:extLst>
              <a:ext uri="{FF2B5EF4-FFF2-40B4-BE49-F238E27FC236}">
                <a16:creationId xmlns:a16="http://schemas.microsoft.com/office/drawing/2014/main" id="{413E201B-A28D-F663-8E49-8620342B6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709" y="1030721"/>
            <a:ext cx="3589962" cy="5388189"/>
          </a:xfrm>
          <a:prstGeom prst="rect">
            <a:avLst/>
          </a:prstGeom>
        </p:spPr>
      </p:pic>
      <p:pic>
        <p:nvPicPr>
          <p:cNvPr id="7" name="Picture 6" descr="A person taking a picture of a person in a lab&#10;&#10;Description automatically generated">
            <a:extLst>
              <a:ext uri="{FF2B5EF4-FFF2-40B4-BE49-F238E27FC236}">
                <a16:creationId xmlns:a16="http://schemas.microsoft.com/office/drawing/2014/main" id="{7A34ED5D-3466-E086-E25E-4F6881356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530" y="4875215"/>
            <a:ext cx="2500332" cy="155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333FC-85A8-A344-67F4-A19AFE57ED89}"/>
              </a:ext>
            </a:extLst>
          </p:cNvPr>
          <p:cNvSpPr txBox="1"/>
          <p:nvPr/>
        </p:nvSpPr>
        <p:spPr>
          <a:xfrm>
            <a:off x="3213971" y="3877310"/>
            <a:ext cx="19210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The First Attempt to Treat Cancer with X Rays by Doctor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Chicotot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 1907 (oil on canvas) by </a:t>
            </a:r>
            <a:r>
              <a:rPr lang="en-US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Chicotot</a:t>
            </a:r>
            <a:r>
              <a:rPr lang="en-US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</a:t>
            </a:r>
            <a:endParaRPr lang="hu-H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143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3648" y="0"/>
            <a:ext cx="758795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sz="2400" dirty="0" err="1"/>
              <a:t>Fluoroscopy</a:t>
            </a:r>
            <a:r>
              <a:rPr lang="hu-HU" altLang="hu-HU" sz="2400" dirty="0"/>
              <a:t> 1910-1920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 descr="A person sitting in a chair looking at a picture&#10;&#10;Description automatically generated">
            <a:extLst>
              <a:ext uri="{FF2B5EF4-FFF2-40B4-BE49-F238E27FC236}">
                <a16:creationId xmlns:a16="http://schemas.microsoft.com/office/drawing/2014/main" id="{9DE9CAAC-8545-6AC0-FD62-F967D948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48463"/>
            <a:ext cx="4274609" cy="4804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46FADF-A1EC-F13E-A3AA-641EC6B4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887" y="985428"/>
            <a:ext cx="3880501" cy="5330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662FA4-835E-D8CC-868F-3A9B41B80A29}"/>
              </a:ext>
            </a:extLst>
          </p:cNvPr>
          <p:cNvSpPr txBox="1"/>
          <p:nvPr/>
        </p:nvSpPr>
        <p:spPr>
          <a:xfrm>
            <a:off x="205154" y="6080306"/>
            <a:ext cx="766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</a:rPr>
              <a:t>1914. </a:t>
            </a:r>
            <a:endParaRPr lang="hu-H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3928C-76E2-7238-60AA-B64367377734}"/>
              </a:ext>
            </a:extLst>
          </p:cNvPr>
          <p:cNvSpPr txBox="1"/>
          <p:nvPr/>
        </p:nvSpPr>
        <p:spPr>
          <a:xfrm>
            <a:off x="3805339" y="6116869"/>
            <a:ext cx="1761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 dirty="0" err="1">
                <a:effectLst/>
              </a:rPr>
              <a:t>Circa</a:t>
            </a:r>
            <a:r>
              <a:rPr lang="hu-HU" b="0" i="0" dirty="0">
                <a:effectLst/>
              </a:rPr>
              <a:t> </a:t>
            </a:r>
            <a:r>
              <a:rPr lang="en-US" b="0" i="0" dirty="0">
                <a:effectLst/>
              </a:rPr>
              <a:t>191</a:t>
            </a:r>
            <a:r>
              <a:rPr lang="hu-HU" b="0" i="0" dirty="0">
                <a:effectLst/>
              </a:rPr>
              <a:t>0</a:t>
            </a:r>
            <a:r>
              <a:rPr lang="en-US" b="0" i="0" dirty="0">
                <a:effectLst/>
              </a:rPr>
              <a:t>.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5650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5656" y="0"/>
            <a:ext cx="7515944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sz="2000" dirty="0"/>
          </a:p>
          <a:p>
            <a:r>
              <a:rPr lang="hu-HU" altLang="hu-HU" sz="2000" dirty="0"/>
              <a:t>X-</a:t>
            </a:r>
            <a:r>
              <a:rPr lang="hu-HU" altLang="hu-HU" sz="2000" dirty="0" err="1"/>
              <a:t>ray</a:t>
            </a:r>
            <a:r>
              <a:rPr lang="hu-HU" altLang="hu-HU" sz="2000" dirty="0"/>
              <a:t> </a:t>
            </a:r>
            <a:r>
              <a:rPr lang="hu-HU" altLang="hu-HU" sz="2000" dirty="0" err="1"/>
              <a:t>treatment</a:t>
            </a:r>
            <a:r>
              <a:rPr lang="hu-HU" altLang="hu-HU" sz="2000" dirty="0"/>
              <a:t> </a:t>
            </a:r>
            <a:r>
              <a:rPr lang="hu-HU" altLang="hu-HU" sz="2000" dirty="0" err="1"/>
              <a:t>circa</a:t>
            </a:r>
            <a:r>
              <a:rPr lang="hu-HU" altLang="hu-HU" sz="2000" dirty="0"/>
              <a:t> 1920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727BB-6C13-8C1F-871B-1DFDBD4D6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91354"/>
            <a:ext cx="4763608" cy="5208692"/>
          </a:xfrm>
          <a:prstGeom prst="rect">
            <a:avLst/>
          </a:prstGeom>
        </p:spPr>
      </p:pic>
      <p:pic>
        <p:nvPicPr>
          <p:cNvPr id="1028" name="Picture 4" descr="Vintage Classic The Matrix Agent Smith Style Polarized Men Sunglasses Cool  Rivet">
            <a:extLst>
              <a:ext uri="{FF2B5EF4-FFF2-40B4-BE49-F238E27FC236}">
                <a16:creationId xmlns:a16="http://schemas.microsoft.com/office/drawing/2014/main" id="{44520FAE-A06A-1A92-E654-C025E04DB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32" y="1091354"/>
            <a:ext cx="3550726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78E1C5-01DB-6914-72DF-1610AEB1A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807" y="3035299"/>
            <a:ext cx="2288715" cy="3274909"/>
          </a:xfrm>
          <a:prstGeom prst="rect">
            <a:avLst/>
          </a:prstGeom>
        </p:spPr>
      </p:pic>
      <p:pic>
        <p:nvPicPr>
          <p:cNvPr id="1030" name="Picture 6" descr="Pirate Eyepatch Black with Skull Print">
            <a:extLst>
              <a:ext uri="{FF2B5EF4-FFF2-40B4-BE49-F238E27FC236}">
                <a16:creationId xmlns:a16="http://schemas.microsoft.com/office/drawing/2014/main" id="{7879F936-282B-AA76-0819-35879102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65" y="4429234"/>
            <a:ext cx="1420278" cy="187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5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sz="2400" dirty="0" err="1"/>
              <a:t>Fluoroscopy</a:t>
            </a:r>
            <a:r>
              <a:rPr lang="hu-HU" altLang="hu-HU" sz="2400" dirty="0"/>
              <a:t> 1929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A5E6A-7F5A-4ED9-6D80-4F74E0D6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695" y="914400"/>
            <a:ext cx="396340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88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sz="2400" dirty="0"/>
              <a:t>F</a:t>
            </a:r>
            <a:r>
              <a:rPr lang="en-US" altLang="hu-HU" sz="2400" dirty="0" err="1"/>
              <a:t>ilmstar</a:t>
            </a:r>
            <a:r>
              <a:rPr lang="en-US" altLang="hu-HU" sz="2400" dirty="0"/>
              <a:t> Judith Allen with the radiograph of her back</a:t>
            </a:r>
            <a:r>
              <a:rPr lang="hu-HU" altLang="hu-HU" sz="2400" dirty="0"/>
              <a:t>, 1930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44" name="Picture 4" descr="Judith Allen - Wikipedia">
            <a:extLst>
              <a:ext uri="{FF2B5EF4-FFF2-40B4-BE49-F238E27FC236}">
                <a16:creationId xmlns:a16="http://schemas.microsoft.com/office/drawing/2014/main" id="{029108EB-3B2F-18A2-2AB1-EFA9EA240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719" y="973842"/>
            <a:ext cx="2245454" cy="26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erfect Back. Los Angeles, California: Miss Judith Allen, young Paramount film actress, exhibiting her perfect back after she was declared the winner...">
            <a:extLst>
              <a:ext uri="{FF2B5EF4-FFF2-40B4-BE49-F238E27FC236}">
                <a16:creationId xmlns:a16="http://schemas.microsoft.com/office/drawing/2014/main" id="{243FDCDF-C198-B046-5404-ECBF7EAAC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57" y="958829"/>
            <a:ext cx="2143027" cy="269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ctress Judith Allen 1938 Vintage Press Photo Print - Historic Images">
            <a:extLst>
              <a:ext uri="{FF2B5EF4-FFF2-40B4-BE49-F238E27FC236}">
                <a16:creationId xmlns:a16="http://schemas.microsoft.com/office/drawing/2014/main" id="{0C1EC6C5-FF85-95A4-E4A2-21843F7C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526" y="3799930"/>
            <a:ext cx="2040583" cy="25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C9A2FA-E7C8-EE80-BD2D-77280C3D120D}"/>
              </a:ext>
            </a:extLst>
          </p:cNvPr>
          <p:cNvSpPr txBox="1"/>
          <p:nvPr/>
        </p:nvSpPr>
        <p:spPr>
          <a:xfrm>
            <a:off x="6482862" y="607452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1400" b="0" i="0" u="none" strike="noStrike" dirty="0" err="1">
                <a:effectLst/>
                <a:highlight>
                  <a:srgbClr val="FFFFFF"/>
                </a:highlight>
                <a:hlinkClick r:id="rId6"/>
              </a:rPr>
              <a:t>Actress</a:t>
            </a:r>
            <a:r>
              <a:rPr lang="hu-HU" sz="1400" b="0" i="0" u="none" strike="noStrike" dirty="0">
                <a:effectLst/>
                <a:highlight>
                  <a:srgbClr val="FFFFFF"/>
                </a:highlight>
                <a:hlinkClick r:id="rId6"/>
              </a:rPr>
              <a:t> </a:t>
            </a:r>
            <a:r>
              <a:rPr lang="hu-HU" sz="1400" b="0" i="0" u="none" strike="noStrike" dirty="0" err="1">
                <a:effectLst/>
                <a:highlight>
                  <a:srgbClr val="FFFFFF"/>
                </a:highlight>
                <a:hlinkClick r:id="rId6"/>
              </a:rPr>
              <a:t>Judith</a:t>
            </a:r>
            <a:r>
              <a:rPr lang="hu-HU" sz="1400" b="0" i="0" u="none" strike="noStrike" dirty="0">
                <a:effectLst/>
                <a:highlight>
                  <a:srgbClr val="FFFFFF"/>
                </a:highlight>
                <a:hlinkClick r:id="rId6"/>
              </a:rPr>
              <a:t> Allen 1938 </a:t>
            </a:r>
            <a:r>
              <a:rPr lang="hu-HU" sz="1400" b="0" i="0" u="none" strike="noStrike" dirty="0" err="1">
                <a:effectLst/>
                <a:highlight>
                  <a:srgbClr val="FFFFFF"/>
                </a:highlight>
                <a:hlinkClick r:id="rId6"/>
              </a:rPr>
              <a:t>Vintage</a:t>
            </a:r>
            <a:endParaRPr lang="hu-HU" sz="1400" b="0" i="0" u="none" strike="noStrike" dirty="0">
              <a:effectLst/>
              <a:highlight>
                <a:srgbClr val="FFFFFF"/>
              </a:highlight>
              <a:hlinkClick r:id="rId6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B1D3F-7CA3-8E14-8B3C-209385F616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4503" y="3737142"/>
            <a:ext cx="2132506" cy="253459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E24E7-9B45-1369-F5B5-1330A85DB784}"/>
              </a:ext>
            </a:extLst>
          </p:cNvPr>
          <p:cNvGrpSpPr>
            <a:grpSpLocks noChangeAspect="1"/>
          </p:cNvGrpSpPr>
          <p:nvPr/>
        </p:nvGrpSpPr>
        <p:grpSpPr>
          <a:xfrm>
            <a:off x="5375742" y="1008246"/>
            <a:ext cx="2640862" cy="2003754"/>
            <a:chOff x="2561845" y="586264"/>
            <a:chExt cx="4853939" cy="3682926"/>
          </a:xfrm>
        </p:grpSpPr>
        <p:pic>
          <p:nvPicPr>
            <p:cNvPr id="10254" name="Picture 14" descr="Female pelvis bones and joints, X-ray - Stock Image - C033/7354 - Science  Photo Library">
              <a:extLst>
                <a:ext uri="{FF2B5EF4-FFF2-40B4-BE49-F238E27FC236}">
                  <a16:creationId xmlns:a16="http://schemas.microsoft.com/office/drawing/2014/main" id="{49FF858B-C3C7-2382-17E1-F89D3E870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1845" y="586264"/>
              <a:ext cx="4853939" cy="368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178B42-90BA-C373-2162-9E6CEB28F466}"/>
                </a:ext>
              </a:extLst>
            </p:cNvPr>
            <p:cNvSpPr/>
            <p:nvPr/>
          </p:nvSpPr>
          <p:spPr>
            <a:xfrm>
              <a:off x="3988878" y="3413528"/>
              <a:ext cx="1981440" cy="79970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3B00B1-6C27-8F2A-40DD-07B8F6D1D8C4}"/>
              </a:ext>
            </a:extLst>
          </p:cNvPr>
          <p:cNvGrpSpPr>
            <a:grpSpLocks noChangeAspect="1"/>
          </p:cNvGrpSpPr>
          <p:nvPr/>
        </p:nvGrpSpPr>
        <p:grpSpPr>
          <a:xfrm>
            <a:off x="5333454" y="3076257"/>
            <a:ext cx="2693198" cy="2568915"/>
            <a:chOff x="8181110" y="705732"/>
            <a:chExt cx="4576286" cy="4365104"/>
          </a:xfrm>
        </p:grpSpPr>
        <p:pic>
          <p:nvPicPr>
            <p:cNvPr id="10258" name="Picture 18" descr="Male pelvis bones and joints, X-ray">
              <a:extLst>
                <a:ext uri="{FF2B5EF4-FFF2-40B4-BE49-F238E27FC236}">
                  <a16:creationId xmlns:a16="http://schemas.microsoft.com/office/drawing/2014/main" id="{6E3C8E23-92B8-E0FE-F957-5033D307E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1110" y="705732"/>
              <a:ext cx="4576286" cy="4365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6DFF3F-DEDF-6BC2-3756-2B61771DAB7D}"/>
                </a:ext>
              </a:extLst>
            </p:cNvPr>
            <p:cNvSpPr/>
            <p:nvPr/>
          </p:nvSpPr>
          <p:spPr>
            <a:xfrm>
              <a:off x="9312950" y="3625501"/>
              <a:ext cx="2143027" cy="1445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026A52-3942-D513-65C6-D6BCE5D48AC2}"/>
              </a:ext>
            </a:extLst>
          </p:cNvPr>
          <p:cNvGrpSpPr/>
          <p:nvPr/>
        </p:nvGrpSpPr>
        <p:grpSpPr>
          <a:xfrm>
            <a:off x="375138" y="966800"/>
            <a:ext cx="3915848" cy="5229200"/>
            <a:chOff x="375138" y="966800"/>
            <a:chExt cx="3915848" cy="5229200"/>
          </a:xfrm>
        </p:grpSpPr>
        <p:pic>
          <p:nvPicPr>
            <p:cNvPr id="10242" name="Picture 2" descr="Filmstar Judith Allen with the radiograph of her back, circa 1930.">
              <a:extLst>
                <a:ext uri="{FF2B5EF4-FFF2-40B4-BE49-F238E27FC236}">
                  <a16:creationId xmlns:a16="http://schemas.microsoft.com/office/drawing/2014/main" id="{5B710FB9-298C-545D-75EC-FCC8783F30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38" y="966800"/>
              <a:ext cx="3915848" cy="522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9AF3B-7819-6E85-18D2-361B7905FB4A}"/>
                </a:ext>
              </a:extLst>
            </p:cNvPr>
            <p:cNvSpPr/>
            <p:nvPr/>
          </p:nvSpPr>
          <p:spPr>
            <a:xfrm>
              <a:off x="1913519" y="5028853"/>
              <a:ext cx="368031" cy="41637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045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7664" y="0"/>
            <a:ext cx="7443936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sz="2000" dirty="0"/>
          </a:p>
          <a:p>
            <a:r>
              <a:rPr lang="hu-HU" altLang="hu-HU" sz="2000" dirty="0" err="1"/>
              <a:t>Fluoroscope</a:t>
            </a:r>
            <a:r>
              <a:rPr lang="hu-HU" altLang="hu-HU" sz="2000" dirty="0"/>
              <a:t> </a:t>
            </a:r>
            <a:r>
              <a:rPr lang="hu-HU" altLang="hu-HU" sz="2000" dirty="0" err="1"/>
              <a:t>exams</a:t>
            </a:r>
            <a:r>
              <a:rPr lang="hu-HU" altLang="hu-HU" sz="2000" dirty="0"/>
              <a:t>  in 1940</a:t>
            </a:r>
            <a:endParaRPr lang="en-US" altLang="hu-HU" sz="2000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330A3243-E2E0-5A6E-35C1-BCE549EFF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7" y="1991319"/>
            <a:ext cx="4771485" cy="318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An x-ray technician with the US Medical Corps tending to a wounded soldier during World War Two, circa 1941-1945.">
            <a:extLst>
              <a:ext uri="{FF2B5EF4-FFF2-40B4-BE49-F238E27FC236}">
                <a16:creationId xmlns:a16="http://schemas.microsoft.com/office/drawing/2014/main" id="{25C399D3-8E47-B877-3BD5-EAEFAF75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70" y="1977091"/>
            <a:ext cx="3979576" cy="32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9D439C-AD30-E41D-C761-BC0081BCCE2C}"/>
              </a:ext>
            </a:extLst>
          </p:cNvPr>
          <p:cNvSpPr txBox="1"/>
          <p:nvPr/>
        </p:nvSpPr>
        <p:spPr>
          <a:xfrm>
            <a:off x="5130470" y="5435107"/>
            <a:ext cx="38611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highlight>
                  <a:srgbClr val="FFFFFF"/>
                </a:highlight>
                <a:latin typeface="+mn-lt"/>
              </a:rPr>
              <a:t>An x-ray technician with the US Medical Corps tending to a wounded soldier during World War Two, circa 1941-1945</a:t>
            </a:r>
            <a:endParaRPr lang="hu-H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4326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9712" y="0"/>
            <a:ext cx="7011888" cy="914400"/>
          </a:xfrm>
        </p:spPr>
        <p:txBody>
          <a:bodyPr>
            <a:normAutofit fontScale="92500"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sz="2000" dirty="0"/>
          </a:p>
          <a:p>
            <a:r>
              <a:rPr lang="hu-HU" altLang="hu-HU" sz="2000" dirty="0"/>
              <a:t>Adrian </a:t>
            </a:r>
            <a:r>
              <a:rPr lang="hu-HU" altLang="hu-HU" sz="2000" dirty="0" err="1"/>
              <a:t>Shoe</a:t>
            </a:r>
            <a:r>
              <a:rPr lang="hu-HU" altLang="hu-HU" sz="2000" dirty="0"/>
              <a:t>-Fitting </a:t>
            </a:r>
            <a:r>
              <a:rPr lang="hu-HU" altLang="hu-HU" sz="2000" dirty="0" err="1"/>
              <a:t>Fluoroscope</a:t>
            </a:r>
            <a:r>
              <a:rPr lang="hu-HU" altLang="hu-HU" sz="2000" dirty="0"/>
              <a:t> 1940s</a:t>
            </a:r>
            <a:endParaRPr lang="en-US" altLang="hu-HU" sz="2000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566DBF4-D5AD-071A-2BA6-21D68B44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69" y="1153550"/>
            <a:ext cx="3807319" cy="507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02806DB-EF56-5571-84EB-530DD984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89" y="1147688"/>
            <a:ext cx="456131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9C99C-9DCF-3234-B13A-5C8C72626D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830" y="4638272"/>
            <a:ext cx="4046061" cy="17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0A554-7FB3-C13B-5094-E77A7016E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070204"/>
            <a:ext cx="2285569" cy="2898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52608-825C-883C-4058-A2B490EAF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776" y="4283036"/>
            <a:ext cx="2467947" cy="1792407"/>
          </a:xfrm>
          <a:prstGeom prst="rect">
            <a:avLst/>
          </a:prstGeom>
        </p:spPr>
      </p:pic>
      <p:pic>
        <p:nvPicPr>
          <p:cNvPr id="11266" name="Picture 2" descr="A woman, bare from the waist up, standing at the x-ray machine as she is receiving a chest x-ray taken by an attendant at the controls at the Wisconsin General Hospital.">
            <a:extLst>
              <a:ext uri="{FF2B5EF4-FFF2-40B4-BE49-F238E27FC236}">
                <a16:creationId xmlns:a16="http://schemas.microsoft.com/office/drawing/2014/main" id="{EEA6E78A-00FD-C8FE-7813-7938A6C2B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696" y="994528"/>
            <a:ext cx="6896608" cy="540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sz="2400" dirty="0" err="1"/>
              <a:t>Chest</a:t>
            </a:r>
            <a:r>
              <a:rPr lang="hu-HU" altLang="hu-HU" sz="2400" dirty="0"/>
              <a:t> x-</a:t>
            </a:r>
            <a:r>
              <a:rPr lang="hu-HU" altLang="hu-HU" sz="2400" dirty="0" err="1"/>
              <a:t>ray</a:t>
            </a:r>
            <a:r>
              <a:rPr lang="hu-HU" altLang="hu-HU" sz="2400" dirty="0"/>
              <a:t> (1946)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8019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5696" y="0"/>
            <a:ext cx="7155904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1960s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218" name="Picture 2" descr="Vintage x ray machine hi-res stock photography and images Alamy">
            <a:extLst>
              <a:ext uri="{FF2B5EF4-FFF2-40B4-BE49-F238E27FC236}">
                <a16:creationId xmlns:a16="http://schemas.microsoft.com/office/drawing/2014/main" id="{65551D0B-0F6A-045A-4717-4A65D16B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19" y="1275105"/>
            <a:ext cx="399777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X-ray machine which circles head to take panoramic picture of teeth, eliminating usual mouthful of film, 1960.">
            <a:extLst>
              <a:ext uri="{FF2B5EF4-FFF2-40B4-BE49-F238E27FC236}">
                <a16:creationId xmlns:a16="http://schemas.microsoft.com/office/drawing/2014/main" id="{A8B2A492-8889-2D7E-F798-01F43395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22" y="1275105"/>
            <a:ext cx="4311978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03884-57C3-50A8-04C4-6C788EE0DB0B}"/>
              </a:ext>
            </a:extLst>
          </p:cNvPr>
          <p:cNvSpPr txBox="1"/>
          <p:nvPr/>
        </p:nvSpPr>
        <p:spPr>
          <a:xfrm>
            <a:off x="4549611" y="570519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highlight>
                  <a:srgbClr val="FFFFFF"/>
                </a:highlight>
                <a:latin typeface="+mn-lt"/>
              </a:rPr>
              <a:t>X-ray machine which circles head to take panoramic picture of teeth, eliminating usual mouthful of film, 1960</a:t>
            </a:r>
            <a:endParaRPr lang="hu-H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0891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1960-1970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86025-428B-74EC-0005-8BF613017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489" y="964265"/>
            <a:ext cx="6520221" cy="50155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82B3E-62ED-153C-CC65-D49E15C46CA5}"/>
              </a:ext>
            </a:extLst>
          </p:cNvPr>
          <p:cNvSpPr txBox="1"/>
          <p:nvPr/>
        </p:nvSpPr>
        <p:spPr>
          <a:xfrm>
            <a:off x="2699792" y="602968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hlinkClick r:id="rId4"/>
              </a:rPr>
              <a:t>https://www.youtube.com/watch?v=M6vsBcxHPZU</a:t>
            </a:r>
            <a:endParaRPr lang="hu-HU" sz="1200" dirty="0"/>
          </a:p>
          <a:p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48539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dirty="0"/>
          </a:p>
          <a:p>
            <a:endParaRPr lang="hu-HU" altLang="hu-HU" dirty="0" err="1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5BB6D-9BF1-7997-11A4-78B8049CB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2" y="889159"/>
            <a:ext cx="8316416" cy="55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8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3648" y="0"/>
            <a:ext cx="7587952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sz="2000" dirty="0"/>
          </a:p>
          <a:p>
            <a:r>
              <a:rPr lang="hu-HU" altLang="hu-HU" sz="2000" dirty="0"/>
              <a:t>1970s</a:t>
            </a:r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A6CCB-8837-55C2-BA7E-02320D6E3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45" y="1006838"/>
            <a:ext cx="3665825" cy="2545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3A374-8279-0703-5790-428EF9239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480" y="992205"/>
            <a:ext cx="3920509" cy="2631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90584E-CA8A-1A04-707B-B94227260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75" y="3646927"/>
            <a:ext cx="3920509" cy="2737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402E18-159B-ED28-39E6-5FFAAB062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701" y="3823977"/>
            <a:ext cx="3836391" cy="254298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43B80FE-E7D0-6399-8E39-6CDFA6C1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13" y="2754129"/>
            <a:ext cx="1781718" cy="178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57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5696" y="0"/>
            <a:ext cx="7155904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1980s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60A03-DE3F-A540-808D-D008677C2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32" y="1256618"/>
            <a:ext cx="6120680" cy="4732851"/>
          </a:xfrm>
          <a:prstGeom prst="rect">
            <a:avLst/>
          </a:prstGeom>
        </p:spPr>
      </p:pic>
      <p:pic>
        <p:nvPicPr>
          <p:cNvPr id="15" name="Picture 3" descr="CT Fan Beam">
            <a:extLst>
              <a:ext uri="{FF2B5EF4-FFF2-40B4-BE49-F238E27FC236}">
                <a16:creationId xmlns:a16="http://schemas.microsoft.com/office/drawing/2014/main" id="{00276C7D-76DA-BD35-CEC4-A759A46D3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86" y="2185019"/>
            <a:ext cx="2305882" cy="293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218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7624" y="0"/>
            <a:ext cx="7803976" cy="914400"/>
          </a:xfrm>
        </p:spPr>
        <p:txBody>
          <a:bodyPr>
            <a:normAutofit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sz="2000" dirty="0"/>
          </a:p>
          <a:p>
            <a:endParaRPr lang="en-US" altLang="hu-HU" sz="2000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4C074-BE3E-0994-409E-6E46B8F03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5" y="914400"/>
            <a:ext cx="8224589" cy="550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91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1980s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1110E-6447-858C-AA8D-499392E37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19" y="1074286"/>
            <a:ext cx="8839200" cy="524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74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5696" y="0"/>
            <a:ext cx="7155904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2000s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6D28B-F230-12A6-CE7C-B47E3AF08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3" y="914400"/>
            <a:ext cx="8613584" cy="53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18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1995-2008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FD60E4-DC90-7D67-87DC-2D5151976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68" y="914400"/>
            <a:ext cx="8748464" cy="542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33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9672" y="0"/>
            <a:ext cx="7371928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2010s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2C93A-981E-2BDE-4BAD-17CFCABE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01" y="1585852"/>
            <a:ext cx="4243171" cy="4329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3116F-FC2E-2F66-7D44-F919F1885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455" y="1575274"/>
            <a:ext cx="4301428" cy="433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7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/>
              <a:t>2010s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43B14B-862B-3229-6474-3BE120503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3" y="2391516"/>
            <a:ext cx="4708911" cy="3058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C595B-1C6A-EC51-B782-D6A8F1B9E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893" y="2411071"/>
            <a:ext cx="4056491" cy="303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2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Detectors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2BCD7-F403-1660-6490-774CE9A1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25" y="1980113"/>
            <a:ext cx="4332366" cy="3091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720122-2227-340D-0755-09FD0EB9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14546"/>
            <a:ext cx="4491152" cy="33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73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Today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735039-9884-D3BE-B61F-50FF0C99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6" y="1050344"/>
            <a:ext cx="7888464" cy="52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C79E71-6265-670B-8375-12D07BBEE96B}"/>
              </a:ext>
            </a:extLst>
          </p:cNvPr>
          <p:cNvSpPr txBox="1"/>
          <p:nvPr/>
        </p:nvSpPr>
        <p:spPr>
          <a:xfrm>
            <a:off x="4533361" y="59798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hlinkClick r:id="rId4"/>
              </a:rPr>
              <a:t>https://www.youtube.com/watch?v=08udju-MnpM</a:t>
            </a:r>
            <a:endParaRPr lang="hu-HU" sz="1400" dirty="0"/>
          </a:p>
          <a:p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57219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1720" y="0"/>
            <a:ext cx="6939880" cy="914400"/>
          </a:xfrm>
        </p:spPr>
        <p:txBody>
          <a:bodyPr>
            <a:normAutofit fontScale="92500"/>
          </a:bodyPr>
          <a:lstStyle/>
          <a:p>
            <a:r>
              <a:rPr lang="en-US" altLang="hu-HU" sz="2000" dirty="0"/>
              <a:t>From „Horror </a:t>
            </a:r>
            <a:r>
              <a:rPr lang="en-US" altLang="hu-HU" sz="2000" dirty="0" err="1"/>
              <a:t>vacui</a:t>
            </a:r>
            <a:r>
              <a:rPr lang="en-US" altLang="hu-HU" sz="2000" dirty="0"/>
              <a:t>” to the Computerized Tomography (CT)</a:t>
            </a:r>
            <a:endParaRPr lang="hu-HU" altLang="hu-HU" dirty="0"/>
          </a:p>
          <a:p>
            <a:r>
              <a:rPr lang="hu-HU" altLang="hu-HU" dirty="0" err="1"/>
              <a:t>Ancient</a:t>
            </a:r>
            <a:r>
              <a:rPr lang="hu-HU" altLang="hu-HU" dirty="0"/>
              <a:t> </a:t>
            </a:r>
            <a:r>
              <a:rPr lang="hu-HU" altLang="hu-HU" dirty="0" err="1"/>
              <a:t>world</a:t>
            </a:r>
            <a:r>
              <a:rPr lang="hu-HU" altLang="hu-HU" dirty="0"/>
              <a:t> -   „horror </a:t>
            </a:r>
            <a:r>
              <a:rPr lang="hu-HU" altLang="hu-HU" dirty="0" err="1"/>
              <a:t>vacui</a:t>
            </a:r>
            <a:r>
              <a:rPr lang="hu-HU" altLang="hu-HU" dirty="0"/>
              <a:t>”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hu-HU" altLang="hu-HU" dirty="0" err="1"/>
              <a:t>Parmenides</a:t>
            </a:r>
            <a:endParaRPr lang="hu-HU" altLang="hu-HU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232BA-B2C1-33D9-E6A3-10B26E865383}"/>
              </a:ext>
            </a:extLst>
          </p:cNvPr>
          <p:cNvSpPr txBox="1"/>
          <p:nvPr/>
        </p:nvSpPr>
        <p:spPr>
          <a:xfrm>
            <a:off x="6130124" y="1282715"/>
            <a:ext cx="29346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i="0" dirty="0">
                <a:solidFill>
                  <a:srgbClr val="404040"/>
                </a:solidFill>
                <a:effectLst/>
                <a:latin typeface="+mj-lt"/>
              </a:rPr>
              <a:t>Raffaello </a:t>
            </a:r>
            <a:r>
              <a:rPr lang="hu-HU" sz="1400" b="1" i="0" dirty="0" err="1">
                <a:solidFill>
                  <a:srgbClr val="404040"/>
                </a:solidFill>
                <a:effectLst/>
                <a:latin typeface="+mj-lt"/>
              </a:rPr>
              <a:t>Santi</a:t>
            </a:r>
            <a:r>
              <a:rPr lang="hu-HU" sz="1400" b="0" i="1" dirty="0">
                <a:solidFill>
                  <a:srgbClr val="404040"/>
                </a:solidFill>
                <a:effectLst/>
                <a:latin typeface="+mj-lt"/>
              </a:rPr>
              <a:t> </a:t>
            </a:r>
            <a: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  <a:t>(1483-1520)</a:t>
            </a:r>
            <a:b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</a:br>
            <a: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  <a:t>The </a:t>
            </a:r>
            <a:r>
              <a:rPr lang="hu-HU" sz="1400" b="0" i="0" dirty="0" err="1">
                <a:solidFill>
                  <a:srgbClr val="404040"/>
                </a:solidFill>
                <a:effectLst/>
                <a:latin typeface="+mj-lt"/>
              </a:rPr>
              <a:t>School</a:t>
            </a:r>
            <a: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  <a:t> of </a:t>
            </a:r>
            <a:r>
              <a:rPr lang="hu-HU" sz="1400" b="0" i="0" dirty="0" err="1">
                <a:solidFill>
                  <a:srgbClr val="404040"/>
                </a:solidFill>
                <a:effectLst/>
                <a:latin typeface="+mj-lt"/>
              </a:rPr>
              <a:t>Athens</a:t>
            </a:r>
            <a: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  <a:t> (1509-1511)</a:t>
            </a:r>
          </a:p>
          <a:p>
            <a:pPr algn="ctr"/>
            <a:r>
              <a:rPr lang="hu-HU" sz="1400" b="0" i="0" dirty="0" err="1">
                <a:solidFill>
                  <a:srgbClr val="404040"/>
                </a:solidFill>
                <a:effectLst/>
                <a:latin typeface="+mj-lt"/>
              </a:rPr>
              <a:t>Apostolic</a:t>
            </a:r>
            <a: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  <a:t> Palace, </a:t>
            </a:r>
            <a:r>
              <a:rPr lang="hu-HU" sz="1400" b="0" i="0" dirty="0" err="1">
                <a:solidFill>
                  <a:srgbClr val="404040"/>
                </a:solidFill>
                <a:effectLst/>
                <a:latin typeface="+mj-lt"/>
              </a:rPr>
              <a:t>Vatican</a:t>
            </a:r>
            <a:r>
              <a:rPr lang="hu-HU" sz="1400" b="0" i="0" dirty="0">
                <a:solidFill>
                  <a:srgbClr val="404040"/>
                </a:solidFill>
                <a:effectLst/>
                <a:latin typeface="+mj-lt"/>
              </a:rPr>
              <a:t> City</a:t>
            </a:r>
          </a:p>
          <a:p>
            <a:pPr algn="ctr"/>
            <a:endParaRPr lang="hu-HU" sz="1400" dirty="0">
              <a:latin typeface="+mj-lt"/>
            </a:endParaRPr>
          </a:p>
          <a:p>
            <a:pPr algn="ctr"/>
            <a:endParaRPr lang="hu-HU" sz="1400" dirty="0">
              <a:latin typeface="+mj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9F1316F-447C-6D3A-5632-444E53E5C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7977"/>
            <a:ext cx="9144000" cy="432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33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Today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79E71-6265-670B-8375-12D07BBEE96B}"/>
              </a:ext>
            </a:extLst>
          </p:cNvPr>
          <p:cNvSpPr txBox="1"/>
          <p:nvPr/>
        </p:nvSpPr>
        <p:spPr>
          <a:xfrm>
            <a:off x="4533361" y="59798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hlinkClick r:id="rId3"/>
              </a:rPr>
              <a:t>https://www.youtube.com/watch?v=08udju-MnpM</a:t>
            </a:r>
            <a:endParaRPr lang="hu-HU" sz="1400" dirty="0"/>
          </a:p>
          <a:p>
            <a:endParaRPr lang="hu-H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F1ACC-0B86-5686-E6E6-49332470B1BE}"/>
              </a:ext>
            </a:extLst>
          </p:cNvPr>
          <p:cNvSpPr txBox="1"/>
          <p:nvPr/>
        </p:nvSpPr>
        <p:spPr>
          <a:xfrm>
            <a:off x="124047" y="1052736"/>
            <a:ext cx="8794337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 err="1"/>
              <a:t>What</a:t>
            </a:r>
            <a:r>
              <a:rPr lang="hu-HU" sz="1400" dirty="0"/>
              <a:t> </a:t>
            </a:r>
            <a:r>
              <a:rPr lang="hu-HU" sz="1400" dirty="0" err="1"/>
              <a:t>technology</a:t>
            </a:r>
            <a:r>
              <a:rPr lang="hu-HU" sz="1400" dirty="0"/>
              <a:t> has </a:t>
            </a:r>
            <a:r>
              <a:rPr lang="hu-HU" sz="1400" dirty="0" err="1"/>
              <a:t>reduced</a:t>
            </a:r>
            <a:r>
              <a:rPr lang="hu-HU" sz="1400" dirty="0"/>
              <a:t> </a:t>
            </a:r>
            <a:r>
              <a:rPr lang="hu-HU" sz="1400" dirty="0" err="1"/>
              <a:t>dose</a:t>
            </a:r>
            <a:r>
              <a:rPr lang="hu-HU" sz="1400" dirty="0"/>
              <a:t>? </a:t>
            </a:r>
          </a:p>
          <a:p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reduction</a:t>
            </a:r>
            <a:r>
              <a:rPr lang="hu-HU" sz="1400" dirty="0"/>
              <a:t> </a:t>
            </a:r>
            <a:r>
              <a:rPr lang="hu-HU" sz="1400" dirty="0" err="1"/>
              <a:t>technology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Beam</a:t>
            </a:r>
            <a:r>
              <a:rPr lang="hu-HU" sz="1400" dirty="0"/>
              <a:t> </a:t>
            </a:r>
            <a:r>
              <a:rPr lang="hu-HU" sz="1400" dirty="0" err="1"/>
              <a:t>filtration</a:t>
            </a:r>
            <a:endParaRPr lang="hu-HU" sz="1400" dirty="0"/>
          </a:p>
          <a:p>
            <a:r>
              <a:rPr lang="hu-HU" sz="1400" dirty="0"/>
              <a:t>	More </a:t>
            </a:r>
            <a:r>
              <a:rPr lang="hu-HU" sz="1400" dirty="0" err="1"/>
              <a:t>powerful</a:t>
            </a:r>
            <a:r>
              <a:rPr lang="hu-HU" sz="1400" dirty="0"/>
              <a:t> x-</a:t>
            </a:r>
            <a:r>
              <a:rPr lang="hu-HU" sz="1400" dirty="0" err="1"/>
              <a:t>ray</a:t>
            </a:r>
            <a:r>
              <a:rPr lang="hu-HU" sz="1400" dirty="0"/>
              <a:t> </a:t>
            </a:r>
            <a:r>
              <a:rPr lang="hu-HU" sz="1400" dirty="0" err="1"/>
              <a:t>tubes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Straton</a:t>
            </a:r>
            <a:r>
              <a:rPr lang="hu-HU" sz="1400" dirty="0"/>
              <a:t>, </a:t>
            </a:r>
            <a:r>
              <a:rPr lang="hu-HU" sz="1400" dirty="0" err="1"/>
              <a:t>Vectron</a:t>
            </a:r>
            <a:r>
              <a:rPr lang="hu-HU" sz="1400" dirty="0"/>
              <a:t>) </a:t>
            </a:r>
            <a:r>
              <a:rPr lang="hu-HU" sz="1400" dirty="0" err="1"/>
              <a:t>allow</a:t>
            </a:r>
            <a:r>
              <a:rPr lang="hu-HU" sz="1400" dirty="0"/>
              <a:t> </a:t>
            </a:r>
            <a:r>
              <a:rPr lang="hu-HU" sz="1400" dirty="0" err="1"/>
              <a:t>increased</a:t>
            </a:r>
            <a:r>
              <a:rPr lang="hu-HU" sz="1400" dirty="0"/>
              <a:t> </a:t>
            </a:r>
            <a:r>
              <a:rPr lang="hu-HU" sz="1400" dirty="0" err="1"/>
              <a:t>beam</a:t>
            </a:r>
            <a:r>
              <a:rPr lang="hu-HU" sz="1400" dirty="0"/>
              <a:t> </a:t>
            </a:r>
            <a:r>
              <a:rPr lang="hu-HU" sz="1400" dirty="0" err="1"/>
              <a:t>filtration</a:t>
            </a:r>
            <a:r>
              <a:rPr lang="hu-HU" sz="1400" dirty="0"/>
              <a:t>, </a:t>
            </a:r>
            <a:r>
              <a:rPr lang="hu-HU" sz="1400" dirty="0" err="1"/>
              <a:t>which</a:t>
            </a:r>
            <a:r>
              <a:rPr lang="hu-HU" sz="1400" dirty="0"/>
              <a:t> </a:t>
            </a:r>
            <a:r>
              <a:rPr lang="hu-HU" sz="1400" dirty="0" err="1"/>
              <a:t>reduces</a:t>
            </a:r>
            <a:r>
              <a:rPr lang="hu-HU" sz="1400" dirty="0"/>
              <a:t> </a:t>
            </a:r>
            <a:r>
              <a:rPr lang="hu-HU" sz="1400" dirty="0" err="1"/>
              <a:t>dose</a:t>
            </a:r>
            <a:endParaRPr lang="hu-HU" sz="1400" dirty="0"/>
          </a:p>
          <a:p>
            <a:r>
              <a:rPr lang="hu-HU" sz="1400" dirty="0"/>
              <a:t>	</a:t>
            </a:r>
            <a:r>
              <a:rPr lang="hu-HU" sz="1400" dirty="0" err="1"/>
              <a:t>Current</a:t>
            </a:r>
            <a:r>
              <a:rPr lang="hu-HU" sz="1400" dirty="0"/>
              <a:t> </a:t>
            </a:r>
            <a:r>
              <a:rPr lang="hu-HU" sz="1400" dirty="0" err="1"/>
              <a:t>example</a:t>
            </a:r>
            <a:r>
              <a:rPr lang="hu-HU" sz="1400" dirty="0"/>
              <a:t> - 100kV </a:t>
            </a:r>
            <a:r>
              <a:rPr lang="hu-HU" sz="1400" dirty="0" err="1"/>
              <a:t>Sn</a:t>
            </a:r>
            <a:r>
              <a:rPr lang="hu-HU" sz="1400" dirty="0"/>
              <a:t> and 150 kV </a:t>
            </a:r>
            <a:r>
              <a:rPr lang="hu-HU" sz="1400" dirty="0" err="1"/>
              <a:t>Sn</a:t>
            </a:r>
            <a:r>
              <a:rPr lang="hu-HU" sz="1400" dirty="0"/>
              <a:t> </a:t>
            </a:r>
            <a:r>
              <a:rPr lang="hu-HU" sz="1400" dirty="0" err="1"/>
              <a:t>modes</a:t>
            </a:r>
            <a:r>
              <a:rPr lang="hu-HU" sz="1400" dirty="0"/>
              <a:t> </a:t>
            </a:r>
            <a:r>
              <a:rPr lang="hu-HU" sz="1400" dirty="0" err="1"/>
              <a:t>on</a:t>
            </a:r>
            <a:r>
              <a:rPr lang="hu-HU" sz="1400" dirty="0"/>
              <a:t> </a:t>
            </a:r>
            <a:r>
              <a:rPr lang="hu-HU" sz="1400" dirty="0" err="1"/>
              <a:t>Force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Beam</a:t>
            </a:r>
            <a:r>
              <a:rPr lang="hu-HU" sz="1400" dirty="0"/>
              <a:t> </a:t>
            </a:r>
            <a:r>
              <a:rPr lang="hu-HU" sz="1400" dirty="0" err="1"/>
              <a:t>shaping</a:t>
            </a:r>
            <a:endParaRPr lang="hu-HU" sz="1400" dirty="0"/>
          </a:p>
          <a:p>
            <a:r>
              <a:rPr lang="hu-HU" sz="1400" dirty="0"/>
              <a:t>	"</a:t>
            </a:r>
            <a:r>
              <a:rPr lang="hu-HU" sz="1400" dirty="0" err="1"/>
              <a:t>Bow-tie</a:t>
            </a:r>
            <a:r>
              <a:rPr lang="hu-HU" sz="1400" dirty="0"/>
              <a:t>" </a:t>
            </a:r>
            <a:r>
              <a:rPr lang="hu-HU" sz="1400" dirty="0" err="1"/>
              <a:t>filters</a:t>
            </a:r>
            <a:r>
              <a:rPr lang="hu-HU" sz="1400" dirty="0"/>
              <a:t> </a:t>
            </a:r>
            <a:r>
              <a:rPr lang="hu-HU" sz="1400" dirty="0" err="1"/>
              <a:t>used</a:t>
            </a:r>
            <a:r>
              <a:rPr lang="hu-HU" sz="1400" dirty="0"/>
              <a:t> </a:t>
            </a:r>
            <a:r>
              <a:rPr lang="hu-HU" sz="1400" dirty="0" err="1"/>
              <a:t>to</a:t>
            </a:r>
            <a:r>
              <a:rPr lang="hu-HU" sz="1400" dirty="0"/>
              <a:t> </a:t>
            </a:r>
            <a:r>
              <a:rPr lang="hu-HU" sz="1400" dirty="0" err="1"/>
              <a:t>reduce</a:t>
            </a:r>
            <a:r>
              <a:rPr lang="hu-HU" sz="1400" dirty="0"/>
              <a:t> </a:t>
            </a:r>
            <a:r>
              <a:rPr lang="hu-HU" sz="1400" dirty="0" err="1"/>
              <a:t>unneeded</a:t>
            </a:r>
            <a:r>
              <a:rPr lang="hu-HU" sz="1400" dirty="0"/>
              <a:t> </a:t>
            </a:r>
            <a:r>
              <a:rPr lang="hu-HU" sz="1400" dirty="0" err="1"/>
              <a:t>surface</a:t>
            </a:r>
            <a:r>
              <a:rPr lang="hu-HU" sz="1400" dirty="0"/>
              <a:t> </a:t>
            </a:r>
            <a:r>
              <a:rPr lang="hu-HU" sz="1400" dirty="0" err="1"/>
              <a:t>dose</a:t>
            </a:r>
            <a:endParaRPr lang="hu-HU" sz="1400" dirty="0"/>
          </a:p>
          <a:p>
            <a:r>
              <a:rPr lang="hu-HU" sz="1400" dirty="0"/>
              <a:t>	Research </a:t>
            </a:r>
            <a:r>
              <a:rPr lang="hu-HU" sz="1400" dirty="0" err="1"/>
              <a:t>into</a:t>
            </a:r>
            <a:r>
              <a:rPr lang="hu-HU" sz="1400" dirty="0"/>
              <a:t> "</a:t>
            </a:r>
            <a:r>
              <a:rPr lang="hu-HU" sz="1400" dirty="0" err="1"/>
              <a:t>adaptive</a:t>
            </a:r>
            <a:r>
              <a:rPr lang="hu-HU" sz="1400" dirty="0"/>
              <a:t>" </a:t>
            </a:r>
            <a:r>
              <a:rPr lang="hu-HU" sz="1400" dirty="0" err="1"/>
              <a:t>beam</a:t>
            </a:r>
            <a:r>
              <a:rPr lang="hu-HU" sz="1400" dirty="0"/>
              <a:t> </a:t>
            </a:r>
            <a:r>
              <a:rPr lang="hu-HU" sz="1400" dirty="0" err="1"/>
              <a:t>shaping</a:t>
            </a:r>
            <a:r>
              <a:rPr lang="hu-HU" sz="1400" dirty="0"/>
              <a:t> is </a:t>
            </a:r>
            <a:r>
              <a:rPr lang="hu-HU" sz="1400" dirty="0" err="1"/>
              <a:t>ongoing</a:t>
            </a:r>
            <a:endParaRPr lang="hu-HU" sz="1400" dirty="0"/>
          </a:p>
          <a:p>
            <a:endParaRPr lang="hu-HU" sz="1400" dirty="0"/>
          </a:p>
          <a:p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reduction</a:t>
            </a:r>
            <a:r>
              <a:rPr lang="hu-HU" sz="1400" dirty="0"/>
              <a:t> </a:t>
            </a:r>
            <a:r>
              <a:rPr lang="hu-HU" sz="1400" dirty="0" err="1"/>
              <a:t>technology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Collimation</a:t>
            </a:r>
            <a:endParaRPr lang="hu-HU" sz="1400" dirty="0"/>
          </a:p>
          <a:p>
            <a:r>
              <a:rPr lang="hu-HU" sz="1400" dirty="0"/>
              <a:t>	</a:t>
            </a:r>
            <a:r>
              <a:rPr lang="hu-HU" sz="1400" dirty="0" err="1"/>
              <a:t>Early</a:t>
            </a:r>
            <a:r>
              <a:rPr lang="hu-HU" sz="1400" dirty="0"/>
              <a:t> </a:t>
            </a:r>
            <a:r>
              <a:rPr lang="hu-HU" sz="1400" dirty="0" err="1"/>
              <a:t>scanners</a:t>
            </a:r>
            <a:r>
              <a:rPr lang="hu-HU" sz="1400" dirty="0"/>
              <a:t> had post-</a:t>
            </a:r>
            <a:r>
              <a:rPr lang="hu-HU" sz="1400" dirty="0" err="1"/>
              <a:t>patient</a:t>
            </a:r>
            <a:r>
              <a:rPr lang="hu-HU" sz="1400" dirty="0"/>
              <a:t> </a:t>
            </a:r>
            <a:r>
              <a:rPr lang="hu-HU" sz="1400" dirty="0" err="1"/>
              <a:t>collimation</a:t>
            </a:r>
            <a:r>
              <a:rPr lang="hu-HU" sz="1400" dirty="0"/>
              <a:t> </a:t>
            </a:r>
            <a:r>
              <a:rPr lang="hu-HU" sz="1400" dirty="0" err="1"/>
              <a:t>to</a:t>
            </a:r>
            <a:r>
              <a:rPr lang="hu-HU" sz="1400" dirty="0"/>
              <a:t> </a:t>
            </a:r>
            <a:r>
              <a:rPr lang="hu-HU" sz="1400" dirty="0" err="1"/>
              <a:t>define</a:t>
            </a:r>
            <a:r>
              <a:rPr lang="hu-HU" sz="1400" dirty="0"/>
              <a:t> </a:t>
            </a:r>
            <a:r>
              <a:rPr lang="hu-HU" sz="1400" dirty="0" err="1"/>
              <a:t>slice</a:t>
            </a:r>
            <a:r>
              <a:rPr lang="hu-HU" sz="1400" dirty="0"/>
              <a:t> </a:t>
            </a:r>
            <a:r>
              <a:rPr lang="hu-HU" sz="1400" dirty="0" err="1"/>
              <a:t>width</a:t>
            </a:r>
            <a:r>
              <a:rPr lang="hu-HU" sz="1400" dirty="0"/>
              <a:t>, </a:t>
            </a:r>
            <a:r>
              <a:rPr lang="hu-HU" sz="1400" dirty="0" err="1"/>
              <a:t>reduce</a:t>
            </a:r>
            <a:r>
              <a:rPr lang="hu-HU" sz="1400" dirty="0"/>
              <a:t> </a:t>
            </a:r>
            <a:r>
              <a:rPr lang="hu-HU" sz="1400" dirty="0" err="1"/>
              <a:t>scatter</a:t>
            </a:r>
            <a:r>
              <a:rPr lang="hu-HU" sz="1400" dirty="0"/>
              <a:t>, and </a:t>
            </a:r>
            <a:r>
              <a:rPr lang="hu-HU" sz="1400" dirty="0" err="1"/>
              <a:t>improve</a:t>
            </a:r>
            <a:r>
              <a:rPr lang="hu-HU" sz="1400" dirty="0"/>
              <a:t> </a:t>
            </a:r>
            <a:r>
              <a:rPr lang="hu-HU" sz="1400" dirty="0" err="1"/>
              <a:t>spatial</a:t>
            </a:r>
            <a:r>
              <a:rPr lang="hu-HU" sz="1400" dirty="0"/>
              <a:t> </a:t>
            </a:r>
            <a:r>
              <a:rPr lang="hu-HU" sz="1400" dirty="0" err="1"/>
              <a:t>resolution</a:t>
            </a:r>
            <a:endParaRPr lang="hu-HU" sz="1400" dirty="0"/>
          </a:p>
          <a:p>
            <a:r>
              <a:rPr lang="hu-HU" sz="1400" dirty="0"/>
              <a:t>	</a:t>
            </a:r>
            <a:r>
              <a:rPr lang="hu-HU" sz="1400" dirty="0" err="1"/>
              <a:t>Current</a:t>
            </a:r>
            <a:r>
              <a:rPr lang="hu-HU" sz="1400" dirty="0"/>
              <a:t> </a:t>
            </a:r>
            <a:r>
              <a:rPr lang="hu-HU" sz="1400" dirty="0" err="1"/>
              <a:t>scanners</a:t>
            </a:r>
            <a:r>
              <a:rPr lang="hu-HU" sz="1400" dirty="0"/>
              <a:t> </a:t>
            </a:r>
            <a:r>
              <a:rPr lang="hu-HU" sz="1400" dirty="0" err="1"/>
              <a:t>rarely</a:t>
            </a:r>
            <a:r>
              <a:rPr lang="hu-HU" sz="1400" dirty="0"/>
              <a:t> </a:t>
            </a:r>
            <a:r>
              <a:rPr lang="hu-HU" sz="1400" dirty="0" err="1"/>
              <a:t>use</a:t>
            </a:r>
            <a:r>
              <a:rPr lang="hu-HU" sz="1400" dirty="0"/>
              <a:t> post-</a:t>
            </a:r>
            <a:r>
              <a:rPr lang="hu-HU" sz="1400" dirty="0" err="1"/>
              <a:t>patient</a:t>
            </a:r>
            <a:r>
              <a:rPr lang="hu-HU" sz="1400" dirty="0"/>
              <a:t> </a:t>
            </a:r>
            <a:r>
              <a:rPr lang="hu-HU" sz="1400" dirty="0" err="1"/>
              <a:t>collimation</a:t>
            </a:r>
            <a:r>
              <a:rPr lang="hu-HU" sz="1400" dirty="0"/>
              <a:t> (UHR </a:t>
            </a:r>
            <a:r>
              <a:rPr lang="hu-HU" sz="1400" dirty="0" err="1"/>
              <a:t>mode</a:t>
            </a:r>
            <a:r>
              <a:rPr lang="hu-HU" sz="1400" dirty="0"/>
              <a:t> is </a:t>
            </a:r>
            <a:r>
              <a:rPr lang="hu-HU" sz="1400" dirty="0" err="1"/>
              <a:t>one</a:t>
            </a:r>
            <a:r>
              <a:rPr lang="hu-HU" sz="1400" dirty="0"/>
              <a:t> </a:t>
            </a:r>
            <a:r>
              <a:rPr lang="hu-HU" sz="1400" dirty="0" err="1"/>
              <a:t>exception</a:t>
            </a:r>
            <a:r>
              <a:rPr lang="hu-HU" sz="1400" dirty="0"/>
              <a:t>)</a:t>
            </a:r>
          </a:p>
          <a:p>
            <a:r>
              <a:rPr lang="hu-HU" sz="1400" dirty="0"/>
              <a:t>• Multi-</a:t>
            </a:r>
            <a:r>
              <a:rPr lang="hu-HU" sz="1400" dirty="0" err="1"/>
              <a:t>slice</a:t>
            </a:r>
            <a:r>
              <a:rPr lang="hu-HU" sz="1400" dirty="0"/>
              <a:t> CT</a:t>
            </a:r>
          </a:p>
          <a:p>
            <a:r>
              <a:rPr lang="hu-HU" sz="1400" dirty="0"/>
              <a:t>	4 </a:t>
            </a:r>
            <a:r>
              <a:rPr lang="hu-HU" sz="1400" dirty="0" err="1"/>
              <a:t>slice</a:t>
            </a:r>
            <a:r>
              <a:rPr lang="hu-HU" sz="1400" dirty="0"/>
              <a:t> MSCT </a:t>
            </a:r>
            <a:r>
              <a:rPr lang="hu-HU" sz="1400" dirty="0" err="1"/>
              <a:t>scanners</a:t>
            </a:r>
            <a:r>
              <a:rPr lang="hu-HU" sz="1400" dirty="0"/>
              <a:t> </a:t>
            </a:r>
            <a:r>
              <a:rPr lang="hu-HU" sz="1400" dirty="0" err="1"/>
              <a:t>use</a:t>
            </a:r>
            <a:r>
              <a:rPr lang="hu-HU" sz="1400" dirty="0"/>
              <a:t> of </a:t>
            </a:r>
            <a:r>
              <a:rPr lang="hu-HU" sz="1400" dirty="0" err="1"/>
              <a:t>narrow</a:t>
            </a:r>
            <a:r>
              <a:rPr lang="hu-HU" sz="1400" dirty="0"/>
              <a:t> z </a:t>
            </a:r>
            <a:r>
              <a:rPr lang="hu-HU" sz="1400" dirty="0" err="1"/>
              <a:t>collimations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4 x 1 mm) </a:t>
            </a:r>
            <a:r>
              <a:rPr lang="hu-HU" sz="1400" dirty="0" err="1"/>
              <a:t>required</a:t>
            </a:r>
            <a:r>
              <a:rPr lang="hu-HU" sz="1400" dirty="0"/>
              <a:t> a </a:t>
            </a:r>
            <a:r>
              <a:rPr lang="hu-HU" sz="1400" dirty="0" err="1"/>
              <a:t>larger</a:t>
            </a:r>
            <a:r>
              <a:rPr lang="hu-HU" sz="1400" dirty="0"/>
              <a:t> </a:t>
            </a:r>
            <a:r>
              <a:rPr lang="hu-HU" sz="1400" dirty="0" err="1"/>
              <a:t>penumbral</a:t>
            </a:r>
            <a:r>
              <a:rPr lang="hu-HU" sz="1400" dirty="0"/>
              <a:t> </a:t>
            </a:r>
            <a:r>
              <a:rPr lang="hu-HU" sz="1400" dirty="0" err="1"/>
              <a:t>region</a:t>
            </a:r>
            <a:r>
              <a:rPr lang="hu-HU" sz="1400" dirty="0"/>
              <a:t> and "</a:t>
            </a:r>
            <a:r>
              <a:rPr lang="hu-HU" sz="1400" dirty="0" err="1"/>
              <a:t>wasted</a:t>
            </a:r>
            <a:r>
              <a:rPr lang="hu-HU" sz="1400" dirty="0"/>
              <a:t>" more </a:t>
            </a:r>
            <a:r>
              <a:rPr lang="hu-HU" sz="1400" dirty="0" err="1"/>
              <a:t>dose</a:t>
            </a:r>
            <a:endParaRPr lang="hu-HU" sz="1400" dirty="0"/>
          </a:p>
          <a:p>
            <a:r>
              <a:rPr lang="hu-HU" sz="1400" dirty="0"/>
              <a:t>	</a:t>
            </a:r>
            <a:r>
              <a:rPr lang="hu-HU" sz="1400" dirty="0" err="1"/>
              <a:t>Adaptive</a:t>
            </a:r>
            <a:r>
              <a:rPr lang="hu-HU" sz="1400" dirty="0"/>
              <a:t> z </a:t>
            </a:r>
            <a:r>
              <a:rPr lang="hu-HU" sz="1400" dirty="0" err="1"/>
              <a:t>collimation</a:t>
            </a:r>
            <a:r>
              <a:rPr lang="hu-HU" sz="1400" dirty="0"/>
              <a:t> </a:t>
            </a:r>
            <a:r>
              <a:rPr lang="hu-HU" sz="1400" dirty="0" err="1"/>
              <a:t>addresses</a:t>
            </a:r>
            <a:r>
              <a:rPr lang="hu-HU" sz="1400" dirty="0"/>
              <a:t> </a:t>
            </a:r>
            <a:r>
              <a:rPr lang="hu-HU" sz="1400" dirty="0" err="1"/>
              <a:t>spiral</a:t>
            </a:r>
            <a:r>
              <a:rPr lang="hu-HU" sz="1400" dirty="0"/>
              <a:t> overranging</a:t>
            </a:r>
          </a:p>
          <a:p>
            <a:endParaRPr lang="hu-HU" sz="1400" dirty="0"/>
          </a:p>
          <a:p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reduction</a:t>
            </a:r>
            <a:r>
              <a:rPr lang="hu-HU" sz="1400" dirty="0"/>
              <a:t> </a:t>
            </a:r>
            <a:r>
              <a:rPr lang="hu-HU" sz="1400" dirty="0" err="1"/>
              <a:t>technology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Patient</a:t>
            </a:r>
            <a:r>
              <a:rPr lang="hu-HU" sz="1400" dirty="0"/>
              <a:t> </a:t>
            </a:r>
            <a:r>
              <a:rPr lang="hu-HU" sz="1400" dirty="0" err="1"/>
              <a:t>specific</a:t>
            </a:r>
            <a:r>
              <a:rPr lang="hu-HU" sz="1400" dirty="0"/>
              <a:t> </a:t>
            </a:r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utilization</a:t>
            </a:r>
            <a:endParaRPr lang="hu-HU" sz="1400" dirty="0"/>
          </a:p>
          <a:p>
            <a:r>
              <a:rPr lang="hu-HU" sz="1400" dirty="0"/>
              <a:t>• Global </a:t>
            </a:r>
            <a:r>
              <a:rPr lang="hu-HU" sz="1400" dirty="0" err="1"/>
              <a:t>size</a:t>
            </a:r>
            <a:r>
              <a:rPr lang="hu-HU" sz="1400" dirty="0"/>
              <a:t> </a:t>
            </a:r>
            <a:r>
              <a:rPr lang="hu-HU" sz="1400" dirty="0" err="1"/>
              <a:t>adaptation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child</a:t>
            </a:r>
            <a:r>
              <a:rPr lang="hu-HU" sz="1400" dirty="0"/>
              <a:t> vs. </a:t>
            </a:r>
            <a:r>
              <a:rPr lang="hu-HU" sz="1400" dirty="0" err="1"/>
              <a:t>adult</a:t>
            </a:r>
            <a:r>
              <a:rPr lang="hu-HU" sz="1400" dirty="0"/>
              <a:t>) Image </a:t>
            </a:r>
            <a:r>
              <a:rPr lang="hu-HU" sz="1400" dirty="0" err="1"/>
              <a:t>Gently</a:t>
            </a:r>
            <a:r>
              <a:rPr lang="hu-HU" sz="1400" dirty="0"/>
              <a:t> </a:t>
            </a:r>
            <a:r>
              <a:rPr lang="hu-HU" sz="1400" dirty="0" err="1"/>
              <a:t>campaign</a:t>
            </a:r>
            <a:r>
              <a:rPr lang="hu-HU" sz="1400" dirty="0"/>
              <a:t> has </a:t>
            </a:r>
            <a:r>
              <a:rPr lang="hu-HU" sz="1400" dirty="0" err="1"/>
              <a:t>helped</a:t>
            </a:r>
            <a:r>
              <a:rPr lang="hu-HU" sz="1400" dirty="0"/>
              <a:t> </a:t>
            </a:r>
            <a:r>
              <a:rPr lang="hu-HU" sz="1400" dirty="0" err="1"/>
              <a:t>to</a:t>
            </a:r>
            <a:r>
              <a:rPr lang="hu-HU" sz="1400" dirty="0"/>
              <a:t> </a:t>
            </a:r>
            <a:r>
              <a:rPr lang="hu-HU" sz="1400" dirty="0" err="1"/>
              <a:t>make</a:t>
            </a:r>
            <a:r>
              <a:rPr lang="hu-HU" sz="1400" dirty="0"/>
              <a:t> "</a:t>
            </a:r>
            <a:r>
              <a:rPr lang="hu-HU" sz="1400" dirty="0" err="1"/>
              <a:t>right-sizing</a:t>
            </a:r>
            <a:r>
              <a:rPr lang="hu-HU" sz="1400" dirty="0"/>
              <a:t>"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standard of </a:t>
            </a:r>
            <a:r>
              <a:rPr lang="hu-HU" sz="1400" dirty="0" err="1"/>
              <a:t>care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protocols</a:t>
            </a:r>
            <a:r>
              <a:rPr lang="hu-HU" sz="1400" dirty="0"/>
              <a:t> </a:t>
            </a:r>
            <a:r>
              <a:rPr lang="hu-HU" sz="1400" dirty="0" err="1"/>
              <a:t>for</a:t>
            </a:r>
            <a:r>
              <a:rPr lang="hu-HU" sz="1400" dirty="0"/>
              <a:t> </a:t>
            </a:r>
            <a:r>
              <a:rPr lang="hu-HU" sz="1400" dirty="0" err="1"/>
              <a:t>children</a:t>
            </a:r>
            <a:r>
              <a:rPr lang="hu-HU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658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sz="2400" dirty="0"/>
          </a:p>
          <a:p>
            <a:r>
              <a:rPr lang="hu-HU" altLang="hu-HU" dirty="0" err="1"/>
              <a:t>Today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79E71-6265-670B-8375-12D07BBEE96B}"/>
              </a:ext>
            </a:extLst>
          </p:cNvPr>
          <p:cNvSpPr txBox="1"/>
          <p:nvPr/>
        </p:nvSpPr>
        <p:spPr>
          <a:xfrm>
            <a:off x="4533361" y="597982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hlinkClick r:id="rId3"/>
              </a:rPr>
              <a:t>https://www.youtube.com/watch?v=08udju-MnpM</a:t>
            </a:r>
            <a:endParaRPr lang="hu-HU" sz="1400" dirty="0"/>
          </a:p>
          <a:p>
            <a:endParaRPr lang="hu-H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F1ACC-0B86-5686-E6E6-49332470B1BE}"/>
              </a:ext>
            </a:extLst>
          </p:cNvPr>
          <p:cNvSpPr txBox="1"/>
          <p:nvPr/>
        </p:nvSpPr>
        <p:spPr>
          <a:xfrm>
            <a:off x="46338" y="797510"/>
            <a:ext cx="9144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400" dirty="0"/>
          </a:p>
          <a:p>
            <a:r>
              <a:rPr lang="hu-HU" sz="1400" dirty="0" err="1"/>
              <a:t>Tube</a:t>
            </a:r>
            <a:r>
              <a:rPr lang="hu-HU" sz="1400" dirty="0"/>
              <a:t> </a:t>
            </a:r>
            <a:r>
              <a:rPr lang="hu-HU" sz="1400" dirty="0" err="1"/>
              <a:t>current</a:t>
            </a:r>
            <a:r>
              <a:rPr lang="hu-HU" sz="1400" dirty="0"/>
              <a:t> </a:t>
            </a:r>
            <a:r>
              <a:rPr lang="hu-HU" sz="1400" dirty="0" err="1"/>
              <a:t>modulation</a:t>
            </a:r>
            <a:r>
              <a:rPr lang="hu-HU" sz="1400" dirty="0"/>
              <a:t> (TCM)</a:t>
            </a:r>
          </a:p>
          <a:p>
            <a:r>
              <a:rPr lang="hu-HU" sz="1400" dirty="0"/>
              <a:t>	</a:t>
            </a:r>
            <a:r>
              <a:rPr lang="hu-HU" sz="1400" dirty="0" err="1"/>
              <a:t>Until</a:t>
            </a:r>
            <a:r>
              <a:rPr lang="hu-HU" sz="1400" dirty="0"/>
              <a:t> </a:t>
            </a:r>
            <a:r>
              <a:rPr lang="hu-HU" sz="1400" dirty="0" err="1"/>
              <a:t>early</a:t>
            </a:r>
            <a:r>
              <a:rPr lang="hu-HU" sz="1400" dirty="0"/>
              <a:t> 2000s, </a:t>
            </a:r>
            <a:r>
              <a:rPr lang="hu-HU" sz="1400" dirty="0" err="1"/>
              <a:t>one</a:t>
            </a:r>
            <a:r>
              <a:rPr lang="hu-HU" sz="1400" dirty="0"/>
              <a:t> </a:t>
            </a:r>
            <a:r>
              <a:rPr lang="hu-HU" sz="1400" dirty="0" err="1"/>
              <a:t>tube</a:t>
            </a:r>
            <a:r>
              <a:rPr lang="hu-HU" sz="1400" dirty="0"/>
              <a:t> </a:t>
            </a:r>
            <a:r>
              <a:rPr lang="hu-HU" sz="1400" dirty="0" err="1"/>
              <a:t>current</a:t>
            </a:r>
            <a:r>
              <a:rPr lang="hu-HU" sz="1400" dirty="0"/>
              <a:t> </a:t>
            </a:r>
            <a:r>
              <a:rPr lang="hu-HU" sz="1400" dirty="0" err="1"/>
              <a:t>was</a:t>
            </a:r>
            <a:r>
              <a:rPr lang="hu-HU" sz="1400" dirty="0"/>
              <a:t> </a:t>
            </a:r>
            <a:r>
              <a:rPr lang="hu-HU" sz="1400" dirty="0" err="1"/>
              <a:t>used</a:t>
            </a:r>
            <a:r>
              <a:rPr lang="hu-HU" sz="1400" dirty="0"/>
              <a:t> </a:t>
            </a:r>
            <a:r>
              <a:rPr lang="hu-HU" sz="1400" dirty="0" err="1"/>
              <a:t>everywhere</a:t>
            </a:r>
            <a:r>
              <a:rPr lang="hu-HU" sz="1400" dirty="0"/>
              <a:t> </a:t>
            </a:r>
            <a:r>
              <a:rPr lang="hu-HU" sz="1400" dirty="0" err="1"/>
              <a:t>Overdosed</a:t>
            </a:r>
            <a:r>
              <a:rPr lang="hu-HU" sz="1400" dirty="0"/>
              <a:t> </a:t>
            </a:r>
            <a:r>
              <a:rPr lang="hu-HU" sz="1400" dirty="0" err="1"/>
              <a:t>thin</a:t>
            </a:r>
            <a:r>
              <a:rPr lang="hu-HU" sz="1400" dirty="0"/>
              <a:t> </a:t>
            </a:r>
            <a:r>
              <a:rPr lang="hu-HU" sz="1400" dirty="0" err="1"/>
              <a:t>areas</a:t>
            </a:r>
            <a:r>
              <a:rPr lang="hu-HU" sz="1400" dirty="0"/>
              <a:t>, </a:t>
            </a:r>
            <a:r>
              <a:rPr lang="hu-HU" sz="1400" dirty="0" err="1"/>
              <a:t>underdosed</a:t>
            </a:r>
            <a:r>
              <a:rPr lang="hu-HU" sz="1400" dirty="0"/>
              <a:t> </a:t>
            </a:r>
            <a:r>
              <a:rPr lang="hu-HU" sz="1400" dirty="0" err="1"/>
              <a:t>thick</a:t>
            </a:r>
            <a:r>
              <a:rPr lang="hu-HU" sz="1400" dirty="0"/>
              <a:t> </a:t>
            </a:r>
            <a:r>
              <a:rPr lang="hu-HU" sz="1400" dirty="0" err="1"/>
              <a:t>areas</a:t>
            </a:r>
            <a:r>
              <a:rPr lang="hu-HU" sz="1400" dirty="0"/>
              <a:t> TCM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Care</a:t>
            </a:r>
            <a:r>
              <a:rPr lang="hu-HU" sz="1400" dirty="0"/>
              <a:t> </a:t>
            </a:r>
            <a:r>
              <a:rPr lang="hu-HU" sz="1400" dirty="0" err="1"/>
              <a:t>Dose</a:t>
            </a:r>
            <a:r>
              <a:rPr lang="hu-HU" sz="1400" dirty="0"/>
              <a:t>) is </a:t>
            </a:r>
            <a:r>
              <a:rPr lang="hu-HU" sz="1400" dirty="0" err="1"/>
              <a:t>now</a:t>
            </a:r>
            <a:r>
              <a:rPr lang="hu-HU" sz="1400" dirty="0"/>
              <a:t> standard of </a:t>
            </a:r>
            <a:r>
              <a:rPr lang="hu-HU" sz="1400" dirty="0" err="1"/>
              <a:t>care</a:t>
            </a:r>
            <a:r>
              <a:rPr lang="hu-HU" sz="1400" dirty="0"/>
              <a:t> </a:t>
            </a:r>
            <a:r>
              <a:rPr lang="hu-HU" sz="1400" dirty="0" err="1"/>
              <a:t>Included</a:t>
            </a:r>
            <a:r>
              <a:rPr lang="hu-HU" sz="1400" dirty="0"/>
              <a:t> </a:t>
            </a:r>
            <a:r>
              <a:rPr lang="hu-HU" sz="1400" dirty="0" err="1"/>
              <a:t>organ</a:t>
            </a:r>
            <a:r>
              <a:rPr lang="hu-HU" sz="1400" dirty="0"/>
              <a:t> </a:t>
            </a:r>
            <a:r>
              <a:rPr lang="hu-HU" sz="1400" dirty="0" err="1"/>
              <a:t>specific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lens</a:t>
            </a:r>
            <a:r>
              <a:rPr lang="hu-HU" sz="1400" dirty="0"/>
              <a:t> of </a:t>
            </a:r>
            <a:r>
              <a:rPr lang="hu-HU" sz="1400" dirty="0" err="1"/>
              <a:t>eye</a:t>
            </a:r>
            <a:r>
              <a:rPr lang="hu-HU" sz="1400" dirty="0"/>
              <a:t>) TCM</a:t>
            </a:r>
          </a:p>
          <a:p>
            <a:r>
              <a:rPr lang="hu-HU" sz="1400" dirty="0" err="1"/>
              <a:t>Tube</a:t>
            </a:r>
            <a:r>
              <a:rPr lang="hu-HU" sz="1400" dirty="0"/>
              <a:t> </a:t>
            </a:r>
            <a:r>
              <a:rPr lang="hu-HU" sz="1400" dirty="0" err="1"/>
              <a:t>potential</a:t>
            </a:r>
            <a:r>
              <a:rPr lang="hu-HU" sz="1400" dirty="0"/>
              <a:t> </a:t>
            </a:r>
            <a:r>
              <a:rPr lang="hu-HU" sz="1400" dirty="0" err="1"/>
              <a:t>optimization</a:t>
            </a:r>
            <a:endParaRPr lang="hu-HU" sz="1400" dirty="0"/>
          </a:p>
          <a:p>
            <a:r>
              <a:rPr lang="hu-HU" sz="1400" dirty="0"/>
              <a:t>	</a:t>
            </a:r>
            <a:r>
              <a:rPr lang="hu-HU" sz="1400" dirty="0" err="1"/>
              <a:t>Early</a:t>
            </a:r>
            <a:r>
              <a:rPr lang="hu-HU" sz="1400" dirty="0"/>
              <a:t> </a:t>
            </a:r>
            <a:r>
              <a:rPr lang="hu-HU" sz="1400" dirty="0" err="1"/>
              <a:t>scanners</a:t>
            </a:r>
            <a:r>
              <a:rPr lang="hu-HU" sz="1400" dirty="0"/>
              <a:t> </a:t>
            </a:r>
            <a:r>
              <a:rPr lang="hu-HU" sz="1400" dirty="0" err="1"/>
              <a:t>offered</a:t>
            </a:r>
            <a:r>
              <a:rPr lang="hu-HU" sz="1400" dirty="0"/>
              <a:t> </a:t>
            </a:r>
            <a:r>
              <a:rPr lang="hu-HU" sz="1400" dirty="0" err="1"/>
              <a:t>very</a:t>
            </a:r>
            <a:r>
              <a:rPr lang="hu-HU" sz="1400" dirty="0"/>
              <a:t> </a:t>
            </a:r>
            <a:r>
              <a:rPr lang="hu-HU" sz="1400" dirty="0" err="1"/>
              <a:t>few</a:t>
            </a:r>
            <a:r>
              <a:rPr lang="hu-HU" sz="1400" dirty="0"/>
              <a:t> </a:t>
            </a:r>
            <a:r>
              <a:rPr lang="hu-HU" sz="1400" dirty="0" err="1"/>
              <a:t>tube</a:t>
            </a:r>
            <a:r>
              <a:rPr lang="hu-HU" sz="1400" dirty="0"/>
              <a:t> </a:t>
            </a:r>
            <a:r>
              <a:rPr lang="hu-HU" sz="1400" dirty="0" err="1"/>
              <a:t>potentials</a:t>
            </a:r>
            <a:r>
              <a:rPr lang="hu-HU" sz="1400" dirty="0"/>
              <a:t>, 120 </a:t>
            </a:r>
            <a:r>
              <a:rPr lang="hu-HU" sz="1400" dirty="0" err="1"/>
              <a:t>kVp</a:t>
            </a:r>
            <a:r>
              <a:rPr lang="hu-HU" sz="1400" dirty="0"/>
              <a:t> </a:t>
            </a:r>
            <a:r>
              <a:rPr lang="hu-HU" sz="1400" dirty="0" err="1"/>
              <a:t>imaging</a:t>
            </a:r>
            <a:r>
              <a:rPr lang="hu-HU" sz="1400" dirty="0"/>
              <a:t> </a:t>
            </a:r>
            <a:r>
              <a:rPr lang="hu-HU" sz="1400" dirty="0" err="1"/>
              <a:t>was</a:t>
            </a:r>
            <a:r>
              <a:rPr lang="hu-HU" sz="1400" dirty="0"/>
              <a:t> </a:t>
            </a:r>
            <a:r>
              <a:rPr lang="hu-HU" sz="1400" dirty="0" err="1"/>
              <a:t>ubiquitous</a:t>
            </a:r>
            <a:r>
              <a:rPr lang="hu-HU" sz="1400" dirty="0"/>
              <a:t>, </a:t>
            </a:r>
            <a:r>
              <a:rPr lang="hu-HU" sz="1400" dirty="0" err="1"/>
              <a:t>now</a:t>
            </a:r>
            <a:r>
              <a:rPr lang="hu-HU" sz="1400" dirty="0"/>
              <a:t> 70 </a:t>
            </a:r>
            <a:r>
              <a:rPr lang="hu-HU" sz="1400" dirty="0" err="1"/>
              <a:t>to</a:t>
            </a:r>
            <a:r>
              <a:rPr lang="hu-HU" sz="1400" dirty="0"/>
              <a:t> 150 kV </a:t>
            </a:r>
            <a:r>
              <a:rPr lang="hu-HU" sz="1400" dirty="0" err="1"/>
              <a:t>options</a:t>
            </a:r>
            <a:r>
              <a:rPr lang="hu-HU" sz="1400" dirty="0"/>
              <a:t> </a:t>
            </a:r>
            <a:r>
              <a:rPr lang="hu-HU" sz="1400" dirty="0" err="1"/>
              <a:t>exist</a:t>
            </a:r>
            <a:r>
              <a:rPr lang="hu-HU" sz="1400" dirty="0"/>
              <a:t> </a:t>
            </a:r>
            <a:r>
              <a:rPr lang="hu-HU" sz="1400" dirty="0" err="1"/>
              <a:t>Automatically</a:t>
            </a:r>
            <a:r>
              <a:rPr lang="hu-HU" sz="1400" dirty="0"/>
              <a:t> </a:t>
            </a:r>
            <a:r>
              <a:rPr lang="hu-HU" sz="1400" dirty="0" err="1"/>
              <a:t>adjust</a:t>
            </a:r>
            <a:r>
              <a:rPr lang="hu-HU" sz="1400" dirty="0"/>
              <a:t> </a:t>
            </a:r>
            <a:r>
              <a:rPr lang="hu-HU" sz="1400" dirty="0" err="1"/>
              <a:t>to</a:t>
            </a:r>
            <a:r>
              <a:rPr lang="hu-HU" sz="1400" dirty="0"/>
              <a:t> </a:t>
            </a:r>
            <a:r>
              <a:rPr lang="hu-HU" sz="1400" dirty="0" err="1"/>
              <a:t>task</a:t>
            </a:r>
            <a:r>
              <a:rPr lang="hu-HU" sz="1400" dirty="0"/>
              <a:t> and </a:t>
            </a:r>
            <a:r>
              <a:rPr lang="hu-HU" sz="1400" dirty="0" err="1"/>
              <a:t>patient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Care</a:t>
            </a:r>
            <a:r>
              <a:rPr lang="hu-HU" sz="1400" dirty="0"/>
              <a:t> kV)</a:t>
            </a:r>
          </a:p>
          <a:p>
            <a:endParaRPr lang="hu-HU" sz="1400" dirty="0"/>
          </a:p>
          <a:p>
            <a:endParaRPr lang="hu-HU" sz="1400" dirty="0"/>
          </a:p>
          <a:p>
            <a:r>
              <a:rPr lang="hu-HU" sz="1400" dirty="0" err="1"/>
              <a:t>Detectors</a:t>
            </a:r>
            <a:endParaRPr lang="hu-HU" sz="1400" dirty="0"/>
          </a:p>
          <a:p>
            <a:r>
              <a:rPr lang="hu-HU" sz="1400" dirty="0" err="1"/>
              <a:t>Originally</a:t>
            </a:r>
            <a:r>
              <a:rPr lang="hu-HU" sz="1400" dirty="0"/>
              <a:t> </a:t>
            </a:r>
            <a:r>
              <a:rPr lang="hu-HU" sz="1400" dirty="0" err="1"/>
              <a:t>used</a:t>
            </a:r>
            <a:r>
              <a:rPr lang="hu-HU" sz="1400" dirty="0"/>
              <a:t> </a:t>
            </a:r>
            <a:r>
              <a:rPr lang="hu-HU" sz="1400" dirty="0" err="1"/>
              <a:t>scintillators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Nal</a:t>
            </a:r>
            <a:r>
              <a:rPr lang="hu-HU" sz="1400" dirty="0"/>
              <a:t>, </a:t>
            </a:r>
            <a:r>
              <a:rPr lang="hu-HU" sz="1400" dirty="0" err="1"/>
              <a:t>CsI</a:t>
            </a:r>
            <a:r>
              <a:rPr lang="hu-HU" sz="1400" dirty="0"/>
              <a:t>, BGO) and </a:t>
            </a:r>
            <a:r>
              <a:rPr lang="hu-HU" sz="1400" dirty="0" err="1"/>
              <a:t>photomultiplier</a:t>
            </a:r>
            <a:r>
              <a:rPr lang="hu-HU" sz="1400" dirty="0"/>
              <a:t> </a:t>
            </a:r>
            <a:r>
              <a:rPr lang="hu-HU" sz="1400" dirty="0" err="1"/>
              <a:t>tubes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High</a:t>
            </a:r>
            <a:r>
              <a:rPr lang="hu-HU" sz="1400" dirty="0"/>
              <a:t> </a:t>
            </a:r>
            <a:r>
              <a:rPr lang="hu-HU" sz="1400" dirty="0" err="1"/>
              <a:t>pressure</a:t>
            </a:r>
            <a:r>
              <a:rPr lang="hu-HU" sz="1400" dirty="0"/>
              <a:t> </a:t>
            </a:r>
            <a:r>
              <a:rPr lang="hu-HU" sz="1400" dirty="0" err="1"/>
              <a:t>gas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Xenon) </a:t>
            </a:r>
            <a:r>
              <a:rPr lang="hu-HU" sz="1400" dirty="0" err="1"/>
              <a:t>detectors</a:t>
            </a:r>
            <a:r>
              <a:rPr lang="hu-HU" sz="1400" dirty="0"/>
              <a:t> </a:t>
            </a:r>
            <a:r>
              <a:rPr lang="hu-HU" sz="1400" dirty="0" err="1"/>
              <a:t>were</a:t>
            </a:r>
            <a:r>
              <a:rPr lang="hu-HU" sz="1400" dirty="0"/>
              <a:t> </a:t>
            </a:r>
            <a:r>
              <a:rPr lang="hu-HU" sz="1400" dirty="0" err="1"/>
              <a:t>used</a:t>
            </a:r>
            <a:r>
              <a:rPr lang="hu-HU" sz="1400" dirty="0"/>
              <a:t> in </a:t>
            </a:r>
            <a:r>
              <a:rPr lang="hu-HU" sz="1400" dirty="0" err="1"/>
              <a:t>early</a:t>
            </a:r>
            <a:r>
              <a:rPr lang="hu-HU" sz="1400" dirty="0"/>
              <a:t> 3rd </a:t>
            </a:r>
            <a:r>
              <a:rPr lang="hu-HU" sz="1400" dirty="0" err="1"/>
              <a:t>generation</a:t>
            </a:r>
            <a:r>
              <a:rPr lang="hu-HU" sz="1400" dirty="0"/>
              <a:t> </a:t>
            </a:r>
            <a:r>
              <a:rPr lang="hu-HU" sz="1400" dirty="0" err="1"/>
              <a:t>scanners</a:t>
            </a:r>
            <a:r>
              <a:rPr lang="hu-HU" sz="1400" dirty="0"/>
              <a:t>, </a:t>
            </a:r>
            <a:r>
              <a:rPr lang="hu-HU" sz="1400" dirty="0" err="1"/>
              <a:t>but</a:t>
            </a:r>
            <a:r>
              <a:rPr lang="hu-HU" sz="1400" dirty="0"/>
              <a:t> </a:t>
            </a:r>
            <a:r>
              <a:rPr lang="hu-HU" sz="1400" dirty="0" err="1"/>
              <a:t>were</a:t>
            </a:r>
            <a:r>
              <a:rPr lang="hu-HU" sz="1400" dirty="0"/>
              <a:t> less </a:t>
            </a:r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efficient</a:t>
            </a:r>
            <a:r>
              <a:rPr lang="hu-HU" sz="1400" dirty="0"/>
              <a:t> (</a:t>
            </a:r>
            <a:r>
              <a:rPr lang="hu-HU" sz="1400" dirty="0" err="1"/>
              <a:t>about</a:t>
            </a:r>
            <a:r>
              <a:rPr lang="hu-HU" sz="1400" dirty="0"/>
              <a:t> 60% vs. 98%)</a:t>
            </a:r>
          </a:p>
          <a:p>
            <a:r>
              <a:rPr lang="hu-HU" sz="1400" dirty="0"/>
              <a:t>• </a:t>
            </a:r>
            <a:r>
              <a:rPr lang="hu-HU" sz="1400" dirty="0" err="1"/>
              <a:t>Now</a:t>
            </a:r>
            <a:r>
              <a:rPr lang="hu-HU" sz="1400" dirty="0"/>
              <a:t> </a:t>
            </a:r>
            <a:r>
              <a:rPr lang="hu-HU" sz="1400" dirty="0" err="1"/>
              <a:t>use</a:t>
            </a:r>
            <a:r>
              <a:rPr lang="hu-HU" sz="1400" dirty="0"/>
              <a:t> more </a:t>
            </a:r>
            <a:r>
              <a:rPr lang="hu-HU" sz="1400" dirty="0" err="1"/>
              <a:t>efficient</a:t>
            </a:r>
            <a:r>
              <a:rPr lang="hu-HU" sz="1400" dirty="0"/>
              <a:t> </a:t>
            </a:r>
            <a:r>
              <a:rPr lang="hu-HU" sz="1400" dirty="0" err="1"/>
              <a:t>scintillators</a:t>
            </a:r>
            <a:r>
              <a:rPr lang="hu-HU" sz="1400" dirty="0"/>
              <a:t> and </a:t>
            </a:r>
            <a:r>
              <a:rPr lang="hu-HU" sz="1400" dirty="0" err="1"/>
              <a:t>photodiodes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Detector</a:t>
            </a:r>
            <a:r>
              <a:rPr lang="hu-HU" sz="1400" dirty="0"/>
              <a:t> </a:t>
            </a:r>
            <a:r>
              <a:rPr lang="hu-HU" sz="1400" dirty="0" err="1"/>
              <a:t>electronics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Poor</a:t>
            </a:r>
            <a:r>
              <a:rPr lang="hu-HU" sz="1400" dirty="0"/>
              <a:t> </a:t>
            </a:r>
            <a:r>
              <a:rPr lang="hu-HU" sz="1400" dirty="0" err="1"/>
              <a:t>stability</a:t>
            </a:r>
            <a:r>
              <a:rPr lang="hu-HU" sz="1400" dirty="0"/>
              <a:t> in </a:t>
            </a:r>
            <a:r>
              <a:rPr lang="hu-HU" sz="1400" dirty="0" err="1"/>
              <a:t>earlier</a:t>
            </a:r>
            <a:r>
              <a:rPr lang="hu-HU" sz="1400" dirty="0"/>
              <a:t> </a:t>
            </a:r>
            <a:r>
              <a:rPr lang="hu-HU" sz="1400" dirty="0" err="1"/>
              <a:t>systems</a:t>
            </a:r>
            <a:r>
              <a:rPr lang="hu-HU" sz="1400" dirty="0"/>
              <a:t> </a:t>
            </a:r>
            <a:r>
              <a:rPr lang="hu-HU" sz="1400" dirty="0" err="1"/>
              <a:t>caused</a:t>
            </a:r>
            <a:r>
              <a:rPr lang="hu-HU" sz="1400" dirty="0"/>
              <a:t> </a:t>
            </a:r>
            <a:r>
              <a:rPr lang="hu-HU" sz="1400" dirty="0" err="1"/>
              <a:t>artifacts</a:t>
            </a:r>
            <a:r>
              <a:rPr lang="hu-HU" sz="1400" dirty="0"/>
              <a:t> </a:t>
            </a:r>
            <a:r>
              <a:rPr lang="hu-HU" sz="1400" dirty="0" err="1"/>
              <a:t>like</a:t>
            </a:r>
            <a:r>
              <a:rPr lang="hu-HU" sz="1400" dirty="0"/>
              <a:t> </a:t>
            </a:r>
            <a:r>
              <a:rPr lang="hu-HU" sz="1400" dirty="0" err="1"/>
              <a:t>rings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Also</a:t>
            </a:r>
            <a:r>
              <a:rPr lang="hu-HU" sz="1400" dirty="0"/>
              <a:t> </a:t>
            </a:r>
            <a:r>
              <a:rPr lang="hu-HU" sz="1400" dirty="0" err="1"/>
              <a:t>introduced</a:t>
            </a:r>
            <a:r>
              <a:rPr lang="hu-HU" sz="1400" dirty="0"/>
              <a:t> </a:t>
            </a:r>
            <a:r>
              <a:rPr lang="hu-HU" sz="1400" dirty="0" err="1"/>
              <a:t>noise</a:t>
            </a:r>
            <a:endParaRPr lang="hu-HU" sz="1400" dirty="0"/>
          </a:p>
          <a:p>
            <a:r>
              <a:rPr lang="hu-HU" sz="1400" dirty="0"/>
              <a:t>	</a:t>
            </a:r>
            <a:r>
              <a:rPr lang="hu-HU" sz="1400" dirty="0" err="1"/>
              <a:t>Newer</a:t>
            </a:r>
            <a:r>
              <a:rPr lang="hu-HU" sz="1400" dirty="0"/>
              <a:t> </a:t>
            </a:r>
            <a:r>
              <a:rPr lang="hu-HU" sz="1400" dirty="0" err="1"/>
              <a:t>detectors</a:t>
            </a:r>
            <a:r>
              <a:rPr lang="hu-HU" sz="1400" dirty="0"/>
              <a:t>, </a:t>
            </a:r>
            <a:r>
              <a:rPr lang="hu-HU" sz="1400" dirty="0" err="1"/>
              <a:t>like</a:t>
            </a:r>
            <a:r>
              <a:rPr lang="hu-HU" sz="1400" dirty="0"/>
              <a:t> </a:t>
            </a:r>
            <a:r>
              <a:rPr lang="hu-HU" sz="1400" dirty="0" err="1"/>
              <a:t>Stellar</a:t>
            </a:r>
            <a:r>
              <a:rPr lang="hu-HU" sz="1400" dirty="0"/>
              <a:t> </a:t>
            </a:r>
            <a:r>
              <a:rPr lang="hu-HU" sz="1400" dirty="0" err="1"/>
              <a:t>detectors</a:t>
            </a:r>
            <a:r>
              <a:rPr lang="hu-HU" sz="1400" dirty="0"/>
              <a:t>, </a:t>
            </a:r>
            <a:r>
              <a:rPr lang="hu-HU" sz="1400" dirty="0" err="1"/>
              <a:t>have</a:t>
            </a:r>
            <a:r>
              <a:rPr lang="hu-HU" sz="1400" dirty="0"/>
              <a:t> </a:t>
            </a:r>
            <a:r>
              <a:rPr lang="hu-HU" sz="1400" dirty="0" err="1"/>
              <a:t>extremely</a:t>
            </a:r>
            <a:r>
              <a:rPr lang="hu-HU" sz="1400" dirty="0"/>
              <a:t> </a:t>
            </a:r>
            <a:r>
              <a:rPr lang="hu-HU" sz="1400" dirty="0" err="1"/>
              <a:t>low</a:t>
            </a:r>
            <a:r>
              <a:rPr lang="hu-HU" sz="1400" dirty="0"/>
              <a:t> </a:t>
            </a:r>
            <a:r>
              <a:rPr lang="hu-HU" sz="1400" dirty="0" err="1"/>
              <a:t>electronic</a:t>
            </a:r>
            <a:r>
              <a:rPr lang="hu-HU" sz="1400" dirty="0"/>
              <a:t> </a:t>
            </a:r>
            <a:r>
              <a:rPr lang="hu-HU" sz="1400" dirty="0" err="1"/>
              <a:t>noise</a:t>
            </a:r>
            <a:endParaRPr lang="hu-HU" sz="1400" dirty="0"/>
          </a:p>
          <a:p>
            <a:endParaRPr lang="hu-HU" sz="1400" dirty="0"/>
          </a:p>
          <a:p>
            <a:r>
              <a:rPr lang="hu-HU" sz="1400" dirty="0" err="1"/>
              <a:t>Dose</a:t>
            </a:r>
            <a:r>
              <a:rPr lang="hu-HU" sz="1400" dirty="0"/>
              <a:t> </a:t>
            </a:r>
            <a:r>
              <a:rPr lang="hu-HU" sz="1400" dirty="0" err="1"/>
              <a:t>reduction</a:t>
            </a:r>
            <a:r>
              <a:rPr lang="hu-HU" sz="1400" dirty="0"/>
              <a:t> </a:t>
            </a:r>
            <a:r>
              <a:rPr lang="hu-HU" sz="1400" dirty="0" err="1"/>
              <a:t>technology</a:t>
            </a:r>
            <a:endParaRPr lang="hu-HU" sz="1400" dirty="0"/>
          </a:p>
          <a:p>
            <a:r>
              <a:rPr lang="hu-HU" sz="1400" dirty="0"/>
              <a:t>• Image </a:t>
            </a:r>
            <a:r>
              <a:rPr lang="hu-HU" sz="1400" dirty="0" err="1"/>
              <a:t>reconstruction</a:t>
            </a:r>
            <a:endParaRPr lang="hu-HU" sz="1400" dirty="0"/>
          </a:p>
          <a:p>
            <a:r>
              <a:rPr lang="hu-HU" sz="1400" dirty="0"/>
              <a:t>• </a:t>
            </a:r>
            <a:r>
              <a:rPr lang="hu-HU" sz="1400" dirty="0" err="1"/>
              <a:t>Edge</a:t>
            </a:r>
            <a:r>
              <a:rPr lang="hu-HU" sz="1400" dirty="0"/>
              <a:t> </a:t>
            </a:r>
            <a:r>
              <a:rPr lang="hu-HU" sz="1400" dirty="0" err="1"/>
              <a:t>preserving</a:t>
            </a:r>
            <a:r>
              <a:rPr lang="hu-HU" sz="1400" dirty="0"/>
              <a:t> image filtering</a:t>
            </a:r>
          </a:p>
          <a:p>
            <a:r>
              <a:rPr lang="hu-HU" sz="1400" dirty="0"/>
              <a:t>• </a:t>
            </a:r>
            <a:r>
              <a:rPr lang="hu-HU" sz="1400" dirty="0" err="1"/>
              <a:t>Iterative</a:t>
            </a:r>
            <a:r>
              <a:rPr lang="hu-HU" sz="1400" dirty="0"/>
              <a:t> </a:t>
            </a:r>
            <a:r>
              <a:rPr lang="hu-HU" sz="1400" dirty="0" err="1"/>
              <a:t>reconstruction</a:t>
            </a:r>
            <a:r>
              <a:rPr lang="hu-HU" sz="1400" dirty="0"/>
              <a:t> (</a:t>
            </a:r>
            <a:r>
              <a:rPr lang="hu-HU" sz="1400" dirty="0" err="1"/>
              <a:t>e.g</a:t>
            </a:r>
            <a:r>
              <a:rPr lang="hu-HU" sz="1400" dirty="0"/>
              <a:t>. </a:t>
            </a:r>
            <a:r>
              <a:rPr lang="hu-HU" sz="1400" dirty="0" err="1"/>
              <a:t>Safire</a:t>
            </a:r>
            <a:r>
              <a:rPr lang="hu-HU" sz="1400" dirty="0"/>
              <a:t>, </a:t>
            </a:r>
            <a:r>
              <a:rPr lang="hu-HU" sz="1400" dirty="0" err="1"/>
              <a:t>Admire</a:t>
            </a:r>
            <a:r>
              <a:rPr lang="hu-HU" sz="1400" dirty="0"/>
              <a:t>, ASIR, MBIR)</a:t>
            </a:r>
          </a:p>
          <a:p>
            <a:r>
              <a:rPr lang="hu-HU" sz="1400" dirty="0"/>
              <a:t>• </a:t>
            </a:r>
            <a:r>
              <a:rPr lang="hu-HU" sz="1400" dirty="0" err="1"/>
              <a:t>Machine</a:t>
            </a:r>
            <a:r>
              <a:rPr lang="hu-HU" sz="1400" dirty="0"/>
              <a:t> </a:t>
            </a:r>
            <a:r>
              <a:rPr lang="hu-HU" sz="1400" dirty="0" err="1"/>
              <a:t>learning</a:t>
            </a:r>
            <a:r>
              <a:rPr lang="hu-HU" sz="1400" dirty="0"/>
              <a:t>, </a:t>
            </a:r>
            <a:r>
              <a:rPr lang="hu-HU" sz="1400" dirty="0" err="1"/>
              <a:t>deep</a:t>
            </a:r>
            <a:r>
              <a:rPr lang="hu-HU" sz="1400" dirty="0"/>
              <a:t> </a:t>
            </a:r>
            <a:r>
              <a:rPr lang="hu-HU" sz="1400" dirty="0" err="1"/>
              <a:t>learning</a:t>
            </a:r>
            <a:r>
              <a:rPr lang="hu-HU" sz="1400" dirty="0"/>
              <a:t>, CNN</a:t>
            </a:r>
          </a:p>
        </p:txBody>
      </p:sp>
    </p:spTree>
    <p:extLst>
      <p:ext uri="{BB962C8B-B14F-4D97-AF65-F5344CB8AC3E}">
        <p14:creationId xmlns:p14="http://schemas.microsoft.com/office/powerpoint/2010/main" val="30324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24182" y="0"/>
            <a:ext cx="7367418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dirty="0" err="1"/>
              <a:t>Water</a:t>
            </a:r>
            <a:r>
              <a:rPr lang="hu-HU" altLang="hu-HU" dirty="0"/>
              <a:t> </a:t>
            </a:r>
            <a:r>
              <a:rPr lang="hu-HU" altLang="hu-HU" dirty="0" err="1"/>
              <a:t>siphon</a:t>
            </a:r>
            <a:r>
              <a:rPr lang="hu-HU" altLang="hu-HU" dirty="0"/>
              <a:t> </a:t>
            </a:r>
            <a:r>
              <a:rPr lang="hu-HU" altLang="hu-HU" dirty="0" err="1"/>
              <a:t>problem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en-US" altLang="hu-HU" dirty="0"/>
              <a:t>Water pump and the mysterious 10 meter</a:t>
            </a:r>
            <a:r>
              <a:rPr lang="hu-HU" altLang="hu-HU" dirty="0"/>
              <a:t>s</a:t>
            </a:r>
            <a:r>
              <a:rPr lang="en-US" altLang="hu-HU" dirty="0"/>
              <a:t> limit</a:t>
            </a:r>
            <a:r>
              <a:rPr lang="hu-HU" altLang="hu-HU" dirty="0"/>
              <a:t>  - I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5460943" cy="32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pic>
        <p:nvPicPr>
          <p:cNvPr id="2056" name="Picture 8" descr="Kézi szivattyú – Wikipédia">
            <a:extLst>
              <a:ext uri="{FF2B5EF4-FFF2-40B4-BE49-F238E27FC236}">
                <a16:creationId xmlns:a16="http://schemas.microsoft.com/office/drawing/2014/main" id="{85C7FE2D-C6F6-062F-C8B1-3BD8164C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182" y="4690683"/>
            <a:ext cx="2095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4876A-16CC-6AAC-27A9-7F4D14207488}"/>
              </a:ext>
            </a:extLst>
          </p:cNvPr>
          <p:cNvSpPr txBox="1"/>
          <p:nvPr/>
        </p:nvSpPr>
        <p:spPr>
          <a:xfrm>
            <a:off x="6483496" y="1870746"/>
            <a:ext cx="23519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Giovanni Battista Baliani </a:t>
            </a:r>
            <a:r>
              <a:rPr lang="hu-HU" sz="1400" dirty="0"/>
              <a:t>(1582–1666) </a:t>
            </a:r>
          </a:p>
          <a:p>
            <a:pPr algn="ctr"/>
            <a:r>
              <a:rPr lang="hu-HU" sz="1400" dirty="0"/>
              <a:t>Italian </a:t>
            </a:r>
            <a:r>
              <a:rPr lang="hu-HU" sz="1400" dirty="0" err="1"/>
              <a:t>mathematician</a:t>
            </a:r>
            <a:r>
              <a:rPr lang="hu-HU" sz="1400" dirty="0"/>
              <a:t>, </a:t>
            </a:r>
            <a:r>
              <a:rPr lang="hu-HU" sz="1400" dirty="0" err="1"/>
              <a:t>physicist</a:t>
            </a:r>
            <a:r>
              <a:rPr lang="hu-HU" sz="1400" dirty="0"/>
              <a:t> and </a:t>
            </a:r>
            <a:r>
              <a:rPr lang="hu-HU" sz="1400" dirty="0" err="1"/>
              <a:t>astronomer</a:t>
            </a:r>
            <a:r>
              <a:rPr lang="hu-HU" sz="14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A0D2FB-1296-041B-1999-D10E18DC499D}"/>
              </a:ext>
            </a:extLst>
          </p:cNvPr>
          <p:cNvSpPr txBox="1"/>
          <p:nvPr/>
        </p:nvSpPr>
        <p:spPr>
          <a:xfrm>
            <a:off x="225615" y="1882054"/>
            <a:ext cx="58575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/>
              <a:t>1630 </a:t>
            </a:r>
            <a:r>
              <a:rPr lang="hu-HU" sz="1400" dirty="0" err="1"/>
              <a:t>Baliani's</a:t>
            </a:r>
            <a:r>
              <a:rPr lang="hu-HU" sz="1400" dirty="0"/>
              <a:t> </a:t>
            </a:r>
            <a:r>
              <a:rPr lang="hu-HU" sz="1400" dirty="0" err="1"/>
              <a:t>siphon</a:t>
            </a:r>
            <a:r>
              <a:rPr lang="hu-HU" sz="1400" dirty="0"/>
              <a:t> </a:t>
            </a:r>
            <a:r>
              <a:rPr lang="hu-HU" sz="1400" dirty="0" err="1"/>
              <a:t>experiment</a:t>
            </a:r>
            <a:endParaRPr lang="hu-HU" sz="1400" dirty="0"/>
          </a:p>
          <a:p>
            <a:r>
              <a:rPr lang="hu-HU" sz="1400" dirty="0"/>
              <a:t>B</a:t>
            </a:r>
            <a:r>
              <a:rPr lang="en-US" sz="1400" dirty="0" err="1"/>
              <a:t>aliani</a:t>
            </a:r>
            <a:r>
              <a:rPr lang="en-US" sz="1400" dirty="0"/>
              <a:t> wrote a letter to Galileo explaining an experiment he had made in which a siphon, led over a hill about 21 m high, failed to work. When the end of the siphon was opened in a reservoir, the water level in that limb would sink to about 10 m above the reservoir.[2] Galileo responded with an explanation of the phenomenon: he proposed that it was the power of a vacuum that held the water up, and at a certain height the amount of water simply became too much and the force could not hold any more, like a cord that can support only so much weight.</a:t>
            </a:r>
            <a:endParaRPr lang="hu-HU" sz="1400" dirty="0"/>
          </a:p>
        </p:txBody>
      </p:sp>
      <p:pic>
        <p:nvPicPr>
          <p:cNvPr id="1028" name="Picture 4" descr="G. B. Baliano&#10;(da una stampa)">
            <a:extLst>
              <a:ext uri="{FF2B5EF4-FFF2-40B4-BE49-F238E27FC236}">
                <a16:creationId xmlns:a16="http://schemas.microsoft.com/office/drawing/2014/main" id="{8DA5D747-2F3E-D383-70AA-8D988918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84" y="2927348"/>
            <a:ext cx="2351965" cy="322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 motu naturali gravium solidorum et liquidorum, Gioivanni Battista  Baliani, 1646 | Christie's">
            <a:extLst>
              <a:ext uri="{FF2B5EF4-FFF2-40B4-BE49-F238E27FC236}">
                <a16:creationId xmlns:a16="http://schemas.microsoft.com/office/drawing/2014/main" id="{D6CE0405-6AB8-A144-A443-CF2D7B4B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26" y="4769533"/>
            <a:ext cx="1162207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E5DE0E-F7EA-9842-E523-0617692D2C20}"/>
              </a:ext>
            </a:extLst>
          </p:cNvPr>
          <p:cNvSpPr txBox="1"/>
          <p:nvPr/>
        </p:nvSpPr>
        <p:spPr>
          <a:xfrm>
            <a:off x="427654" y="3932699"/>
            <a:ext cx="54609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hu-HU" sz="1400" dirty="0"/>
            </a:br>
            <a:r>
              <a:rPr lang="hu-HU" sz="1400" dirty="0"/>
              <a:t>D</a:t>
            </a:r>
            <a:r>
              <a:rPr lang="pt-BR" sz="1400" dirty="0"/>
              <a:t>e motu naturali gravium solidorum (Genova, 1638) </a:t>
            </a:r>
            <a:endParaRPr lang="hu-HU" sz="1400" dirty="0"/>
          </a:p>
          <a:p>
            <a:r>
              <a:rPr lang="pt-BR" sz="1400" dirty="0"/>
              <a:t>De gravium solidorum et liquidorum (Genova, 1646)</a:t>
            </a:r>
            <a:endParaRPr lang="hu-HU" sz="1400" dirty="0"/>
          </a:p>
        </p:txBody>
      </p:sp>
      <p:pic>
        <p:nvPicPr>
          <p:cNvPr id="2050" name="Picture 2" descr="A CSILLAGÁSZ, A FŐISTEN ÉS A LEÁNY, AVAGY HOGYAN MÉRJÜNK FÉNYSEBESSÉGET!">
            <a:extLst>
              <a:ext uri="{FF2B5EF4-FFF2-40B4-BE49-F238E27FC236}">
                <a16:creationId xmlns:a16="http://schemas.microsoft.com/office/drawing/2014/main" id="{33C32A54-8F90-4FA0-0598-D6A30153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932" y="3930352"/>
            <a:ext cx="1314526" cy="198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EBD45B-EEBB-57B2-A0AB-4278B74373EF}"/>
              </a:ext>
            </a:extLst>
          </p:cNvPr>
          <p:cNvSpPr txBox="1"/>
          <p:nvPr/>
        </p:nvSpPr>
        <p:spPr>
          <a:xfrm>
            <a:off x="5019667" y="5895393"/>
            <a:ext cx="12617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/>
              <a:t>Galileo Galilei</a:t>
            </a:r>
          </a:p>
          <a:p>
            <a:r>
              <a:rPr lang="hu-HU" sz="1200" dirty="0"/>
              <a:t>(1564 – 1642) </a:t>
            </a:r>
          </a:p>
        </p:txBody>
      </p:sp>
      <p:pic>
        <p:nvPicPr>
          <p:cNvPr id="7170" name="Picture 2" descr="Búvárszivattyú, tisztavíz szivattyú - Trotec TWP 4006 E - Manda Kft - LPV.HU">
            <a:extLst>
              <a:ext uri="{FF2B5EF4-FFF2-40B4-BE49-F238E27FC236}">
                <a16:creationId xmlns:a16="http://schemas.microsoft.com/office/drawing/2014/main" id="{6EA9277D-7C53-9414-8920-F62B0C97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7" y="4814532"/>
            <a:ext cx="1540749" cy="154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8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1680" y="0"/>
            <a:ext cx="7299920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dirty="0" err="1"/>
              <a:t>Water</a:t>
            </a:r>
            <a:r>
              <a:rPr lang="hu-HU" altLang="hu-HU" dirty="0"/>
              <a:t> </a:t>
            </a:r>
            <a:r>
              <a:rPr lang="hu-HU" altLang="hu-HU" dirty="0" err="1"/>
              <a:t>siphon</a:t>
            </a:r>
            <a:r>
              <a:rPr lang="hu-HU" altLang="hu-HU" dirty="0"/>
              <a:t> </a:t>
            </a:r>
            <a:r>
              <a:rPr lang="hu-HU" altLang="hu-HU" dirty="0" err="1"/>
              <a:t>problem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en-US" altLang="hu-HU" dirty="0"/>
              <a:t>Water pump and the mysterious 10 meter</a:t>
            </a:r>
            <a:r>
              <a:rPr lang="hu-HU" altLang="hu-HU" dirty="0"/>
              <a:t>s</a:t>
            </a:r>
            <a:r>
              <a:rPr lang="en-US" altLang="hu-HU" dirty="0"/>
              <a:t> limit</a:t>
            </a:r>
            <a:r>
              <a:rPr lang="hu-HU" altLang="hu-HU" dirty="0"/>
              <a:t> - II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5460943" cy="322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pic>
        <p:nvPicPr>
          <p:cNvPr id="2" name="Picture 2" descr="undefined">
            <a:extLst>
              <a:ext uri="{FF2B5EF4-FFF2-40B4-BE49-F238E27FC236}">
                <a16:creationId xmlns:a16="http://schemas.microsoft.com/office/drawing/2014/main" id="{96F6157E-1BC0-1E5D-3A57-0A06EEBC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61" y="2889110"/>
            <a:ext cx="2495323" cy="330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925C2B-FC0E-DBB6-66E1-C1D6BF8452AC}"/>
              </a:ext>
            </a:extLst>
          </p:cNvPr>
          <p:cNvSpPr txBox="1"/>
          <p:nvPr/>
        </p:nvSpPr>
        <p:spPr>
          <a:xfrm>
            <a:off x="6372200" y="1870746"/>
            <a:ext cx="253617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dirty="0" err="1"/>
              <a:t>Gasparo</a:t>
            </a:r>
            <a:r>
              <a:rPr lang="hu-HU" sz="1400" b="1" dirty="0"/>
              <a:t> </a:t>
            </a:r>
            <a:r>
              <a:rPr lang="hu-HU" sz="1400" b="1" dirty="0" err="1"/>
              <a:t>Berti</a:t>
            </a:r>
            <a:r>
              <a:rPr lang="hu-HU" sz="1400" b="1" dirty="0"/>
              <a:t> </a:t>
            </a:r>
          </a:p>
          <a:p>
            <a:pPr algn="ctr"/>
            <a:r>
              <a:rPr lang="hu-HU" sz="1400" b="1" dirty="0"/>
              <a:t>(</a:t>
            </a:r>
            <a:r>
              <a:rPr lang="hu-HU" sz="1400" dirty="0" err="1"/>
              <a:t>ca</a:t>
            </a:r>
            <a:r>
              <a:rPr lang="hu-HU" sz="1400" dirty="0"/>
              <a:t>. 1600–1643) </a:t>
            </a:r>
          </a:p>
          <a:p>
            <a:pPr algn="ctr"/>
            <a:r>
              <a:rPr lang="hu-HU" sz="1400" dirty="0"/>
              <a:t>Italian </a:t>
            </a:r>
            <a:r>
              <a:rPr lang="hu-HU" sz="1400" dirty="0" err="1"/>
              <a:t>mathematician</a:t>
            </a:r>
            <a:r>
              <a:rPr lang="hu-HU" sz="1400" dirty="0"/>
              <a:t>, </a:t>
            </a:r>
            <a:r>
              <a:rPr lang="hu-HU" sz="1400" dirty="0" err="1"/>
              <a:t>physicist</a:t>
            </a:r>
            <a:r>
              <a:rPr lang="hu-HU" sz="1400" dirty="0"/>
              <a:t> and </a:t>
            </a:r>
            <a:r>
              <a:rPr lang="hu-HU" sz="1400" dirty="0" err="1"/>
              <a:t>astronomer</a:t>
            </a:r>
            <a:endParaRPr lang="hu-H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2FD461-00E8-F728-9D67-B090E8142AA9}"/>
              </a:ext>
            </a:extLst>
          </p:cNvPr>
          <p:cNvSpPr txBox="1"/>
          <p:nvPr/>
        </p:nvSpPr>
        <p:spPr>
          <a:xfrm>
            <a:off x="225615" y="1882054"/>
            <a:ext cx="58575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Berti</a:t>
            </a:r>
            <a:r>
              <a:rPr lang="en-US" sz="1400" dirty="0"/>
              <a:t> built an 11 m lead tube, filled it with water, and sealed both ends. He submerged one end in a basin of water and unsealed it. Although some of the water flowed out, much of it remained, filling the tube to about 10 m (34 feet) above the water level in the basin, the same height as in </a:t>
            </a:r>
            <a:r>
              <a:rPr lang="en-US" sz="1400" dirty="0" err="1"/>
              <a:t>Baliani's</a:t>
            </a:r>
            <a:r>
              <a:rPr lang="en-US" sz="1400" dirty="0"/>
              <a:t> siphon.</a:t>
            </a:r>
            <a:endParaRPr lang="hu-HU" sz="1400" dirty="0"/>
          </a:p>
          <a:p>
            <a:endParaRPr lang="hu-HU" sz="1400" dirty="0"/>
          </a:p>
          <a:p>
            <a:r>
              <a:rPr lang="en-US" sz="1400" dirty="0" err="1"/>
              <a:t>Berti</a:t>
            </a:r>
            <a:r>
              <a:rPr lang="en-US" sz="1400" dirty="0"/>
              <a:t> died a few months after his experiment and into the discussion stepped </a:t>
            </a:r>
            <a:r>
              <a:rPr lang="en-US" sz="1400" i="1" dirty="0"/>
              <a:t>Evangelista Torricelli</a:t>
            </a:r>
            <a:r>
              <a:rPr lang="en-US" sz="1400" dirty="0"/>
              <a:t>.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13455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dirty="0" err="1"/>
              <a:t>Th</a:t>
            </a:r>
            <a:r>
              <a:rPr lang="hu-HU" altLang="hu-HU" dirty="0"/>
              <a:t> </a:t>
            </a:r>
            <a:r>
              <a:rPr lang="hu-HU" altLang="hu-HU" dirty="0" err="1"/>
              <a:t>first</a:t>
            </a:r>
            <a:r>
              <a:rPr lang="hu-HU" altLang="hu-HU" dirty="0"/>
              <a:t> </a:t>
            </a:r>
            <a:r>
              <a:rPr lang="hu-HU" altLang="hu-HU" dirty="0" err="1"/>
              <a:t>barometer</a:t>
            </a:r>
            <a:r>
              <a:rPr lang="hu-HU" altLang="hu-HU" dirty="0"/>
              <a:t> and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vacuum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D5BDD-5029-C3C3-EA01-51ABAD6D85C8}"/>
              </a:ext>
            </a:extLst>
          </p:cNvPr>
          <p:cNvSpPr txBox="1"/>
          <p:nvPr/>
        </p:nvSpPr>
        <p:spPr>
          <a:xfrm>
            <a:off x="341989" y="1340098"/>
            <a:ext cx="2668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dirty="0" err="1"/>
              <a:t>Evangelista</a:t>
            </a:r>
            <a:r>
              <a:rPr lang="hu-HU" sz="1400" b="1" dirty="0"/>
              <a:t> Torricelli</a:t>
            </a:r>
          </a:p>
          <a:p>
            <a:pPr algn="ctr"/>
            <a:r>
              <a:rPr lang="hu-HU" sz="1400" dirty="0"/>
              <a:t> (1608-1647)</a:t>
            </a:r>
          </a:p>
        </p:txBody>
      </p:sp>
      <p:pic>
        <p:nvPicPr>
          <p:cNvPr id="6" name="Picture 2" descr="When was Barometer invented? – When was it invented?">
            <a:extLst>
              <a:ext uri="{FF2B5EF4-FFF2-40B4-BE49-F238E27FC236}">
                <a16:creationId xmlns:a16="http://schemas.microsoft.com/office/drawing/2014/main" id="{E128BBB2-5B55-4941-A389-F16159326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9" y="1974895"/>
            <a:ext cx="2668467" cy="377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FA1F7EC-CB58-99C9-07AE-D338E36E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982" y="3755393"/>
            <a:ext cx="3352704" cy="26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66014C-6CA9-439A-74C2-2D1D4618F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158928"/>
            <a:ext cx="4410515" cy="25576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A59185-CE49-F687-FABE-F448B62B0F40}"/>
              </a:ext>
            </a:extLst>
          </p:cNvPr>
          <p:cNvSpPr txBox="1"/>
          <p:nvPr/>
        </p:nvSpPr>
        <p:spPr>
          <a:xfrm>
            <a:off x="3491880" y="3240458"/>
            <a:ext cx="3687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/>
              <a:t>760 [</a:t>
            </a:r>
            <a:r>
              <a:rPr lang="hu-HU" sz="1200" dirty="0" err="1"/>
              <a:t>mmHg</a:t>
            </a:r>
            <a:r>
              <a:rPr lang="hu-HU" sz="1200" dirty="0"/>
              <a:t>] = 760 [</a:t>
            </a:r>
            <a:r>
              <a:rPr lang="hu-HU" sz="1200" dirty="0" err="1"/>
              <a:t>torr</a:t>
            </a:r>
            <a:r>
              <a:rPr lang="hu-HU" sz="1200" dirty="0"/>
              <a:t>] =</a:t>
            </a:r>
          </a:p>
          <a:p>
            <a:r>
              <a:rPr lang="hu-HU" sz="1200" dirty="0"/>
              <a:t> = 101 325 [Pa] = 1 [</a:t>
            </a:r>
            <a:r>
              <a:rPr lang="hu-HU" sz="1200" dirty="0" err="1"/>
              <a:t>atm</a:t>
            </a:r>
            <a:r>
              <a:rPr lang="hu-HU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65626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3688" y="0"/>
            <a:ext cx="7227912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dirty="0" err="1"/>
              <a:t>First</a:t>
            </a:r>
            <a:r>
              <a:rPr lang="hu-HU" altLang="hu-HU" dirty="0"/>
              <a:t> </a:t>
            </a:r>
            <a:r>
              <a:rPr lang="hu-HU" altLang="hu-HU" dirty="0" err="1"/>
              <a:t>vacuum</a:t>
            </a:r>
            <a:r>
              <a:rPr lang="hu-HU" altLang="hu-HU" dirty="0"/>
              <a:t> </a:t>
            </a:r>
            <a:r>
              <a:rPr lang="hu-HU" altLang="hu-HU" dirty="0" err="1"/>
              <a:t>pump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90" name="Szöveg helye 5">
            <a:extLst>
              <a:ext uri="{FF2B5EF4-FFF2-40B4-BE49-F238E27FC236}">
                <a16:creationId xmlns:a16="http://schemas.microsoft.com/office/drawing/2014/main" id="{9416961E-A595-4F5B-AB33-7CBA79702D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8600" y="1143000"/>
            <a:ext cx="8610600" cy="914400"/>
          </a:xfrm>
        </p:spPr>
        <p:txBody>
          <a:bodyPr/>
          <a:lstStyle/>
          <a:p>
            <a:r>
              <a:rPr lang="hu-HU" altLang="hu-HU" dirty="0"/>
              <a:t>1654 - Magdeburg </a:t>
            </a:r>
            <a:r>
              <a:rPr lang="hu-HU" altLang="hu-HU" dirty="0" err="1"/>
              <a:t>hemispheres</a:t>
            </a:r>
            <a:endParaRPr lang="hu-HU" altLang="hu-HU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26" name="Picture 2" descr="Otto von Guericke - Wikipedia">
            <a:extLst>
              <a:ext uri="{FF2B5EF4-FFF2-40B4-BE49-F238E27FC236}">
                <a16:creationId xmlns:a16="http://schemas.microsoft.com/office/drawing/2014/main" id="{F29DBBD1-F766-8A01-CAC7-AC946DE03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22" y="1800704"/>
            <a:ext cx="286257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drawing of a landscape with a group of people&#10;&#10;Description automatically generated">
            <a:extLst>
              <a:ext uri="{FF2B5EF4-FFF2-40B4-BE49-F238E27FC236}">
                <a16:creationId xmlns:a16="http://schemas.microsoft.com/office/drawing/2014/main" id="{54C136BF-F081-2D0A-2614-4EDE2870D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45" y="1783140"/>
            <a:ext cx="5909629" cy="43675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3232BA-B2C1-33D9-E6A3-10B26E865383}"/>
              </a:ext>
            </a:extLst>
          </p:cNvPr>
          <p:cNvSpPr txBox="1"/>
          <p:nvPr/>
        </p:nvSpPr>
        <p:spPr>
          <a:xfrm>
            <a:off x="6129022" y="1185208"/>
            <a:ext cx="28163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b="1" dirty="0"/>
              <a:t>Otto von </a:t>
            </a:r>
            <a:r>
              <a:rPr lang="hu-HU" sz="1400" b="1" dirty="0" err="1"/>
              <a:t>Guericke</a:t>
            </a:r>
            <a:endParaRPr lang="hu-HU" sz="1400" b="1" dirty="0"/>
          </a:p>
          <a:p>
            <a:pPr algn="ctr"/>
            <a:r>
              <a:rPr lang="hu-HU" sz="1400" dirty="0"/>
              <a:t>(1602-1686)</a:t>
            </a:r>
          </a:p>
          <a:p>
            <a:pPr algn="ctr"/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800440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Placeholder 17">
            <a:extLst>
              <a:ext uri="{FF2B5EF4-FFF2-40B4-BE49-F238E27FC236}">
                <a16:creationId xmlns:a16="http://schemas.microsoft.com/office/drawing/2014/main" id="{7EEAAAC4-8579-4C80-8C25-0F54AF19F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35696" y="0"/>
            <a:ext cx="7155904" cy="914400"/>
          </a:xfrm>
        </p:spPr>
        <p:txBody>
          <a:bodyPr>
            <a:normAutofit fontScale="85000" lnSpcReduction="10000"/>
          </a:bodyPr>
          <a:lstStyle/>
          <a:p>
            <a:r>
              <a:rPr lang="en-US" altLang="hu-HU" sz="2400" dirty="0"/>
              <a:t>From „Horror </a:t>
            </a:r>
            <a:r>
              <a:rPr lang="en-US" altLang="hu-HU" sz="2400" dirty="0" err="1"/>
              <a:t>vacui</a:t>
            </a:r>
            <a:r>
              <a:rPr lang="en-US" altLang="hu-HU" sz="2400" dirty="0"/>
              <a:t>” to the Computerized Tomography (CT)</a:t>
            </a:r>
            <a:endParaRPr lang="hu-HU" altLang="hu-HU" dirty="0"/>
          </a:p>
          <a:p>
            <a:r>
              <a:rPr lang="hu-HU" altLang="hu-HU" dirty="0"/>
              <a:t>Magdeburg </a:t>
            </a:r>
            <a:r>
              <a:rPr lang="hu-HU" altLang="hu-HU" dirty="0">
                <a:sym typeface="Wingdings" panose="05000000000000000000" pitchFamily="2" charset="2"/>
              </a:rPr>
              <a:t></a:t>
            </a:r>
            <a:endParaRPr lang="en-US" altLang="hu-HU" dirty="0"/>
          </a:p>
        </p:txBody>
      </p:sp>
      <p:sp>
        <p:nvSpPr>
          <p:cNvPr id="16388" name="Date Placeholder 5">
            <a:extLst>
              <a:ext uri="{FF2B5EF4-FFF2-40B4-BE49-F238E27FC236}">
                <a16:creationId xmlns:a16="http://schemas.microsoft.com/office/drawing/2014/main" id="{EBE8FF23-8F86-469A-9CB0-8627C73F9D74}"/>
              </a:ext>
            </a:extLst>
          </p:cNvPr>
          <p:cNvSpPr>
            <a:spLocks noGrp="1"/>
          </p:cNvSpPr>
          <p:nvPr>
            <p:ph type="dt" sz="quarter" idx="2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B2079E-BF50-483E-9D91-5612CB3418E3}" type="datetime1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9/19/2024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6389" name="Slide Number Placeholder 4">
            <a:extLst>
              <a:ext uri="{FF2B5EF4-FFF2-40B4-BE49-F238E27FC236}">
                <a16:creationId xmlns:a16="http://schemas.microsoft.com/office/drawing/2014/main" id="{2FAE6C25-4A86-4F69-9136-B26265DB222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6B42F-1CDB-4B5D-9743-830D7E7A8235}" type="slidenum">
              <a:rPr lang="en-US" altLang="hu-HU" sz="1200" smtClean="0">
                <a:solidFill>
                  <a:srgbClr val="234DA2"/>
                </a:solidFill>
                <a:latin typeface="Neo Tech Semilab" panose="0200000000000000000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hu-HU" sz="1200">
              <a:solidFill>
                <a:srgbClr val="234DA2"/>
              </a:solidFill>
              <a:latin typeface="Neo Tech Semilab" panose="0200000000000000000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1CB0E63-B09D-46DC-8246-67D791C1E95F}"/>
              </a:ext>
            </a:extLst>
          </p:cNvPr>
          <p:cNvSpPr>
            <a:spLocks noGrp="1"/>
          </p:cNvSpPr>
          <p:nvPr/>
        </p:nvSpPr>
        <p:spPr bwMode="auto">
          <a:xfrm>
            <a:off x="225616" y="1783140"/>
            <a:ext cx="8613584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001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14538" indent="-1857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hu-HU" altLang="hu-HU" sz="1400" dirty="0">
              <a:latin typeface="Arial" panose="020B0604020202020204" pitchFamily="34" charset="0"/>
            </a:endParaRPr>
          </a:p>
        </p:txBody>
      </p:sp>
      <p:sp>
        <p:nvSpPr>
          <p:cNvPr id="4" name="AutoShape 4" descr="led construction">
            <a:extLst>
              <a:ext uri="{FF2B5EF4-FFF2-40B4-BE49-F238E27FC236}">
                <a16:creationId xmlns:a16="http://schemas.microsoft.com/office/drawing/2014/main" id="{813FAA03-02C4-1F4C-E10A-8C8D45877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E6EA55-D70E-9D98-60B0-D36EF545E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" y="1017757"/>
            <a:ext cx="9036496" cy="526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41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6B6B41865D9C4694493010D0B710D8" ma:contentTypeVersion="18" ma:contentTypeDescription="Create a new document." ma:contentTypeScope="" ma:versionID="7e6c01f97a81964ecf8fdb6785e16624">
  <xsd:schema xmlns:xsd="http://www.w3.org/2001/XMLSchema" xmlns:xs="http://www.w3.org/2001/XMLSchema" xmlns:p="http://schemas.microsoft.com/office/2006/metadata/properties" xmlns:ns3="838f4646-9982-4efe-9037-fc9c24438e86" xmlns:ns4="e7bb8d89-eb36-43a8-8607-35310c845061" targetNamespace="http://schemas.microsoft.com/office/2006/metadata/properties" ma:root="true" ma:fieldsID="c0edecb5d925826ce0985b908aa3beb8" ns3:_="" ns4:_="">
    <xsd:import namespace="838f4646-9982-4efe-9037-fc9c24438e86"/>
    <xsd:import namespace="e7bb8d89-eb36-43a8-8607-35310c8450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f4646-9982-4efe-9037-fc9c24438e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b8d89-eb36-43a8-8607-35310c845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7bb8d89-eb36-43a8-8607-35310c8450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79DF58-A237-49D3-A8DA-19BFF7B432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8f4646-9982-4efe-9037-fc9c24438e86"/>
    <ds:schemaRef ds:uri="e7bb8d89-eb36-43a8-8607-35310c8450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8A9018-34FB-4223-B966-40FBB1DB5545}">
  <ds:schemaRefs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838f4646-9982-4efe-9037-fc9c24438e86"/>
    <ds:schemaRef ds:uri="e7bb8d89-eb36-43a8-8607-35310c84506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B59F1D-ED3E-4799-8BE8-F433B8A8A7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191352</TotalTime>
  <Words>2010</Words>
  <Application>Microsoft Office PowerPoint</Application>
  <PresentationFormat>On-screen Show (4:3)</PresentationFormat>
  <Paragraphs>408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Neo Tech Semilab Bold Bold</vt:lpstr>
      <vt:lpstr>Wingdings</vt:lpstr>
      <vt:lpstr>Times New Roman</vt:lpstr>
      <vt:lpstr>Neo Tech Semilab</vt:lpstr>
      <vt:lpstr>Office Theme</vt:lpstr>
      <vt:lpstr>From „Horror vacui” to   the Computerized Tomography (CT)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Semilab Application introduction</dc:title>
  <dc:creator>Semilab</dc:creator>
  <cp:lastModifiedBy>Dr. Kollár, Ernő</cp:lastModifiedBy>
  <cp:revision>579</cp:revision>
  <dcterms:created xsi:type="dcterms:W3CDTF">2010-11-04T09:30:04Z</dcterms:created>
  <dcterms:modified xsi:type="dcterms:W3CDTF">2024-09-19T09:34:50Z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0x010100B76B6B41865D9C4694493010D0B710D8</vt:lpwstr>
  </property>
</Properties>
</file>