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654" r:id="rId2"/>
    <p:sldMasterId id="2147484541" r:id="rId3"/>
    <p:sldMasterId id="2147484553" r:id="rId4"/>
    <p:sldMasterId id="2147484590" r:id="rId5"/>
    <p:sldMasterId id="2147484603" r:id="rId6"/>
    <p:sldMasterId id="2147484615" r:id="rId7"/>
    <p:sldMasterId id="2147484627" r:id="rId8"/>
  </p:sldMasterIdLst>
  <p:notesMasterIdLst>
    <p:notesMasterId r:id="rId86"/>
  </p:notesMasterIdLst>
  <p:handoutMasterIdLst>
    <p:handoutMasterId r:id="rId87"/>
  </p:handoutMasterIdLst>
  <p:sldIdLst>
    <p:sldId id="734" r:id="rId9"/>
    <p:sldId id="895" r:id="rId10"/>
    <p:sldId id="831" r:id="rId11"/>
    <p:sldId id="896" r:id="rId12"/>
    <p:sldId id="900" r:id="rId13"/>
    <p:sldId id="903" r:id="rId14"/>
    <p:sldId id="880" r:id="rId15"/>
    <p:sldId id="861" r:id="rId16"/>
    <p:sldId id="870" r:id="rId17"/>
    <p:sldId id="871" r:id="rId18"/>
    <p:sldId id="872" r:id="rId19"/>
    <p:sldId id="873" r:id="rId20"/>
    <p:sldId id="874" r:id="rId21"/>
    <p:sldId id="869" r:id="rId22"/>
    <p:sldId id="909" r:id="rId23"/>
    <p:sldId id="910" r:id="rId24"/>
    <p:sldId id="911" r:id="rId25"/>
    <p:sldId id="912" r:id="rId26"/>
    <p:sldId id="913" r:id="rId27"/>
    <p:sldId id="914" r:id="rId28"/>
    <p:sldId id="915" r:id="rId29"/>
    <p:sldId id="920" r:id="rId30"/>
    <p:sldId id="917" r:id="rId31"/>
    <p:sldId id="923" r:id="rId32"/>
    <p:sldId id="927" r:id="rId33"/>
    <p:sldId id="928" r:id="rId34"/>
    <p:sldId id="949" r:id="rId35"/>
    <p:sldId id="934" r:id="rId36"/>
    <p:sldId id="935" r:id="rId37"/>
    <p:sldId id="929" r:id="rId38"/>
    <p:sldId id="936" r:id="rId39"/>
    <p:sldId id="937" r:id="rId40"/>
    <p:sldId id="864" r:id="rId41"/>
    <p:sldId id="950" r:id="rId42"/>
    <p:sldId id="887" r:id="rId43"/>
    <p:sldId id="891" r:id="rId44"/>
    <p:sldId id="945" r:id="rId45"/>
    <p:sldId id="892" r:id="rId46"/>
    <p:sldId id="888" r:id="rId47"/>
    <p:sldId id="889" r:id="rId48"/>
    <p:sldId id="885" r:id="rId49"/>
    <p:sldId id="868" r:id="rId50"/>
    <p:sldId id="882" r:id="rId51"/>
    <p:sldId id="886" r:id="rId52"/>
    <p:sldId id="883" r:id="rId53"/>
    <p:sldId id="881" r:id="rId54"/>
    <p:sldId id="960" r:id="rId55"/>
    <p:sldId id="953" r:id="rId56"/>
    <p:sldId id="893" r:id="rId57"/>
    <p:sldId id="952" r:id="rId58"/>
    <p:sldId id="899" r:id="rId59"/>
    <p:sldId id="898" r:id="rId60"/>
    <p:sldId id="894" r:id="rId61"/>
    <p:sldId id="890" r:id="rId62"/>
    <p:sldId id="947" r:id="rId63"/>
    <p:sldId id="939" r:id="rId64"/>
    <p:sldId id="942" r:id="rId65"/>
    <p:sldId id="943" r:id="rId66"/>
    <p:sldId id="944" r:id="rId67"/>
    <p:sldId id="961" r:id="rId68"/>
    <p:sldId id="901" r:id="rId69"/>
    <p:sldId id="904" r:id="rId70"/>
    <p:sldId id="906" r:id="rId71"/>
    <p:sldId id="907" r:id="rId72"/>
    <p:sldId id="948" r:id="rId73"/>
    <p:sldId id="951" r:id="rId74"/>
    <p:sldId id="908" r:id="rId75"/>
    <p:sldId id="918" r:id="rId76"/>
    <p:sldId id="919" r:id="rId77"/>
    <p:sldId id="921" r:id="rId78"/>
    <p:sldId id="922" r:id="rId79"/>
    <p:sldId id="958" r:id="rId80"/>
    <p:sldId id="959" r:id="rId81"/>
    <p:sldId id="954" r:id="rId82"/>
    <p:sldId id="955" r:id="rId83"/>
    <p:sldId id="956" r:id="rId84"/>
    <p:sldId id="957" r:id="rId85"/>
  </p:sldIdLst>
  <p:sldSz cx="9144000" cy="6858000" type="screen4x3"/>
  <p:notesSz cx="6858000" cy="9667875"/>
  <p:defaultTextStyle>
    <a:defPPr>
      <a:defRPr lang="en-US"/>
    </a:defPPr>
    <a:lvl1pPr algn="l" rtl="0" eaLnBrk="0" fontAlgn="base" hangingPunct="0">
      <a:lnSpc>
        <a:spcPct val="85000"/>
      </a:lnSpc>
      <a:spcBef>
        <a:spcPct val="25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lnSpc>
        <a:spcPct val="85000"/>
      </a:lnSpc>
      <a:spcBef>
        <a:spcPct val="25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lnSpc>
        <a:spcPct val="85000"/>
      </a:lnSpc>
      <a:spcBef>
        <a:spcPct val="25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lnSpc>
        <a:spcPct val="85000"/>
      </a:lnSpc>
      <a:spcBef>
        <a:spcPct val="25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lnSpc>
        <a:spcPct val="85000"/>
      </a:lnSpc>
      <a:spcBef>
        <a:spcPct val="2500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88">
          <p15:clr>
            <a:srgbClr val="A4A3A4"/>
          </p15:clr>
        </p15:guide>
        <p15:guide id="2" pos="36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45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382D"/>
    <a:srgbClr val="FF0000"/>
    <a:srgbClr val="910026"/>
    <a:srgbClr val="02424E"/>
    <a:srgbClr val="214243"/>
    <a:srgbClr val="79857D"/>
    <a:srgbClr val="B39A95"/>
    <a:srgbClr val="677F8A"/>
    <a:srgbClr val="8C2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90" autoAdjust="0"/>
    <p:restoredTop sz="99269" autoAdjust="0"/>
  </p:normalViewPr>
  <p:slideViewPr>
    <p:cSldViewPr snapToGrid="0" showGuides="1">
      <p:cViewPr varScale="1">
        <p:scale>
          <a:sx n="92" d="100"/>
          <a:sy n="92" d="100"/>
        </p:scale>
        <p:origin x="-1038" y="-108"/>
      </p:cViewPr>
      <p:guideLst>
        <p:guide orient="horz" pos="688"/>
        <p:guide pos="3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-1188" y="-78"/>
      </p:cViewPr>
      <p:guideLst>
        <p:guide orient="horz" pos="3045"/>
        <p:guide pos="2160"/>
      </p:guideLst>
    </p:cSldViewPr>
  </p:notesViewPr>
  <p:gridSpacing cx="180023" cy="180023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viewProps" Target="view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44.png"/><Relationship Id="rId4" Type="http://schemas.openxmlformats.org/officeDocument/2006/relationships/image" Target="../media/image5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png"/><Relationship Id="rId1" Type="http://schemas.openxmlformats.org/officeDocument/2006/relationships/image" Target="../media/image95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100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fld id="{C4E91F3D-DC4F-4A08-999B-A8368256E3D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96280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725488"/>
            <a:ext cx="4832350" cy="362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92638"/>
            <a:ext cx="5486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noProof="0" smtClean="0"/>
              <a:t>Mintaszöveg szerkesztése</a:t>
            </a:r>
          </a:p>
          <a:p>
            <a:pPr lvl="1"/>
            <a:r>
              <a:rPr lang="en-US" altLang="hu-HU" noProof="0" smtClean="0"/>
              <a:t>Második szint</a:t>
            </a:r>
          </a:p>
          <a:p>
            <a:pPr lvl="2"/>
            <a:r>
              <a:rPr lang="en-US" altLang="hu-HU" noProof="0" smtClean="0"/>
              <a:t>Harmadik szint</a:t>
            </a:r>
          </a:p>
          <a:p>
            <a:pPr lvl="3"/>
            <a:r>
              <a:rPr lang="en-US" altLang="hu-HU" noProof="0" smtClean="0"/>
              <a:t>Negyedik szint</a:t>
            </a:r>
          </a:p>
          <a:p>
            <a:pPr lvl="4"/>
            <a:r>
              <a:rPr lang="en-US" altLang="hu-HU" noProof="0" smtClean="0"/>
              <a:t>Ötödik szint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fld id="{DF543548-72CE-4B0A-B0F2-D8EE832BC743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61021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6F50EE-9DFE-4804-A278-D1C71962E180}" type="slidenum">
              <a:rPr lang="en-US" altLang="hu-HU">
                <a:latin typeface="Times New Roman" panose="02020603050405020304" pitchFamily="18" charset="0"/>
              </a:rPr>
              <a:pPr/>
              <a:t>1</a:t>
            </a:fld>
            <a:endParaRPr lang="en-US" altLang="hu-HU">
              <a:latin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86846-75FC-48DE-92DF-E98D3A7710DE}" type="slidenum">
              <a:rPr kumimoji="0" lang="en-US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0491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D6DE64-C01D-4FA0-A00B-E8721AB87FE1}" type="slidenum">
              <a:rPr lang="en-US" altLang="hu-HU"/>
              <a:pPr/>
              <a:t>23</a:t>
            </a:fld>
            <a:endParaRPr lang="en-US" altLang="hu-H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9489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12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3.png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4"/>
          <p:cNvGraphicFramePr>
            <a:graphicFrameLocks noChangeAspect="1"/>
          </p:cNvGraphicFramePr>
          <p:nvPr userDrawn="1"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6" r:id="rId3" imgW="14289495" imgH="10717121" progId="">
                  <p:embed/>
                </p:oleObj>
              </mc:Choice>
              <mc:Fallback>
                <p:oleObj r:id="rId3" imgW="14289495" imgH="10717121" progId="">
                  <p:embed/>
                  <p:pic>
                    <p:nvPicPr>
                      <p:cNvPr id="3074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431800" y="0"/>
            <a:ext cx="12668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6" name="AutoShape 33" descr="felvez"/>
          <p:cNvSpPr>
            <a:spLocks noChangeAspect="1" noChangeArrowheads="1"/>
          </p:cNvSpPr>
          <p:nvPr userDrawn="1"/>
        </p:nvSpPr>
        <p:spPr bwMode="auto">
          <a:xfrm>
            <a:off x="220663" y="2211388"/>
            <a:ext cx="1652587" cy="1249362"/>
          </a:xfrm>
          <a:prstGeom prst="roundRect">
            <a:avLst>
              <a:gd name="adj" fmla="val 11023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7" name="AutoShape 44"/>
          <p:cNvSpPr>
            <a:spLocks noChangeArrowheads="1"/>
          </p:cNvSpPr>
          <p:nvPr userDrawn="1"/>
        </p:nvSpPr>
        <p:spPr bwMode="auto">
          <a:xfrm>
            <a:off x="233363" y="4795838"/>
            <a:ext cx="7742237" cy="739775"/>
          </a:xfrm>
          <a:prstGeom prst="roundRect">
            <a:avLst>
              <a:gd name="adj" fmla="val 16667"/>
            </a:avLst>
          </a:prstGeom>
          <a:solidFill>
            <a:srgbClr val="BF72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8" name="AutoShape 34" descr="logith-1-szim"/>
          <p:cNvSpPr>
            <a:spLocks noChangeAspect="1" noChangeArrowheads="1"/>
          </p:cNvSpPr>
          <p:nvPr userDrawn="1"/>
        </p:nvSpPr>
        <p:spPr bwMode="auto">
          <a:xfrm>
            <a:off x="6313488" y="4552950"/>
            <a:ext cx="1273175" cy="1247775"/>
          </a:xfrm>
          <a:prstGeom prst="roundRect">
            <a:avLst>
              <a:gd name="adj" fmla="val 11023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9" name="AutoShape 35" descr="mg-lab-1"/>
          <p:cNvSpPr>
            <a:spLocks noChangeAspect="1" noChangeArrowheads="1"/>
          </p:cNvSpPr>
          <p:nvPr userDrawn="1"/>
        </p:nvSpPr>
        <p:spPr bwMode="auto">
          <a:xfrm>
            <a:off x="4111625" y="4554538"/>
            <a:ext cx="1647825" cy="1244600"/>
          </a:xfrm>
          <a:prstGeom prst="roundRect">
            <a:avLst>
              <a:gd name="adj" fmla="val 11023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10" name="AutoShape 36" descr="logith-2-LC"/>
          <p:cNvSpPr>
            <a:spLocks noChangeAspect="1" noChangeArrowheads="1"/>
          </p:cNvSpPr>
          <p:nvPr userDrawn="1"/>
        </p:nvSpPr>
        <p:spPr bwMode="auto">
          <a:xfrm>
            <a:off x="2278063" y="4551363"/>
            <a:ext cx="1255712" cy="1250950"/>
          </a:xfrm>
          <a:prstGeom prst="roundRect">
            <a:avLst>
              <a:gd name="adj" fmla="val 11023"/>
            </a:avLst>
          </a:prstGeom>
          <a:blipFill dpi="0" rotWithShape="1">
            <a:blip r:embed="rId8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11" name="AutoShape 57" descr="ericsson-lab"/>
          <p:cNvSpPr>
            <a:spLocks noChangeAspect="1" noChangeArrowheads="1"/>
          </p:cNvSpPr>
          <p:nvPr userDrawn="1"/>
        </p:nvSpPr>
        <p:spPr bwMode="auto">
          <a:xfrm>
            <a:off x="234950" y="4551363"/>
            <a:ext cx="1652588" cy="1249362"/>
          </a:xfrm>
          <a:prstGeom prst="roundRect">
            <a:avLst>
              <a:gd name="adj" fmla="val 11023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grpSp>
        <p:nvGrpSpPr>
          <p:cNvPr id="12" name="Group 73"/>
          <p:cNvGrpSpPr>
            <a:grpSpLocks/>
          </p:cNvGrpSpPr>
          <p:nvPr userDrawn="1"/>
        </p:nvGrpSpPr>
        <p:grpSpPr bwMode="auto">
          <a:xfrm>
            <a:off x="0" y="234950"/>
            <a:ext cx="9144000" cy="1682750"/>
            <a:chOff x="0" y="148"/>
            <a:chExt cx="5760" cy="1060"/>
          </a:xfrm>
        </p:grpSpPr>
        <p:sp>
          <p:nvSpPr>
            <p:cNvPr id="13" name="Rectangle 21"/>
            <p:cNvSpPr>
              <a:spLocks noChangeArrowheads="1"/>
            </p:cNvSpPr>
            <p:nvPr userDrawn="1"/>
          </p:nvSpPr>
          <p:spPr bwMode="auto">
            <a:xfrm>
              <a:off x="0" y="279"/>
              <a:ext cx="5760" cy="798"/>
            </a:xfrm>
            <a:prstGeom prst="rect">
              <a:avLst/>
            </a:prstGeom>
            <a:solidFill>
              <a:srgbClr val="9100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hu-HU" altLang="hu-HU" smtClean="0"/>
            </a:p>
          </p:txBody>
        </p:sp>
        <p:sp>
          <p:nvSpPr>
            <p:cNvPr id="14" name="Text Box 27"/>
            <p:cNvSpPr txBox="1">
              <a:spLocks noChangeArrowheads="1"/>
            </p:cNvSpPr>
            <p:nvPr userDrawn="1"/>
          </p:nvSpPr>
          <p:spPr bwMode="auto">
            <a:xfrm>
              <a:off x="3633" y="404"/>
              <a:ext cx="2044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hu-HU" altLang="hu-HU" sz="2200" smtClean="0">
                  <a:solidFill>
                    <a:schemeClr val="bg1"/>
                  </a:solidFill>
                </a:rPr>
                <a:t>Budapest </a:t>
              </a:r>
              <a:r>
                <a:rPr lang="en-US" altLang="hu-HU" sz="2200" smtClean="0">
                  <a:solidFill>
                    <a:schemeClr val="bg1"/>
                  </a:solidFill>
                </a:rPr>
                <a:t>M</a:t>
              </a:r>
              <a:r>
                <a:rPr lang="hu-HU" altLang="hu-HU" sz="2200" smtClean="0">
                  <a:solidFill>
                    <a:schemeClr val="bg1"/>
                  </a:solidFill>
                </a:rPr>
                <a:t>űszaki és Gazdaságtudományi Egyetem</a:t>
              </a:r>
            </a:p>
          </p:txBody>
        </p:sp>
        <p:graphicFrame>
          <p:nvGraphicFramePr>
            <p:cNvPr id="15" name="Object 42"/>
            <p:cNvGraphicFramePr>
              <a:graphicFrameLocks noChangeAspect="1"/>
            </p:cNvGraphicFramePr>
            <p:nvPr userDrawn="1"/>
          </p:nvGraphicFramePr>
          <p:xfrm>
            <a:off x="1374" y="393"/>
            <a:ext cx="2042" cy="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7" name="Photo Editor Photo" r:id="rId10" imgW="22290432" imgH="5951736" progId="MSPhotoEd.3">
                    <p:embed/>
                  </p:oleObj>
                </mc:Choice>
                <mc:Fallback>
                  <p:oleObj name="Photo Editor Photo" r:id="rId10" imgW="22290432" imgH="5951736" progId="MSPhotoEd.3">
                    <p:embed/>
                    <p:pic>
                      <p:nvPicPr>
                        <p:cNvPr id="3093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4" y="393"/>
                          <a:ext cx="2042" cy="5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AutoShape 26" descr="vik-logo copy"/>
            <p:cNvSpPr>
              <a:spLocks noChangeAspect="1" noChangeArrowheads="1"/>
            </p:cNvSpPr>
            <p:nvPr userDrawn="1"/>
          </p:nvSpPr>
          <p:spPr bwMode="auto">
            <a:xfrm>
              <a:off x="142" y="148"/>
              <a:ext cx="1060" cy="1060"/>
            </a:xfrm>
            <a:prstGeom prst="roundRect">
              <a:avLst>
                <a:gd name="adj" fmla="val 11023"/>
              </a:avLst>
            </a:prstGeom>
            <a:blipFill dpi="0" rotWithShape="1">
              <a:blip r:embed="rId12"/>
              <a:srcRect/>
              <a:stretch>
                <a:fillRect/>
              </a:stretch>
            </a:blip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hu-HU" altLang="hu-HU" smtClean="0"/>
            </a:p>
          </p:txBody>
        </p:sp>
      </p:grpSp>
      <p:sp>
        <p:nvSpPr>
          <p:cNvPr id="17" name="AutoShape 28"/>
          <p:cNvSpPr>
            <a:spLocks noChangeArrowheads="1"/>
          </p:cNvSpPr>
          <p:nvPr userDrawn="1"/>
        </p:nvSpPr>
        <p:spPr bwMode="auto">
          <a:xfrm>
            <a:off x="-225425" y="3830638"/>
            <a:ext cx="8445500" cy="315912"/>
          </a:xfrm>
          <a:prstGeom prst="roundRect">
            <a:avLst>
              <a:gd name="adj" fmla="val 27648"/>
            </a:avLst>
          </a:prstGeom>
          <a:solidFill>
            <a:srgbClr val="677F8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18" name="AutoShape 55"/>
          <p:cNvSpPr>
            <a:spLocks noChangeArrowheads="1"/>
          </p:cNvSpPr>
          <p:nvPr userDrawn="1"/>
        </p:nvSpPr>
        <p:spPr bwMode="auto">
          <a:xfrm>
            <a:off x="2114550" y="3656013"/>
            <a:ext cx="5802313" cy="665162"/>
          </a:xfrm>
          <a:prstGeom prst="roundRect">
            <a:avLst>
              <a:gd name="adj" fmla="val 16667"/>
            </a:avLst>
          </a:prstGeom>
          <a:solidFill>
            <a:srgbClr val="0242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19" name="Rectangle 40"/>
          <p:cNvSpPr>
            <a:spLocks noChangeArrowheads="1"/>
          </p:cNvSpPr>
          <p:nvPr userDrawn="1"/>
        </p:nvSpPr>
        <p:spPr bwMode="auto">
          <a:xfrm>
            <a:off x="431800" y="3829050"/>
            <a:ext cx="1266825" cy="320675"/>
          </a:xfrm>
          <a:prstGeom prst="rect">
            <a:avLst/>
          </a:prstGeom>
          <a:solidFill>
            <a:srgbClr val="9100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21" name="AutoShape 70"/>
          <p:cNvSpPr>
            <a:spLocks noChangeArrowheads="1"/>
          </p:cNvSpPr>
          <p:nvPr userDrawn="1"/>
        </p:nvSpPr>
        <p:spPr bwMode="auto">
          <a:xfrm>
            <a:off x="-153988" y="6434138"/>
            <a:ext cx="2073276" cy="277812"/>
          </a:xfrm>
          <a:prstGeom prst="roundRect">
            <a:avLst>
              <a:gd name="adj" fmla="val 27648"/>
            </a:avLst>
          </a:prstGeom>
          <a:solidFill>
            <a:srgbClr val="9100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22" name="Text Box 71"/>
          <p:cNvSpPr txBox="1">
            <a:spLocks noChangeArrowheads="1"/>
          </p:cNvSpPr>
          <p:nvPr userDrawn="1"/>
        </p:nvSpPr>
        <p:spPr bwMode="auto">
          <a:xfrm>
            <a:off x="446088" y="6423025"/>
            <a:ext cx="1266825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hu-HU" sz="1600" b="1" smtClean="0">
                <a:solidFill>
                  <a:schemeClr val="bg1"/>
                </a:solidFill>
              </a:rPr>
              <a:t>eet</a:t>
            </a:r>
            <a:r>
              <a:rPr lang="hu-HU" altLang="hu-HU" sz="1600" b="1" smtClean="0">
                <a:solidFill>
                  <a:schemeClr val="bg1"/>
                </a:solidFill>
              </a:rPr>
              <a:t>.bme.hu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9625" y="3129756"/>
            <a:ext cx="6462713" cy="661988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rgbClr val="02424E"/>
                </a:solidFill>
              </a:defRPr>
            </a:lvl1pPr>
          </a:lstStyle>
          <a:p>
            <a:pPr lvl="0"/>
            <a:r>
              <a:rPr lang="hu-HU" altLang="hu-HU" noProof="0" smtClean="0"/>
              <a:t>Click to edit Master subtitle style</a:t>
            </a:r>
          </a:p>
        </p:txBody>
      </p:sp>
      <p:sp>
        <p:nvSpPr>
          <p:cNvPr id="881720" name="Rectangle 56"/>
          <p:cNvSpPr>
            <a:spLocks noGrp="1" noChangeArrowheads="1"/>
          </p:cNvSpPr>
          <p:nvPr>
            <p:ph type="ctrTitle"/>
          </p:nvPr>
        </p:nvSpPr>
        <p:spPr>
          <a:xfrm>
            <a:off x="2152650" y="2079625"/>
            <a:ext cx="6315075" cy="5984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664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03CAD-8130-4406-AC40-BEC05BFC9CAA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4636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45300" y="12700"/>
            <a:ext cx="2138363" cy="61277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25450" y="12700"/>
            <a:ext cx="6267450" cy="61277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38A78-8C6C-4A80-89B1-18FC3FD14003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58037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1447800" y="609600"/>
            <a:ext cx="6248400" cy="5334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>
              <a:buClr>
                <a:srgbClr val="000000"/>
              </a:buClr>
              <a:buFont typeface="Times New Roman" panose="02020603050405020304" pitchFamily="18" charset="0"/>
              <a:buNone/>
              <a:defRPr>
                <a:latin typeface="Times New Roman" panose="02020603050405020304" pitchFamily="18" charset="0"/>
              </a:defRPr>
            </a:lvl1pPr>
          </a:lstStyle>
          <a:p>
            <a:fld id="{C12B6754-53AA-472D-ABDE-403B41392784}" type="slidenum">
              <a:rPr lang="fi-FI" altLang="hu-HU"/>
              <a:pPr/>
              <a:t>‹#›</a:t>
            </a:fld>
            <a:endParaRPr lang="fi-FI" altLang="hu-HU"/>
          </a:p>
        </p:txBody>
      </p:sp>
    </p:spTree>
    <p:extLst>
      <p:ext uri="{BB962C8B-B14F-4D97-AF65-F5344CB8AC3E}">
        <p14:creationId xmlns:p14="http://schemas.microsoft.com/office/powerpoint/2010/main" val="2596139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117475" y="0"/>
            <a:ext cx="3143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5" name="Rectangle 27"/>
          <p:cNvSpPr>
            <a:spLocks noChangeArrowheads="1"/>
          </p:cNvSpPr>
          <p:nvPr userDrawn="1"/>
        </p:nvSpPr>
        <p:spPr bwMode="auto">
          <a:xfrm>
            <a:off x="7827963" y="6550025"/>
            <a:ext cx="1316037" cy="63500"/>
          </a:xfrm>
          <a:prstGeom prst="rect">
            <a:avLst/>
          </a:prstGeom>
          <a:solidFill>
            <a:srgbClr val="9100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6" name="AutoShape 28"/>
          <p:cNvSpPr>
            <a:spLocks noChangeArrowheads="1"/>
          </p:cNvSpPr>
          <p:nvPr userDrawn="1"/>
        </p:nvSpPr>
        <p:spPr bwMode="auto">
          <a:xfrm>
            <a:off x="8528050" y="6457950"/>
            <a:ext cx="242888" cy="244475"/>
          </a:xfrm>
          <a:prstGeom prst="roundRect">
            <a:avLst>
              <a:gd name="adj" fmla="val 16667"/>
            </a:avLst>
          </a:prstGeom>
          <a:solidFill>
            <a:srgbClr val="00004F"/>
          </a:solidFill>
          <a:ln w="1905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2247900" y="6650038"/>
            <a:ext cx="3133725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hu-HU" sz="90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©</a:t>
            </a:r>
            <a:r>
              <a:rPr lang="hu-HU" altLang="hu-HU" sz="90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BME Elektronikus Eszközök Tanszéke, 2010.</a:t>
            </a:r>
            <a:endParaRPr lang="en-US" altLang="hu-HU" sz="900" smtClean="0">
              <a:solidFill>
                <a:srgbClr val="00004F"/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8" name="Group 39"/>
          <p:cNvGrpSpPr>
            <a:grpSpLocks/>
          </p:cNvGrpSpPr>
          <p:nvPr userDrawn="1"/>
        </p:nvGrpSpPr>
        <p:grpSpPr bwMode="auto">
          <a:xfrm>
            <a:off x="-153988" y="6340475"/>
            <a:ext cx="2073276" cy="454025"/>
            <a:chOff x="-97" y="3994"/>
            <a:chExt cx="1306" cy="286"/>
          </a:xfrm>
        </p:grpSpPr>
        <p:sp>
          <p:nvSpPr>
            <p:cNvPr id="9" name="AutoShape 40"/>
            <p:cNvSpPr>
              <a:spLocks noChangeArrowheads="1"/>
            </p:cNvSpPr>
            <p:nvPr userDrawn="1"/>
          </p:nvSpPr>
          <p:spPr bwMode="auto">
            <a:xfrm>
              <a:off x="-97" y="4053"/>
              <a:ext cx="1306" cy="175"/>
            </a:xfrm>
            <a:prstGeom prst="roundRect">
              <a:avLst>
                <a:gd name="adj" fmla="val 27648"/>
              </a:avLst>
            </a:prstGeom>
            <a:solidFill>
              <a:srgbClr val="9100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hu-HU" altLang="hu-HU" smtClean="0"/>
            </a:p>
          </p:txBody>
        </p:sp>
        <p:sp>
          <p:nvSpPr>
            <p:cNvPr id="10" name="Text Box 41"/>
            <p:cNvSpPr txBox="1">
              <a:spLocks noChangeArrowheads="1"/>
            </p:cNvSpPr>
            <p:nvPr userDrawn="1"/>
          </p:nvSpPr>
          <p:spPr bwMode="auto">
            <a:xfrm>
              <a:off x="326" y="4046"/>
              <a:ext cx="825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hu-HU" altLang="hu-HU" sz="1600" b="1" smtClean="0">
                  <a:solidFill>
                    <a:schemeClr val="bg1"/>
                  </a:solidFill>
                </a:rPr>
                <a:t>eet.bme.hu</a:t>
              </a:r>
            </a:p>
          </p:txBody>
        </p:sp>
        <p:sp>
          <p:nvSpPr>
            <p:cNvPr id="11" name="AutoShape 42" descr="vik-logo copy"/>
            <p:cNvSpPr>
              <a:spLocks noChangeAspect="1" noChangeArrowheads="1"/>
            </p:cNvSpPr>
            <p:nvPr userDrawn="1"/>
          </p:nvSpPr>
          <p:spPr bwMode="auto">
            <a:xfrm>
              <a:off x="32" y="3994"/>
              <a:ext cx="286" cy="286"/>
            </a:xfrm>
            <a:prstGeom prst="roundRect">
              <a:avLst>
                <a:gd name="adj" fmla="val 11023"/>
              </a:avLst>
            </a:prstGeom>
            <a:blipFill dpi="0" rotWithShape="1">
              <a:blip r:embed="rId2"/>
              <a:srcRect/>
              <a:stretch>
                <a:fillRect/>
              </a:stretch>
            </a:blip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hu-HU" altLang="hu-HU" smtClean="0"/>
            </a:p>
          </p:txBody>
        </p:sp>
      </p:grpSp>
      <p:sp>
        <p:nvSpPr>
          <p:cNvPr id="982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3975100"/>
            <a:ext cx="6462713" cy="661988"/>
          </a:xfrm>
        </p:spPr>
        <p:txBody>
          <a:bodyPr/>
          <a:lstStyle>
            <a:lvl1pPr marL="0" indent="0">
              <a:buFont typeface="Arial" charset="0"/>
              <a:buNone/>
              <a:defRPr sz="3200">
                <a:solidFill>
                  <a:srgbClr val="02424E"/>
                </a:solidFill>
              </a:defRPr>
            </a:lvl1pPr>
          </a:lstStyle>
          <a:p>
            <a:pPr lvl="0"/>
            <a:r>
              <a:rPr lang="hu-HU" altLang="hu-HU" noProof="0" smtClean="0"/>
              <a:t>Click to edit Master subtitle style</a:t>
            </a:r>
          </a:p>
        </p:txBody>
      </p:sp>
      <p:sp>
        <p:nvSpPr>
          <p:cNvPr id="9820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8350" y="2079625"/>
            <a:ext cx="7699375" cy="598488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hu-HU" altLang="hu-HU" noProof="0" smtClean="0"/>
              <a:t>Click to edit Master title style</a:t>
            </a:r>
          </a:p>
        </p:txBody>
      </p:sp>
      <p:sp>
        <p:nvSpPr>
          <p:cNvPr id="12" name="Rectangle 2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14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3F69A-2EDF-47DE-9DAF-C49F4E4AD4DF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81253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366F47-7A67-4FC0-A3B4-0D9479D9CF48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0833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E0902-B85D-4BF4-9425-99D6ECD5D58E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61905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25450" y="768350"/>
            <a:ext cx="4202113" cy="537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79963" y="768350"/>
            <a:ext cx="4203700" cy="537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F034E1-4EEF-4F35-96DD-6D53BA1A4828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557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88F33-190F-493A-8E40-CEC053B57140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70934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03DA0-2BEA-43B1-90DA-B82E551EDEAA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49802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5FB3B-0C38-40D6-BD55-78AB1A3547A8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5875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D8FA8-8961-4CE5-86A8-1F1DAD446774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76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24B8-BF65-4EE8-9C23-464CE7D866D6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88994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19253-952D-4FA4-8894-A6905DA6627D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87482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0A8DB-9C2B-4286-890A-186172C3187A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1177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45300" y="12700"/>
            <a:ext cx="2138363" cy="61277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25450" y="12700"/>
            <a:ext cx="6267450" cy="61277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EEEE9-310D-4A3F-82F9-B170FF10758A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74740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4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5760" cy="535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75" name="Rectangle 3"/>
            <p:cNvSpPr>
              <a:spLocks noChangeArrowheads="1"/>
            </p:cNvSpPr>
            <p:nvPr/>
          </p:nvSpPr>
          <p:spPr bwMode="hidden">
            <a:xfrm>
              <a:off x="0" y="3147"/>
              <a:ext cx="5760" cy="1173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524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hu-HU" noProof="0" smtClean="0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hu-HU" noProof="0" smtClean="0"/>
              <a:t>Click to edit Master subtitle style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EE72B4-2ABB-428B-B9CA-FB73A93950B5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3089" name="Group 17"/>
          <p:cNvGrpSpPr>
            <a:grpSpLocks/>
          </p:cNvGrpSpPr>
          <p:nvPr/>
        </p:nvGrpSpPr>
        <p:grpSpPr bwMode="auto">
          <a:xfrm>
            <a:off x="153988" y="312738"/>
            <a:ext cx="846137" cy="6543675"/>
            <a:chOff x="97" y="197"/>
            <a:chExt cx="533" cy="4122"/>
          </a:xfrm>
        </p:grpSpPr>
        <p:sp>
          <p:nvSpPr>
            <p:cNvPr id="3082" name="AutoShape 10"/>
            <p:cNvSpPr>
              <a:spLocks noChangeArrowheads="1"/>
            </p:cNvSpPr>
            <p:nvPr/>
          </p:nvSpPr>
          <p:spPr bwMode="auto">
            <a:xfrm rot="5400000" flipH="1">
              <a:off x="82" y="1994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83" name="AutoShape 11"/>
            <p:cNvSpPr>
              <a:spLocks noChangeArrowheads="1"/>
            </p:cNvSpPr>
            <p:nvPr/>
          </p:nvSpPr>
          <p:spPr bwMode="auto">
            <a:xfrm rot="5400000" flipH="1">
              <a:off x="82" y="2588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84" name="AutoShape 12"/>
            <p:cNvSpPr>
              <a:spLocks noChangeArrowheads="1"/>
            </p:cNvSpPr>
            <p:nvPr/>
          </p:nvSpPr>
          <p:spPr bwMode="auto">
            <a:xfrm rot="5400000" flipH="1">
              <a:off x="81" y="3181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85" name="AutoShape 13"/>
            <p:cNvSpPr>
              <a:spLocks noChangeArrowheads="1"/>
            </p:cNvSpPr>
            <p:nvPr/>
          </p:nvSpPr>
          <p:spPr bwMode="auto">
            <a:xfrm rot="5400000" flipH="1">
              <a:off x="84" y="3774"/>
              <a:ext cx="558" cy="532"/>
            </a:xfrm>
            <a:prstGeom prst="parallelogram">
              <a:avLst>
                <a:gd name="adj" fmla="val 55532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rot="5400000" flipH="1">
              <a:off x="81" y="803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 rot="5400000" flipH="1">
              <a:off x="81" y="1399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 flipH="1">
            <a:off x="547688" y="2717800"/>
            <a:ext cx="8596312" cy="254000"/>
          </a:xfrm>
          <a:prstGeom prst="homePlate">
            <a:avLst>
              <a:gd name="adj" fmla="val 59227"/>
            </a:avLst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92" name="Oval 20"/>
          <p:cNvSpPr>
            <a:spLocks noChangeArrowheads="1"/>
          </p:cNvSpPr>
          <p:nvPr/>
        </p:nvSpPr>
        <p:spPr bwMode="auto">
          <a:xfrm>
            <a:off x="433388" y="2697163"/>
            <a:ext cx="295275" cy="274637"/>
          </a:xfrm>
          <a:prstGeom prst="ellipse">
            <a:avLst/>
          </a:prstGeom>
          <a:gradFill rotWithShape="0">
            <a:gsLst>
              <a:gs pos="0">
                <a:schemeClr val="folHlink">
                  <a:gamma/>
                  <a:shade val="100000"/>
                  <a:invGamma/>
                </a:scheme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463550" y="2700338"/>
            <a:ext cx="161925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94" name="Oval 22"/>
          <p:cNvSpPr>
            <a:spLocks noChangeArrowheads="1"/>
          </p:cNvSpPr>
          <p:nvPr/>
        </p:nvSpPr>
        <p:spPr bwMode="auto">
          <a:xfrm>
            <a:off x="9236075" y="2697163"/>
            <a:ext cx="304800" cy="274637"/>
          </a:xfrm>
          <a:prstGeom prst="ellipse">
            <a:avLst/>
          </a:prstGeom>
          <a:gradFill rotWithShape="0">
            <a:gsLst>
              <a:gs pos="0">
                <a:schemeClr val="folHlink">
                  <a:gamma/>
                  <a:shade val="100000"/>
                  <a:invGamma/>
                </a:scheme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484188" y="2760663"/>
            <a:ext cx="8751887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104" name="Group 32"/>
          <p:cNvGrpSpPr>
            <a:grpSpLocks/>
          </p:cNvGrpSpPr>
          <p:nvPr/>
        </p:nvGrpSpPr>
        <p:grpSpPr bwMode="auto">
          <a:xfrm>
            <a:off x="150813" y="0"/>
            <a:ext cx="850900" cy="6859588"/>
            <a:chOff x="95" y="0"/>
            <a:chExt cx="536" cy="4321"/>
          </a:xfrm>
        </p:grpSpPr>
        <p:sp>
          <p:nvSpPr>
            <p:cNvPr id="3096" name="AutoShape 24"/>
            <p:cNvSpPr>
              <a:spLocks noChangeArrowheads="1"/>
            </p:cNvSpPr>
            <p:nvPr/>
          </p:nvSpPr>
          <p:spPr bwMode="auto">
            <a:xfrm rot="16200000">
              <a:off x="82" y="2291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97" name="AutoShape 25"/>
            <p:cNvSpPr>
              <a:spLocks noChangeArrowheads="1"/>
            </p:cNvSpPr>
            <p:nvPr/>
          </p:nvSpPr>
          <p:spPr bwMode="auto">
            <a:xfrm rot="16200000">
              <a:off x="81" y="2886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98" name="AutoShape 26"/>
            <p:cNvSpPr>
              <a:spLocks noChangeArrowheads="1"/>
            </p:cNvSpPr>
            <p:nvPr/>
          </p:nvSpPr>
          <p:spPr bwMode="auto">
            <a:xfrm rot="16200000">
              <a:off x="81" y="3479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99" name="AutoShape 27"/>
            <p:cNvSpPr>
              <a:spLocks noChangeArrowheads="1"/>
            </p:cNvSpPr>
            <p:nvPr/>
          </p:nvSpPr>
          <p:spPr bwMode="auto">
            <a:xfrm rot="16200000">
              <a:off x="81" y="508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00" name="AutoShape 28"/>
            <p:cNvSpPr>
              <a:spLocks noChangeArrowheads="1"/>
            </p:cNvSpPr>
            <p:nvPr/>
          </p:nvSpPr>
          <p:spPr bwMode="auto">
            <a:xfrm rot="16200000">
              <a:off x="81" y="1101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01" name="AutoShape 29"/>
            <p:cNvSpPr>
              <a:spLocks noChangeArrowheads="1"/>
            </p:cNvSpPr>
            <p:nvPr/>
          </p:nvSpPr>
          <p:spPr bwMode="auto">
            <a:xfrm rot="16200000">
              <a:off x="81" y="1697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02" name="Freeform 30"/>
            <p:cNvSpPr>
              <a:spLocks/>
            </p:cNvSpPr>
            <p:nvPr/>
          </p:nvSpPr>
          <p:spPr bwMode="auto">
            <a:xfrm>
              <a:off x="98" y="0"/>
              <a:ext cx="533" cy="466"/>
            </a:xfrm>
            <a:custGeom>
              <a:avLst/>
              <a:gdLst>
                <a:gd name="T0" fmla="*/ 1 w 533"/>
                <a:gd name="T1" fmla="*/ 0 h 466"/>
                <a:gd name="T2" fmla="*/ 0 w 533"/>
                <a:gd name="T3" fmla="*/ 166 h 466"/>
                <a:gd name="T4" fmla="*/ 532 w 533"/>
                <a:gd name="T5" fmla="*/ 465 h 466"/>
                <a:gd name="T6" fmla="*/ 532 w 533"/>
                <a:gd name="T7" fmla="*/ 201 h 466"/>
                <a:gd name="T8" fmla="*/ 172 w 533"/>
                <a:gd name="T9" fmla="*/ 0 h 466"/>
                <a:gd name="T10" fmla="*/ 1 w 533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3" h="466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03" name="Freeform 31"/>
            <p:cNvSpPr>
              <a:spLocks/>
            </p:cNvSpPr>
            <p:nvPr/>
          </p:nvSpPr>
          <p:spPr bwMode="auto">
            <a:xfrm>
              <a:off x="95" y="4060"/>
              <a:ext cx="458" cy="261"/>
            </a:xfrm>
            <a:custGeom>
              <a:avLst/>
              <a:gdLst>
                <a:gd name="T0" fmla="*/ 457 w 458"/>
                <a:gd name="T1" fmla="*/ 256 h 261"/>
                <a:gd name="T2" fmla="*/ 1 w 458"/>
                <a:gd name="T3" fmla="*/ 0 h 261"/>
                <a:gd name="T4" fmla="*/ 0 w 458"/>
                <a:gd name="T5" fmla="*/ 260 h 261"/>
                <a:gd name="T6" fmla="*/ 457 w 458"/>
                <a:gd name="T7" fmla="*/ 25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8" h="261">
                  <a:moveTo>
                    <a:pt x="457" y="256"/>
                  </a:moveTo>
                  <a:lnTo>
                    <a:pt x="1" y="0"/>
                  </a:lnTo>
                  <a:lnTo>
                    <a:pt x="0" y="260"/>
                  </a:lnTo>
                  <a:lnTo>
                    <a:pt x="457" y="25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9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450923-2AFC-4407-85F0-F25A85DA77F8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432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E883B-7067-4A2A-9D56-539EE7475911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73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19200" y="20447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81600" y="20447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A17016-D9D8-431F-82ED-FC3223CA5331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899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74083-1322-4632-BC76-844BD6BED296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27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1547F-B3A0-4045-95A3-41D96AE72904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3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320AA-837B-4FCD-990A-7E07535701EC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3837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0CC3D-6B1C-4166-96D4-E45EEB489935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66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E12504-3FF1-48C6-B1FA-44A88C5D227F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663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03561A-CA59-47A0-A20F-1471DFA6F25A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072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8CF94-FC9D-4830-8D35-015F6236CB7C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9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048500" y="419100"/>
            <a:ext cx="1943100" cy="5740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19200" y="419100"/>
            <a:ext cx="5676900" cy="5740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675AB3-625A-446E-ADD7-9FD4928F1C3C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07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C0A69-7676-4B91-9D58-85872B3E41A9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262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F483E-9F08-43C0-B398-784E8856C948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1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0D6374-E375-420C-A567-C56EBD44835C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89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AA380D-2A0B-4B3C-A7BB-D1D643D8170E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15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0EDE02-5268-4D99-89C8-7FD797D24B1A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67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25450" y="768350"/>
            <a:ext cx="4202113" cy="537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79963" y="768350"/>
            <a:ext cx="4203700" cy="537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69A11-A7A3-4D58-9443-F368CCD19847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3075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CD5E43-71B2-4AF9-862B-EB246A41046F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619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94C65-5B5B-4D60-8C4E-4268D6BBC5EF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61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6CFF2A-22C9-42B1-AD79-E3C425CB613F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38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4BC66C-03EB-4E01-86AC-C06586683019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48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B9744-345F-4974-9B75-55B43F0CC8DF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058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C34FDB-A031-4C5B-BC82-5713AB9DDD5A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84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36985B80-FCDC-41CE-B749-803BEBAFD53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44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9353957C-10EE-4D5A-AA32-25A418BE7F1E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70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1F439B12-47D9-4272-BDF7-27E4DA5CFD54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89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450" y="768350"/>
            <a:ext cx="4198938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6788" y="768350"/>
            <a:ext cx="4198937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B2FF2F5E-7F68-42A5-AD8B-1479818D4E15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89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8AA96-3D34-4A56-801C-31765DCF92C1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5605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149ECAC2-1D26-434E-9288-3B5C9F98F611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11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A153F109-EC1F-4E95-999E-5AA97CC00F9F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87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6968DEAD-F78F-4AF7-8111-7E214F5927F8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755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26250090-E604-4FE8-AB19-C56BDD414921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13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2B8277BC-D716-4AB9-A938-3C415FCA5237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52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289E62DD-8491-4E07-8C6D-A9F8799190DC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0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2700"/>
            <a:ext cx="2136775" cy="6119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450" y="12700"/>
            <a:ext cx="6261100" cy="6119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C51A35EA-A5A9-4B9E-962E-AEEFFB1FF2DE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29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1447800" y="609600"/>
            <a:ext cx="6248400" cy="5334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Times New Roman" pitchFamily="16" charset="0"/>
                <a:ea typeface="WenQuanYi Zen Hei" charset="0"/>
                <a:cs typeface="WenQuanYi Zen Hei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02D34948-3371-4DB4-A1F0-C0A88C90730B}" type="slidenum"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3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90FFC373-F83F-4303-9F8B-24D02D83A3F1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68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EF09B1CC-CE7C-4CC5-9349-1B33E74CFC6B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06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39717-AE44-41E6-82B9-273DECF42087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496364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AC2A6BCC-1B9D-4A07-BC97-FB1B3039739D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4300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450" y="768350"/>
            <a:ext cx="4198938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6788" y="768350"/>
            <a:ext cx="4198937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3143E00F-E367-4751-B4F6-B83807022834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2721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46BE4C9E-7C10-4735-9941-87224D0A6218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22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F04F9C21-9B4C-414E-8FB4-6E08FE3F803C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982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070BABE8-CD52-4FD2-BDC9-E384BA2A3DE8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244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4F08D754-3FBD-40AA-AF54-E909B2252E88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532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37C4E3BF-CB49-42D6-99B5-F6364FCB1CF6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1483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7FF11A37-A961-449D-9D7C-9CBAF5B4A697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4372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2700"/>
            <a:ext cx="2136775" cy="6119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450" y="12700"/>
            <a:ext cx="6261100" cy="6119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9D84A9AB-BA4D-46A4-8CB9-ECDED8AA3DC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898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C0A69-7676-4B91-9D58-85872B3E41A9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4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DE757-2307-4B5D-90E4-672956FA1B31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6276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F483E-9F08-43C0-B398-784E8856C948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8948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0D6374-E375-420C-A567-C56EBD44835C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92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AA380D-2A0B-4B3C-A7BB-D1D643D8170E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211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0EDE02-5268-4D99-89C8-7FD797D24B1A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023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CD5E43-71B2-4AF9-862B-EB246A41046F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660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94C65-5B5B-4D60-8C4E-4268D6BBC5EF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8054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6CFF2A-22C9-42B1-AD79-E3C425CB613F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260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4BC66C-03EB-4E01-86AC-C06586683019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391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B9744-345F-4974-9B75-55B43F0CC8DF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02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C34FDB-A031-4C5B-BC82-5713AB9DDD5A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72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F8D12-12C0-4026-BDEF-A49F97EDF0B8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650557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600200" y="-2209800"/>
            <a:ext cx="9144000" cy="9067800"/>
          </a:xfrm>
          <a:prstGeom prst="diamond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 kumimoji="1" sz="30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hu-HU" altLang="hu-H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 kumimoji="1" sz="30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hu-HU" altLang="hu-H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 kumimoji="1" sz="30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hu-HU" altLang="hu-H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hu-HU" noProof="0"/>
              <a:t>Mintacím szerkesztése</a:t>
            </a:r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u-HU" noProof="0"/>
              <a:t>Mintaalcím szerkesztése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43911-D726-44CC-BF27-BC9ACBDEF305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54616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080FB5-13CD-4A2E-9355-AE40A42ED6CE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69701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52AA37-8D97-4EEB-96EC-ADA97D91A685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618283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C1B0EF-91B9-482E-856C-19B28E5BD2C6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85487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B6A11C-0BA7-4BFA-95D3-6AC4424CE17A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77557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70814-49FB-48E9-A4D6-4A69DC40FAA2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168225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A84810-2218-4BF9-A7BF-1B27F4A1D288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17227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5CAB-F664-47E5-96C1-F0243ED98EBB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742174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077BAF-29FD-46B9-BB79-B72A35AAC5EC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808549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CEEBD-3261-422E-9DE9-B6BA09D98382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56250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E503F-16F0-4F87-A7D0-DB0C5F5CE910}" type="slidenum">
              <a:rPr lang="en-US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366446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1885950" cy="53340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505450" cy="53340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E96A47-A15F-410A-B411-21EFE049EFF8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98835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9"/>
          <p:cNvSpPr>
            <a:spLocks noChangeArrowheads="1"/>
          </p:cNvSpPr>
          <p:nvPr userDrawn="1"/>
        </p:nvSpPr>
        <p:spPr bwMode="auto">
          <a:xfrm>
            <a:off x="117475" y="0"/>
            <a:ext cx="3143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12700"/>
            <a:ext cx="85121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768350"/>
            <a:ext cx="8558213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4761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6088" y="6450013"/>
            <a:ext cx="1189037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00004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4761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9013" y="6446838"/>
            <a:ext cx="432911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8C2532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1031" name="Rectangle 32"/>
          <p:cNvSpPr>
            <a:spLocks noChangeArrowheads="1"/>
          </p:cNvSpPr>
          <p:nvPr userDrawn="1"/>
        </p:nvSpPr>
        <p:spPr bwMode="auto">
          <a:xfrm>
            <a:off x="7827963" y="6550025"/>
            <a:ext cx="1316037" cy="63500"/>
          </a:xfrm>
          <a:prstGeom prst="rect">
            <a:avLst/>
          </a:prstGeom>
          <a:solidFill>
            <a:srgbClr val="9100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1032" name="AutoShape 16"/>
          <p:cNvSpPr>
            <a:spLocks noChangeArrowheads="1"/>
          </p:cNvSpPr>
          <p:nvPr userDrawn="1"/>
        </p:nvSpPr>
        <p:spPr bwMode="auto">
          <a:xfrm>
            <a:off x="8528050" y="6457950"/>
            <a:ext cx="242888" cy="244475"/>
          </a:xfrm>
          <a:prstGeom prst="roundRect">
            <a:avLst>
              <a:gd name="adj" fmla="val 16667"/>
            </a:avLst>
          </a:prstGeom>
          <a:solidFill>
            <a:srgbClr val="00004F"/>
          </a:solidFill>
          <a:ln w="1905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476177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4863" y="6451600"/>
            <a:ext cx="452437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000" b="1">
                <a:solidFill>
                  <a:schemeClr val="bg1"/>
                </a:solidFill>
              </a:defRPr>
            </a:lvl1pPr>
          </a:lstStyle>
          <a:p>
            <a:fld id="{D5D85F5C-B983-43AA-872C-223D928D3C2F}" type="slidenum">
              <a:rPr lang="en-US" altLang="hu-HU"/>
              <a:pPr/>
              <a:t>‹#›</a:t>
            </a:fld>
            <a:endParaRPr lang="hu-HU" altLang="hu-HU"/>
          </a:p>
        </p:txBody>
      </p:sp>
      <p:grpSp>
        <p:nvGrpSpPr>
          <p:cNvPr id="1034" name="Group 52"/>
          <p:cNvGrpSpPr>
            <a:grpSpLocks/>
          </p:cNvGrpSpPr>
          <p:nvPr userDrawn="1"/>
        </p:nvGrpSpPr>
        <p:grpSpPr bwMode="auto">
          <a:xfrm>
            <a:off x="-153988" y="6340475"/>
            <a:ext cx="2073276" cy="454025"/>
            <a:chOff x="-97" y="3994"/>
            <a:chExt cx="1306" cy="286"/>
          </a:xfrm>
        </p:grpSpPr>
        <p:sp>
          <p:nvSpPr>
            <p:cNvPr id="1036" name="AutoShape 43"/>
            <p:cNvSpPr>
              <a:spLocks noChangeArrowheads="1"/>
            </p:cNvSpPr>
            <p:nvPr userDrawn="1"/>
          </p:nvSpPr>
          <p:spPr bwMode="auto">
            <a:xfrm>
              <a:off x="-97" y="4053"/>
              <a:ext cx="1306" cy="175"/>
            </a:xfrm>
            <a:prstGeom prst="roundRect">
              <a:avLst>
                <a:gd name="adj" fmla="val 27648"/>
              </a:avLst>
            </a:prstGeom>
            <a:solidFill>
              <a:srgbClr val="9100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hu-HU" altLang="hu-HU" smtClean="0"/>
            </a:p>
          </p:txBody>
        </p:sp>
        <p:sp>
          <p:nvSpPr>
            <p:cNvPr id="1037" name="Text Box 46"/>
            <p:cNvSpPr txBox="1">
              <a:spLocks noChangeArrowheads="1"/>
            </p:cNvSpPr>
            <p:nvPr userDrawn="1"/>
          </p:nvSpPr>
          <p:spPr bwMode="auto">
            <a:xfrm>
              <a:off x="326" y="4046"/>
              <a:ext cx="825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hu-HU" altLang="hu-HU" sz="1600" b="1" smtClean="0">
                  <a:solidFill>
                    <a:schemeClr val="bg1"/>
                  </a:solidFill>
                </a:rPr>
                <a:t>eet.bme.hu</a:t>
              </a:r>
            </a:p>
          </p:txBody>
        </p:sp>
        <p:sp>
          <p:nvSpPr>
            <p:cNvPr id="1038" name="AutoShape 49" descr="vik-logo copy"/>
            <p:cNvSpPr>
              <a:spLocks noChangeAspect="1" noChangeArrowheads="1"/>
            </p:cNvSpPr>
            <p:nvPr userDrawn="1"/>
          </p:nvSpPr>
          <p:spPr bwMode="auto">
            <a:xfrm>
              <a:off x="32" y="3994"/>
              <a:ext cx="286" cy="286"/>
            </a:xfrm>
            <a:prstGeom prst="roundRect">
              <a:avLst>
                <a:gd name="adj" fmla="val 11023"/>
              </a:avLst>
            </a:prstGeom>
            <a:blipFill dpi="0" rotWithShape="1">
              <a:blip r:embed="rId14"/>
              <a:srcRect/>
              <a:stretch>
                <a:fillRect/>
              </a:stretch>
            </a:blip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hu-HU" altLang="hu-HU" smtClean="0"/>
            </a:p>
          </p:txBody>
        </p:sp>
      </p:grpSp>
      <p:sp>
        <p:nvSpPr>
          <p:cNvPr id="1035" name="Text Box 51"/>
          <p:cNvSpPr txBox="1">
            <a:spLocks noChangeArrowheads="1"/>
          </p:cNvSpPr>
          <p:nvPr userDrawn="1"/>
        </p:nvSpPr>
        <p:spPr bwMode="auto">
          <a:xfrm>
            <a:off x="2247900" y="6650038"/>
            <a:ext cx="3133725" cy="2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hu-HU" sz="900" dirty="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©</a:t>
            </a:r>
            <a:r>
              <a:rPr lang="hu-HU" altLang="hu-HU" sz="900" dirty="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BME Elektronikus Eszközök Tanszéke, 2018.</a:t>
            </a:r>
            <a:endParaRPr lang="en-US" altLang="hu-HU" sz="900" dirty="0" smtClean="0">
              <a:solidFill>
                <a:srgbClr val="00004F"/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24" r:id="rId8"/>
    <p:sldLayoutId id="2147484525" r:id="rId9"/>
    <p:sldLayoutId id="2147484526" r:id="rId10"/>
    <p:sldLayoutId id="2147484527" r:id="rId11"/>
    <p:sldLayoutId id="2147484540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Font typeface="Arial" panose="020B0604020202020204" pitchFamily="34" charset="0"/>
        <a:buChar char="►"/>
        <a:defRPr sz="2400">
          <a:solidFill>
            <a:srgbClr val="00004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Font typeface="Wingdings" panose="05000000000000000000" pitchFamily="2" charset="2"/>
        <a:buChar char="§"/>
        <a:defRPr sz="2000">
          <a:solidFill>
            <a:srgbClr val="00004F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•"/>
        <a:defRPr>
          <a:solidFill>
            <a:srgbClr val="00004F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–"/>
        <a:defRPr sz="1600">
          <a:solidFill>
            <a:srgbClr val="00004F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117475" y="0"/>
            <a:ext cx="3143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12700"/>
            <a:ext cx="85121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768350"/>
            <a:ext cx="8558213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9809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6088" y="6450013"/>
            <a:ext cx="1189037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00004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9809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9013" y="6446838"/>
            <a:ext cx="432911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8C2532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2055" name="Rectangle 8"/>
          <p:cNvSpPr>
            <a:spLocks noChangeArrowheads="1"/>
          </p:cNvSpPr>
          <p:nvPr userDrawn="1"/>
        </p:nvSpPr>
        <p:spPr bwMode="auto">
          <a:xfrm>
            <a:off x="7827963" y="6550025"/>
            <a:ext cx="1316037" cy="63500"/>
          </a:xfrm>
          <a:prstGeom prst="rect">
            <a:avLst/>
          </a:prstGeom>
          <a:solidFill>
            <a:srgbClr val="9100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2056" name="AutoShape 9"/>
          <p:cNvSpPr>
            <a:spLocks noChangeArrowheads="1"/>
          </p:cNvSpPr>
          <p:nvPr userDrawn="1"/>
        </p:nvSpPr>
        <p:spPr bwMode="auto">
          <a:xfrm>
            <a:off x="8528050" y="6457950"/>
            <a:ext cx="242888" cy="244475"/>
          </a:xfrm>
          <a:prstGeom prst="roundRect">
            <a:avLst>
              <a:gd name="adj" fmla="val 16667"/>
            </a:avLst>
          </a:prstGeom>
          <a:solidFill>
            <a:srgbClr val="00004F"/>
          </a:solidFill>
          <a:ln w="1905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98100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4863" y="6451600"/>
            <a:ext cx="452437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000" b="1">
                <a:solidFill>
                  <a:schemeClr val="bg1"/>
                </a:solidFill>
              </a:defRPr>
            </a:lvl1pPr>
          </a:lstStyle>
          <a:p>
            <a:fld id="{B7C183BD-29BC-4013-BD72-A40F76110E62}" type="slidenum">
              <a:rPr lang="en-US" altLang="hu-HU"/>
              <a:pPr/>
              <a:t>‹#›</a:t>
            </a:fld>
            <a:endParaRPr lang="hu-HU" altLang="hu-HU"/>
          </a:p>
        </p:txBody>
      </p:sp>
      <p:sp>
        <p:nvSpPr>
          <p:cNvPr id="2058" name="Text Box 19"/>
          <p:cNvSpPr txBox="1">
            <a:spLocks noChangeArrowheads="1"/>
          </p:cNvSpPr>
          <p:nvPr userDrawn="1"/>
        </p:nvSpPr>
        <p:spPr bwMode="auto">
          <a:xfrm>
            <a:off x="2247900" y="6650038"/>
            <a:ext cx="3133725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hu-HU" sz="90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©</a:t>
            </a:r>
            <a:r>
              <a:rPr lang="hu-HU" altLang="hu-HU" sz="90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BME Elektronikus Eszközök Tanszéke, 2010.</a:t>
            </a:r>
            <a:endParaRPr lang="en-US" altLang="hu-HU" sz="900" smtClean="0">
              <a:solidFill>
                <a:srgbClr val="00004F"/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059" name="Group 20"/>
          <p:cNvGrpSpPr>
            <a:grpSpLocks/>
          </p:cNvGrpSpPr>
          <p:nvPr userDrawn="1"/>
        </p:nvGrpSpPr>
        <p:grpSpPr bwMode="auto">
          <a:xfrm>
            <a:off x="-153988" y="6340475"/>
            <a:ext cx="2073276" cy="454025"/>
            <a:chOff x="-97" y="3994"/>
            <a:chExt cx="1306" cy="286"/>
          </a:xfrm>
        </p:grpSpPr>
        <p:sp>
          <p:nvSpPr>
            <p:cNvPr id="2060" name="AutoShape 21"/>
            <p:cNvSpPr>
              <a:spLocks noChangeArrowheads="1"/>
            </p:cNvSpPr>
            <p:nvPr userDrawn="1"/>
          </p:nvSpPr>
          <p:spPr bwMode="auto">
            <a:xfrm>
              <a:off x="-97" y="4053"/>
              <a:ext cx="1306" cy="175"/>
            </a:xfrm>
            <a:prstGeom prst="roundRect">
              <a:avLst>
                <a:gd name="adj" fmla="val 27648"/>
              </a:avLst>
            </a:prstGeom>
            <a:solidFill>
              <a:srgbClr val="9100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hu-HU" altLang="hu-HU" smtClean="0"/>
            </a:p>
          </p:txBody>
        </p:sp>
        <p:sp>
          <p:nvSpPr>
            <p:cNvPr id="2061" name="Text Box 22"/>
            <p:cNvSpPr txBox="1">
              <a:spLocks noChangeArrowheads="1"/>
            </p:cNvSpPr>
            <p:nvPr userDrawn="1"/>
          </p:nvSpPr>
          <p:spPr bwMode="auto">
            <a:xfrm>
              <a:off x="326" y="4046"/>
              <a:ext cx="825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hu-HU" altLang="hu-HU" sz="1600" b="1" smtClean="0">
                  <a:solidFill>
                    <a:schemeClr val="bg1"/>
                  </a:solidFill>
                </a:rPr>
                <a:t>eet.bme.hu</a:t>
              </a:r>
            </a:p>
          </p:txBody>
        </p:sp>
        <p:sp>
          <p:nvSpPr>
            <p:cNvPr id="2062" name="AutoShape 23" descr="vik-logo copy"/>
            <p:cNvSpPr>
              <a:spLocks noChangeAspect="1" noChangeArrowheads="1"/>
            </p:cNvSpPr>
            <p:nvPr userDrawn="1"/>
          </p:nvSpPr>
          <p:spPr bwMode="auto">
            <a:xfrm>
              <a:off x="32" y="3994"/>
              <a:ext cx="286" cy="286"/>
            </a:xfrm>
            <a:prstGeom prst="roundRect">
              <a:avLst>
                <a:gd name="adj" fmla="val 11023"/>
              </a:avLst>
            </a:prstGeom>
            <a:blipFill dpi="0" rotWithShape="1">
              <a:blip r:embed="rId13"/>
              <a:srcRect/>
              <a:stretch>
                <a:fillRect/>
              </a:stretch>
            </a:blip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hu-HU" altLang="hu-HU" smtClean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Font typeface="Arial" panose="020B0604020202020204" pitchFamily="34" charset="0"/>
        <a:buChar char="►"/>
        <a:defRPr sz="2400">
          <a:solidFill>
            <a:srgbClr val="4F278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Font typeface="Wingdings" panose="05000000000000000000" pitchFamily="2" charset="2"/>
        <a:buChar char="§"/>
        <a:defRPr sz="2000">
          <a:solidFill>
            <a:srgbClr val="4F2780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•"/>
        <a:defRPr>
          <a:solidFill>
            <a:srgbClr val="4F2780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–"/>
        <a:defRPr sz="1600">
          <a:solidFill>
            <a:srgbClr val="4F2780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4191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447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2555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63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latin typeface="Arial Narrow" panose="020B0606020202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9917AF-7F70-4EC1-83F7-60BEB02A3A36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1038" name="Group 14"/>
          <p:cNvGrpSpPr>
            <a:grpSpLocks/>
          </p:cNvGrpSpPr>
          <p:nvPr/>
        </p:nvGrpSpPr>
        <p:grpSpPr bwMode="auto">
          <a:xfrm>
            <a:off x="153988" y="312738"/>
            <a:ext cx="846137" cy="6543675"/>
            <a:chOff x="97" y="197"/>
            <a:chExt cx="533" cy="4122"/>
          </a:xfrm>
        </p:grpSpPr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 rot="5400000" flipH="1">
              <a:off x="82" y="1994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 rot="5400000" flipH="1">
              <a:off x="82" y="2588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3" name="AutoShape 9"/>
            <p:cNvSpPr>
              <a:spLocks noChangeArrowheads="1"/>
            </p:cNvSpPr>
            <p:nvPr/>
          </p:nvSpPr>
          <p:spPr bwMode="auto">
            <a:xfrm rot="5400000" flipH="1">
              <a:off x="81" y="3181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4" name="AutoShape 10"/>
            <p:cNvSpPr>
              <a:spLocks noChangeArrowheads="1"/>
            </p:cNvSpPr>
            <p:nvPr/>
          </p:nvSpPr>
          <p:spPr bwMode="auto">
            <a:xfrm rot="5400000" flipH="1">
              <a:off x="84" y="3774"/>
              <a:ext cx="558" cy="532"/>
            </a:xfrm>
            <a:prstGeom prst="parallelogram">
              <a:avLst>
                <a:gd name="adj" fmla="val 55532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5" name="AutoShape 11"/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6" name="AutoShape 12"/>
            <p:cNvSpPr>
              <a:spLocks noChangeArrowheads="1"/>
            </p:cNvSpPr>
            <p:nvPr/>
          </p:nvSpPr>
          <p:spPr bwMode="auto">
            <a:xfrm rot="5400000" flipH="1">
              <a:off x="81" y="803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7" name="AutoShape 13"/>
            <p:cNvSpPr>
              <a:spLocks noChangeArrowheads="1"/>
            </p:cNvSpPr>
            <p:nvPr/>
          </p:nvSpPr>
          <p:spPr bwMode="auto">
            <a:xfrm rot="5400000" flipH="1">
              <a:off x="81" y="1399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40" name="AutoShape 16"/>
          <p:cNvSpPr>
            <a:spLocks noChangeArrowheads="1"/>
          </p:cNvSpPr>
          <p:nvPr/>
        </p:nvSpPr>
        <p:spPr bwMode="auto">
          <a:xfrm flipH="1">
            <a:off x="547688" y="1703388"/>
            <a:ext cx="8596312" cy="254000"/>
          </a:xfrm>
          <a:prstGeom prst="homePlate">
            <a:avLst>
              <a:gd name="adj" fmla="val 59227"/>
            </a:avLst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41" name="Oval 17"/>
          <p:cNvSpPr>
            <a:spLocks noChangeArrowheads="1"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chemeClr val="folHlink">
                  <a:gamma/>
                  <a:shade val="100000"/>
                  <a:invGamma/>
                </a:scheme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463550" y="1912938"/>
            <a:ext cx="190500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43" name="Oval 19"/>
          <p:cNvSpPr>
            <a:spLocks noChangeArrowheads="1"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chemeClr val="folHlink">
                  <a:gamma/>
                  <a:shade val="100000"/>
                  <a:invGamma/>
                </a:scheme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457200" y="1739900"/>
            <a:ext cx="8751888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053" name="Group 29"/>
          <p:cNvGrpSpPr>
            <a:grpSpLocks/>
          </p:cNvGrpSpPr>
          <p:nvPr/>
        </p:nvGrpSpPr>
        <p:grpSpPr bwMode="auto">
          <a:xfrm>
            <a:off x="150813" y="0"/>
            <a:ext cx="850900" cy="6859588"/>
            <a:chOff x="95" y="0"/>
            <a:chExt cx="536" cy="4321"/>
          </a:xfrm>
        </p:grpSpPr>
        <p:sp>
          <p:nvSpPr>
            <p:cNvPr id="1045" name="AutoShape 21"/>
            <p:cNvSpPr>
              <a:spLocks noChangeArrowheads="1"/>
            </p:cNvSpPr>
            <p:nvPr/>
          </p:nvSpPr>
          <p:spPr bwMode="auto">
            <a:xfrm rot="16200000">
              <a:off x="82" y="2291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AutoShape 22"/>
            <p:cNvSpPr>
              <a:spLocks noChangeArrowheads="1"/>
            </p:cNvSpPr>
            <p:nvPr/>
          </p:nvSpPr>
          <p:spPr bwMode="auto">
            <a:xfrm rot="16200000">
              <a:off x="81" y="2886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AutoShape 23"/>
            <p:cNvSpPr>
              <a:spLocks noChangeArrowheads="1"/>
            </p:cNvSpPr>
            <p:nvPr/>
          </p:nvSpPr>
          <p:spPr bwMode="auto">
            <a:xfrm rot="16200000">
              <a:off x="81" y="3479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AutoShape 24"/>
            <p:cNvSpPr>
              <a:spLocks noChangeArrowheads="1"/>
            </p:cNvSpPr>
            <p:nvPr/>
          </p:nvSpPr>
          <p:spPr bwMode="auto">
            <a:xfrm rot="16200000">
              <a:off x="81" y="508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AutoShape 25"/>
            <p:cNvSpPr>
              <a:spLocks noChangeArrowheads="1"/>
            </p:cNvSpPr>
            <p:nvPr/>
          </p:nvSpPr>
          <p:spPr bwMode="auto">
            <a:xfrm rot="16200000">
              <a:off x="81" y="1101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AutoShape 26"/>
            <p:cNvSpPr>
              <a:spLocks noChangeArrowheads="1"/>
            </p:cNvSpPr>
            <p:nvPr/>
          </p:nvSpPr>
          <p:spPr bwMode="auto">
            <a:xfrm rot="16200000">
              <a:off x="81" y="1697"/>
              <a:ext cx="564" cy="532"/>
            </a:xfrm>
            <a:prstGeom prst="parallelogram">
              <a:avLst>
                <a:gd name="adj" fmla="val 5612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98" y="0"/>
              <a:ext cx="533" cy="466"/>
            </a:xfrm>
            <a:custGeom>
              <a:avLst/>
              <a:gdLst>
                <a:gd name="T0" fmla="*/ 1 w 533"/>
                <a:gd name="T1" fmla="*/ 0 h 466"/>
                <a:gd name="T2" fmla="*/ 0 w 533"/>
                <a:gd name="T3" fmla="*/ 166 h 466"/>
                <a:gd name="T4" fmla="*/ 532 w 533"/>
                <a:gd name="T5" fmla="*/ 465 h 466"/>
                <a:gd name="T6" fmla="*/ 532 w 533"/>
                <a:gd name="T7" fmla="*/ 201 h 466"/>
                <a:gd name="T8" fmla="*/ 172 w 533"/>
                <a:gd name="T9" fmla="*/ 0 h 466"/>
                <a:gd name="T10" fmla="*/ 1 w 533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3" h="466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95" y="4060"/>
              <a:ext cx="458" cy="261"/>
            </a:xfrm>
            <a:custGeom>
              <a:avLst/>
              <a:gdLst>
                <a:gd name="T0" fmla="*/ 457 w 458"/>
                <a:gd name="T1" fmla="*/ 256 h 261"/>
                <a:gd name="T2" fmla="*/ 1 w 458"/>
                <a:gd name="T3" fmla="*/ 0 h 261"/>
                <a:gd name="T4" fmla="*/ 0 w 458"/>
                <a:gd name="T5" fmla="*/ 260 h 261"/>
                <a:gd name="T6" fmla="*/ 457 w 458"/>
                <a:gd name="T7" fmla="*/ 25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8" h="261">
                  <a:moveTo>
                    <a:pt x="457" y="256"/>
                  </a:moveTo>
                  <a:lnTo>
                    <a:pt x="1" y="0"/>
                  </a:lnTo>
                  <a:lnTo>
                    <a:pt x="0" y="260"/>
                  </a:lnTo>
                  <a:lnTo>
                    <a:pt x="457" y="25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0099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45" r:id="rId4"/>
    <p:sldLayoutId id="2147484546" r:id="rId5"/>
    <p:sldLayoutId id="2147484547" r:id="rId6"/>
    <p:sldLayoutId id="2147484548" r:id="rId7"/>
    <p:sldLayoutId id="2147484549" r:id="rId8"/>
    <p:sldLayoutId id="2147484550" r:id="rId9"/>
    <p:sldLayoutId id="2147484551" r:id="rId10"/>
    <p:sldLayoutId id="214748455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Impact" panose="020B080603090205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Impact" panose="020B080603090205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Impact" panose="020B080603090205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Impact" panose="020B080603090205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Impact" panose="020B080603090205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Impact" panose="020B080603090205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Impact" panose="020B080603090205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Impact" panose="020B080603090205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b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Click to edit Master text styles</a:t>
            </a:r>
          </a:p>
          <a:p>
            <a:pPr lvl="1"/>
            <a:r>
              <a:rPr lang="en-GB" altLang="hu-HU" smtClean="0"/>
              <a:t>Second level</a:t>
            </a:r>
          </a:p>
          <a:p>
            <a:pPr lvl="2"/>
            <a:r>
              <a:rPr lang="en-GB" altLang="hu-HU" smtClean="0"/>
              <a:t>Third level</a:t>
            </a:r>
          </a:p>
          <a:p>
            <a:pPr lvl="3"/>
            <a:r>
              <a:rPr lang="en-GB" altLang="hu-HU" smtClean="0"/>
              <a:t>Fourth level</a:t>
            </a:r>
          </a:p>
          <a:p>
            <a:pPr lvl="4"/>
            <a:r>
              <a:rPr lang="en-GB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F1428-12BC-4192-B389-85A2ABA87511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02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117475" y="0"/>
            <a:ext cx="3143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12700"/>
            <a:ext cx="85042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768350"/>
            <a:ext cx="8550275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Click to edit the outline text format</a:t>
            </a:r>
          </a:p>
          <a:p>
            <a:pPr lvl="1"/>
            <a:r>
              <a:rPr lang="en-GB" altLang="hu-HU" smtClean="0"/>
              <a:t>Second Outline Level</a:t>
            </a:r>
          </a:p>
          <a:p>
            <a:pPr lvl="2"/>
            <a:r>
              <a:rPr lang="en-GB" altLang="hu-HU" smtClean="0"/>
              <a:t>Third Outline Level</a:t>
            </a:r>
          </a:p>
          <a:p>
            <a:pPr lvl="3"/>
            <a:r>
              <a:rPr lang="en-GB" altLang="hu-HU" smtClean="0"/>
              <a:t>Fourth Outline Level</a:t>
            </a:r>
          </a:p>
          <a:p>
            <a:pPr lvl="4"/>
            <a:r>
              <a:rPr lang="en-GB" altLang="hu-HU" smtClean="0"/>
              <a:t>Fifth Outline Level</a:t>
            </a:r>
          </a:p>
          <a:p>
            <a:pPr lvl="4"/>
            <a:r>
              <a:rPr lang="en-GB" altLang="hu-HU" smtClean="0"/>
              <a:t>Sixth Outline Level</a:t>
            </a:r>
          </a:p>
          <a:p>
            <a:pPr lvl="4"/>
            <a:r>
              <a:rPr lang="en-GB" altLang="hu-HU" smtClean="0"/>
              <a:t>Seventh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580188" y="6450013"/>
            <a:ext cx="1181100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t>October 5, 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2259013" y="6446838"/>
            <a:ext cx="4321175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7827963" y="6550025"/>
            <a:ext cx="1316037" cy="63500"/>
          </a:xfrm>
          <a:prstGeom prst="rect">
            <a:avLst/>
          </a:prstGeom>
          <a:solidFill>
            <a:srgbClr val="910026"/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32" name="AutoShape 7"/>
          <p:cNvSpPr>
            <a:spLocks noChangeArrowheads="1"/>
          </p:cNvSpPr>
          <p:nvPr/>
        </p:nvSpPr>
        <p:spPr bwMode="auto">
          <a:xfrm>
            <a:off x="8528050" y="6457950"/>
            <a:ext cx="242888" cy="244475"/>
          </a:xfrm>
          <a:prstGeom prst="roundRect">
            <a:avLst>
              <a:gd name="adj" fmla="val 16667"/>
            </a:avLst>
          </a:prstGeom>
          <a:solidFill>
            <a:srgbClr val="00004F"/>
          </a:solidFill>
          <a:ln w="1908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424863" y="6451600"/>
            <a:ext cx="4445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A7001C0E-44BE-4577-94CE-CDCDAA169F45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grpSp>
        <p:nvGrpSpPr>
          <p:cNvPr id="1034" name="Group 9"/>
          <p:cNvGrpSpPr>
            <a:grpSpLocks/>
          </p:cNvGrpSpPr>
          <p:nvPr/>
        </p:nvGrpSpPr>
        <p:grpSpPr bwMode="auto">
          <a:xfrm>
            <a:off x="-153988" y="6340475"/>
            <a:ext cx="2065338" cy="446088"/>
            <a:chOff x="-97" y="3994"/>
            <a:chExt cx="1301" cy="281"/>
          </a:xfrm>
        </p:grpSpPr>
        <p:sp>
          <p:nvSpPr>
            <p:cNvPr id="1036" name="AutoShape 10"/>
            <p:cNvSpPr>
              <a:spLocks noChangeArrowheads="1"/>
            </p:cNvSpPr>
            <p:nvPr/>
          </p:nvSpPr>
          <p:spPr bwMode="auto">
            <a:xfrm>
              <a:off x="-97" y="4053"/>
              <a:ext cx="1301" cy="170"/>
            </a:xfrm>
            <a:prstGeom prst="roundRect">
              <a:avLst>
                <a:gd name="adj" fmla="val 27648"/>
              </a:avLst>
            </a:prstGeom>
            <a:solidFill>
              <a:srgbClr val="910026"/>
            </a:solidFill>
            <a:ln>
              <a:noFill/>
            </a:ln>
            <a:extLst/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37" name="Text Box 11"/>
            <p:cNvSpPr txBox="1">
              <a:spLocks noChangeArrowheads="1"/>
            </p:cNvSpPr>
            <p:nvPr/>
          </p:nvSpPr>
          <p:spPr bwMode="auto">
            <a:xfrm>
              <a:off x="326" y="4046"/>
              <a:ext cx="820" cy="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5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rPr>
                <a:t>eet.bme.hu</a:t>
              </a:r>
            </a:p>
          </p:txBody>
        </p:sp>
        <p:sp>
          <p:nvSpPr>
            <p:cNvPr id="1038" name="AutoShape 12"/>
            <p:cNvSpPr>
              <a:spLocks noChangeArrowheads="1"/>
            </p:cNvSpPr>
            <p:nvPr/>
          </p:nvSpPr>
          <p:spPr bwMode="auto">
            <a:xfrm>
              <a:off x="32" y="3994"/>
              <a:ext cx="281" cy="281"/>
            </a:xfrm>
            <a:prstGeom prst="roundRect">
              <a:avLst>
                <a:gd name="adj" fmla="val 11023"/>
              </a:avLst>
            </a:prstGeom>
            <a:blipFill dpi="0" rotWithShape="0">
              <a:blip r:embed="rId14"/>
              <a:srcRect/>
              <a:stretch>
                <a:fillRect/>
              </a:stretch>
            </a:blipFill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1035" name="Text Box 13"/>
          <p:cNvSpPr txBox="1">
            <a:spLocks noChangeArrowheads="1"/>
          </p:cNvSpPr>
          <p:nvPr/>
        </p:nvSpPr>
        <p:spPr bwMode="auto">
          <a:xfrm>
            <a:off x="2247900" y="6650038"/>
            <a:ext cx="3133725" cy="2095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ts val="563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  <a:cs typeface="Arial Unicode MS" pitchFamily="32" charset="0"/>
              </a:rPr>
              <a:t>© BME </a:t>
            </a: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Department of Electron Devices</a:t>
            </a: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  <a:cs typeface="Arial Unicode MS" pitchFamily="32" charset="0"/>
              </a:rPr>
              <a:t>, 2010.</a:t>
            </a:r>
          </a:p>
        </p:txBody>
      </p:sp>
    </p:spTree>
    <p:extLst>
      <p:ext uri="{BB962C8B-B14F-4D97-AF65-F5344CB8AC3E}">
        <p14:creationId xmlns:p14="http://schemas.microsoft.com/office/powerpoint/2010/main" val="110889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  <p:sldLayoutId id="2147484602" r:id="rId12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9pPr>
    </p:titleStyle>
    <p:bodyStyle>
      <a:lvl1pPr marL="342900" indent="-342900" algn="l" defTabSz="457200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4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4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4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4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4F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4F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4F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4F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4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17475" y="0"/>
            <a:ext cx="3143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191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12700"/>
            <a:ext cx="85042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Click to edit the title text format</a:t>
            </a:r>
          </a:p>
        </p:txBody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768350"/>
            <a:ext cx="8550275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Click to edit the outline text format</a:t>
            </a:r>
          </a:p>
          <a:p>
            <a:pPr lvl="1"/>
            <a:r>
              <a:rPr lang="en-GB" altLang="hu-HU" smtClean="0"/>
              <a:t>Second Outline Level</a:t>
            </a:r>
          </a:p>
          <a:p>
            <a:pPr lvl="2"/>
            <a:r>
              <a:rPr lang="en-GB" altLang="hu-HU" smtClean="0"/>
              <a:t>Third Outline Level</a:t>
            </a:r>
          </a:p>
          <a:p>
            <a:pPr lvl="3"/>
            <a:r>
              <a:rPr lang="en-GB" altLang="hu-HU" smtClean="0"/>
              <a:t>Fourth Outline Level</a:t>
            </a:r>
          </a:p>
          <a:p>
            <a:pPr lvl="4"/>
            <a:r>
              <a:rPr lang="en-GB" altLang="hu-HU" smtClean="0"/>
              <a:t>Fifth Outline Level</a:t>
            </a:r>
          </a:p>
          <a:p>
            <a:pPr lvl="4"/>
            <a:r>
              <a:rPr lang="en-GB" altLang="hu-HU" smtClean="0"/>
              <a:t>Sixth Outline Level</a:t>
            </a:r>
          </a:p>
          <a:p>
            <a:pPr lvl="4"/>
            <a:r>
              <a:rPr lang="en-GB" altLang="hu-HU" smtClean="0"/>
              <a:t>Seventh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796088" y="6450013"/>
            <a:ext cx="1181100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0">
              <a:buClrTx/>
              <a:buSzPct val="100000"/>
              <a:buFontTx/>
              <a:buNone/>
              <a:tabLst>
                <a:tab pos="723900" algn="l"/>
              </a:tabLst>
              <a:defRPr sz="1000" b="1">
                <a:solidFill>
                  <a:srgbClr val="00004F"/>
                </a:solidFill>
                <a:latin typeface="Arial Narrow" pitchFamily="32" charset="0"/>
                <a:ea typeface="DejaVu Sans" charset="0"/>
                <a:cs typeface="DejaVu Sans" charset="0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February 6, 2013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2259013" y="6446838"/>
            <a:ext cx="4321175" cy="280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0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000" b="1">
                <a:solidFill>
                  <a:srgbClr val="8C2532"/>
                </a:solidFill>
                <a:latin typeface="Arial Narrow" pitchFamily="32" charset="0"/>
                <a:ea typeface="DejaVu Sans" charset="0"/>
                <a:cs typeface="DejaVu Sans" charset="0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C2532"/>
              </a:solidFill>
              <a:effectLst/>
              <a:uLnTx/>
              <a:uFillTx/>
              <a:latin typeface="Arial Narrow" pitchFamily="32" charset="0"/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7827963" y="6550025"/>
            <a:ext cx="1316037" cy="63500"/>
          </a:xfrm>
          <a:prstGeom prst="rect">
            <a:avLst/>
          </a:prstGeom>
          <a:solidFill>
            <a:srgbClr val="910026"/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8528050" y="6457950"/>
            <a:ext cx="242888" cy="244475"/>
          </a:xfrm>
          <a:prstGeom prst="roundRect">
            <a:avLst>
              <a:gd name="adj" fmla="val 16667"/>
            </a:avLst>
          </a:prstGeom>
          <a:solidFill>
            <a:srgbClr val="00004F"/>
          </a:solidFill>
          <a:ln w="1908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424863" y="6451600"/>
            <a:ext cx="444500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0">
              <a:buClrTx/>
              <a:buSzPct val="100000"/>
              <a:buFontTx/>
              <a:buNone/>
              <a:defRPr sz="1000" b="1">
                <a:solidFill>
                  <a:srgbClr val="FFFFFF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A22D944C-3E59-4579-A85B-C985F431372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2247900" y="6650038"/>
            <a:ext cx="3133725" cy="20955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ts val="563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  <a:cs typeface="Arial Unicode MS" pitchFamily="32" charset="0"/>
              </a:rPr>
              <a:t>© BME </a:t>
            </a: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</a:rPr>
              <a:t>Department of Electron Devices</a:t>
            </a: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4F"/>
                </a:solidFill>
                <a:effectLst/>
                <a:uLnTx/>
                <a:uFillTx/>
                <a:latin typeface="Arial Narrow" pitchFamily="32" charset="0"/>
                <a:cs typeface="Arial Unicode MS" pitchFamily="32" charset="0"/>
              </a:rPr>
              <a:t>, 2012.</a:t>
            </a:r>
          </a:p>
        </p:txBody>
      </p:sp>
      <p:grpSp>
        <p:nvGrpSpPr>
          <p:cNvPr id="219147" name="Group 10"/>
          <p:cNvGrpSpPr>
            <a:grpSpLocks/>
          </p:cNvGrpSpPr>
          <p:nvPr/>
        </p:nvGrpSpPr>
        <p:grpSpPr bwMode="auto">
          <a:xfrm>
            <a:off x="-153988" y="6340475"/>
            <a:ext cx="2065338" cy="446088"/>
            <a:chOff x="-97" y="3994"/>
            <a:chExt cx="1301" cy="281"/>
          </a:xfrm>
        </p:grpSpPr>
        <p:sp>
          <p:nvSpPr>
            <p:cNvPr id="3084" name="AutoShape 11"/>
            <p:cNvSpPr>
              <a:spLocks noChangeArrowheads="1"/>
            </p:cNvSpPr>
            <p:nvPr/>
          </p:nvSpPr>
          <p:spPr bwMode="auto">
            <a:xfrm>
              <a:off x="-97" y="4053"/>
              <a:ext cx="1301" cy="170"/>
            </a:xfrm>
            <a:prstGeom prst="roundRect">
              <a:avLst>
                <a:gd name="adj" fmla="val 27648"/>
              </a:avLst>
            </a:prstGeom>
            <a:solidFill>
              <a:srgbClr val="910026"/>
            </a:solidFill>
            <a:ln>
              <a:noFill/>
            </a:ln>
            <a:extLst/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85" name="Text Box 12"/>
            <p:cNvSpPr txBox="1">
              <a:spLocks noChangeArrowheads="1"/>
            </p:cNvSpPr>
            <p:nvPr/>
          </p:nvSpPr>
          <p:spPr bwMode="auto">
            <a:xfrm>
              <a:off x="326" y="4046"/>
              <a:ext cx="820" cy="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WenQuanYi Zen Hei" charset="0"/>
                  <a:cs typeface="WenQuanYi Zen Hei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5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rPr>
                <a:t>eet.bme.hu</a:t>
              </a:r>
            </a:p>
          </p:txBody>
        </p:sp>
        <p:sp>
          <p:nvSpPr>
            <p:cNvPr id="3086" name="AutoShape 13"/>
            <p:cNvSpPr>
              <a:spLocks noChangeArrowheads="1"/>
            </p:cNvSpPr>
            <p:nvPr/>
          </p:nvSpPr>
          <p:spPr bwMode="auto">
            <a:xfrm>
              <a:off x="32" y="3994"/>
              <a:ext cx="281" cy="281"/>
            </a:xfrm>
            <a:prstGeom prst="roundRect">
              <a:avLst>
                <a:gd name="adj" fmla="val 11023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03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910026"/>
          </a:solidFill>
          <a:latin typeface="Arial" charset="0"/>
          <a:ea typeface="WenQuanYi Zen Hei" charset="0"/>
          <a:cs typeface="WenQuanYi Zen Hei" charset="0"/>
        </a:defRPr>
      </a:lvl9pPr>
    </p:titleStyle>
    <p:bodyStyle>
      <a:lvl1pPr marL="342900" indent="-342900" algn="l" defTabSz="457200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F278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F278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4F278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F278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F278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4F278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4F278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4F278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4F278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Click to edit Master text styles</a:t>
            </a:r>
          </a:p>
          <a:p>
            <a:pPr lvl="1"/>
            <a:r>
              <a:rPr lang="en-GB" altLang="hu-HU" smtClean="0"/>
              <a:t>Second level</a:t>
            </a:r>
          </a:p>
          <a:p>
            <a:pPr lvl="2"/>
            <a:r>
              <a:rPr lang="en-GB" altLang="hu-HU" smtClean="0"/>
              <a:t>Third level</a:t>
            </a:r>
          </a:p>
          <a:p>
            <a:pPr lvl="3"/>
            <a:r>
              <a:rPr lang="en-GB" altLang="hu-HU" smtClean="0"/>
              <a:t>Fourth level</a:t>
            </a:r>
          </a:p>
          <a:p>
            <a:pPr lvl="4"/>
            <a:r>
              <a:rPr lang="en-GB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F1428-12BC-4192-B389-85A2ABA87511}" type="slidenum">
              <a:rPr kumimoji="0" lang="en-GB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7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  <p:sldLayoutId id="2147484619" r:id="rId4"/>
    <p:sldLayoutId id="2147484620" r:id="rId5"/>
    <p:sldLayoutId id="2147484621" r:id="rId6"/>
    <p:sldLayoutId id="2147484622" r:id="rId7"/>
    <p:sldLayoutId id="2147484623" r:id="rId8"/>
    <p:sldLayoutId id="2147484624" r:id="rId9"/>
    <p:sldLayoutId id="2147484625" r:id="rId10"/>
    <p:sldLayoutId id="21474846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anose="020506040505050202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1600200" y="-2209800"/>
            <a:ext cx="9144000" cy="9067800"/>
          </a:xfrm>
          <a:prstGeom prst="diamond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 kumimoji="1" sz="30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hu-HU" altLang="hu-H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543800" cy="3657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  <a:p>
            <a:pPr lvl="3"/>
            <a:endParaRPr lang="hu-HU"/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 kumimoji="1" sz="30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hu-HU" altLang="hu-H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 kumimoji="1" sz="30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hu-HU" altLang="hu-H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3706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5943600"/>
            <a:ext cx="19050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Tx/>
              <a:buNone/>
              <a:defRPr kumimoji="0" sz="1400"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706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buFontTx/>
              <a:buNone/>
              <a:defRPr kumimoji="0" sz="1400"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707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kumimoji="0" sz="1400">
                <a:latin typeface="Tahoma" panose="020B060403050404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580517-A8D9-4347-B4E7-E6848BFC23BD}" type="slidenum"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5409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28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  <p:sldLayoutId id="2147484638" r:id="rId11"/>
  </p:sldLayoutIdLst>
  <p:transition spd="slow">
    <p:zoom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60000"/>
        </a:spcBef>
        <a:spcAft>
          <a:spcPct val="0"/>
        </a:spcAft>
        <a:buClr>
          <a:schemeClr val="tx1"/>
        </a:buClr>
        <a:buChar char="•"/>
        <a:defRPr kumimoji="1" sz="3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Char char="–"/>
        <a:defRPr kumimoji="1"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342850039/figure/fig4/AS:11431281207811030@1701350596274/Technology-roadmap-in-developing-PME-chips.jpg" TargetMode="External"/><Relationship Id="rId3" Type="http://schemas.openxmlformats.org/officeDocument/2006/relationships/hyperlink" Target="http://www.ieee-virtual-museum.org/" TargetMode="External"/><Relationship Id="rId7" Type="http://schemas.openxmlformats.org/officeDocument/2006/relationships/hyperlink" Target="https://static1.makeuseofimages.com/wordpress/wp-content/uploads/2022/03/Moores-Law-Graph.jpg" TargetMode="External"/><Relationship Id="rId2" Type="http://schemas.openxmlformats.org/officeDocument/2006/relationships/hyperlink" Target="https://www.richis-lab.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dpi.com/2076-3417/12/1/308" TargetMode="External"/><Relationship Id="rId5" Type="http://schemas.openxmlformats.org/officeDocument/2006/relationships/hyperlink" Target="https://www.google.hu/url?sa=i&amp;url=https://www.mdpi.com/2076-3417/12/1/308&amp;psig=AOvVaw3bIDh9gh0nf5KJeabg5r0o&amp;ust=1730372607633000&amp;source=images&amp;cd=vfe&amp;opi=89978449&amp;ved=0CBQQjRxqFwoTCMjYh7v6tYkDFQAAAAAdAAAAABAE" TargetMode="External"/><Relationship Id="rId10" Type="http://schemas.openxmlformats.org/officeDocument/2006/relationships/hyperlink" Target="https://www.nereidh2020.eu/system/files/files/workshops/GWS2/170407_NEREID_GWS2_05_public_IRDS_Gargini_NEREID_Out.pdf" TargetMode="External"/><Relationship Id="rId4" Type="http://schemas.openxmlformats.org/officeDocument/2006/relationships/hyperlink" Target="https://www.righto.com/2020/04/inside-am2901-amds-1970s-bit-slice.html" TargetMode="External"/><Relationship Id="rId9" Type="http://schemas.openxmlformats.org/officeDocument/2006/relationships/hyperlink" Target="https://irds.ieee.org/images/files/pdf/2023/2023IRDS_Perspectives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1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53.wmf"/><Relationship Id="rId3" Type="http://schemas.openxmlformats.org/officeDocument/2006/relationships/image" Target="../media/image54.png"/><Relationship Id="rId7" Type="http://schemas.openxmlformats.org/officeDocument/2006/relationships/image" Target="../media/image48.wmf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47.wmf"/><Relationship Id="rId15" Type="http://schemas.openxmlformats.org/officeDocument/2006/relationships/oleObject" Target="../embeddings/oleObject20.bin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9.wmf"/><Relationship Id="rId1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oleObject" Target="../embeddings/oleObject2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righto.com/2015/10/inside-ubiquitous-741-op-amp-circuits.html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1_%CE%BCm_process" TargetMode="External"/><Relationship Id="rId13" Type="http://schemas.openxmlformats.org/officeDocument/2006/relationships/hyperlink" Target="https://en.wikipedia.org/wiki/180_nm_process" TargetMode="External"/><Relationship Id="rId18" Type="http://schemas.openxmlformats.org/officeDocument/2006/relationships/hyperlink" Target="https://en.wikipedia.org/wiki/32_nm_process" TargetMode="External"/><Relationship Id="rId3" Type="http://schemas.openxmlformats.org/officeDocument/2006/relationships/hyperlink" Target="https://en.wikipedia.org/wiki/20_%CE%BCm_process" TargetMode="External"/><Relationship Id="rId21" Type="http://schemas.openxmlformats.org/officeDocument/2006/relationships/hyperlink" Target="https://en.wikipedia.org/wiki/14_nm_process" TargetMode="External"/><Relationship Id="rId7" Type="http://schemas.openxmlformats.org/officeDocument/2006/relationships/hyperlink" Target="https://en.wikipedia.org/wiki/1.5_%CE%BCm_process" TargetMode="External"/><Relationship Id="rId12" Type="http://schemas.openxmlformats.org/officeDocument/2006/relationships/hyperlink" Target="https://en.wikipedia.org/wiki/250_nm_process" TargetMode="External"/><Relationship Id="rId17" Type="http://schemas.openxmlformats.org/officeDocument/2006/relationships/hyperlink" Target="https://en.wikipedia.org/wiki/45_nm_process" TargetMode="External"/><Relationship Id="rId25" Type="http://schemas.openxmlformats.org/officeDocument/2006/relationships/hyperlink" Target="https://en.wikipedia.org/wiki/3_nm_process" TargetMode="External"/><Relationship Id="rId2" Type="http://schemas.openxmlformats.org/officeDocument/2006/relationships/image" Target="../media/image94.png"/><Relationship Id="rId16" Type="http://schemas.openxmlformats.org/officeDocument/2006/relationships/hyperlink" Target="https://en.wikipedia.org/wiki/65_nm_process" TargetMode="External"/><Relationship Id="rId20" Type="http://schemas.openxmlformats.org/officeDocument/2006/relationships/hyperlink" Target="https://en.wikipedia.org/wiki/22_nm_proces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3_%CE%BCm_process" TargetMode="External"/><Relationship Id="rId11" Type="http://schemas.openxmlformats.org/officeDocument/2006/relationships/hyperlink" Target="https://en.wikipedia.org/wiki/350_nm_process" TargetMode="External"/><Relationship Id="rId24" Type="http://schemas.openxmlformats.org/officeDocument/2006/relationships/hyperlink" Target="https://en.wikipedia.org/wiki/5_nm_process" TargetMode="External"/><Relationship Id="rId5" Type="http://schemas.openxmlformats.org/officeDocument/2006/relationships/hyperlink" Target="https://en.wikipedia.org/wiki/6_%CE%BCm_process" TargetMode="External"/><Relationship Id="rId15" Type="http://schemas.openxmlformats.org/officeDocument/2006/relationships/hyperlink" Target="https://en.wikipedia.org/wiki/90_nm_process" TargetMode="External"/><Relationship Id="rId23" Type="http://schemas.openxmlformats.org/officeDocument/2006/relationships/hyperlink" Target="https://en.wikipedia.org/wiki/7_nm_process" TargetMode="External"/><Relationship Id="rId10" Type="http://schemas.openxmlformats.org/officeDocument/2006/relationships/hyperlink" Target="https://en.wikipedia.org/wiki/600_nm_process" TargetMode="External"/><Relationship Id="rId19" Type="http://schemas.openxmlformats.org/officeDocument/2006/relationships/hyperlink" Target="https://en.wikipedia.org/wiki/28_nm_process" TargetMode="External"/><Relationship Id="rId4" Type="http://schemas.openxmlformats.org/officeDocument/2006/relationships/hyperlink" Target="https://en.wikipedia.org/wiki/10_%CE%BCm_process" TargetMode="External"/><Relationship Id="rId9" Type="http://schemas.openxmlformats.org/officeDocument/2006/relationships/hyperlink" Target="https://en.wikipedia.org/wiki/800_nm_process" TargetMode="External"/><Relationship Id="rId14" Type="http://schemas.openxmlformats.org/officeDocument/2006/relationships/hyperlink" Target="https://en.wikipedia.org/wiki/130_nm_process" TargetMode="External"/><Relationship Id="rId22" Type="http://schemas.openxmlformats.org/officeDocument/2006/relationships/hyperlink" Target="https://en.wikipedia.org/wiki/10_nm_process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image" Target="../media/image99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6.png"/><Relationship Id="rId11" Type="http://schemas.openxmlformats.org/officeDocument/2006/relationships/image" Target="../media/image98.wmf"/><Relationship Id="rId5" Type="http://schemas.openxmlformats.org/officeDocument/2006/relationships/oleObject" Target="../embeddings/oleObject31.bin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95.wmf"/><Relationship Id="rId9" Type="http://schemas.openxmlformats.org/officeDocument/2006/relationships/oleObject" Target="../embeddings/oleObject3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00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3.png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96.png"/><Relationship Id="rId4" Type="http://schemas.openxmlformats.org/officeDocument/2006/relationships/oleObject" Target="../embeddings/oleObject41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96.png"/><Relationship Id="rId4" Type="http://schemas.openxmlformats.org/officeDocument/2006/relationships/oleObject" Target="../embeddings/oleObject42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43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18.jpeg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enryn_(microprocessor)#Penryn-3M" TargetMode="External"/><Relationship Id="rId3" Type="http://schemas.openxmlformats.org/officeDocument/2006/relationships/hyperlink" Target="https://en.wikipedia.org/wiki/Clock_rate" TargetMode="External"/><Relationship Id="rId7" Type="http://schemas.openxmlformats.org/officeDocument/2006/relationships/hyperlink" Target="https://en.wikipedia.org/wiki/Wolfdale_(microprocessor)#Wolfdale-3M" TargetMode="External"/><Relationship Id="rId2" Type="http://schemas.openxmlformats.org/officeDocument/2006/relationships/hyperlink" Target="https://en.wikipedia.org/wiki/Photolithography" TargetMode="External"/><Relationship Id="rId1" Type="http://schemas.openxmlformats.org/officeDocument/2006/relationships/slideLayout" Target="../slideLayouts/slideLayout81.xml"/><Relationship Id="rId6" Type="http://schemas.openxmlformats.org/officeDocument/2006/relationships/hyperlink" Target="https://en.wikipedia.org/wiki/Tualatin_(microprocessor)" TargetMode="External"/><Relationship Id="rId5" Type="http://schemas.openxmlformats.org/officeDocument/2006/relationships/hyperlink" Target="https://en.wikipedia.org/wiki/Coppermine_(microprocessor)" TargetMode="External"/><Relationship Id="rId10" Type="http://schemas.openxmlformats.org/officeDocument/2006/relationships/hyperlink" Target="https://en.wikipedia.org/wiki/Pentium#fn_1" TargetMode="External"/><Relationship Id="rId4" Type="http://schemas.openxmlformats.org/officeDocument/2006/relationships/hyperlink" Target="https://en.wikipedia.org/wiki/Katmai_(microprocessor)" TargetMode="External"/><Relationship Id="rId9" Type="http://schemas.openxmlformats.org/officeDocument/2006/relationships/hyperlink" Target="https://en.wikipedia.org/wiki/Penryn_(microprocessor)#Penryn-L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5"/>
          <p:cNvSpPr>
            <a:spLocks noChangeArrowheads="1"/>
          </p:cNvSpPr>
          <p:nvPr/>
        </p:nvSpPr>
        <p:spPr bwMode="auto">
          <a:xfrm>
            <a:off x="2115367" y="2946077"/>
            <a:ext cx="5804671" cy="1440000"/>
          </a:xfrm>
          <a:prstGeom prst="roundRect">
            <a:avLst>
              <a:gd name="adj" fmla="val 10146"/>
            </a:avLst>
          </a:prstGeom>
          <a:solidFill>
            <a:srgbClr val="02424E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hu-HU" altLang="hu-HU" smtClean="0"/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49424" y="3300317"/>
            <a:ext cx="2936556" cy="731520"/>
          </a:xfrm>
          <a:solidFill>
            <a:srgbClr val="02424E"/>
          </a:solidFill>
        </p:spPr>
        <p:txBody>
          <a:bodyPr tIns="0" bIns="0"/>
          <a:lstStyle/>
          <a:p>
            <a:pPr algn="ctr"/>
            <a:r>
              <a:rPr lang="hu-HU" altLang="hu-HU" sz="4000" dirty="0" smtClean="0">
                <a:solidFill>
                  <a:srgbClr val="FFFF00"/>
                </a:solidFill>
              </a:rPr>
              <a:t>IC </a:t>
            </a:r>
            <a:r>
              <a:rPr lang="hu-HU" altLang="hu-HU" sz="4000" dirty="0" err="1" smtClean="0">
                <a:solidFill>
                  <a:srgbClr val="FFFF00"/>
                </a:solidFill>
              </a:rPr>
              <a:t>sz</a:t>
            </a:r>
            <a:r>
              <a:rPr lang="en-US" altLang="hu-HU" sz="4000" dirty="0" smtClean="0">
                <a:solidFill>
                  <a:srgbClr val="FFFF00"/>
                </a:solidFill>
              </a:rPr>
              <a:t>tor</a:t>
            </a:r>
            <a:r>
              <a:rPr lang="hu-HU" altLang="hu-HU" sz="4000" dirty="0" smtClean="0">
                <a:solidFill>
                  <a:srgbClr val="FFFF00"/>
                </a:solidFill>
              </a:rPr>
              <a:t>i</a:t>
            </a:r>
            <a:endParaRPr lang="hu-HU" altLang="hu-HU" sz="4000" dirty="0" smtClean="0">
              <a:solidFill>
                <a:schemeClr val="bg1"/>
              </a:solidFill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697085" y="6136481"/>
            <a:ext cx="1905498" cy="338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hu-HU" sz="1800" dirty="0" smtClean="0"/>
              <a:t>Dr. Mizsei János</a:t>
            </a:r>
          </a:p>
        </p:txBody>
      </p:sp>
      <p:sp>
        <p:nvSpPr>
          <p:cNvPr id="5124" name="Rectangle 14"/>
          <p:cNvSpPr>
            <a:spLocks noChangeArrowheads="1"/>
          </p:cNvSpPr>
          <p:nvPr/>
        </p:nvSpPr>
        <p:spPr bwMode="auto">
          <a:xfrm>
            <a:off x="2171700" y="6015038"/>
            <a:ext cx="64627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Font typeface="Arial" panose="020B0604020202020204" pitchFamily="34" charset="0"/>
              <a:buChar char="►"/>
              <a:defRPr sz="2400">
                <a:solidFill>
                  <a:srgbClr val="00004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Font typeface="Wingdings" panose="05000000000000000000" pitchFamily="2" charset="2"/>
              <a:buChar char="§"/>
              <a:defRPr sz="2000">
                <a:solidFill>
                  <a:srgbClr val="00004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•"/>
              <a:defRPr>
                <a:solidFill>
                  <a:srgbClr val="00004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–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hu-HU" sz="1800">
                <a:solidFill>
                  <a:srgbClr val="02424E"/>
                </a:solidFill>
              </a:rPr>
              <a:t>www.eet.bme.hu</a:t>
            </a:r>
            <a:endParaRPr lang="hu-HU" altLang="hu-HU" sz="1800">
              <a:solidFill>
                <a:srgbClr val="02424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18903" y="371475"/>
            <a:ext cx="7369447" cy="758825"/>
          </a:xfrm>
        </p:spPr>
        <p:txBody>
          <a:bodyPr/>
          <a:lstStyle/>
          <a:p>
            <a:r>
              <a:rPr lang="en-US" altLang="hu-HU" dirty="0"/>
              <a:t>A </a:t>
            </a:r>
            <a:r>
              <a:rPr lang="en-US" altLang="hu-HU" dirty="0" err="1"/>
              <a:t>technológiai</a:t>
            </a:r>
            <a:r>
              <a:rPr lang="en-US" altLang="hu-HU" dirty="0"/>
              <a:t> </a:t>
            </a:r>
            <a:r>
              <a:rPr lang="en-US" altLang="hu-HU" dirty="0" err="1" smtClean="0"/>
              <a:t>lépéssor</a:t>
            </a:r>
            <a:endParaRPr lang="en-US" altLang="hu-HU" dirty="0"/>
          </a:p>
        </p:txBody>
      </p:sp>
      <p:sp>
        <p:nvSpPr>
          <p:cNvPr id="35844" name="Text Box 1028"/>
          <p:cNvSpPr txBox="1">
            <a:spLocks noChangeArrowheads="1"/>
          </p:cNvSpPr>
          <p:nvPr/>
        </p:nvSpPr>
        <p:spPr bwMode="auto">
          <a:xfrm>
            <a:off x="1398588" y="2214563"/>
            <a:ext cx="71024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 dirty="0" err="1">
                <a:solidFill>
                  <a:srgbClr val="9999FF"/>
                </a:solidFill>
                <a:latin typeface="Arial" panose="020B0604020202020204" pitchFamily="34" charset="0"/>
              </a:rPr>
              <a:t>Epitaxiális</a:t>
            </a:r>
            <a:r>
              <a:rPr lang="en-US" altLang="hu-HU" b="1" dirty="0">
                <a:solidFill>
                  <a:srgbClr val="9999FF"/>
                </a:solidFill>
                <a:latin typeface="Arial" panose="020B0604020202020204" pitchFamily="34" charset="0"/>
              </a:rPr>
              <a:t> </a:t>
            </a:r>
            <a:r>
              <a:rPr lang="en-US" altLang="hu-HU" b="1" dirty="0" err="1">
                <a:solidFill>
                  <a:srgbClr val="9999FF"/>
                </a:solidFill>
                <a:latin typeface="Arial" panose="020B0604020202020204" pitchFamily="34" charset="0"/>
              </a:rPr>
              <a:t>réteg</a:t>
            </a:r>
            <a:r>
              <a:rPr lang="en-US" altLang="hu-HU" b="1" dirty="0">
                <a:solidFill>
                  <a:srgbClr val="9999FF"/>
                </a:solidFill>
                <a:latin typeface="Arial" panose="020B0604020202020204" pitchFamily="34" charset="0"/>
              </a:rPr>
              <a:t> </a:t>
            </a:r>
            <a:r>
              <a:rPr lang="en-US" altLang="hu-HU" b="1" dirty="0" err="1">
                <a:solidFill>
                  <a:srgbClr val="9999FF"/>
                </a:solidFill>
                <a:latin typeface="Arial" panose="020B0604020202020204" pitchFamily="34" charset="0"/>
              </a:rPr>
              <a:t>növesztése</a:t>
            </a:r>
            <a:r>
              <a:rPr lang="en-US" altLang="hu-HU" b="1" dirty="0">
                <a:solidFill>
                  <a:srgbClr val="9999FF"/>
                </a:solidFill>
                <a:latin typeface="Arial" panose="020B0604020202020204" pitchFamily="34" charset="0"/>
              </a:rPr>
              <a:t> (n)</a:t>
            </a:r>
          </a:p>
          <a:p>
            <a:pPr>
              <a:spcBef>
                <a:spcPct val="50000"/>
              </a:spcBef>
            </a:pPr>
            <a:r>
              <a:rPr lang="en-US" altLang="hu-HU" b="1" dirty="0">
                <a:latin typeface="Arial" panose="020B0604020202020204" pitchFamily="34" charset="0"/>
              </a:rPr>
              <a:t>a </a:t>
            </a:r>
            <a:r>
              <a:rPr lang="en-US" altLang="hu-HU" b="1" dirty="0" err="1">
                <a:latin typeface="Arial" panose="020B0604020202020204" pitchFamily="34" charset="0"/>
              </a:rPr>
              <a:t>teljes</a:t>
            </a:r>
            <a:r>
              <a:rPr lang="en-US" altLang="hu-HU" b="1" dirty="0">
                <a:latin typeface="Arial" panose="020B0604020202020204" pitchFamily="34" charset="0"/>
              </a:rPr>
              <a:t> </a:t>
            </a:r>
            <a:r>
              <a:rPr lang="en-US" altLang="hu-HU" b="1" dirty="0" err="1">
                <a:latin typeface="Arial" panose="020B0604020202020204" pitchFamily="34" charset="0"/>
              </a:rPr>
              <a:t>felületre</a:t>
            </a:r>
            <a:r>
              <a:rPr lang="en-US" altLang="hu-HU" b="1" dirty="0">
                <a:latin typeface="Arial" panose="020B0604020202020204" pitchFamily="34" charset="0"/>
              </a:rPr>
              <a:t>, </a:t>
            </a:r>
            <a:r>
              <a:rPr lang="en-US" altLang="hu-HU" b="1" dirty="0" err="1">
                <a:latin typeface="Arial" panose="020B0604020202020204" pitchFamily="34" charset="0"/>
              </a:rPr>
              <a:t>oxidmarás</a:t>
            </a:r>
            <a:r>
              <a:rPr lang="en-US" altLang="hu-HU" b="1" dirty="0">
                <a:latin typeface="Arial" panose="020B0604020202020204" pitchFamily="34" charset="0"/>
              </a:rPr>
              <a:t> </a:t>
            </a:r>
            <a:r>
              <a:rPr lang="en-US" altLang="hu-HU" b="1" dirty="0" err="1">
                <a:latin typeface="Arial" panose="020B0604020202020204" pitchFamily="34" charset="0"/>
              </a:rPr>
              <a:t>után</a:t>
            </a:r>
            <a:endParaRPr lang="en-US" altLang="hu-HU" b="1" dirty="0">
              <a:latin typeface="Arial" panose="020B0604020202020204" pitchFamily="34" charset="0"/>
            </a:endParaRPr>
          </a:p>
        </p:txBody>
      </p:sp>
      <p:pic>
        <p:nvPicPr>
          <p:cNvPr id="35846" name="Picture 1030" descr="C:\Documents and Settings\Dokumentumok\bipic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027488"/>
            <a:ext cx="8815388" cy="24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1032" descr="C:\Documents and Settings\Dokumentumok\bipic1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005263"/>
            <a:ext cx="8809038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7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17700" y="371475"/>
            <a:ext cx="6470650" cy="758825"/>
          </a:xfrm>
        </p:spPr>
        <p:txBody>
          <a:bodyPr/>
          <a:lstStyle/>
          <a:p>
            <a:r>
              <a:rPr lang="en-US" altLang="hu-HU"/>
              <a:t>A technológiai lépéssor</a:t>
            </a:r>
          </a:p>
        </p:txBody>
      </p:sp>
      <p:sp>
        <p:nvSpPr>
          <p:cNvPr id="38915" name="Text Box 1027"/>
          <p:cNvSpPr txBox="1">
            <a:spLocks noChangeArrowheads="1"/>
          </p:cNvSpPr>
          <p:nvPr/>
        </p:nvSpPr>
        <p:spPr bwMode="auto">
          <a:xfrm>
            <a:off x="1398588" y="2214563"/>
            <a:ext cx="7102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latin typeface="Arial" panose="020B0604020202020204" pitchFamily="34" charset="0"/>
              </a:rPr>
              <a:t>Szigetelő</a:t>
            </a:r>
            <a:r>
              <a:rPr lang="en-US" altLang="hu-HU" b="1">
                <a:solidFill>
                  <a:srgbClr val="9999FF"/>
                </a:solidFill>
                <a:latin typeface="Arial" panose="020B0604020202020204" pitchFamily="34" charset="0"/>
              </a:rPr>
              <a:t> </a:t>
            </a:r>
            <a:r>
              <a:rPr lang="en-US" altLang="hu-HU" b="1">
                <a:solidFill>
                  <a:srgbClr val="FF0000"/>
                </a:solidFill>
                <a:latin typeface="Arial" panose="020B0604020202020204" pitchFamily="34" charset="0"/>
              </a:rPr>
              <a:t>(p</a:t>
            </a:r>
            <a:r>
              <a:rPr lang="en-US" altLang="hu-HU" b="1" baseline="3000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altLang="hu-HU" b="1">
                <a:solidFill>
                  <a:srgbClr val="FF0000"/>
                </a:solidFill>
                <a:latin typeface="Arial" panose="020B0604020202020204" pitchFamily="34" charset="0"/>
              </a:rPr>
              <a:t>) tartományok</a:t>
            </a:r>
            <a:r>
              <a:rPr lang="en-US" altLang="hu-HU" b="1">
                <a:solidFill>
                  <a:srgbClr val="9999FF"/>
                </a:solidFill>
                <a:latin typeface="Arial" panose="020B0604020202020204" pitchFamily="34" charset="0"/>
              </a:rPr>
              <a:t> </a:t>
            </a:r>
            <a:r>
              <a:rPr lang="en-US" altLang="hu-HU" b="1">
                <a:latin typeface="Arial" panose="020B0604020202020204" pitchFamily="34" charset="0"/>
              </a:rPr>
              <a:t>kialakítása oxid ablakon keresztüli diffúzióval, *2 maszk</a:t>
            </a:r>
          </a:p>
        </p:txBody>
      </p:sp>
      <p:pic>
        <p:nvPicPr>
          <p:cNvPr id="38917" name="Picture 1029" descr="C:\Documents and Settings\Dokumentumok\bipic1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016375"/>
            <a:ext cx="8809037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1030" descr="C:\Documents and Settings\Dokumentumok\bipic1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011613"/>
            <a:ext cx="8831263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4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C:\Documents and Settings\Dokumentumok\bipic1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025900"/>
            <a:ext cx="8751888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7700" y="371475"/>
            <a:ext cx="6470650" cy="758825"/>
          </a:xfrm>
        </p:spPr>
        <p:txBody>
          <a:bodyPr/>
          <a:lstStyle/>
          <a:p>
            <a:r>
              <a:rPr lang="en-US" altLang="hu-HU"/>
              <a:t>A technológiai lépéssor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250950" y="2152650"/>
            <a:ext cx="7721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FF00FF"/>
                </a:solidFill>
                <a:latin typeface="Arial" panose="020B0604020202020204" pitchFamily="34" charset="0"/>
              </a:rPr>
              <a:t>Bázisréteg (p)</a:t>
            </a:r>
            <a:r>
              <a:rPr lang="en-US" altLang="hu-HU" b="1">
                <a:latin typeface="Arial" panose="020B0604020202020204" pitchFamily="34" charset="0"/>
              </a:rPr>
              <a:t> diffúziója, oxid ablakon keresztül, </a:t>
            </a:r>
          </a:p>
          <a:p>
            <a:pPr>
              <a:spcBef>
                <a:spcPct val="50000"/>
              </a:spcBef>
            </a:pPr>
            <a:r>
              <a:rPr lang="en-US" altLang="hu-HU" b="1">
                <a:latin typeface="Arial" panose="020B0604020202020204" pitchFamily="34" charset="0"/>
              </a:rPr>
              <a:t>*3 maszk</a:t>
            </a:r>
          </a:p>
        </p:txBody>
      </p:sp>
      <p:pic>
        <p:nvPicPr>
          <p:cNvPr id="36870" name="Picture 6" descr="C:\Documents and Settings\Dokumentumok\bipic1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022725"/>
            <a:ext cx="8731250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5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1917700" y="371475"/>
            <a:ext cx="6470650" cy="758825"/>
          </a:xfrm>
        </p:spPr>
        <p:txBody>
          <a:bodyPr/>
          <a:lstStyle/>
          <a:p>
            <a:r>
              <a:rPr lang="en-US" altLang="hu-HU"/>
              <a:t>A technológiai lépéssor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0950" y="2152650"/>
            <a:ext cx="772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0000FF"/>
                </a:solidFill>
                <a:latin typeface="Arial" panose="020B0604020202020204" pitchFamily="34" charset="0"/>
              </a:rPr>
              <a:t>Emitter (és kollektor) </a:t>
            </a:r>
            <a:r>
              <a:rPr lang="en-US" altLang="hu-HU" b="1">
                <a:latin typeface="Arial" panose="020B0604020202020204" pitchFamily="34" charset="0"/>
              </a:rPr>
              <a:t>diffúziója </a:t>
            </a:r>
            <a:r>
              <a:rPr lang="en-US" altLang="hu-HU" b="1">
                <a:solidFill>
                  <a:srgbClr val="0000FF"/>
                </a:solidFill>
                <a:latin typeface="Arial" panose="020B0604020202020204" pitchFamily="34" charset="0"/>
              </a:rPr>
              <a:t>(n</a:t>
            </a:r>
            <a:r>
              <a:rPr lang="en-US" altLang="hu-HU" b="1" baseline="3000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en-US" altLang="hu-HU" b="1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lang="en-US" altLang="hu-HU" b="1">
                <a:latin typeface="Arial" panose="020B0604020202020204" pitchFamily="34" charset="0"/>
              </a:rPr>
              <a:t>, oxid ablakon keresztül, *4 maszk</a:t>
            </a:r>
          </a:p>
        </p:txBody>
      </p:sp>
      <p:pic>
        <p:nvPicPr>
          <p:cNvPr id="40965" name="Picture 5" descr="C:\Documents and Settings\Dokumentumok\bipic1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046538"/>
            <a:ext cx="8731250" cy="24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C:\Documents and Settings\Dokumentumok\bipic1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11613"/>
            <a:ext cx="8764588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41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7700" y="371475"/>
            <a:ext cx="6470650" cy="758825"/>
          </a:xfrm>
        </p:spPr>
        <p:txBody>
          <a:bodyPr/>
          <a:lstStyle/>
          <a:p>
            <a:r>
              <a:rPr lang="en-US" altLang="hu-HU"/>
              <a:t>A technológiai lépéssor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358900" y="1973263"/>
            <a:ext cx="7361238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latin typeface="Arial" panose="020B0604020202020204" pitchFamily="34" charset="0"/>
              </a:rPr>
              <a:t>Oxid ablak kinyitása a kontaktus területeken, </a:t>
            </a:r>
          </a:p>
          <a:p>
            <a:pPr>
              <a:spcBef>
                <a:spcPct val="50000"/>
              </a:spcBef>
            </a:pPr>
            <a:r>
              <a:rPr lang="en-US" altLang="hu-HU" b="1">
                <a:latin typeface="Arial" panose="020B0604020202020204" pitchFamily="34" charset="0"/>
              </a:rPr>
              <a:t>*5 maszk, </a:t>
            </a:r>
            <a:r>
              <a:rPr lang="en-US" altLang="hu-HU" b="1">
                <a:solidFill>
                  <a:srgbClr val="B2B2B2"/>
                </a:solidFill>
                <a:latin typeface="Arial" panose="020B0604020202020204" pitchFamily="34" charset="0"/>
              </a:rPr>
              <a:t>fémezés,</a:t>
            </a:r>
            <a:r>
              <a:rPr lang="en-US" altLang="hu-HU" b="1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1992" name="Picture 8" descr="C:\Documents and Settings\Dokumentumok\bipic1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71938"/>
            <a:ext cx="8677275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C:\Documents and Settings\Dokumentumok\bipic18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8" y="3854629"/>
            <a:ext cx="86836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468438" y="3073400"/>
            <a:ext cx="360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rgbClr val="B2B2B2"/>
                </a:solidFill>
                <a:latin typeface="Arial" panose="020B0604020202020204" pitchFamily="34" charset="0"/>
              </a:rPr>
              <a:t>fém kimarása</a:t>
            </a:r>
            <a:r>
              <a:rPr lang="en-US" altLang="hu-HU" b="1">
                <a:latin typeface="Arial" panose="020B0604020202020204" pitchFamily="34" charset="0"/>
              </a:rPr>
              <a:t>, *6 maszk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4741675" y="2475706"/>
            <a:ext cx="4282540" cy="1451511"/>
            <a:chOff x="827584" y="2276872"/>
            <a:chExt cx="7263085" cy="3393629"/>
          </a:xfrm>
        </p:grpSpPr>
        <p:pic>
          <p:nvPicPr>
            <p:cNvPr id="8" name="Picture 4" descr="E:\ppt\ElnikVill\BJT\bjtcros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276872"/>
              <a:ext cx="7263085" cy="3393629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2"/>
            <p:cNvSpPr/>
            <p:nvPr/>
          </p:nvSpPr>
          <p:spPr>
            <a:xfrm>
              <a:off x="1979712" y="4869160"/>
              <a:ext cx="5472608" cy="504056"/>
            </a:xfrm>
            <a:prstGeom prst="rect">
              <a:avLst/>
            </a:prstGeom>
            <a:solidFill>
              <a:srgbClr val="E626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6372199" y="4221088"/>
              <a:ext cx="648073" cy="439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/>
                <a:t>n</a:t>
              </a:r>
              <a:r>
                <a:rPr lang="hu-HU" sz="1400" baseline="30000" dirty="0" smtClean="0"/>
                <a:t>+</a:t>
              </a:r>
              <a:endParaRPr lang="hu-HU" sz="1400" dirty="0"/>
            </a:p>
          </p:txBody>
        </p:sp>
        <p:cxnSp>
          <p:nvCxnSpPr>
            <p:cNvPr id="11" name="Straight Connector 5"/>
            <p:cNvCxnSpPr/>
            <p:nvPr/>
          </p:nvCxnSpPr>
          <p:spPr>
            <a:xfrm flipV="1">
              <a:off x="6372200" y="4581128"/>
              <a:ext cx="72008" cy="3577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786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  <p:bldP spid="4199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19100"/>
            <a:ext cx="7772400" cy="952500"/>
          </a:xfrm>
          <a:noFill/>
          <a:ln/>
        </p:spPr>
        <p:txBody>
          <a:bodyPr/>
          <a:lstStyle/>
          <a:p>
            <a:pPr algn="ctr" eaLnBrk="0" hangingPunct="0"/>
            <a:r>
              <a:rPr lang="hu-HU" altLang="hu-HU" sz="3600" b="1">
                <a:solidFill>
                  <a:srgbClr val="FFFF00"/>
                </a:solidFill>
              </a:rPr>
              <a:t>MOS technológia: a kezdetleges Al vezérlőelektródás MOS</a:t>
            </a:r>
            <a:endParaRPr lang="en-US" altLang="hu-HU" sz="2400">
              <a:solidFill>
                <a:schemeClr val="accent1"/>
              </a:solidFill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600200" y="22098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905000" y="21336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524000" y="22098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558925" y="2759075"/>
            <a:ext cx="6345238" cy="23383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2214563" y="3698875"/>
            <a:ext cx="5183187" cy="11017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2919413" y="3711575"/>
            <a:ext cx="1249362" cy="2603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5143500" y="3711575"/>
            <a:ext cx="1323975" cy="2476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3846513" y="3624263"/>
            <a:ext cx="1695450" cy="100012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6089650" y="3627438"/>
            <a:ext cx="1287463" cy="1016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2222500" y="3619500"/>
            <a:ext cx="966788" cy="1143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3983038" y="3414713"/>
            <a:ext cx="1323975" cy="23495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2247900" y="3395663"/>
            <a:ext cx="695325" cy="32385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6667500" y="3373438"/>
            <a:ext cx="695325" cy="32385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5484813" y="3430588"/>
            <a:ext cx="1323975" cy="22383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2581275" y="3409950"/>
            <a:ext cx="1323975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2235200" y="3200400"/>
            <a:ext cx="581025" cy="2238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6667500" y="3203575"/>
            <a:ext cx="668338" cy="2365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3132138" y="3489325"/>
            <a:ext cx="703262" cy="261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40" name="Rectangle 24"/>
          <p:cNvSpPr>
            <a:spLocks noChangeArrowheads="1"/>
          </p:cNvSpPr>
          <p:nvPr/>
        </p:nvSpPr>
        <p:spPr bwMode="auto">
          <a:xfrm>
            <a:off x="5522913" y="3479800"/>
            <a:ext cx="703262" cy="261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3532188" y="2825750"/>
            <a:ext cx="223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19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	G	D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498725" y="4341813"/>
            <a:ext cx="181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 hordozó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8056563" y="28051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Fém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SiO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</a:t>
            </a:r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 flipH="1">
            <a:off x="7150100" y="3575050"/>
            <a:ext cx="965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 flipH="1">
            <a:off x="7112000" y="4133850"/>
            <a:ext cx="965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 flipH="1">
            <a:off x="7410450" y="3079750"/>
            <a:ext cx="666750" cy="1841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auto">
          <a:xfrm>
            <a:off x="2189162" y="5324476"/>
            <a:ext cx="544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kumimoji="0" lang="en-US" alt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összesen</a:t>
            </a:r>
            <a:r>
              <a:rPr kumimoji="0" lang="en-US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alt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maszkkal</a:t>
            </a:r>
            <a:r>
              <a:rPr kumimoji="0" lang="en-US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elkészíthető</a:t>
            </a:r>
            <a:endParaRPr kumimoji="0" lang="en-US" alt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flipH="1">
            <a:off x="3970338" y="2919413"/>
            <a:ext cx="12700" cy="1150937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50" name="Line 34"/>
          <p:cNvSpPr>
            <a:spLocks noChangeShapeType="1"/>
          </p:cNvSpPr>
          <p:nvPr/>
        </p:nvSpPr>
        <p:spPr bwMode="auto">
          <a:xfrm flipH="1">
            <a:off x="4160838" y="2932113"/>
            <a:ext cx="12700" cy="1150937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51" name="Line 35"/>
          <p:cNvSpPr>
            <a:spLocks noChangeShapeType="1"/>
          </p:cNvSpPr>
          <p:nvPr/>
        </p:nvSpPr>
        <p:spPr bwMode="auto">
          <a:xfrm flipH="1">
            <a:off x="5138738" y="2919413"/>
            <a:ext cx="12700" cy="1150937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52" name="Line 36"/>
          <p:cNvSpPr>
            <a:spLocks noChangeShapeType="1"/>
          </p:cNvSpPr>
          <p:nvPr/>
        </p:nvSpPr>
        <p:spPr bwMode="auto">
          <a:xfrm flipH="1">
            <a:off x="5278438" y="2906713"/>
            <a:ext cx="12700" cy="1150937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3741738" y="2174875"/>
            <a:ext cx="186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átlapolások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600200" y="5930537"/>
            <a:ext cx="739140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VLSI áramkör is készült belőle korai kvarcórák meghajtására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01242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9021763" cy="450850"/>
          </a:xfrm>
        </p:spPr>
        <p:txBody>
          <a:bodyPr/>
          <a:lstStyle/>
          <a:p>
            <a:r>
              <a:rPr lang="hu-HU" altLang="hu-HU" sz="3600" i="1" dirty="0">
                <a:solidFill>
                  <a:srgbClr val="FF0000"/>
                </a:solidFill>
              </a:rPr>
              <a:t/>
            </a:r>
            <a:br>
              <a:rPr lang="hu-HU" altLang="hu-HU" sz="3600" i="1" dirty="0">
                <a:solidFill>
                  <a:srgbClr val="FF0000"/>
                </a:solidFill>
              </a:rPr>
            </a:br>
            <a:endParaRPr lang="en-US" altLang="hu-HU" i="1" dirty="0">
              <a:solidFill>
                <a:srgbClr val="FF0000"/>
              </a:solidFill>
            </a:endParaRPr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1028700" y="1003300"/>
          <a:ext cx="34544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8" name="Document" r:id="rId3" imgW="2755440" imgH="4329000" progId="Word.Document.8">
                  <p:embed/>
                </p:oleObj>
              </mc:Choice>
              <mc:Fallback>
                <p:oleObj name="Document" r:id="rId3" imgW="2755440" imgH="4329000" progId="Word.Document.8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1003300"/>
                        <a:ext cx="3454400" cy="5410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31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419600" y="685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altLang="hu-HU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592638" y="2058988"/>
            <a:ext cx="4551362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hu-HU" sz="2000" b="1">
                <a:latin typeface="Arial" panose="020B0604020202020204" pitchFamily="34" charset="0"/>
              </a:rPr>
              <a:t>Vastag </a:t>
            </a:r>
            <a:r>
              <a:rPr lang="hu-HU" altLang="hu-HU" sz="2000" b="1">
                <a:latin typeface="Arial" panose="020B0604020202020204" pitchFamily="34" charset="0"/>
              </a:rPr>
              <a:t>(field) </a:t>
            </a:r>
            <a:r>
              <a:rPr lang="en-US" altLang="hu-HU" sz="2000" b="1">
                <a:latin typeface="Arial" panose="020B0604020202020204" pitchFamily="34" charset="0"/>
              </a:rPr>
              <a:t>oxid növesztése</a:t>
            </a:r>
          </a:p>
          <a:p>
            <a:pPr eaLnBrk="0" hangingPunct="0"/>
            <a:endParaRPr lang="en-US" altLang="hu-HU" sz="2000" b="1">
              <a:latin typeface="Arial" panose="020B0604020202020204" pitchFamily="34" charset="0"/>
            </a:endParaRPr>
          </a:p>
          <a:p>
            <a:pPr eaLnBrk="0" hangingPunct="0"/>
            <a:r>
              <a:rPr lang="en-US" altLang="hu-HU" sz="2000" b="1">
                <a:latin typeface="Arial" panose="020B0604020202020204" pitchFamily="34" charset="0"/>
              </a:rPr>
              <a:t>1.</a:t>
            </a:r>
            <a:r>
              <a:rPr lang="hu-HU" altLang="hu-HU" sz="2000" b="1">
                <a:latin typeface="Arial" panose="020B0604020202020204" pitchFamily="34" charset="0"/>
              </a:rPr>
              <a:t>Ablaknyitás az </a:t>
            </a:r>
            <a:r>
              <a:rPr lang="hu-HU" altLang="hu-HU" sz="2000" b="1" i="1">
                <a:solidFill>
                  <a:srgbClr val="FF0000"/>
                </a:solidFill>
                <a:latin typeface="Arial" panose="020B0604020202020204" pitchFamily="34" charset="0"/>
              </a:rPr>
              <a:t>aktív zóna</a:t>
            </a:r>
            <a:r>
              <a:rPr lang="hu-HU" altLang="hu-HU" sz="2000" b="1">
                <a:latin typeface="Arial" panose="020B0604020202020204" pitchFamily="34" charset="0"/>
              </a:rPr>
              <a:t> felett, implantáció V</a:t>
            </a:r>
            <a:r>
              <a:rPr lang="hu-HU" altLang="hu-HU" sz="2000" b="1" baseline="-25000">
                <a:latin typeface="Arial" panose="020B0604020202020204" pitchFamily="34" charset="0"/>
              </a:rPr>
              <a:t>T</a:t>
            </a:r>
            <a:r>
              <a:rPr lang="hu-HU" altLang="hu-HU" sz="2000" b="1">
                <a:latin typeface="Arial" panose="020B0604020202020204" pitchFamily="34" charset="0"/>
              </a:rPr>
              <a:t> beállítására (*1 maszk)</a:t>
            </a:r>
          </a:p>
          <a:p>
            <a:pPr eaLnBrk="0" hangingPunct="0"/>
            <a:endParaRPr lang="hu-HU" altLang="hu-HU" sz="2000" b="1">
              <a:latin typeface="Arial" panose="020B0604020202020204" pitchFamily="34" charset="0"/>
            </a:endParaRPr>
          </a:p>
          <a:p>
            <a:pPr eaLnBrk="0" hangingPunct="0"/>
            <a:r>
              <a:rPr lang="hu-HU" altLang="hu-HU" sz="2000" b="1">
                <a:latin typeface="Arial" panose="020B0604020202020204" pitchFamily="34" charset="0"/>
              </a:rPr>
              <a:t>2.vékony (gate) oxid növesztés</a:t>
            </a:r>
          </a:p>
          <a:p>
            <a:pPr eaLnBrk="0" hangingPunct="0"/>
            <a:endParaRPr lang="hu-HU" altLang="hu-HU" sz="2000" b="1">
              <a:latin typeface="Arial" panose="020B0604020202020204" pitchFamily="34" charset="0"/>
            </a:endParaRPr>
          </a:p>
          <a:p>
            <a:pPr eaLnBrk="0" hangingPunct="0"/>
            <a:r>
              <a:rPr lang="en-AU" altLang="hu-HU" sz="2000" b="1" i="1">
                <a:solidFill>
                  <a:srgbClr val="FF0000"/>
                </a:solidFill>
                <a:latin typeface="Arial" panose="020B0604020202020204" pitchFamily="34" charset="0"/>
              </a:rPr>
              <a:t>Aktív zóna</a:t>
            </a:r>
            <a:r>
              <a:rPr lang="hu-HU" altLang="hu-HU" sz="2000" b="1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hu-HU" altLang="hu-HU" sz="2000" b="1">
                <a:latin typeface="Arial" panose="020B0604020202020204" pitchFamily="34" charset="0"/>
              </a:rPr>
              <a:t> a tranzisztorok és a diffúzióból kialakított összeköttetések területének összessége </a:t>
            </a:r>
          </a:p>
          <a:p>
            <a:pPr eaLnBrk="0" hangingPunct="0"/>
            <a:r>
              <a:rPr lang="hu-HU" altLang="hu-HU" sz="2000" b="1">
                <a:latin typeface="Arial" panose="020B0604020202020204" pitchFamily="34" charset="0"/>
              </a:rPr>
              <a:t>(ahol áram folyhat a félvezetőben)</a:t>
            </a:r>
            <a:endParaRPr lang="en-US" altLang="hu-HU" sz="2000" b="1">
              <a:latin typeface="Arial" panose="020B0604020202020204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114800" y="43434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hu-HU" altLang="hu-HU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1866900" y="36195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3848100" y="36195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2400300" y="52197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2400300" y="52197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1866900" y="5981700"/>
            <a:ext cx="533400" cy="11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1866900" y="3619500"/>
            <a:ext cx="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3848100" y="36195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1866900" y="14859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1943100" y="1649413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609600" y="19050"/>
            <a:ext cx="79438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9pPr>
          </a:lstStyle>
          <a:p>
            <a:pPr algn="r"/>
            <a:r>
              <a:rPr lang="hu-HU" altLang="hu-HU" sz="3600" b="1">
                <a:solidFill>
                  <a:srgbClr val="FFFF00"/>
                </a:solidFill>
              </a:rPr>
              <a:t>Poliszilicium gate-es önillesztő MOS technológia</a:t>
            </a:r>
            <a:r>
              <a:rPr lang="hu-HU" altLang="hu-HU" sz="3600" i="1">
                <a:solidFill>
                  <a:srgbClr val="FFFF00"/>
                </a:solidFill>
              </a:rPr>
              <a:t/>
            </a:r>
            <a:br>
              <a:rPr lang="hu-HU" altLang="hu-HU" sz="3600" i="1">
                <a:solidFill>
                  <a:srgbClr val="FFFF00"/>
                </a:solidFill>
              </a:rPr>
            </a:br>
            <a:endParaRPr lang="en-US" altLang="hu-HU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utoUpdateAnimBg="0"/>
      <p:bldP spid="3891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1028700" y="965200"/>
          <a:ext cx="34544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1" name="Document" r:id="rId3" imgW="2755440" imgH="4329000" progId="Word.Document.8">
                  <p:embed/>
                </p:oleObj>
              </mc:Choice>
              <mc:Fallback>
                <p:oleObj name="Document" r:id="rId3" imgW="2755440" imgH="4329000" progId="Word.Document.8">
                  <p:embed/>
                  <p:pic>
                    <p:nvPicPr>
                      <p:cNvPr id="399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965200"/>
                        <a:ext cx="3454400" cy="5410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31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419600" y="685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altLang="hu-HU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586288" y="2401888"/>
            <a:ext cx="436245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eaLnBrk="0" hangingPunct="0"/>
            <a:r>
              <a:rPr lang="en-US" altLang="hu-HU" b="1">
                <a:latin typeface="Arial" panose="020B0604020202020204" pitchFamily="34" charset="0"/>
              </a:rPr>
              <a:t>3.</a:t>
            </a:r>
            <a:r>
              <a:rPr lang="hu-HU" altLang="hu-HU" b="1">
                <a:latin typeface="Arial" panose="020B0604020202020204" pitchFamily="34" charset="0"/>
              </a:rPr>
              <a:t>Ablaknyitás a gate oxidba (*2 maszk)</a:t>
            </a:r>
          </a:p>
          <a:p>
            <a:pPr lvl="1" eaLnBrk="0" hangingPunct="0"/>
            <a:r>
              <a:rPr lang="hu-HU" altLang="hu-HU" b="1">
                <a:latin typeface="Arial" panose="020B0604020202020204" pitchFamily="34" charset="0"/>
              </a:rPr>
              <a:t>a </a:t>
            </a:r>
            <a:r>
              <a:rPr lang="hu-HU" altLang="hu-HU" b="1" i="1">
                <a:solidFill>
                  <a:srgbClr val="CC0066"/>
                </a:solidFill>
                <a:latin typeface="Arial" panose="020B0604020202020204" pitchFamily="34" charset="0"/>
              </a:rPr>
              <a:t>bújtatott kontaktusok</a:t>
            </a:r>
            <a:r>
              <a:rPr lang="hu-HU" altLang="hu-HU" b="1">
                <a:latin typeface="Arial" panose="020B0604020202020204" pitchFamily="34" charset="0"/>
              </a:rPr>
              <a:t> számára </a:t>
            </a:r>
          </a:p>
          <a:p>
            <a:pPr lvl="1" eaLnBrk="0" hangingPunct="0"/>
            <a:r>
              <a:rPr lang="hu-HU" altLang="hu-HU" b="1">
                <a:latin typeface="Arial" panose="020B0604020202020204" pitchFamily="34" charset="0"/>
              </a:rPr>
              <a:t>(</a:t>
            </a:r>
            <a:r>
              <a:rPr lang="en-US" altLang="hu-HU" b="1">
                <a:latin typeface="Arial" panose="020B0604020202020204" pitchFamily="34" charset="0"/>
              </a:rPr>
              <a:t>= </a:t>
            </a:r>
            <a:r>
              <a:rPr lang="hu-HU" altLang="hu-HU" b="1">
                <a:latin typeface="Arial" panose="020B0604020202020204" pitchFamily="34" charset="0"/>
              </a:rPr>
              <a:t>kontaktus a félvezető és a poliszilícium között)</a:t>
            </a:r>
          </a:p>
          <a:p>
            <a:pPr lvl="1" eaLnBrk="0" hangingPunct="0"/>
            <a:endParaRPr lang="hu-HU" altLang="hu-HU" b="1">
              <a:latin typeface="Arial" panose="020B0604020202020204" pitchFamily="34" charset="0"/>
            </a:endParaRPr>
          </a:p>
          <a:p>
            <a:pPr lvl="1" eaLnBrk="0" hangingPunct="0"/>
            <a:r>
              <a:rPr lang="hu-HU" altLang="hu-HU" b="1">
                <a:latin typeface="Arial" panose="020B0604020202020204" pitchFamily="34" charset="0"/>
              </a:rPr>
              <a:t>Ez a technológiai lépés el is maradhat.</a:t>
            </a:r>
            <a:r>
              <a:rPr lang="hu-HU" altLang="hu-HU" sz="2000" b="1">
                <a:latin typeface="Arial" panose="020B0604020202020204" pitchFamily="34" charset="0"/>
              </a:rPr>
              <a:t>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 altLang="hu-HU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1866900" y="37084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>
            <a:off x="3848100" y="3708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2400300" y="53086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2400300" y="53086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1866900" y="60706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1866900" y="3708400"/>
            <a:ext cx="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3848100" y="37084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1866900" y="1574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1790700" y="5689600"/>
            <a:ext cx="533400" cy="533400"/>
          </a:xfrm>
          <a:prstGeom prst="rect">
            <a:avLst/>
          </a:prstGeom>
          <a:solidFill>
            <a:srgbClr val="CC00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1908175" y="1647825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title"/>
          </p:nvPr>
        </p:nvSpPr>
        <p:spPr>
          <a:xfrm>
            <a:off x="649288" y="228600"/>
            <a:ext cx="7772400" cy="1143000"/>
          </a:xfrm>
        </p:spPr>
        <p:txBody>
          <a:bodyPr/>
          <a:lstStyle/>
          <a:p>
            <a:pPr algn="r"/>
            <a:r>
              <a:rPr lang="hu-HU" altLang="hu-HU" sz="3600" b="1">
                <a:solidFill>
                  <a:srgbClr val="FFFF00"/>
                </a:solidFill>
              </a:rPr>
              <a:t>Poliszilicium gate-es önillesztő MOS technológia</a:t>
            </a:r>
            <a:endParaRPr lang="en-US" altLang="hu-HU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2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1028700" y="965200"/>
          <a:ext cx="3465513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5" name="Document" r:id="rId3" imgW="2763000" imgH="4329000" progId="Word.Document.8">
                  <p:embed/>
                </p:oleObj>
              </mc:Choice>
              <mc:Fallback>
                <p:oleObj name="Document" r:id="rId3" imgW="2763000" imgH="4329000" progId="Word.Document.8">
                  <p:embed/>
                  <p:pic>
                    <p:nvPicPr>
                      <p:cNvPr id="419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965200"/>
                        <a:ext cx="3465513" cy="5410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727575" y="2503488"/>
            <a:ext cx="3962400" cy="1562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hu-HU" b="1">
                <a:latin typeface="Arial" panose="020B0604020202020204" pitchFamily="34" charset="0"/>
              </a:rPr>
              <a:t>4.  </a:t>
            </a:r>
            <a:r>
              <a:rPr lang="en-AU" altLang="hu-HU" b="1" i="1">
                <a:solidFill>
                  <a:schemeClr val="accent1"/>
                </a:solidFill>
                <a:latin typeface="Arial" panose="020B0604020202020204" pitchFamily="34" charset="0"/>
              </a:rPr>
              <a:t>Poliszilicium</a:t>
            </a:r>
            <a:r>
              <a:rPr lang="hu-HU" altLang="hu-HU" b="1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hu-HU" altLang="hu-HU" b="1">
                <a:latin typeface="Arial" panose="020B0604020202020204" pitchFamily="34" charset="0"/>
              </a:rPr>
              <a:t>felvitele a teljes felületre majd mintázása (*3 maszk)</a:t>
            </a:r>
          </a:p>
          <a:p>
            <a:pPr eaLnBrk="0" hangingPunct="0"/>
            <a:endParaRPr lang="hu-HU" altLang="hu-HU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476500" y="1435100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324100" y="2906713"/>
            <a:ext cx="596900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879600" y="36830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3860800" y="3683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2413000" y="52832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2413000" y="52832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1879600" y="60452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1879600" y="3683000"/>
            <a:ext cx="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3860800" y="36830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879600" y="154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1803400" y="5664200"/>
            <a:ext cx="533400" cy="5334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1920875" y="1609725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994" name="Rectangle 10"/>
          <p:cNvSpPr>
            <a:spLocks noGrp="1" noChangeArrowheads="1"/>
          </p:cNvSpPr>
          <p:nvPr>
            <p:ph type="title"/>
          </p:nvPr>
        </p:nvSpPr>
        <p:spPr>
          <a:xfrm>
            <a:off x="908050" y="246063"/>
            <a:ext cx="7772400" cy="1143000"/>
          </a:xfrm>
          <a:noFill/>
          <a:ln/>
        </p:spPr>
        <p:txBody>
          <a:bodyPr/>
          <a:lstStyle/>
          <a:p>
            <a:pPr algn="r"/>
            <a:r>
              <a:rPr lang="hu-HU" altLang="hu-HU" sz="3600" b="1">
                <a:solidFill>
                  <a:srgbClr val="FFFF00"/>
                </a:solidFill>
              </a:rPr>
              <a:t>Poliszilicium gate-es önillesztő MOS technológia</a:t>
            </a:r>
            <a:endParaRPr lang="en-US" altLang="hu-HU" sz="3600" b="1">
              <a:solidFill>
                <a:srgbClr val="FFFF00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2465388" y="3467100"/>
            <a:ext cx="457200" cy="1943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1181100" y="5765800"/>
            <a:ext cx="1042988" cy="5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>
            <a:off x="2449513" y="5283200"/>
            <a:ext cx="5191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2573338" y="5048250"/>
            <a:ext cx="0" cy="49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2007" name="Line 23"/>
          <p:cNvSpPr>
            <a:spLocks noChangeShapeType="1"/>
          </p:cNvSpPr>
          <p:nvPr/>
        </p:nvSpPr>
        <p:spPr bwMode="auto">
          <a:xfrm>
            <a:off x="2573338" y="5035550"/>
            <a:ext cx="0" cy="2349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05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04" name="Object 1052"/>
          <p:cNvGraphicFramePr>
            <a:graphicFrameLocks noChangeAspect="1"/>
          </p:cNvGraphicFramePr>
          <p:nvPr/>
        </p:nvGraphicFramePr>
        <p:xfrm>
          <a:off x="1028700" y="965200"/>
          <a:ext cx="3465513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9" name="Document" r:id="rId3" imgW="2763000" imgH="4329000" progId="Word.Document.8">
                  <p:embed/>
                </p:oleObj>
              </mc:Choice>
              <mc:Fallback>
                <p:oleObj name="Document" r:id="rId3" imgW="2763000" imgH="4329000" progId="Word.Document.8">
                  <p:embed/>
                  <p:pic>
                    <p:nvPicPr>
                      <p:cNvPr id="50204" name="Object 1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965200"/>
                        <a:ext cx="3465513" cy="5410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Text Box 1028"/>
          <p:cNvSpPr txBox="1">
            <a:spLocks noChangeArrowheads="1"/>
          </p:cNvSpPr>
          <p:nvPr/>
        </p:nvSpPr>
        <p:spPr bwMode="auto">
          <a:xfrm>
            <a:off x="4419600" y="685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altLang="hu-HU"/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4114800" y="43434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hu-HU" altLang="hu-HU"/>
          </a:p>
        </p:txBody>
      </p:sp>
      <p:sp>
        <p:nvSpPr>
          <p:cNvPr id="50197" name="Text Box 1045"/>
          <p:cNvSpPr txBox="1">
            <a:spLocks noChangeArrowheads="1"/>
          </p:cNvSpPr>
          <p:nvPr/>
        </p:nvSpPr>
        <p:spPr bwMode="auto">
          <a:xfrm>
            <a:off x="4721225" y="1738313"/>
            <a:ext cx="44100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hu-HU" altLang="hu-HU" b="1">
                <a:latin typeface="Arial" panose="020B0604020202020204" pitchFamily="34" charset="0"/>
              </a:rPr>
              <a:t>5. Ablaknyitás az aktív zóna felett és </a:t>
            </a:r>
            <a:r>
              <a:rPr lang="hu-HU" altLang="hu-HU" b="1" i="1">
                <a:latin typeface="Arial" panose="020B0604020202020204" pitchFamily="34" charset="0"/>
              </a:rPr>
              <a:t>diffúzió </a:t>
            </a:r>
            <a:r>
              <a:rPr lang="hu-HU" altLang="hu-HU" b="1">
                <a:latin typeface="Arial" panose="020B0604020202020204" pitchFamily="34" charset="0"/>
              </a:rPr>
              <a:t>esetleg </a:t>
            </a:r>
            <a:r>
              <a:rPr lang="hu-HU" altLang="hu-HU" b="1" i="1">
                <a:latin typeface="Arial" panose="020B0604020202020204" pitchFamily="34" charset="0"/>
              </a:rPr>
              <a:t>ionimplantáció</a:t>
            </a:r>
            <a:r>
              <a:rPr lang="hu-HU" altLang="hu-HU" b="1">
                <a:latin typeface="Arial" panose="020B0604020202020204" pitchFamily="34" charset="0"/>
              </a:rPr>
              <a:t>: a gate és a vastag oxid maszkol, a bújtatott kontaktus nem!</a:t>
            </a:r>
            <a:endParaRPr lang="en-US" altLang="hu-HU"/>
          </a:p>
        </p:txBody>
      </p:sp>
      <p:sp>
        <p:nvSpPr>
          <p:cNvPr id="50198" name="Text Box 1046"/>
          <p:cNvSpPr txBox="1">
            <a:spLocks noChangeArrowheads="1"/>
          </p:cNvSpPr>
          <p:nvPr/>
        </p:nvSpPr>
        <p:spPr bwMode="auto">
          <a:xfrm>
            <a:off x="4702175" y="3614738"/>
            <a:ext cx="4343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hu-HU" b="1">
                <a:latin typeface="Arial" panose="020B0604020202020204" pitchFamily="34" charset="0"/>
              </a:rPr>
              <a:t>6. </a:t>
            </a:r>
            <a:r>
              <a:rPr lang="hu-HU" altLang="hu-HU" b="1">
                <a:latin typeface="Arial" panose="020B0604020202020204" pitchFamily="34" charset="0"/>
              </a:rPr>
              <a:t>Szigetelés az egész felületen (általában PSG = foszfor-szilikát-üveg)</a:t>
            </a:r>
            <a:endParaRPr lang="en-US" altLang="hu-HU" b="1">
              <a:latin typeface="Arial" panose="020B0604020202020204" pitchFamily="34" charset="0"/>
            </a:endParaRPr>
          </a:p>
        </p:txBody>
      </p:sp>
      <p:sp>
        <p:nvSpPr>
          <p:cNvPr id="50199" name="Line 1047"/>
          <p:cNvSpPr>
            <a:spLocks noChangeShapeType="1"/>
          </p:cNvSpPr>
          <p:nvPr/>
        </p:nvSpPr>
        <p:spPr bwMode="auto">
          <a:xfrm flipH="1" flipV="1">
            <a:off x="3983038" y="1412875"/>
            <a:ext cx="776287" cy="2343150"/>
          </a:xfrm>
          <a:prstGeom prst="line">
            <a:avLst/>
          </a:prstGeom>
          <a:noFill/>
          <a:ln w="952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00" name="Text Box 1048"/>
          <p:cNvSpPr txBox="1">
            <a:spLocks noChangeArrowheads="1"/>
          </p:cNvSpPr>
          <p:nvPr/>
        </p:nvSpPr>
        <p:spPr bwMode="auto">
          <a:xfrm>
            <a:off x="4652963" y="4905375"/>
            <a:ext cx="42465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hu-HU" b="1">
                <a:latin typeface="Arial" panose="020B0604020202020204" pitchFamily="34" charset="0"/>
              </a:rPr>
              <a:t>7. </a:t>
            </a:r>
            <a:r>
              <a:rPr lang="hu-HU" altLang="hu-HU" b="1" i="1">
                <a:solidFill>
                  <a:schemeClr val="bg2"/>
                </a:solidFill>
                <a:latin typeface="Arial" panose="020B0604020202020204" pitchFamily="34" charset="0"/>
              </a:rPr>
              <a:t>Ablaknyitás</a:t>
            </a:r>
            <a:r>
              <a:rPr lang="hu-HU" altLang="hu-HU" b="1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hu-HU" altLang="hu-HU" b="1">
                <a:latin typeface="Arial" panose="020B0604020202020204" pitchFamily="34" charset="0"/>
              </a:rPr>
              <a:t>(*4 maszk) a szigetelőn (a poliSi vagy a diffúzió fölött a kontaktusokhoz)</a:t>
            </a:r>
            <a:endParaRPr lang="en-US" altLang="hu-HU"/>
          </a:p>
        </p:txBody>
      </p:sp>
      <p:sp>
        <p:nvSpPr>
          <p:cNvPr id="50202" name="Line 1050"/>
          <p:cNvSpPr>
            <a:spLocks noChangeShapeType="1"/>
          </p:cNvSpPr>
          <p:nvPr/>
        </p:nvSpPr>
        <p:spPr bwMode="auto">
          <a:xfrm flipH="1" flipV="1">
            <a:off x="3548063" y="1592263"/>
            <a:ext cx="1350962" cy="33432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05" name="Rectangle 1053"/>
          <p:cNvSpPr>
            <a:spLocks noChangeArrowheads="1"/>
          </p:cNvSpPr>
          <p:nvPr/>
        </p:nvSpPr>
        <p:spPr bwMode="auto">
          <a:xfrm>
            <a:off x="2489200" y="1460500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06" name="Rectangle 1054"/>
          <p:cNvSpPr>
            <a:spLocks noChangeArrowheads="1"/>
          </p:cNvSpPr>
          <p:nvPr/>
        </p:nvSpPr>
        <p:spPr bwMode="auto">
          <a:xfrm>
            <a:off x="2324100" y="2906713"/>
            <a:ext cx="596900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07" name="Line 1055"/>
          <p:cNvSpPr>
            <a:spLocks noChangeShapeType="1"/>
          </p:cNvSpPr>
          <p:nvPr/>
        </p:nvSpPr>
        <p:spPr bwMode="auto">
          <a:xfrm>
            <a:off x="1879600" y="36830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08" name="Line 1056"/>
          <p:cNvSpPr>
            <a:spLocks noChangeShapeType="1"/>
          </p:cNvSpPr>
          <p:nvPr/>
        </p:nvSpPr>
        <p:spPr bwMode="auto">
          <a:xfrm>
            <a:off x="3860800" y="3683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09" name="Line 1057"/>
          <p:cNvSpPr>
            <a:spLocks noChangeShapeType="1"/>
          </p:cNvSpPr>
          <p:nvPr/>
        </p:nvSpPr>
        <p:spPr bwMode="auto">
          <a:xfrm>
            <a:off x="2413000" y="52832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0" name="Line 1058"/>
          <p:cNvSpPr>
            <a:spLocks noChangeShapeType="1"/>
          </p:cNvSpPr>
          <p:nvPr/>
        </p:nvSpPr>
        <p:spPr bwMode="auto">
          <a:xfrm>
            <a:off x="2413000" y="52832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1" name="Line 1059"/>
          <p:cNvSpPr>
            <a:spLocks noChangeShapeType="1"/>
          </p:cNvSpPr>
          <p:nvPr/>
        </p:nvSpPr>
        <p:spPr bwMode="auto">
          <a:xfrm>
            <a:off x="1879600" y="60452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2" name="Line 1060"/>
          <p:cNvSpPr>
            <a:spLocks noChangeShapeType="1"/>
          </p:cNvSpPr>
          <p:nvPr/>
        </p:nvSpPr>
        <p:spPr bwMode="auto">
          <a:xfrm>
            <a:off x="1879600" y="3683000"/>
            <a:ext cx="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3" name="Line 1061"/>
          <p:cNvSpPr>
            <a:spLocks noChangeShapeType="1"/>
          </p:cNvSpPr>
          <p:nvPr/>
        </p:nvSpPr>
        <p:spPr bwMode="auto">
          <a:xfrm>
            <a:off x="3860800" y="36830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4" name="Line 1062"/>
          <p:cNvSpPr>
            <a:spLocks noChangeShapeType="1"/>
          </p:cNvSpPr>
          <p:nvPr/>
        </p:nvSpPr>
        <p:spPr bwMode="auto">
          <a:xfrm>
            <a:off x="1879600" y="154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5" name="Rectangle 1063"/>
          <p:cNvSpPr>
            <a:spLocks noChangeArrowheads="1"/>
          </p:cNvSpPr>
          <p:nvPr/>
        </p:nvSpPr>
        <p:spPr bwMode="auto">
          <a:xfrm>
            <a:off x="1803400" y="5664200"/>
            <a:ext cx="533400" cy="5334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6" name="Line 1064"/>
          <p:cNvSpPr>
            <a:spLocks noChangeShapeType="1"/>
          </p:cNvSpPr>
          <p:nvPr/>
        </p:nvSpPr>
        <p:spPr bwMode="auto">
          <a:xfrm>
            <a:off x="1908175" y="1622425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7" name="Rectangle 1065"/>
          <p:cNvSpPr>
            <a:spLocks noChangeArrowheads="1"/>
          </p:cNvSpPr>
          <p:nvPr/>
        </p:nvSpPr>
        <p:spPr bwMode="auto">
          <a:xfrm>
            <a:off x="2465388" y="3467100"/>
            <a:ext cx="457200" cy="1943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8" name="Rectangle 1066"/>
          <p:cNvSpPr>
            <a:spLocks noChangeArrowheads="1"/>
          </p:cNvSpPr>
          <p:nvPr/>
        </p:nvSpPr>
        <p:spPr bwMode="auto">
          <a:xfrm>
            <a:off x="1181100" y="5765800"/>
            <a:ext cx="1042988" cy="5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19" name="Rectangle 1067"/>
          <p:cNvSpPr>
            <a:spLocks noGrp="1" noChangeArrowheads="1"/>
          </p:cNvSpPr>
          <p:nvPr>
            <p:ph type="title"/>
          </p:nvPr>
        </p:nvSpPr>
        <p:spPr>
          <a:xfrm>
            <a:off x="487363" y="184150"/>
            <a:ext cx="7772400" cy="1143000"/>
          </a:xfrm>
          <a:noFill/>
          <a:ln/>
        </p:spPr>
        <p:txBody>
          <a:bodyPr/>
          <a:lstStyle/>
          <a:p>
            <a:pPr algn="r"/>
            <a:r>
              <a:rPr lang="hu-HU" altLang="hu-HU" sz="3600" b="1">
                <a:solidFill>
                  <a:srgbClr val="FFFF00"/>
                </a:solidFill>
              </a:rPr>
              <a:t>Poliszilicium gate-es önillesztő MOS technológia</a:t>
            </a:r>
            <a:endParaRPr lang="en-US" altLang="hu-HU" sz="3600" b="1">
              <a:solidFill>
                <a:srgbClr val="FFFF00"/>
              </a:solidFill>
            </a:endParaRPr>
          </a:p>
        </p:txBody>
      </p:sp>
      <p:sp>
        <p:nvSpPr>
          <p:cNvPr id="50220" name="Rectangle 1068"/>
          <p:cNvSpPr>
            <a:spLocks noChangeArrowheads="1"/>
          </p:cNvSpPr>
          <p:nvPr/>
        </p:nvSpPr>
        <p:spPr bwMode="auto">
          <a:xfrm>
            <a:off x="3352800" y="4676775"/>
            <a:ext cx="247650" cy="28416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21" name="Rectangle 1069"/>
          <p:cNvSpPr>
            <a:spLocks noChangeArrowheads="1"/>
          </p:cNvSpPr>
          <p:nvPr/>
        </p:nvSpPr>
        <p:spPr bwMode="auto">
          <a:xfrm>
            <a:off x="2411413" y="3043238"/>
            <a:ext cx="446087" cy="3587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22" name="Line 1070"/>
          <p:cNvSpPr>
            <a:spLocks noChangeShapeType="1"/>
          </p:cNvSpPr>
          <p:nvPr/>
        </p:nvSpPr>
        <p:spPr bwMode="auto">
          <a:xfrm>
            <a:off x="2449513" y="5283200"/>
            <a:ext cx="5191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23" name="Line 1071"/>
          <p:cNvSpPr>
            <a:spLocks noChangeShapeType="1"/>
          </p:cNvSpPr>
          <p:nvPr/>
        </p:nvSpPr>
        <p:spPr bwMode="auto">
          <a:xfrm>
            <a:off x="2573338" y="5048250"/>
            <a:ext cx="0" cy="49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24" name="Line 1072"/>
          <p:cNvSpPr>
            <a:spLocks noChangeShapeType="1"/>
          </p:cNvSpPr>
          <p:nvPr/>
        </p:nvSpPr>
        <p:spPr bwMode="auto">
          <a:xfrm>
            <a:off x="2573338" y="5035550"/>
            <a:ext cx="0" cy="2349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25" name="Rectangle 1073"/>
          <p:cNvSpPr>
            <a:spLocks noChangeArrowheads="1"/>
          </p:cNvSpPr>
          <p:nvPr/>
        </p:nvSpPr>
        <p:spPr bwMode="auto">
          <a:xfrm>
            <a:off x="3357563" y="4333875"/>
            <a:ext cx="247650" cy="28416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226" name="Rectangle 1074"/>
          <p:cNvSpPr>
            <a:spLocks noChangeArrowheads="1"/>
          </p:cNvSpPr>
          <p:nvPr/>
        </p:nvSpPr>
        <p:spPr bwMode="auto">
          <a:xfrm>
            <a:off x="3357563" y="3987800"/>
            <a:ext cx="247650" cy="28416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34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8" grpId="0" autoUpdateAnimBg="0"/>
      <p:bldP spid="5020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2</a:t>
            </a:fld>
            <a:endParaRPr lang="hu-HU" alt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412240" y="792480"/>
            <a:ext cx="688848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C00000"/>
                </a:solidFill>
              </a:rPr>
              <a:t>Források:</a:t>
            </a:r>
            <a:endParaRPr lang="hu-HU" sz="3600" b="1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27018" y="1788160"/>
            <a:ext cx="802406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hlinkClick r:id="rId2"/>
              </a:rPr>
              <a:t>https://www.richis-lab.de</a:t>
            </a:r>
            <a:r>
              <a:rPr lang="hu-HU" sz="1400" dirty="0" smtClean="0">
                <a:hlinkClick r:id="rId2"/>
              </a:rPr>
              <a:t>/</a:t>
            </a:r>
            <a:endParaRPr lang="hu-HU" sz="1400" dirty="0" smtClean="0"/>
          </a:p>
          <a:p>
            <a:r>
              <a:rPr lang="en-US" altLang="hu-HU" sz="1400" dirty="0">
                <a:hlinkClick r:id="rId3"/>
              </a:rPr>
              <a:t>http://</a:t>
            </a:r>
            <a:r>
              <a:rPr lang="en-US" altLang="hu-HU" sz="1400" dirty="0" smtClean="0">
                <a:hlinkClick r:id="rId3"/>
              </a:rPr>
              <a:t>www.ieee-virtual-museum.org</a:t>
            </a:r>
            <a:endParaRPr lang="hu-HU" altLang="hu-HU" sz="1400" dirty="0" smtClean="0"/>
          </a:p>
          <a:p>
            <a:r>
              <a:rPr lang="en-US" altLang="hu-HU" sz="1400" dirty="0">
                <a:hlinkClick r:id="rId4"/>
              </a:rPr>
              <a:t>https://</a:t>
            </a:r>
            <a:r>
              <a:rPr lang="en-US" altLang="hu-HU" sz="1400" dirty="0" smtClean="0">
                <a:hlinkClick r:id="rId4"/>
              </a:rPr>
              <a:t>www.righto.com/2020/04/inside-am2901-amds-1970s-bit-slice.html</a:t>
            </a:r>
            <a:endParaRPr lang="en-US" altLang="hu-HU" sz="1400" dirty="0"/>
          </a:p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82330" y="2842295"/>
            <a:ext cx="8113440" cy="2497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u="sng" dirty="0">
                <a:solidFill>
                  <a:srgbClr val="467886"/>
                </a:solidFill>
                <a:latin typeface="Aptos"/>
                <a:hlinkClick r:id="rId5"/>
              </a:rPr>
              <a:t>https://</a:t>
            </a:r>
            <a:r>
              <a:rPr lang="hu-HU" sz="1400" u="sng" dirty="0" smtClean="0">
                <a:solidFill>
                  <a:srgbClr val="467886"/>
                </a:solidFill>
                <a:latin typeface="Aptos"/>
                <a:hlinkClick r:id="rId5"/>
              </a:rPr>
              <a:t>www.google.hu/url?sa=i&amp;url=https%3A%2F%2Fwww.mdpi.com%2F2076-3417%2F12%2F1%2F308&amp;psig=AOvVaw3bIDh9gh0nf5KJeabg5r0o&amp;ust=1730372607633000&amp;source=images&amp;cd=vfe&amp;opi=89978449&amp;ved=0CBQQjRxqFwoTCMjYh7v6tYkDFQAAAAAdAAAAABAE</a:t>
            </a:r>
            <a:endParaRPr lang="hu-HU" sz="1400" dirty="0">
              <a:solidFill>
                <a:srgbClr val="242424"/>
              </a:solidFill>
              <a:latin typeface="Aptos"/>
            </a:endParaRPr>
          </a:p>
          <a:p>
            <a:r>
              <a:rPr lang="hu-HU" sz="1400" u="sng" dirty="0">
                <a:solidFill>
                  <a:srgbClr val="467886"/>
                </a:solidFill>
                <a:latin typeface="Aptos"/>
                <a:hlinkClick r:id="rId6"/>
              </a:rPr>
              <a:t>https://</a:t>
            </a:r>
            <a:r>
              <a:rPr lang="hu-HU" sz="1400" u="sng" dirty="0" smtClean="0">
                <a:solidFill>
                  <a:srgbClr val="467886"/>
                </a:solidFill>
                <a:latin typeface="Aptos"/>
                <a:hlinkClick r:id="rId6"/>
              </a:rPr>
              <a:t>www.mdpi.com/2076-3417/12/1/308</a:t>
            </a:r>
            <a:endParaRPr lang="hu-HU" sz="1400" dirty="0">
              <a:solidFill>
                <a:srgbClr val="242424"/>
              </a:solidFill>
              <a:latin typeface="Aptos"/>
            </a:endParaRPr>
          </a:p>
          <a:p>
            <a:r>
              <a:rPr lang="hu-HU" sz="1400" u="sng" dirty="0">
                <a:solidFill>
                  <a:srgbClr val="467886"/>
                </a:solidFill>
                <a:latin typeface="Aptos"/>
                <a:hlinkClick r:id="rId7"/>
              </a:rPr>
              <a:t>https://</a:t>
            </a:r>
            <a:r>
              <a:rPr lang="hu-HU" sz="1400" u="sng" dirty="0" smtClean="0">
                <a:solidFill>
                  <a:srgbClr val="467886"/>
                </a:solidFill>
                <a:latin typeface="Aptos"/>
                <a:hlinkClick r:id="rId7"/>
              </a:rPr>
              <a:t>static1.makeuseofimages.com/wordpress/wp-content/uploads/2022/03/Moores-Law-Graph.jpg</a:t>
            </a:r>
            <a:endParaRPr lang="hu-HU" sz="1400" dirty="0">
              <a:solidFill>
                <a:srgbClr val="242424"/>
              </a:solidFill>
              <a:latin typeface="Aptos"/>
            </a:endParaRPr>
          </a:p>
          <a:p>
            <a:r>
              <a:rPr lang="hu-HU" sz="1400" u="sng" dirty="0">
                <a:solidFill>
                  <a:srgbClr val="467886"/>
                </a:solidFill>
                <a:latin typeface="Aptos"/>
                <a:hlinkClick r:id="rId8"/>
              </a:rPr>
              <a:t>https://</a:t>
            </a:r>
            <a:r>
              <a:rPr lang="hu-HU" sz="1400" u="sng" dirty="0" smtClean="0">
                <a:solidFill>
                  <a:srgbClr val="467886"/>
                </a:solidFill>
                <a:latin typeface="Aptos"/>
                <a:hlinkClick r:id="rId8"/>
              </a:rPr>
              <a:t>www.researchgate.net/publication/342850039/figure/fig4/AS:11431281207811030@1701350596274/Technology-roadmap-in-developing-PME-chips.jpg</a:t>
            </a:r>
            <a:endParaRPr lang="hu-HU" sz="1400" dirty="0">
              <a:solidFill>
                <a:srgbClr val="242424"/>
              </a:solidFill>
              <a:latin typeface="Aptos"/>
            </a:endParaRPr>
          </a:p>
          <a:p>
            <a:r>
              <a:rPr lang="hu-HU" sz="1400" u="sng" dirty="0">
                <a:solidFill>
                  <a:srgbClr val="467886"/>
                </a:solidFill>
                <a:latin typeface="Aptos"/>
                <a:hlinkClick r:id="rId9"/>
              </a:rPr>
              <a:t>https://irds.ieee.org/images/files/pdf/2023/2023IRDS_Perspectives.pdf</a:t>
            </a:r>
            <a:endParaRPr lang="hu-HU" sz="1400" dirty="0">
              <a:solidFill>
                <a:srgbClr val="242424"/>
              </a:solidFill>
              <a:latin typeface="Aptos"/>
            </a:endParaRPr>
          </a:p>
          <a:p>
            <a:r>
              <a:rPr lang="hu-HU" sz="1400" u="sng" dirty="0" smtClean="0">
                <a:solidFill>
                  <a:srgbClr val="467886"/>
                </a:solidFill>
                <a:latin typeface="Aptos"/>
                <a:hlinkClick r:id="rId10"/>
              </a:rPr>
              <a:t>https</a:t>
            </a:r>
            <a:r>
              <a:rPr lang="hu-HU" sz="1400" u="sng" dirty="0">
                <a:solidFill>
                  <a:srgbClr val="467886"/>
                </a:solidFill>
                <a:latin typeface="Aptos"/>
                <a:hlinkClick r:id="rId10"/>
              </a:rPr>
              <a:t>://</a:t>
            </a:r>
            <a:r>
              <a:rPr lang="hu-HU" sz="1400" u="sng" dirty="0" smtClean="0">
                <a:solidFill>
                  <a:srgbClr val="467886"/>
                </a:solidFill>
                <a:latin typeface="Aptos"/>
                <a:hlinkClick r:id="rId10"/>
              </a:rPr>
              <a:t>www.nereidh2020.eu/system/files/files/workshops/GWS2/170407_NEREID_GWS2_05_public_IRDS_Gargini_NEREID_Out.pdf</a:t>
            </a:r>
            <a:endParaRPr lang="hu-HU" sz="1400" dirty="0">
              <a:solidFill>
                <a:srgbClr val="242424"/>
              </a:solidFill>
              <a:latin typeface="Aptos"/>
            </a:endParaRPr>
          </a:p>
          <a:p>
            <a:r>
              <a:rPr lang="hu-HU" dirty="0">
                <a:solidFill>
                  <a:srgbClr val="242424"/>
                </a:solidFill>
                <a:latin typeface="Aptos"/>
              </a:rPr>
              <a:t> </a:t>
            </a:r>
            <a:endParaRPr lang="hu-HU" sz="1800" b="0" i="0" dirty="0">
              <a:solidFill>
                <a:srgbClr val="242424"/>
              </a:solidFill>
              <a:effectLst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275687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050"/>
          <p:cNvGraphicFramePr>
            <a:graphicFrameLocks noChangeAspect="1"/>
          </p:cNvGraphicFramePr>
          <p:nvPr/>
        </p:nvGraphicFramePr>
        <p:xfrm>
          <a:off x="1028700" y="965200"/>
          <a:ext cx="3465513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3" name="Document" r:id="rId3" imgW="2763000" imgH="4329000" progId="Word.Document.8">
                  <p:embed/>
                </p:oleObj>
              </mc:Choice>
              <mc:Fallback>
                <p:oleObj name="Document" r:id="rId3" imgW="2763000" imgH="4329000" progId="Word.Document.8">
                  <p:embed/>
                  <p:pic>
                    <p:nvPicPr>
                      <p:cNvPr id="56322" name="Object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965200"/>
                        <a:ext cx="3465513" cy="5410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Text Box 2051"/>
          <p:cNvSpPr txBox="1">
            <a:spLocks noChangeArrowheads="1"/>
          </p:cNvSpPr>
          <p:nvPr/>
        </p:nvSpPr>
        <p:spPr bwMode="auto">
          <a:xfrm>
            <a:off x="4419600" y="685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altLang="hu-HU"/>
          </a:p>
        </p:txBody>
      </p:sp>
      <p:sp>
        <p:nvSpPr>
          <p:cNvPr id="56324" name="Text Box 2052"/>
          <p:cNvSpPr txBox="1">
            <a:spLocks noChangeArrowheads="1"/>
          </p:cNvSpPr>
          <p:nvPr/>
        </p:nvSpPr>
        <p:spPr bwMode="auto">
          <a:xfrm>
            <a:off x="4114800" y="43434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hu-HU" altLang="hu-HU"/>
          </a:p>
        </p:txBody>
      </p:sp>
      <p:sp>
        <p:nvSpPr>
          <p:cNvPr id="56330" name="Rectangle 2058"/>
          <p:cNvSpPr>
            <a:spLocks noChangeArrowheads="1"/>
          </p:cNvSpPr>
          <p:nvPr/>
        </p:nvSpPr>
        <p:spPr bwMode="auto">
          <a:xfrm>
            <a:off x="2476500" y="1435100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1" name="Rectangle 2059"/>
          <p:cNvSpPr>
            <a:spLocks noChangeArrowheads="1"/>
          </p:cNvSpPr>
          <p:nvPr/>
        </p:nvSpPr>
        <p:spPr bwMode="auto">
          <a:xfrm>
            <a:off x="2324100" y="2906713"/>
            <a:ext cx="596900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2" name="Line 2060"/>
          <p:cNvSpPr>
            <a:spLocks noChangeShapeType="1"/>
          </p:cNvSpPr>
          <p:nvPr/>
        </p:nvSpPr>
        <p:spPr bwMode="auto">
          <a:xfrm>
            <a:off x="1879600" y="36830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3" name="Line 2061"/>
          <p:cNvSpPr>
            <a:spLocks noChangeShapeType="1"/>
          </p:cNvSpPr>
          <p:nvPr/>
        </p:nvSpPr>
        <p:spPr bwMode="auto">
          <a:xfrm>
            <a:off x="3860800" y="3683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4" name="Line 2062"/>
          <p:cNvSpPr>
            <a:spLocks noChangeShapeType="1"/>
          </p:cNvSpPr>
          <p:nvPr/>
        </p:nvSpPr>
        <p:spPr bwMode="auto">
          <a:xfrm>
            <a:off x="2413000" y="52832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5" name="Line 2063"/>
          <p:cNvSpPr>
            <a:spLocks noChangeShapeType="1"/>
          </p:cNvSpPr>
          <p:nvPr/>
        </p:nvSpPr>
        <p:spPr bwMode="auto">
          <a:xfrm>
            <a:off x="2413000" y="52832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6" name="Line 2064"/>
          <p:cNvSpPr>
            <a:spLocks noChangeShapeType="1"/>
          </p:cNvSpPr>
          <p:nvPr/>
        </p:nvSpPr>
        <p:spPr bwMode="auto">
          <a:xfrm>
            <a:off x="1879600" y="60452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7" name="Line 2065"/>
          <p:cNvSpPr>
            <a:spLocks noChangeShapeType="1"/>
          </p:cNvSpPr>
          <p:nvPr/>
        </p:nvSpPr>
        <p:spPr bwMode="auto">
          <a:xfrm>
            <a:off x="1879600" y="3683000"/>
            <a:ext cx="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8" name="Line 2066"/>
          <p:cNvSpPr>
            <a:spLocks noChangeShapeType="1"/>
          </p:cNvSpPr>
          <p:nvPr/>
        </p:nvSpPr>
        <p:spPr bwMode="auto">
          <a:xfrm>
            <a:off x="3860800" y="36830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39" name="Line 2067"/>
          <p:cNvSpPr>
            <a:spLocks noChangeShapeType="1"/>
          </p:cNvSpPr>
          <p:nvPr/>
        </p:nvSpPr>
        <p:spPr bwMode="auto">
          <a:xfrm>
            <a:off x="1879600" y="154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40" name="Rectangle 2068"/>
          <p:cNvSpPr>
            <a:spLocks noChangeArrowheads="1"/>
          </p:cNvSpPr>
          <p:nvPr/>
        </p:nvSpPr>
        <p:spPr bwMode="auto">
          <a:xfrm>
            <a:off x="1803400" y="5664200"/>
            <a:ext cx="533400" cy="5334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41" name="Line 2069"/>
          <p:cNvSpPr>
            <a:spLocks noChangeShapeType="1"/>
          </p:cNvSpPr>
          <p:nvPr/>
        </p:nvSpPr>
        <p:spPr bwMode="auto">
          <a:xfrm>
            <a:off x="1920875" y="1609725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42" name="Rectangle 2070"/>
          <p:cNvSpPr>
            <a:spLocks noChangeArrowheads="1"/>
          </p:cNvSpPr>
          <p:nvPr/>
        </p:nvSpPr>
        <p:spPr bwMode="auto">
          <a:xfrm>
            <a:off x="2465388" y="3467100"/>
            <a:ext cx="457200" cy="1943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43" name="Rectangle 2071"/>
          <p:cNvSpPr>
            <a:spLocks noChangeArrowheads="1"/>
          </p:cNvSpPr>
          <p:nvPr/>
        </p:nvSpPr>
        <p:spPr bwMode="auto">
          <a:xfrm>
            <a:off x="1181100" y="5765800"/>
            <a:ext cx="1042988" cy="5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44" name="Rectangle 2072"/>
          <p:cNvSpPr>
            <a:spLocks noGrp="1" noChangeArrowheads="1"/>
          </p:cNvSpPr>
          <p:nvPr>
            <p:ph type="title"/>
          </p:nvPr>
        </p:nvSpPr>
        <p:spPr>
          <a:xfrm>
            <a:off x="487363" y="184150"/>
            <a:ext cx="7772400" cy="1143000"/>
          </a:xfrm>
          <a:noFill/>
          <a:ln/>
        </p:spPr>
        <p:txBody>
          <a:bodyPr/>
          <a:lstStyle/>
          <a:p>
            <a:pPr algn="r"/>
            <a:r>
              <a:rPr lang="hu-HU" altLang="hu-HU" sz="3600" b="1">
                <a:solidFill>
                  <a:srgbClr val="FFFF00"/>
                </a:solidFill>
              </a:rPr>
              <a:t>Poliszilicium gate-es önillesztő MOS technológia</a:t>
            </a:r>
            <a:endParaRPr lang="en-US" altLang="hu-HU" sz="3600" b="1">
              <a:solidFill>
                <a:srgbClr val="FFFF00"/>
              </a:solidFill>
            </a:endParaRPr>
          </a:p>
        </p:txBody>
      </p:sp>
      <p:sp>
        <p:nvSpPr>
          <p:cNvPr id="56347" name="Rectangle 2075"/>
          <p:cNvSpPr>
            <a:spLocks noChangeArrowheads="1"/>
          </p:cNvSpPr>
          <p:nvPr/>
        </p:nvSpPr>
        <p:spPr bwMode="auto">
          <a:xfrm>
            <a:off x="4802188" y="2274888"/>
            <a:ext cx="4341812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eaLnBrk="0" hangingPunct="0"/>
            <a:r>
              <a:rPr lang="en-US" altLang="hu-HU" b="1">
                <a:latin typeface="Arial" panose="020B0604020202020204" pitchFamily="34" charset="0"/>
              </a:rPr>
              <a:t>8.</a:t>
            </a:r>
            <a:r>
              <a:rPr lang="hu-HU" altLang="hu-HU" b="1">
                <a:latin typeface="Arial" panose="020B0604020202020204" pitchFamily="34" charset="0"/>
              </a:rPr>
              <a:t>Fémbevonat és </a:t>
            </a:r>
            <a:r>
              <a:rPr lang="hu-HU" altLang="hu-HU" b="1" i="1">
                <a:solidFill>
                  <a:srgbClr val="000080"/>
                </a:solidFill>
                <a:latin typeface="Arial" panose="020B0604020202020204" pitchFamily="34" charset="0"/>
              </a:rPr>
              <a:t>vezetékmintázat </a:t>
            </a:r>
            <a:r>
              <a:rPr lang="hu-HU" altLang="hu-HU" b="1">
                <a:latin typeface="Arial" panose="020B0604020202020204" pitchFamily="34" charset="0"/>
              </a:rPr>
              <a:t>kialakítása (*5 maszk) </a:t>
            </a:r>
          </a:p>
          <a:p>
            <a:pPr lvl="2" eaLnBrk="0" hangingPunct="0"/>
            <a:endParaRPr lang="en-US" altLang="hu-HU" b="1">
              <a:latin typeface="Arial" panose="020B0604020202020204" pitchFamily="34" charset="0"/>
            </a:endParaRPr>
          </a:p>
          <a:p>
            <a:pPr lvl="1" eaLnBrk="0" hangingPunct="0"/>
            <a:r>
              <a:rPr lang="en-US" altLang="hu-HU" b="1">
                <a:latin typeface="Arial" panose="020B0604020202020204" pitchFamily="34" charset="0"/>
              </a:rPr>
              <a:t>9.</a:t>
            </a:r>
            <a:r>
              <a:rPr lang="hu-HU" altLang="hu-HU" b="1">
                <a:latin typeface="Arial" panose="020B0604020202020204" pitchFamily="34" charset="0"/>
              </a:rPr>
              <a:t>(6-7-8) ismétlődik a vezetékezés számának megfelelően (minden vezetékezés újabb maszkpárost igényel)</a:t>
            </a:r>
          </a:p>
        </p:txBody>
      </p:sp>
      <p:sp>
        <p:nvSpPr>
          <p:cNvPr id="56348" name="Rectangle 2076"/>
          <p:cNvSpPr>
            <a:spLocks noChangeArrowheads="1"/>
          </p:cNvSpPr>
          <p:nvPr/>
        </p:nvSpPr>
        <p:spPr bwMode="auto">
          <a:xfrm>
            <a:off x="1311275" y="2968625"/>
            <a:ext cx="1768475" cy="495300"/>
          </a:xfrm>
          <a:prstGeom prst="rect">
            <a:avLst/>
          </a:prstGeom>
          <a:solidFill>
            <a:srgbClr val="0000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49" name="Rectangle 2077"/>
          <p:cNvSpPr>
            <a:spLocks noChangeArrowheads="1"/>
          </p:cNvSpPr>
          <p:nvPr/>
        </p:nvSpPr>
        <p:spPr bwMode="auto">
          <a:xfrm>
            <a:off x="3265488" y="3921125"/>
            <a:ext cx="420687" cy="1101725"/>
          </a:xfrm>
          <a:prstGeom prst="rect">
            <a:avLst/>
          </a:prstGeom>
          <a:solidFill>
            <a:srgbClr val="0000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50" name="Rectangle 2078"/>
          <p:cNvSpPr>
            <a:spLocks noChangeArrowheads="1"/>
          </p:cNvSpPr>
          <p:nvPr/>
        </p:nvSpPr>
        <p:spPr bwMode="auto">
          <a:xfrm>
            <a:off x="3276600" y="4540250"/>
            <a:ext cx="1422400" cy="5207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51" name="Line 2079"/>
          <p:cNvSpPr>
            <a:spLocks noChangeShapeType="1"/>
          </p:cNvSpPr>
          <p:nvPr/>
        </p:nvSpPr>
        <p:spPr bwMode="auto">
          <a:xfrm>
            <a:off x="2573338" y="5048250"/>
            <a:ext cx="0" cy="49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52" name="Line 2080"/>
          <p:cNvSpPr>
            <a:spLocks noChangeShapeType="1"/>
          </p:cNvSpPr>
          <p:nvPr/>
        </p:nvSpPr>
        <p:spPr bwMode="auto">
          <a:xfrm>
            <a:off x="2573338" y="5035550"/>
            <a:ext cx="0" cy="2349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53" name="Line 2081"/>
          <p:cNvSpPr>
            <a:spLocks noChangeShapeType="1"/>
          </p:cNvSpPr>
          <p:nvPr/>
        </p:nvSpPr>
        <p:spPr bwMode="auto">
          <a:xfrm>
            <a:off x="2449513" y="5308600"/>
            <a:ext cx="5191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54" name="Line 2082"/>
          <p:cNvSpPr>
            <a:spLocks noChangeShapeType="1"/>
          </p:cNvSpPr>
          <p:nvPr/>
        </p:nvSpPr>
        <p:spPr bwMode="auto">
          <a:xfrm>
            <a:off x="2573338" y="5073650"/>
            <a:ext cx="0" cy="49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6355" name="Line 2083"/>
          <p:cNvSpPr>
            <a:spLocks noChangeShapeType="1"/>
          </p:cNvSpPr>
          <p:nvPr/>
        </p:nvSpPr>
        <p:spPr bwMode="auto">
          <a:xfrm>
            <a:off x="2573338" y="5060950"/>
            <a:ext cx="0" cy="2349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64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028700" y="965200"/>
          <a:ext cx="3465513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7" name="Document" r:id="rId3" imgW="2763360" imgH="4329000" progId="Word.Document.8">
                  <p:embed/>
                </p:oleObj>
              </mc:Choice>
              <mc:Fallback>
                <p:oleObj name="Document" r:id="rId3" imgW="2763360" imgH="4329000" progId="Word.Document.8">
                  <p:embed/>
                  <p:pic>
                    <p:nvPicPr>
                      <p:cNvPr id="573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965200"/>
                        <a:ext cx="3465513" cy="5410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419600" y="685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altLang="hu-HU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114800" y="43434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hu-HU" altLang="hu-HU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2476500" y="1460500"/>
            <a:ext cx="533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324100" y="2906713"/>
            <a:ext cx="596900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1879600" y="36830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3860800" y="3683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2413000" y="52832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>
            <a:off x="2413000" y="52832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1879600" y="60452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1879600" y="3683000"/>
            <a:ext cx="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3860800" y="36830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1879600" y="154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1803400" y="5664200"/>
            <a:ext cx="533400" cy="5334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>
            <a:off x="1920875" y="1609725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2465388" y="3467100"/>
            <a:ext cx="457200" cy="1943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1181100" y="5765800"/>
            <a:ext cx="1042988" cy="5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63" name="Rectangle 19"/>
          <p:cNvSpPr>
            <a:spLocks noGrp="1" noChangeArrowheads="1"/>
          </p:cNvSpPr>
          <p:nvPr>
            <p:ph type="title"/>
          </p:nvPr>
        </p:nvSpPr>
        <p:spPr>
          <a:xfrm>
            <a:off x="376238" y="209550"/>
            <a:ext cx="8453437" cy="1143000"/>
          </a:xfrm>
          <a:noFill/>
          <a:ln/>
        </p:spPr>
        <p:txBody>
          <a:bodyPr/>
          <a:lstStyle/>
          <a:p>
            <a:pPr algn="r"/>
            <a:r>
              <a:rPr lang="hu-HU" altLang="hu-HU" sz="3600" b="1">
                <a:solidFill>
                  <a:srgbClr val="FFFF00"/>
                </a:solidFill>
              </a:rPr>
              <a:t>A korszerű MOS technológia: lokális oxidációval</a:t>
            </a:r>
            <a:endParaRPr lang="en-US" altLang="hu-HU" sz="3600" b="1">
              <a:solidFill>
                <a:srgbClr val="FFFF00"/>
              </a:solidFill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4349750" y="3427413"/>
            <a:ext cx="46355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eaLnBrk="0" hangingPunct="0"/>
            <a:r>
              <a:rPr lang="hu-HU" altLang="hu-HU" b="1">
                <a:latin typeface="Arial" panose="020B0604020202020204" pitchFamily="34" charset="0"/>
              </a:rPr>
              <a:t>0. lépés: Az aktív terület oxidáció (és p</a:t>
            </a:r>
            <a:r>
              <a:rPr lang="hu-HU" altLang="hu-HU" b="1" baseline="30000">
                <a:latin typeface="Arial" panose="020B0604020202020204" pitchFamily="34" charset="0"/>
              </a:rPr>
              <a:t>+</a:t>
            </a:r>
            <a:r>
              <a:rPr lang="hu-HU" altLang="hu-HU" b="1">
                <a:latin typeface="Arial" panose="020B0604020202020204" pitchFamily="34" charset="0"/>
              </a:rPr>
              <a:t> diffúzió vagy implant) elleni védelme Si</a:t>
            </a:r>
            <a:r>
              <a:rPr lang="hu-HU" altLang="hu-HU" b="1" baseline="-25000">
                <a:latin typeface="Arial" panose="020B0604020202020204" pitchFamily="34" charset="0"/>
              </a:rPr>
              <a:t>3</a:t>
            </a:r>
            <a:r>
              <a:rPr lang="hu-HU" altLang="hu-HU" b="1">
                <a:latin typeface="Arial" panose="020B0604020202020204" pitchFamily="34" charset="0"/>
              </a:rPr>
              <a:t>N</a:t>
            </a:r>
            <a:r>
              <a:rPr lang="hu-HU" altLang="hu-HU" b="1" baseline="-25000">
                <a:latin typeface="Arial" panose="020B0604020202020204" pitchFamily="34" charset="0"/>
              </a:rPr>
              <a:t>4</a:t>
            </a:r>
            <a:r>
              <a:rPr lang="hu-HU" altLang="hu-HU" b="1">
                <a:latin typeface="Arial" panose="020B0604020202020204" pitchFamily="34" charset="0"/>
              </a:rPr>
              <a:t> réteggel, ezután p</a:t>
            </a:r>
            <a:r>
              <a:rPr lang="hu-HU" altLang="hu-HU" b="1" baseline="30000">
                <a:latin typeface="Arial" panose="020B0604020202020204" pitchFamily="34" charset="0"/>
              </a:rPr>
              <a:t>+</a:t>
            </a:r>
            <a:r>
              <a:rPr lang="hu-HU" altLang="hu-HU" b="1">
                <a:latin typeface="Arial" panose="020B0604020202020204" pitchFamily="34" charset="0"/>
              </a:rPr>
              <a:t> csatorna stop a nem aktív területekre, majd szelektív oxidnövesztés.</a:t>
            </a: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1311275" y="2968625"/>
            <a:ext cx="1768475" cy="495300"/>
          </a:xfrm>
          <a:prstGeom prst="rect">
            <a:avLst/>
          </a:prstGeom>
          <a:solidFill>
            <a:srgbClr val="0000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3265488" y="3921125"/>
            <a:ext cx="420687" cy="1101725"/>
          </a:xfrm>
          <a:prstGeom prst="rect">
            <a:avLst/>
          </a:prstGeom>
          <a:solidFill>
            <a:srgbClr val="0000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3276600" y="4540250"/>
            <a:ext cx="1422400" cy="5207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5459413" y="1911350"/>
            <a:ext cx="2628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solidFill>
                  <a:srgbClr val="FF00FF"/>
                </a:solidFill>
                <a:latin typeface="Arial" panose="020B0604020202020204" pitchFamily="34" charset="0"/>
              </a:rPr>
              <a:t>p</a:t>
            </a:r>
            <a:r>
              <a:rPr lang="hu-HU" altLang="hu-HU" b="1" baseline="30000">
                <a:solidFill>
                  <a:srgbClr val="FF00FF"/>
                </a:solidFill>
                <a:latin typeface="Arial" panose="020B0604020202020204" pitchFamily="34" charset="0"/>
              </a:rPr>
              <a:t>+ </a:t>
            </a:r>
            <a:r>
              <a:rPr lang="hu-HU" altLang="hu-HU" b="1">
                <a:solidFill>
                  <a:srgbClr val="FF00FF"/>
                </a:solidFill>
                <a:latin typeface="Arial" panose="020B0604020202020204" pitchFamily="34" charset="0"/>
              </a:rPr>
              <a:t>csatorna stop </a:t>
            </a:r>
          </a:p>
          <a:p>
            <a:r>
              <a:rPr lang="hu-HU" altLang="hu-HU" b="1">
                <a:solidFill>
                  <a:srgbClr val="FF00FF"/>
                </a:solidFill>
                <a:latin typeface="Arial" panose="020B0604020202020204" pitchFamily="34" charset="0"/>
              </a:rPr>
              <a:t>tartomány</a:t>
            </a:r>
            <a:endParaRPr lang="en-US" altLang="hu-HU" b="1" baseline="3000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>
            <a:off x="4070350" y="1670050"/>
            <a:ext cx="258763" cy="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70" name="Line 26"/>
          <p:cNvSpPr>
            <a:spLocks noChangeShapeType="1"/>
          </p:cNvSpPr>
          <p:nvPr/>
        </p:nvSpPr>
        <p:spPr bwMode="auto">
          <a:xfrm>
            <a:off x="1130300" y="1662113"/>
            <a:ext cx="790575" cy="1587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 flipH="1" flipV="1">
            <a:off x="4243388" y="1679575"/>
            <a:ext cx="1198562" cy="4095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72" name="Line 28"/>
          <p:cNvSpPr>
            <a:spLocks noChangeShapeType="1"/>
          </p:cNvSpPr>
          <p:nvPr/>
        </p:nvSpPr>
        <p:spPr bwMode="auto">
          <a:xfrm>
            <a:off x="2449513" y="5283200"/>
            <a:ext cx="5191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73" name="Line 29"/>
          <p:cNvSpPr>
            <a:spLocks noChangeShapeType="1"/>
          </p:cNvSpPr>
          <p:nvPr/>
        </p:nvSpPr>
        <p:spPr bwMode="auto">
          <a:xfrm>
            <a:off x="2573338" y="5048250"/>
            <a:ext cx="0" cy="49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7374" name="Line 30"/>
          <p:cNvSpPr>
            <a:spLocks noChangeShapeType="1"/>
          </p:cNvSpPr>
          <p:nvPr/>
        </p:nvSpPr>
        <p:spPr bwMode="auto">
          <a:xfrm>
            <a:off x="2573338" y="5035550"/>
            <a:ext cx="0" cy="2349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48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1513" y="368300"/>
            <a:ext cx="5208587" cy="796925"/>
          </a:xfrm>
        </p:spPr>
        <p:txBody>
          <a:bodyPr/>
          <a:lstStyle/>
          <a:p>
            <a:r>
              <a:rPr lang="en-US" altLang="hu-HU">
                <a:solidFill>
                  <a:srgbClr val="FFFF00"/>
                </a:solidFill>
              </a:rPr>
              <a:t>A korszerű MOS: CMOS</a:t>
            </a:r>
            <a:endParaRPr lang="en-US" altLang="hu-HU"/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63500" y="1841500"/>
          <a:ext cx="9037638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9" name="Bitmap Image" r:id="rId3" imgW="5961905" imgH="3247619" progId="Paint.Picture">
                  <p:embed/>
                </p:oleObj>
              </mc:Choice>
              <mc:Fallback>
                <p:oleObj name="Bitmap Image" r:id="rId3" imgW="5961905" imgH="3247619" progId="Paint.Picture">
                  <p:embed/>
                  <p:pic>
                    <p:nvPicPr>
                      <p:cNvPr id="716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1841500"/>
                        <a:ext cx="9037638" cy="492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2194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325" y="323850"/>
            <a:ext cx="7772400" cy="952500"/>
          </a:xfrm>
          <a:noFill/>
          <a:ln/>
        </p:spPr>
        <p:txBody>
          <a:bodyPr/>
          <a:lstStyle/>
          <a:p>
            <a:pPr algn="ctr" eaLnBrk="0" hangingPunct="0"/>
            <a:r>
              <a:rPr lang="en-US" altLang="hu-HU">
                <a:solidFill>
                  <a:srgbClr val="FFFF00"/>
                </a:solidFill>
              </a:rPr>
              <a:t>MOS IC alkatrészek</a:t>
            </a:r>
            <a:br>
              <a:rPr lang="en-US" altLang="hu-HU">
                <a:solidFill>
                  <a:srgbClr val="FFFF00"/>
                </a:solidFill>
              </a:rPr>
            </a:br>
            <a:r>
              <a:rPr lang="en-US" altLang="hu-HU" sz="2400">
                <a:solidFill>
                  <a:srgbClr val="FFFF00"/>
                </a:solidFill>
              </a:rPr>
              <a:t>4  MOS  tranzisztor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600200" y="22098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905000" y="21336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524000" y="22098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39700" y="5791200"/>
            <a:ext cx="388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hu-HU" sz="2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Elektron-mikroszkópos felvétel</a:t>
            </a:r>
          </a:p>
        </p:txBody>
      </p:sp>
      <p:pic>
        <p:nvPicPr>
          <p:cNvPr id="717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90663"/>
            <a:ext cx="5256213" cy="405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928938"/>
            <a:ext cx="3994150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6172200" y="1724025"/>
            <a:ext cx="2514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hu-HU" sz="2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Felvétel optikai mikroszkóppal</a:t>
            </a:r>
          </a:p>
        </p:txBody>
      </p:sp>
    </p:spTree>
    <p:extLst>
      <p:ext uri="{BB962C8B-B14F-4D97-AF65-F5344CB8AC3E}">
        <p14:creationId xmlns:p14="http://schemas.microsoft.com/office/powerpoint/2010/main" val="589041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FB3B-0C38-40D6-BD55-78AB1A3547A8}" type="slidenum">
              <a:rPr lang="en-US" altLang="hu-HU" smtClean="0"/>
              <a:pPr/>
              <a:t>24</a:t>
            </a:fld>
            <a:endParaRPr lang="hu-HU" alt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068779" y="368135"/>
            <a:ext cx="751708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C00000"/>
                </a:solidFill>
              </a:rPr>
              <a:t>A bipoláris-MOS „versenyfutás”</a:t>
            </a:r>
            <a:endParaRPr lang="hu-HU" sz="2400" b="1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55667" y="1353787"/>
            <a:ext cx="7030193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k</a:t>
            </a:r>
            <a:r>
              <a:rPr lang="hu-HU" b="1" dirty="0" smtClean="0"/>
              <a:t>ezdetben teljesen elkülönült elvek, elkülönült gyártástechnika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 smtClean="0"/>
          </a:p>
          <a:p>
            <a:pPr marL="285750" indent="-285750" eaLnBrk="1" fontAlgn="t" hangingPunct="1">
              <a:buFont typeface="Arial" panose="020B0604020202020204" pitchFamily="34" charset="0"/>
              <a:buChar char="•"/>
            </a:pPr>
            <a:r>
              <a:rPr lang="hu-HU" b="1" dirty="0"/>
              <a:t>b</a:t>
            </a:r>
            <a:r>
              <a:rPr lang="hu-HU" b="1" dirty="0" smtClean="0"/>
              <a:t>ipoláris</a:t>
            </a:r>
            <a:r>
              <a:rPr lang="hu-HU" dirty="0" smtClean="0"/>
              <a:t>: </a:t>
            </a:r>
            <a:r>
              <a:rPr lang="hu-HU" b="1" dirty="0" smtClean="0"/>
              <a:t>&lt;111&gt; (</a:t>
            </a:r>
            <a:r>
              <a:rPr lang="hu-HU" b="1" dirty="0" err="1" smtClean="0"/>
              <a:t>epitaxia</a:t>
            </a:r>
            <a:r>
              <a:rPr lang="hu-HU" b="1" dirty="0" smtClean="0"/>
              <a:t>)</a:t>
            </a:r>
            <a:r>
              <a:rPr lang="hu-HU" dirty="0" smtClean="0"/>
              <a:t>, táp: </a:t>
            </a:r>
            <a:r>
              <a:rPr lang="hu-HU" b="1" dirty="0" smtClean="0"/>
              <a:t>0-5V , oxid minőségre kevésbé érzékeny, sokat fogyaszt, gyors</a:t>
            </a:r>
          </a:p>
          <a:p>
            <a:pPr marL="285750" indent="-285750" eaLnBrk="1" fontAlgn="t" hangingPunct="1">
              <a:buFont typeface="Arial" panose="020B0604020202020204" pitchFamily="34" charset="0"/>
              <a:buChar char="•"/>
            </a:pPr>
            <a:endParaRPr lang="hu-HU" b="1" dirty="0"/>
          </a:p>
          <a:p>
            <a:pPr marL="285750" indent="-285750" eaLnBrk="1" fontAlgn="t" hangingPunct="1">
              <a:buFont typeface="Arial" panose="020B0604020202020204" pitchFamily="34" charset="0"/>
              <a:buChar char="•"/>
            </a:pPr>
            <a:r>
              <a:rPr lang="hu-HU" b="1" dirty="0" smtClean="0"/>
              <a:t>MOS</a:t>
            </a:r>
            <a:r>
              <a:rPr lang="hu-HU" dirty="0" smtClean="0"/>
              <a:t>: </a:t>
            </a:r>
            <a:r>
              <a:rPr lang="hu-HU" b="1" dirty="0" smtClean="0"/>
              <a:t>&lt;100&gt; (állapotsűrűség), táp: </a:t>
            </a:r>
            <a:r>
              <a:rPr lang="hu-HU" b="1" dirty="0"/>
              <a:t>0-5V </a:t>
            </a:r>
            <a:r>
              <a:rPr lang="hu-HU" b="1" dirty="0" smtClean="0"/>
              <a:t>, 12, -5 , oxid minőségre nagyon kényes, energiatakarékos</a:t>
            </a:r>
            <a:endParaRPr lang="hu-HU" b="1" dirty="0"/>
          </a:p>
        </p:txBody>
      </p:sp>
      <p:graphicFrame>
        <p:nvGraphicFramePr>
          <p:cNvPr id="7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156595"/>
              </p:ext>
            </p:extLst>
          </p:nvPr>
        </p:nvGraphicFramePr>
        <p:xfrm>
          <a:off x="1396502" y="3631267"/>
          <a:ext cx="6680200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4" name="Equation" r:id="rId3" imgW="2895600" imgH="482600" progId="Equation.3">
                  <p:embed/>
                </p:oleObj>
              </mc:Choice>
              <mc:Fallback>
                <p:oleObj name="Equation" r:id="rId3" imgW="2895600" imgH="482600" progId="Equation.3">
                  <p:embed/>
                  <p:pic>
                    <p:nvPicPr>
                      <p:cNvPr id="61443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6502" y="3631267"/>
                        <a:ext cx="6680200" cy="11096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286288"/>
              </p:ext>
            </p:extLst>
          </p:nvPr>
        </p:nvGraphicFramePr>
        <p:xfrm>
          <a:off x="3699964" y="4906029"/>
          <a:ext cx="237331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5" name="Equation" r:id="rId5" imgW="1028700" imgH="228600" progId="Equation.3">
                  <p:embed/>
                </p:oleObj>
              </mc:Choice>
              <mc:Fallback>
                <p:oleObj name="Equation" r:id="rId5" imgW="1028700" imgH="228600" progId="Equation.3">
                  <p:embed/>
                  <p:pic>
                    <p:nvPicPr>
                      <p:cNvPr id="61444" name="Objektum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9964" y="4906029"/>
                        <a:ext cx="2373313" cy="5254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églalap 5"/>
          <p:cNvSpPr>
            <a:spLocks noChangeArrowheads="1"/>
          </p:cNvSpPr>
          <p:nvPr/>
        </p:nvSpPr>
        <p:spPr bwMode="auto">
          <a:xfrm>
            <a:off x="1467939" y="4928254"/>
            <a:ext cx="2047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hu-HU" altLang="hu-HU" baseline="-25000">
                <a:solidFill>
                  <a:srgbClr val="000000"/>
                </a:solidFill>
                <a:latin typeface="Arial" panose="020B0604020202020204" pitchFamily="34" charset="0"/>
              </a:rPr>
              <a:t>ox</a:t>
            </a: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-&gt;0  C-</a:t>
            </a:r>
            <a:r>
              <a:rPr lang="hu-HU" altLang="hu-HU">
                <a:solidFill>
                  <a:schemeClr val="tx1"/>
                </a:solidFill>
                <a:latin typeface="Arial" panose="020B0604020202020204" pitchFamily="34" charset="0"/>
              </a:rPr>
              <a:t>&gt; </a:t>
            </a:r>
            <a:r>
              <a:rPr lang="hu-HU" altLang="hu-HU">
                <a:solidFill>
                  <a:schemeClr val="tx1"/>
                </a:solidFill>
                <a:latin typeface="Symbol" panose="05050102010706020507" pitchFamily="18" charset="2"/>
              </a:rPr>
              <a:t>¥ </a:t>
            </a:r>
          </a:p>
        </p:txBody>
      </p:sp>
    </p:spTree>
    <p:extLst>
      <p:ext uri="{BB962C8B-B14F-4D97-AF65-F5344CB8AC3E}">
        <p14:creationId xmlns:p14="http://schemas.microsoft.com/office/powerpoint/2010/main" val="2659067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</p:spPr>
        <p:txBody>
          <a:bodyPr/>
          <a:lstStyle/>
          <a:p>
            <a:r>
              <a:rPr lang="en-US" altLang="hu-HU" sz="4000" b="1">
                <a:solidFill>
                  <a:srgbClr val="FFFF00"/>
                </a:solidFill>
              </a:rPr>
              <a:t>Bevezetés: mit kell “tudnia” egy kapuáramkörnek?</a:t>
            </a:r>
            <a:endParaRPr lang="en-US" altLang="hu-HU"/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600200" y="1752600"/>
            <a:ext cx="2057400" cy="1447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>
            <a:off x="3657600" y="29718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3657600" y="22098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990600" y="29718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990600" y="22098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990600" y="25146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990600" y="19050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457200" y="1752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BE2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609600" y="1447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BE1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2" name="Text Box 12"/>
          <p:cNvSpPr txBox="1">
            <a:spLocks noChangeArrowheads="1"/>
          </p:cNvSpPr>
          <p:nvPr/>
        </p:nvSpPr>
        <p:spPr bwMode="auto">
          <a:xfrm>
            <a:off x="304800" y="2057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BE3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4343400" y="19812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=f(U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BE1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BE2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BE3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4" name="Rectangle 14"/>
          <p:cNvSpPr>
            <a:spLocks noChangeArrowheads="1"/>
          </p:cNvSpPr>
          <p:nvPr/>
        </p:nvSpPr>
        <p:spPr bwMode="auto">
          <a:xfrm>
            <a:off x="1600200" y="3810000"/>
            <a:ext cx="2057400" cy="1447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3657600" y="5029200"/>
            <a:ext cx="6096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6" name="Line 16"/>
          <p:cNvSpPr>
            <a:spLocks noChangeShapeType="1"/>
          </p:cNvSpPr>
          <p:nvPr/>
        </p:nvSpPr>
        <p:spPr bwMode="auto">
          <a:xfrm>
            <a:off x="1981200" y="4267200"/>
            <a:ext cx="22860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7" name="Line 17"/>
          <p:cNvSpPr>
            <a:spLocks noChangeShapeType="1"/>
          </p:cNvSpPr>
          <p:nvPr/>
        </p:nvSpPr>
        <p:spPr bwMode="auto">
          <a:xfrm>
            <a:off x="990600" y="5029200"/>
            <a:ext cx="28194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8" name="Line 18"/>
          <p:cNvSpPr>
            <a:spLocks noChangeShapeType="1"/>
          </p:cNvSpPr>
          <p:nvPr/>
        </p:nvSpPr>
        <p:spPr bwMode="auto">
          <a:xfrm>
            <a:off x="990600" y="4267200"/>
            <a:ext cx="9906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79" name="Line 19"/>
          <p:cNvSpPr>
            <a:spLocks noChangeShapeType="1"/>
          </p:cNvSpPr>
          <p:nvPr/>
        </p:nvSpPr>
        <p:spPr bwMode="auto">
          <a:xfrm>
            <a:off x="990600" y="4572000"/>
            <a:ext cx="9906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0" name="Line 20"/>
          <p:cNvSpPr>
            <a:spLocks noChangeShapeType="1"/>
          </p:cNvSpPr>
          <p:nvPr/>
        </p:nvSpPr>
        <p:spPr bwMode="auto">
          <a:xfrm>
            <a:off x="990600" y="3962400"/>
            <a:ext cx="9906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1" name="Text Box 21"/>
          <p:cNvSpPr txBox="1">
            <a:spLocks noChangeArrowheads="1"/>
          </p:cNvSpPr>
          <p:nvPr/>
        </p:nvSpPr>
        <p:spPr bwMode="auto">
          <a:xfrm>
            <a:off x="457200" y="3810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BE2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2" name="Text Box 22"/>
          <p:cNvSpPr txBox="1">
            <a:spLocks noChangeArrowheads="1"/>
          </p:cNvSpPr>
          <p:nvPr/>
        </p:nvSpPr>
        <p:spPr bwMode="auto">
          <a:xfrm>
            <a:off x="609600" y="3505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BE1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3" name="Text Box 23"/>
          <p:cNvSpPr txBox="1">
            <a:spLocks noChangeArrowheads="1"/>
          </p:cNvSpPr>
          <p:nvPr/>
        </p:nvSpPr>
        <p:spPr bwMode="auto">
          <a:xfrm>
            <a:off x="304800" y="4114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BE3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4" name="Text Box 24"/>
          <p:cNvSpPr txBox="1">
            <a:spLocks noChangeArrowheads="1"/>
          </p:cNvSpPr>
          <p:nvPr/>
        </p:nvSpPr>
        <p:spPr bwMode="auto">
          <a:xfrm>
            <a:off x="4343400" y="40386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=U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BE1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+U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BE2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+U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BE3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5" name="Line 25"/>
          <p:cNvSpPr>
            <a:spLocks noChangeShapeType="1"/>
          </p:cNvSpPr>
          <p:nvPr/>
        </p:nvSpPr>
        <p:spPr bwMode="auto">
          <a:xfrm flipV="1">
            <a:off x="1981200" y="3962400"/>
            <a:ext cx="0" cy="6096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6" name="Rectangle 26"/>
          <p:cNvSpPr>
            <a:spLocks noChangeArrowheads="1"/>
          </p:cNvSpPr>
          <p:nvPr/>
        </p:nvSpPr>
        <p:spPr bwMode="auto">
          <a:xfrm>
            <a:off x="4953000" y="5257800"/>
            <a:ext cx="2057400" cy="1447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7" name="Line 27"/>
          <p:cNvSpPr>
            <a:spLocks noChangeShapeType="1"/>
          </p:cNvSpPr>
          <p:nvPr/>
        </p:nvSpPr>
        <p:spPr bwMode="auto">
          <a:xfrm>
            <a:off x="7010400" y="6477000"/>
            <a:ext cx="6096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8" name="Line 28"/>
          <p:cNvSpPr>
            <a:spLocks noChangeShapeType="1"/>
          </p:cNvSpPr>
          <p:nvPr/>
        </p:nvSpPr>
        <p:spPr bwMode="auto">
          <a:xfrm>
            <a:off x="5334000" y="5715000"/>
            <a:ext cx="22860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89" name="Line 29"/>
          <p:cNvSpPr>
            <a:spLocks noChangeShapeType="1"/>
          </p:cNvSpPr>
          <p:nvPr/>
        </p:nvSpPr>
        <p:spPr bwMode="auto">
          <a:xfrm>
            <a:off x="4343400" y="6477000"/>
            <a:ext cx="28194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90" name="Line 30"/>
          <p:cNvSpPr>
            <a:spLocks noChangeShapeType="1"/>
          </p:cNvSpPr>
          <p:nvPr/>
        </p:nvSpPr>
        <p:spPr bwMode="auto">
          <a:xfrm>
            <a:off x="4343400" y="5715000"/>
            <a:ext cx="9906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93" name="Text Box 33"/>
          <p:cNvSpPr txBox="1">
            <a:spLocks noChangeArrowheads="1"/>
          </p:cNvSpPr>
          <p:nvPr/>
        </p:nvSpPr>
        <p:spPr bwMode="auto">
          <a:xfrm>
            <a:off x="3810000" y="5257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96" name="Text Box 36"/>
          <p:cNvSpPr txBox="1">
            <a:spLocks noChangeArrowheads="1"/>
          </p:cNvSpPr>
          <p:nvPr/>
        </p:nvSpPr>
        <p:spPr bwMode="auto">
          <a:xfrm>
            <a:off x="7696200" y="54864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=U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3398" name="Text Box 38"/>
          <p:cNvSpPr txBox="1">
            <a:spLocks noChangeArrowheads="1"/>
          </p:cNvSpPr>
          <p:nvPr/>
        </p:nvSpPr>
        <p:spPr bwMode="auto">
          <a:xfrm>
            <a:off x="4572000" y="3276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Huzalozott “OR” kapu !</a:t>
            </a:r>
            <a:endParaRPr kumimoji="0" lang="en-US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8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hu-HU" sz="4000" b="1">
                <a:solidFill>
                  <a:srgbClr val="FFFF00"/>
                </a:solidFill>
              </a:rPr>
              <a:t>Többszintű kapcsolás: kimenet-bemenet szétválasztása</a:t>
            </a:r>
            <a:endParaRPr lang="en-US" altLang="hu-HU"/>
          </a:p>
        </p:txBody>
      </p:sp>
      <p:graphicFrame>
        <p:nvGraphicFramePr>
          <p:cNvPr id="144387" name="Object 3"/>
          <p:cNvGraphicFramePr>
            <a:graphicFrameLocks noChangeAspect="1"/>
          </p:cNvGraphicFramePr>
          <p:nvPr/>
        </p:nvGraphicFramePr>
        <p:xfrm>
          <a:off x="325438" y="1371600"/>
          <a:ext cx="2417762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6" name="Bitmap Image" r:id="rId3" imgW="1142857" imgH="1400000" progId="Paint.Picture">
                  <p:embed/>
                </p:oleObj>
              </mc:Choice>
              <mc:Fallback>
                <p:oleObj name="Bitmap Image" r:id="rId3" imgW="1142857" imgH="1400000" progId="Paint.Picture">
                  <p:embed/>
                  <p:pic>
                    <p:nvPicPr>
                      <p:cNvPr id="144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1371600"/>
                        <a:ext cx="2417762" cy="289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2051050" y="2438400"/>
            <a:ext cx="2139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=U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BE1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BE2</a:t>
            </a:r>
            <a:endParaRPr kumimoji="0" lang="en-US" altLang="hu-HU" sz="2400" b="1" i="0" u="none" strike="noStrike" kern="1200" cap="none" spc="0" normalizeH="0" baseline="-2500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455613" y="6248400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“AND” kapu </a:t>
            </a: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304800" y="2819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BE2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04800" y="2209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BE1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304800" y="4343400"/>
            <a:ext cx="3276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Az elválasztás túl jól sikerült: nem tudja fogadni a következő fokozat áramát !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aphicFrame>
        <p:nvGraphicFramePr>
          <p:cNvPr id="144394" name="Object 10"/>
          <p:cNvGraphicFramePr>
            <a:graphicFrameLocks noChangeAspect="1"/>
          </p:cNvGraphicFramePr>
          <p:nvPr/>
        </p:nvGraphicFramePr>
        <p:xfrm>
          <a:off x="3581400" y="2989263"/>
          <a:ext cx="5334000" cy="364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7" name="Bitmap Image" r:id="rId5" imgW="1980952" imgH="1314286" progId="Paint.Picture">
                  <p:embed/>
                </p:oleObj>
              </mc:Choice>
              <mc:Fallback>
                <p:oleObj name="Bitmap Image" r:id="rId5" imgW="1980952" imgH="1314286" progId="Paint.Picture">
                  <p:embed/>
                  <p:pic>
                    <p:nvPicPr>
                      <p:cNvPr id="14439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989263"/>
                        <a:ext cx="5334000" cy="364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5029200" y="1371600"/>
            <a:ext cx="3810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 megoldás: + egy erősítő (inverter) =DTL (</a:t>
            </a:r>
            <a:r>
              <a:rPr kumimoji="0" lang="en-US" altLang="hu-HU" sz="2400" b="1" i="0" u="sng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iode-</a:t>
            </a:r>
            <a:r>
              <a:rPr kumimoji="0" lang="en-US" altLang="hu-HU" sz="2400" b="1" i="0" u="sng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ransistor-</a:t>
            </a:r>
            <a:r>
              <a:rPr kumimoji="0" lang="en-US" altLang="hu-HU" sz="2400" b="1" i="0" u="sng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ogic) “NAND” kapu</a:t>
            </a:r>
          </a:p>
        </p:txBody>
      </p:sp>
      <p:sp>
        <p:nvSpPr>
          <p:cNvPr id="144397" name="Rectangle 13"/>
          <p:cNvSpPr>
            <a:spLocks noChangeArrowheads="1"/>
          </p:cNvSpPr>
          <p:nvPr/>
        </p:nvSpPr>
        <p:spPr bwMode="auto">
          <a:xfrm>
            <a:off x="7239000" y="4800600"/>
            <a:ext cx="1905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0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</a:t>
            </a:r>
            <a:r>
              <a:rPr kumimoji="0" lang="en-US" alt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=U</a:t>
            </a:r>
            <a:r>
              <a:rPr kumimoji="0" lang="en-US" altLang="hu-HU" sz="20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BE1</a:t>
            </a:r>
            <a:r>
              <a:rPr kumimoji="0" lang="en-US" alt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0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BE2</a:t>
            </a:r>
            <a:endParaRPr kumimoji="0" lang="en-US" altLang="hu-HU" sz="2400" b="1" i="0" u="none" strike="noStrike" kern="1200" cap="none" spc="0" normalizeH="0" baseline="-2500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398" name="Text Box 14"/>
          <p:cNvSpPr txBox="1">
            <a:spLocks noChangeArrowheads="1"/>
          </p:cNvSpPr>
          <p:nvPr/>
        </p:nvSpPr>
        <p:spPr bwMode="auto">
          <a:xfrm>
            <a:off x="3657600" y="5181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BE2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3657600" y="4191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BE1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400" name="Line 16"/>
          <p:cNvSpPr>
            <a:spLocks noChangeShapeType="1"/>
          </p:cNvSpPr>
          <p:nvPr/>
        </p:nvSpPr>
        <p:spPr bwMode="auto">
          <a:xfrm>
            <a:off x="7848600" y="48006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3810000" y="4800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402" name="Text Box 18"/>
          <p:cNvSpPr txBox="1">
            <a:spLocks noChangeArrowheads="1"/>
          </p:cNvSpPr>
          <p:nvPr/>
        </p:nvSpPr>
        <p:spPr bwMode="auto">
          <a:xfrm>
            <a:off x="3886200" y="5715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403" name="Text Box 19"/>
          <p:cNvSpPr txBox="1">
            <a:spLocks noChangeArrowheads="1"/>
          </p:cNvSpPr>
          <p:nvPr/>
        </p:nvSpPr>
        <p:spPr bwMode="auto">
          <a:xfrm>
            <a:off x="7543800" y="4038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Y=AB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4404" name="Line 20"/>
          <p:cNvSpPr>
            <a:spLocks noChangeShapeType="1"/>
          </p:cNvSpPr>
          <p:nvPr/>
        </p:nvSpPr>
        <p:spPr bwMode="auto">
          <a:xfrm>
            <a:off x="8001000" y="41148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24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5FB3B-0C38-40D6-BD55-78AB1A3547A8}" type="slidenum">
              <a:rPr lang="en-US" altLang="hu-HU" smtClean="0"/>
              <a:pPr/>
              <a:t>27</a:t>
            </a:fld>
            <a:endParaRPr lang="hu-HU" altLang="hu-HU"/>
          </a:p>
        </p:txBody>
      </p:sp>
      <p:pic>
        <p:nvPicPr>
          <p:cNvPr id="95234" name="Picture 2" descr="Germanium transistors: logic circuits in the IBM 1401 compu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0" y="464431"/>
            <a:ext cx="8424546" cy="589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670383" y="171311"/>
            <a:ext cx="1519968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C00000"/>
                </a:solidFill>
              </a:rPr>
              <a:t>IBM 1401</a:t>
            </a:r>
          </a:p>
        </p:txBody>
      </p:sp>
    </p:spTree>
    <p:extLst>
      <p:ext uri="{BB962C8B-B14F-4D97-AF65-F5344CB8AC3E}">
        <p14:creationId xmlns:p14="http://schemas.microsoft.com/office/powerpoint/2010/main" val="19119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Dia számának helye 3"/>
          <p:cNvSpPr txBox="1">
            <a:spLocks noGrp="1"/>
          </p:cNvSpPr>
          <p:nvPr/>
        </p:nvSpPr>
        <p:spPr bwMode="auto">
          <a:xfrm>
            <a:off x="8453438" y="6386513"/>
            <a:ext cx="4445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7DB1482F-6CD7-482D-91DA-37F2DF9793B6}" type="slidenum">
              <a:rPr kumimoji="0" lang="fi-FI" altLang="hu-H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28</a:t>
            </a:fld>
            <a:endParaRPr kumimoji="0" lang="fi-FI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MS PGothic" pitchFamily="34" charset="-128"/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612900" y="6473825"/>
            <a:ext cx="184150" cy="387350"/>
          </a:xfrm>
          <a:prstGeom prst="rect">
            <a:avLst/>
          </a:prstGeom>
          <a:solidFill>
            <a:srgbClr val="C0C0C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ea typeface="MS PGothic" pitchFamily="34" charset="-128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827088" y="260350"/>
            <a:ext cx="7777162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marR="0" lvl="0" indent="-8890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Electro-thermal integrated circuit: basic concept (TCL: thermally coupled logic)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 1996, has </a:t>
            </a:r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not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 </a:t>
            </a:r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been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 </a:t>
            </a:r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worked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 out.</a:t>
            </a:r>
            <a:endParaRPr kumimoji="0" lang="en-US" altLang="hu-H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"/>
              <a:ea typeface="MS PGothic" pitchFamily="34" charset="-128"/>
            </a:endParaRPr>
          </a:p>
        </p:txBody>
      </p:sp>
      <p:pic>
        <p:nvPicPr>
          <p:cNvPr id="75780" name="Picture 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700213"/>
            <a:ext cx="799147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17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1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8453438" y="6386513"/>
            <a:ext cx="444500" cy="458787"/>
          </a:xfrm>
          <a:noFill/>
        </p:spPr>
        <p:txBody>
          <a:bodyPr/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2FECA310-5E52-4143-BEE8-07B8D020F2DC}" type="slidenum">
              <a:rPr kumimoji="0" lang="fi-FI" altLang="hu-HU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MS PGothic" pitchFamily="34" charset="-128"/>
                <a:cs typeface="WenQuanYi Zen Hei"/>
              </a:rPr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29</a:t>
            </a:fld>
            <a:endParaRPr kumimoji="0" lang="fi-FI" altLang="hu-HU" sz="10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MS PGothic" pitchFamily="34" charset="-128"/>
              <a:cs typeface="WenQuanYi Zen Hei"/>
            </a:endParaRPr>
          </a:p>
        </p:txBody>
      </p:sp>
      <p:sp>
        <p:nvSpPr>
          <p:cNvPr id="11492" name="Text Box 2"/>
          <p:cNvSpPr txBox="1">
            <a:spLocks noChangeArrowheads="1"/>
          </p:cNvSpPr>
          <p:nvPr/>
        </p:nvSpPr>
        <p:spPr bwMode="auto">
          <a:xfrm>
            <a:off x="1612900" y="6473825"/>
            <a:ext cx="184150" cy="387350"/>
          </a:xfrm>
          <a:prstGeom prst="rect">
            <a:avLst/>
          </a:prstGeom>
          <a:solidFill>
            <a:srgbClr val="C0C0C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ea typeface="MS PGothic" pitchFamily="34" charset="-128"/>
            </a:endParaRPr>
          </a:p>
        </p:txBody>
      </p:sp>
      <p:sp>
        <p:nvSpPr>
          <p:cNvPr id="11493" name="Rectangle 3"/>
          <p:cNvSpPr>
            <a:spLocks noChangeArrowheads="1"/>
          </p:cNvSpPr>
          <p:nvPr/>
        </p:nvSpPr>
        <p:spPr bwMode="auto">
          <a:xfrm>
            <a:off x="900113" y="188913"/>
            <a:ext cx="76327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marR="0" lvl="0" indent="-8890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/>
                <a:ea typeface="MS PGothic" pitchFamily="34" charset="-128"/>
              </a:rPr>
              <a:t>Electro-thermal integrated circuit: basic concept (TCL: thermally coupled logic)</a:t>
            </a:r>
          </a:p>
        </p:txBody>
      </p:sp>
      <p:pic>
        <p:nvPicPr>
          <p:cNvPr id="11494" name="Picture 4" descr="early_idea-si_diodes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773238"/>
            <a:ext cx="6048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95" name="Rectangle 6"/>
          <p:cNvSpPr>
            <a:spLocks noChangeArrowheads="1"/>
          </p:cNvSpPr>
          <p:nvPr/>
        </p:nvSpPr>
        <p:spPr bwMode="auto">
          <a:xfrm>
            <a:off x="395288" y="4275138"/>
            <a:ext cx="2255837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1508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T</a:t>
            </a:r>
            <a:r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he forward voltage of silicon diodes (p-n junctions) decrease about </a:t>
            </a: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cs typeface="Tahoma" pitchFamily="34" charset="0"/>
              </a:rPr>
              <a:t>a=</a:t>
            </a:r>
            <a:r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2 mV/K at a constant forward current The early idea for thermal-electronic logic circuit (TELC) </a:t>
            </a: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operates with</a:t>
            </a:r>
            <a:r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p‑n junctions and control resistors</a:t>
            </a: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.</a:t>
            </a:r>
            <a:r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Either of input resistors is heated up, the output voltages decrease (NOR logic function).</a:t>
            </a:r>
          </a:p>
        </p:txBody>
      </p:sp>
      <p:graphicFrame>
        <p:nvGraphicFramePr>
          <p:cNvPr id="11483" name="Object 219"/>
          <p:cNvGraphicFramePr>
            <a:graphicFrameLocks noChangeAspect="1"/>
          </p:cNvGraphicFramePr>
          <p:nvPr/>
        </p:nvGraphicFramePr>
        <p:xfrm>
          <a:off x="2771775" y="3789363"/>
          <a:ext cx="3319463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2" name="Egyenlet" r:id="rId4" imgW="1803400" imgH="457200" progId="Equation.3">
                  <p:embed/>
                </p:oleObj>
              </mc:Choice>
              <mc:Fallback>
                <p:oleObj name="Egyenlet" r:id="rId4" imgW="1803400" imgH="457200" progId="Equation.3">
                  <p:embed/>
                  <p:pic>
                    <p:nvPicPr>
                      <p:cNvPr id="11483" name="Object 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789363"/>
                        <a:ext cx="3319463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84" name="Object 220"/>
          <p:cNvGraphicFramePr>
            <a:graphicFrameLocks noChangeAspect="1"/>
          </p:cNvGraphicFramePr>
          <p:nvPr/>
        </p:nvGraphicFramePr>
        <p:xfrm>
          <a:off x="2627313" y="2025650"/>
          <a:ext cx="179546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3" name="Egyenlet" r:id="rId6" imgW="761669" imgH="228501" progId="Equation.3">
                  <p:embed/>
                </p:oleObj>
              </mc:Choice>
              <mc:Fallback>
                <p:oleObj name="Egyenlet" r:id="rId6" imgW="761669" imgH="228501" progId="Equation.3">
                  <p:embed/>
                  <p:pic>
                    <p:nvPicPr>
                      <p:cNvPr id="11484" name="Object 2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025650"/>
                        <a:ext cx="1795462" cy="538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85" name="Object 221"/>
          <p:cNvGraphicFramePr>
            <a:graphicFrameLocks noChangeAspect="1"/>
          </p:cNvGraphicFramePr>
          <p:nvPr/>
        </p:nvGraphicFramePr>
        <p:xfrm>
          <a:off x="3779838" y="2997200"/>
          <a:ext cx="349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4" name="Equation" r:id="rId8" imgW="241300" imgH="228600" progId="Equation.3">
                  <p:embed/>
                </p:oleObj>
              </mc:Choice>
              <mc:Fallback>
                <p:oleObj name="Equation" r:id="rId8" imgW="241300" imgH="228600" progId="Equation.3">
                  <p:embed/>
                  <p:pic>
                    <p:nvPicPr>
                      <p:cNvPr id="11485" name="Object 2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997200"/>
                        <a:ext cx="34925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86" name="Object 222"/>
          <p:cNvGraphicFramePr>
            <a:graphicFrameLocks noChangeAspect="1"/>
          </p:cNvGraphicFramePr>
          <p:nvPr/>
        </p:nvGraphicFramePr>
        <p:xfrm>
          <a:off x="900113" y="2997200"/>
          <a:ext cx="37941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5" name="Equation" r:id="rId10" imgW="241300" imgH="228600" progId="Equation.3">
                  <p:embed/>
                </p:oleObj>
              </mc:Choice>
              <mc:Fallback>
                <p:oleObj name="Equation" r:id="rId10" imgW="241300" imgH="228600" progId="Equation.3">
                  <p:embed/>
                  <p:pic>
                    <p:nvPicPr>
                      <p:cNvPr id="11486" name="Object 2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997200"/>
                        <a:ext cx="379412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96" name="Line 16"/>
          <p:cNvSpPr>
            <a:spLocks noChangeShapeType="1"/>
          </p:cNvSpPr>
          <p:nvPr/>
        </p:nvSpPr>
        <p:spPr bwMode="auto">
          <a:xfrm>
            <a:off x="5508625" y="1484313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497" name="Text Box 17"/>
          <p:cNvSpPr txBox="1">
            <a:spLocks noChangeArrowheads="1"/>
          </p:cNvSpPr>
          <p:nvPr/>
        </p:nvSpPr>
        <p:spPr bwMode="auto">
          <a:xfrm>
            <a:off x="6372225" y="1268413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to switch on the gate</a:t>
            </a:r>
          </a:p>
        </p:txBody>
      </p:sp>
      <p:sp>
        <p:nvSpPr>
          <p:cNvPr id="11498" name="Line 23"/>
          <p:cNvSpPr>
            <a:spLocks noChangeShapeType="1"/>
          </p:cNvSpPr>
          <p:nvPr/>
        </p:nvSpPr>
        <p:spPr bwMode="auto">
          <a:xfrm>
            <a:off x="7019925" y="5157788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499" name="Text Box 24"/>
          <p:cNvSpPr txBox="1">
            <a:spLocks noChangeArrowheads="1"/>
          </p:cNvSpPr>
          <p:nvPr/>
        </p:nvSpPr>
        <p:spPr bwMode="auto">
          <a:xfrm>
            <a:off x="7416800" y="4691063"/>
            <a:ext cx="1692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avoid to thermal switch on the pn junction itself</a:t>
            </a:r>
          </a:p>
        </p:txBody>
      </p:sp>
      <p:sp>
        <p:nvSpPr>
          <p:cNvPr id="11500" name="Line 25"/>
          <p:cNvSpPr>
            <a:spLocks noChangeShapeType="1"/>
          </p:cNvSpPr>
          <p:nvPr/>
        </p:nvSpPr>
        <p:spPr bwMode="auto">
          <a:xfrm>
            <a:off x="6011863" y="4149725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501" name="Text Box 26"/>
          <p:cNvSpPr txBox="1">
            <a:spLocks noChangeArrowheads="1"/>
          </p:cNvSpPr>
          <p:nvPr/>
        </p:nvSpPr>
        <p:spPr bwMode="auto">
          <a:xfrm>
            <a:off x="6659563" y="3933825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to switch on the next gate</a:t>
            </a:r>
          </a:p>
        </p:txBody>
      </p:sp>
      <p:graphicFrame>
        <p:nvGraphicFramePr>
          <p:cNvPr id="11487" name="Object 223"/>
          <p:cNvGraphicFramePr>
            <a:graphicFrameLocks noChangeAspect="1"/>
          </p:cNvGraphicFramePr>
          <p:nvPr/>
        </p:nvGraphicFramePr>
        <p:xfrm>
          <a:off x="4316413" y="5734050"/>
          <a:ext cx="1790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6" name="Egyenlet" r:id="rId11" imgW="711200" imgH="228600" progId="Equation.3">
                  <p:embed/>
                </p:oleObj>
              </mc:Choice>
              <mc:Fallback>
                <p:oleObj name="Egyenlet" r:id="rId11" imgW="711200" imgH="228600" progId="Equation.3">
                  <p:embed/>
                  <p:pic>
                    <p:nvPicPr>
                      <p:cNvPr id="11487" name="Object 2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13" y="5734050"/>
                        <a:ext cx="17907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02" name="Text Box 31"/>
          <p:cNvSpPr txBox="1">
            <a:spLocks noChangeArrowheads="1"/>
          </p:cNvSpPr>
          <p:nvPr/>
        </p:nvSpPr>
        <p:spPr bwMode="auto">
          <a:xfrm>
            <a:off x="7343775" y="5589588"/>
            <a:ext cx="18367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avoid to electrical switch on the pn junction itself</a:t>
            </a:r>
          </a:p>
        </p:txBody>
      </p:sp>
      <p:sp>
        <p:nvSpPr>
          <p:cNvPr id="11503" name="Line 32"/>
          <p:cNvSpPr>
            <a:spLocks noChangeShapeType="1"/>
          </p:cNvSpPr>
          <p:nvPr/>
        </p:nvSpPr>
        <p:spPr bwMode="auto">
          <a:xfrm>
            <a:off x="6372225" y="6021388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aphicFrame>
        <p:nvGraphicFramePr>
          <p:cNvPr id="11488" name="Object 224"/>
          <p:cNvGraphicFramePr>
            <a:graphicFrameLocks noChangeAspect="1"/>
          </p:cNvGraphicFramePr>
          <p:nvPr/>
        </p:nvGraphicFramePr>
        <p:xfrm>
          <a:off x="3346450" y="1292225"/>
          <a:ext cx="2190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7" name="Egyenlet" r:id="rId13" imgW="114151" imgH="215619" progId="Equation.3">
                  <p:embed/>
                </p:oleObj>
              </mc:Choice>
              <mc:Fallback>
                <p:oleObj name="Egyenlet" r:id="rId13" imgW="114151" imgH="215619" progId="Equation.3">
                  <p:embed/>
                  <p:pic>
                    <p:nvPicPr>
                      <p:cNvPr id="11488" name="Object 2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450" y="1292225"/>
                        <a:ext cx="219075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89" name="Object 225"/>
          <p:cNvGraphicFramePr>
            <a:graphicFrameLocks noChangeAspect="1"/>
          </p:cNvGraphicFramePr>
          <p:nvPr/>
        </p:nvGraphicFramePr>
        <p:xfrm>
          <a:off x="2555875" y="4941888"/>
          <a:ext cx="43116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8" name="Egyenlet" r:id="rId15" imgW="1930400" imgH="228600" progId="Equation.3">
                  <p:embed/>
                </p:oleObj>
              </mc:Choice>
              <mc:Fallback>
                <p:oleObj name="Egyenlet" r:id="rId15" imgW="1930400" imgH="228600" progId="Equation.3">
                  <p:embed/>
                  <p:pic>
                    <p:nvPicPr>
                      <p:cNvPr id="11489" name="Object 2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941888"/>
                        <a:ext cx="431165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0" name="Object 226"/>
          <p:cNvGraphicFramePr>
            <a:graphicFrameLocks noChangeAspect="1"/>
          </p:cNvGraphicFramePr>
          <p:nvPr/>
        </p:nvGraphicFramePr>
        <p:xfrm>
          <a:off x="798513" y="1196975"/>
          <a:ext cx="45243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9" name="Egyenlet" r:id="rId17" imgW="1981200" imgH="241300" progId="Equation.3">
                  <p:embed/>
                </p:oleObj>
              </mc:Choice>
              <mc:Fallback>
                <p:oleObj name="Egyenlet" r:id="rId17" imgW="1981200" imgH="241300" progId="Equation.3">
                  <p:embed/>
                  <p:pic>
                    <p:nvPicPr>
                      <p:cNvPr id="11490" name="Object 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1196975"/>
                        <a:ext cx="452437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04" name="Text Box 24"/>
          <p:cNvSpPr txBox="1">
            <a:spLocks noChangeArrowheads="1"/>
          </p:cNvSpPr>
          <p:nvPr/>
        </p:nvSpPr>
        <p:spPr bwMode="auto">
          <a:xfrm>
            <a:off x="3924300" y="6308725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505" name="Text Box 25"/>
          <p:cNvSpPr txBox="1">
            <a:spLocks noChangeArrowheads="1"/>
          </p:cNvSpPr>
          <p:nvPr/>
        </p:nvSpPr>
        <p:spPr bwMode="auto">
          <a:xfrm>
            <a:off x="3851275" y="6237288"/>
            <a:ext cx="252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Previous  next         previous</a:t>
            </a:r>
          </a:p>
        </p:txBody>
      </p:sp>
      <p:sp>
        <p:nvSpPr>
          <p:cNvPr id="11506" name="Text Box 26"/>
          <p:cNvSpPr txBox="1">
            <a:spLocks noChangeArrowheads="1"/>
          </p:cNvSpPr>
          <p:nvPr/>
        </p:nvSpPr>
        <p:spPr bwMode="auto">
          <a:xfrm>
            <a:off x="2916238" y="4365625"/>
            <a:ext cx="252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previous  next     </a:t>
            </a:r>
          </a:p>
        </p:txBody>
      </p:sp>
      <p:sp>
        <p:nvSpPr>
          <p:cNvPr id="1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04025" y="1700213"/>
            <a:ext cx="2305050" cy="1851025"/>
          </a:xfrm>
        </p:spPr>
        <p:txBody>
          <a:bodyPr/>
          <a:lstStyle/>
          <a:p>
            <a:r>
              <a:rPr lang="hu-HU" altLang="hu-HU" sz="1400" smtClean="0">
                <a:solidFill>
                  <a:srgbClr val="FF0000"/>
                </a:solidFill>
              </a:rPr>
              <a:t>Problems: low power gain, signal regeneration, fan-out.</a:t>
            </a:r>
            <a:br>
              <a:rPr lang="hu-HU" altLang="hu-HU" sz="1400" smtClean="0">
                <a:solidFill>
                  <a:srgbClr val="FF0000"/>
                </a:solidFill>
              </a:rPr>
            </a:br>
            <a:r>
              <a:rPr lang="hu-HU" altLang="hu-HU" sz="1400" smtClean="0">
                <a:solidFill>
                  <a:srgbClr val="FF0000"/>
                </a:solidFill>
              </a:rPr>
              <a:t/>
            </a:r>
            <a:br>
              <a:rPr lang="hu-HU" altLang="hu-HU" sz="1400" smtClean="0">
                <a:solidFill>
                  <a:srgbClr val="FF0000"/>
                </a:solidFill>
              </a:rPr>
            </a:br>
            <a:r>
              <a:rPr lang="hu-HU" altLang="hu-HU" sz="1400" smtClean="0">
                <a:solidFill>
                  <a:srgbClr val="FF0000"/>
                </a:solidFill>
              </a:rPr>
              <a:t>Something different is needed, instead of simple pn junctions!</a:t>
            </a:r>
          </a:p>
        </p:txBody>
      </p:sp>
    </p:spTree>
    <p:extLst>
      <p:ext uri="{BB962C8B-B14F-4D97-AF65-F5344CB8AC3E}">
        <p14:creationId xmlns:p14="http://schemas.microsoft.com/office/powerpoint/2010/main" val="585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https://qph.ec.quoracdn.net/main-qimg-3d63253e2365f49f845ecd89e349b206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-681038"/>
            <a:ext cx="2936875" cy="220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Font typeface="Arial" panose="020B0604020202020204" pitchFamily="34" charset="0"/>
              <a:buChar char="►"/>
              <a:defRPr sz="2400">
                <a:solidFill>
                  <a:srgbClr val="00004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Font typeface="Wingdings" panose="05000000000000000000" pitchFamily="2" charset="2"/>
              <a:buChar char="§"/>
              <a:defRPr sz="2000">
                <a:solidFill>
                  <a:srgbClr val="00004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•"/>
              <a:defRPr>
                <a:solidFill>
                  <a:srgbClr val="00004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–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59BC30E-2794-4C6C-951C-43386A40544B}" type="slidenum">
              <a:rPr lang="en-US" altLang="hu-HU" sz="100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hu-HU" altLang="hu-HU" sz="1000">
              <a:solidFill>
                <a:schemeClr val="bg1"/>
              </a:solidFill>
            </a:endParaRPr>
          </a:p>
        </p:txBody>
      </p:sp>
      <p:sp>
        <p:nvSpPr>
          <p:cNvPr id="7173" name="AutoShape 8" descr="Image result for veszélyes kenyeret enni"/>
          <p:cNvSpPr>
            <a:spLocks noChangeAspect="1" noChangeArrowheads="1"/>
          </p:cNvSpPr>
          <p:nvPr/>
        </p:nvSpPr>
        <p:spPr bwMode="auto">
          <a:xfrm>
            <a:off x="155575" y="-1222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Font typeface="Arial" panose="020B0604020202020204" pitchFamily="34" charset="0"/>
              <a:buChar char="►"/>
              <a:defRPr sz="2400">
                <a:solidFill>
                  <a:srgbClr val="00004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Font typeface="Wingdings" panose="05000000000000000000" pitchFamily="2" charset="2"/>
              <a:buChar char="§"/>
              <a:defRPr sz="2000">
                <a:solidFill>
                  <a:srgbClr val="00004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•"/>
              <a:defRPr>
                <a:solidFill>
                  <a:srgbClr val="00004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–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25000"/>
              </a:spcBef>
              <a:buClrTx/>
              <a:buFontTx/>
              <a:buNone/>
            </a:pPr>
            <a:endParaRPr lang="hu-HU" altLang="hu-HU" sz="1800">
              <a:solidFill>
                <a:schemeClr val="tx1"/>
              </a:solidFill>
            </a:endParaRPr>
          </a:p>
        </p:txBody>
      </p:sp>
      <p:sp>
        <p:nvSpPr>
          <p:cNvPr id="7174" name="AutoShape 10" descr="Image result for veszélyes kenyeret enni"/>
          <p:cNvSpPr>
            <a:spLocks noChangeAspect="1" noChangeArrowheads="1"/>
          </p:cNvSpPr>
          <p:nvPr/>
        </p:nvSpPr>
        <p:spPr bwMode="auto">
          <a:xfrm>
            <a:off x="307975" y="301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Font typeface="Arial" panose="020B0604020202020204" pitchFamily="34" charset="0"/>
              <a:buChar char="►"/>
              <a:defRPr sz="2400">
                <a:solidFill>
                  <a:srgbClr val="00004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Font typeface="Wingdings" panose="05000000000000000000" pitchFamily="2" charset="2"/>
              <a:buChar char="§"/>
              <a:defRPr sz="2000">
                <a:solidFill>
                  <a:srgbClr val="00004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•"/>
              <a:defRPr>
                <a:solidFill>
                  <a:srgbClr val="00004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–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10026"/>
              </a:buClr>
              <a:buChar char="»"/>
              <a:defRPr sz="1600">
                <a:solidFill>
                  <a:srgbClr val="00004F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25000"/>
              </a:spcBef>
              <a:buClrTx/>
              <a:buFontTx/>
              <a:buNone/>
            </a:pPr>
            <a:endParaRPr lang="hu-HU" altLang="hu-HU" sz="1800">
              <a:solidFill>
                <a:schemeClr val="tx1"/>
              </a:solidFill>
            </a:endParaRP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42038"/>
            <a:ext cx="3757613" cy="64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8" y="755650"/>
            <a:ext cx="1704975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6" descr="SHOCKL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3068638"/>
            <a:ext cx="218757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7" descr="E:\ppt\ElnikVill\BJT\BC1092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0" y="2907976"/>
            <a:ext cx="1693863" cy="13811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5" descr="BARDEEJ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755650"/>
            <a:ext cx="1935163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013773" y="5041273"/>
            <a:ext cx="1525254" cy="5632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u-HU" sz="1150" b="1" dirty="0" smtClean="0"/>
              <a:t>Az </a:t>
            </a:r>
            <a:r>
              <a:rPr lang="hu-HU" sz="1150" b="1" dirty="0" err="1" smtClean="0"/>
              <a:t>epitaxiális</a:t>
            </a:r>
            <a:r>
              <a:rPr lang="hu-HU" sz="1150" b="1" dirty="0" smtClean="0"/>
              <a:t> </a:t>
            </a:r>
            <a:r>
              <a:rPr lang="hu-HU" sz="1150" b="1" dirty="0" err="1" smtClean="0"/>
              <a:t>planár</a:t>
            </a:r>
            <a:r>
              <a:rPr lang="hu-HU" sz="1150" b="1" dirty="0" smtClean="0"/>
              <a:t> tranzisztor kifejlesztése</a:t>
            </a:r>
            <a:endParaRPr lang="hu-HU" sz="1150" b="1" dirty="0"/>
          </a:p>
        </p:txBody>
      </p:sp>
      <p:sp>
        <p:nvSpPr>
          <p:cNvPr id="4" name="Téglalap 3"/>
          <p:cNvSpPr/>
          <p:nvPr/>
        </p:nvSpPr>
        <p:spPr>
          <a:xfrm>
            <a:off x="6511319" y="5527488"/>
            <a:ext cx="870377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800" b="1" dirty="0"/>
              <a:t>(</a:t>
            </a:r>
            <a:r>
              <a:rPr lang="hu-HU" altLang="hu-HU" sz="800" b="1" dirty="0" smtClean="0"/>
              <a:t>1963</a:t>
            </a:r>
            <a:r>
              <a:rPr lang="hu-HU" altLang="hu-HU" sz="800" b="1" dirty="0"/>
              <a:t>) személyes élmény</a:t>
            </a:r>
            <a:endParaRPr lang="hu-HU" sz="800" dirty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587686" y="4922838"/>
            <a:ext cx="4282540" cy="1451511"/>
            <a:chOff x="827584" y="2276872"/>
            <a:chExt cx="7263085" cy="3393629"/>
          </a:xfrm>
        </p:grpSpPr>
        <p:pic>
          <p:nvPicPr>
            <p:cNvPr id="17" name="Picture 4" descr="E:\ppt\ElnikVill\BJT\bjtcros.bm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276872"/>
              <a:ext cx="7263085" cy="3393629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"/>
            <p:cNvSpPr/>
            <p:nvPr/>
          </p:nvSpPr>
          <p:spPr>
            <a:xfrm>
              <a:off x="1979712" y="4869160"/>
              <a:ext cx="5472608" cy="504056"/>
            </a:xfrm>
            <a:prstGeom prst="rect">
              <a:avLst/>
            </a:prstGeom>
            <a:solidFill>
              <a:srgbClr val="E626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9" name="TextBox 3"/>
            <p:cNvSpPr txBox="1"/>
            <p:nvPr/>
          </p:nvSpPr>
          <p:spPr>
            <a:xfrm>
              <a:off x="6372199" y="4221088"/>
              <a:ext cx="648073" cy="439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/>
                <a:t>n</a:t>
              </a:r>
              <a:r>
                <a:rPr lang="hu-HU" sz="1400" baseline="30000" dirty="0" smtClean="0"/>
                <a:t>+</a:t>
              </a:r>
              <a:endParaRPr lang="hu-HU" sz="1400" dirty="0"/>
            </a:p>
          </p:txBody>
        </p:sp>
        <p:cxnSp>
          <p:nvCxnSpPr>
            <p:cNvPr id="20" name="Straight Connector 5"/>
            <p:cNvCxnSpPr/>
            <p:nvPr/>
          </p:nvCxnSpPr>
          <p:spPr>
            <a:xfrm flipV="1">
              <a:off x="6372200" y="4581128"/>
              <a:ext cx="72008" cy="3577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1143000"/>
          </a:xfrm>
        </p:spPr>
        <p:txBody>
          <a:bodyPr/>
          <a:lstStyle/>
          <a:p>
            <a:r>
              <a:rPr lang="en-US" altLang="hu-HU" b="1">
                <a:solidFill>
                  <a:srgbClr val="FFFF00"/>
                </a:solidFill>
              </a:rPr>
              <a:t>A bipoláris TTL NAND kapu</a:t>
            </a:r>
            <a:endParaRPr lang="en-US" altLang="hu-HU"/>
          </a:p>
        </p:txBody>
      </p:sp>
      <p:graphicFrame>
        <p:nvGraphicFramePr>
          <p:cNvPr id="145411" name="Object 3"/>
          <p:cNvGraphicFramePr>
            <a:graphicFrameLocks noChangeAspect="1"/>
          </p:cNvGraphicFramePr>
          <p:nvPr/>
        </p:nvGraphicFramePr>
        <p:xfrm>
          <a:off x="228600" y="1066800"/>
          <a:ext cx="2667000" cy="182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6" name="Bitmap Image" r:id="rId3" imgW="1980952" imgH="1314286" progId="Paint.Picture">
                  <p:embed/>
                </p:oleObj>
              </mc:Choice>
              <mc:Fallback>
                <p:oleObj name="Bitmap Image" r:id="rId3" imgW="1980952" imgH="1314286" progId="Paint.Picture">
                  <p:embed/>
                  <p:pic>
                    <p:nvPicPr>
                      <p:cNvPr id="1454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2667000" cy="182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5" name="Line 7"/>
          <p:cNvSpPr>
            <a:spLocks noChangeShapeType="1"/>
          </p:cNvSpPr>
          <p:nvPr/>
        </p:nvSpPr>
        <p:spPr bwMode="auto">
          <a:xfrm>
            <a:off x="3048000" y="1295400"/>
            <a:ext cx="2209800" cy="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aphicFrame>
        <p:nvGraphicFramePr>
          <p:cNvPr id="145416" name="Object 8"/>
          <p:cNvGraphicFramePr>
            <a:graphicFrameLocks noChangeAspect="1"/>
          </p:cNvGraphicFramePr>
          <p:nvPr/>
        </p:nvGraphicFramePr>
        <p:xfrm>
          <a:off x="3009900" y="3416300"/>
          <a:ext cx="613410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7" name="Bitmap Image" r:id="rId5" imgW="3123810" imgH="1752381" progId="Paint.Picture">
                  <p:embed/>
                </p:oleObj>
              </mc:Choice>
              <mc:Fallback>
                <p:oleObj name="Bitmap Image" r:id="rId5" imgW="3123810" imgH="1752381" progId="Paint.Picture">
                  <p:embed/>
                  <p:pic>
                    <p:nvPicPr>
                      <p:cNvPr id="1454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900" y="3416300"/>
                        <a:ext cx="613410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8" name="Object 10"/>
          <p:cNvGraphicFramePr>
            <a:graphicFrameLocks noChangeAspect="1"/>
          </p:cNvGraphicFramePr>
          <p:nvPr/>
        </p:nvGraphicFramePr>
        <p:xfrm>
          <a:off x="5486400" y="1019175"/>
          <a:ext cx="2590800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8" name="Bitmap Image" r:id="rId7" imgW="2219635" imgH="1371429" progId="Paint.Picture">
                  <p:embed/>
                </p:oleObj>
              </mc:Choice>
              <mc:Fallback>
                <p:oleObj name="Bitmap Image" r:id="rId7" imgW="2219635" imgH="1371429" progId="Paint.Picture">
                  <p:embed/>
                  <p:pic>
                    <p:nvPicPr>
                      <p:cNvPr id="14541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19175"/>
                        <a:ext cx="2590800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9" name="Line 11"/>
          <p:cNvSpPr>
            <a:spLocks noChangeShapeType="1"/>
          </p:cNvSpPr>
          <p:nvPr/>
        </p:nvSpPr>
        <p:spPr bwMode="auto">
          <a:xfrm>
            <a:off x="8305800" y="1828800"/>
            <a:ext cx="0" cy="106680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22" name="Line 14"/>
          <p:cNvSpPr>
            <a:spLocks noChangeShapeType="1"/>
          </p:cNvSpPr>
          <p:nvPr/>
        </p:nvSpPr>
        <p:spPr bwMode="auto">
          <a:xfrm>
            <a:off x="7391400" y="50927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23" name="Text Box 15"/>
          <p:cNvSpPr txBox="1">
            <a:spLocks noChangeArrowheads="1"/>
          </p:cNvSpPr>
          <p:nvPr/>
        </p:nvSpPr>
        <p:spPr bwMode="auto">
          <a:xfrm>
            <a:off x="6858000" y="50165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Y=AB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3124200" y="49403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25" name="Text Box 17"/>
          <p:cNvSpPr txBox="1">
            <a:spLocks noChangeArrowheads="1"/>
          </p:cNvSpPr>
          <p:nvPr/>
        </p:nvSpPr>
        <p:spPr bwMode="auto">
          <a:xfrm>
            <a:off x="3124200" y="5638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26" name="Text Box 18"/>
          <p:cNvSpPr txBox="1">
            <a:spLocks noChangeArrowheads="1"/>
          </p:cNvSpPr>
          <p:nvPr/>
        </p:nvSpPr>
        <p:spPr bwMode="auto">
          <a:xfrm>
            <a:off x="6781800" y="35687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CC</a:t>
            </a: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= 5 V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2895600" y="28956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+fázishasító, totem-pole kimenettel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aphicFrame>
        <p:nvGraphicFramePr>
          <p:cNvPr id="145435" name="Object 27"/>
          <p:cNvGraphicFramePr>
            <a:graphicFrameLocks noChangeAspect="1"/>
          </p:cNvGraphicFramePr>
          <p:nvPr/>
        </p:nvGraphicFramePr>
        <p:xfrm>
          <a:off x="152400" y="3803650"/>
          <a:ext cx="2819400" cy="255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9" name="Bitmap Image" r:id="rId9" imgW="1867161" imgH="1600000" progId="Paint.Picture">
                  <p:embed/>
                </p:oleObj>
              </mc:Choice>
              <mc:Fallback>
                <p:oleObj name="Bitmap Image" r:id="rId9" imgW="1867161" imgH="1600000" progId="Paint.Picture">
                  <p:embed/>
                  <p:pic>
                    <p:nvPicPr>
                      <p:cNvPr id="14543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03650"/>
                        <a:ext cx="2819400" cy="255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36" name="Text Box 28"/>
          <p:cNvSpPr txBox="1">
            <a:spLocks noChangeArrowheads="1"/>
          </p:cNvSpPr>
          <p:nvPr/>
        </p:nvSpPr>
        <p:spPr bwMode="auto">
          <a:xfrm>
            <a:off x="400050" y="3886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5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37" name="Rectangle 29"/>
          <p:cNvSpPr>
            <a:spLocks noChangeArrowheads="1"/>
          </p:cNvSpPr>
          <p:nvPr/>
        </p:nvSpPr>
        <p:spPr bwMode="auto">
          <a:xfrm>
            <a:off x="2133600" y="5562600"/>
            <a:ext cx="70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</a:t>
            </a:r>
          </a:p>
        </p:txBody>
      </p:sp>
      <p:sp>
        <p:nvSpPr>
          <p:cNvPr id="145438" name="Rectangle 30"/>
          <p:cNvSpPr>
            <a:spLocks noChangeArrowheads="1"/>
          </p:cNvSpPr>
          <p:nvPr/>
        </p:nvSpPr>
        <p:spPr bwMode="auto">
          <a:xfrm>
            <a:off x="433388" y="4191000"/>
            <a:ext cx="652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</a:t>
            </a:r>
          </a:p>
        </p:txBody>
      </p:sp>
      <p:sp>
        <p:nvSpPr>
          <p:cNvPr id="145439" name="Text Box 31"/>
          <p:cNvSpPr txBox="1">
            <a:spLocks noChangeArrowheads="1"/>
          </p:cNvSpPr>
          <p:nvPr/>
        </p:nvSpPr>
        <p:spPr bwMode="auto">
          <a:xfrm>
            <a:off x="2895600" y="1524000"/>
            <a:ext cx="2667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multiemitteres tranzisztor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40" name="Text Box 32"/>
          <p:cNvSpPr txBox="1">
            <a:spLocks noChangeArrowheads="1"/>
          </p:cNvSpPr>
          <p:nvPr/>
        </p:nvSpPr>
        <p:spPr bwMode="auto">
          <a:xfrm>
            <a:off x="4495800" y="54864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0.7 V</a:t>
            </a:r>
            <a:endParaRPr kumimoji="0" lang="en-US" altLang="hu-HU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41" name="Line 33"/>
          <p:cNvSpPr>
            <a:spLocks noChangeShapeType="1"/>
          </p:cNvSpPr>
          <p:nvPr/>
        </p:nvSpPr>
        <p:spPr bwMode="auto">
          <a:xfrm>
            <a:off x="5105400" y="5486400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42" name="Text Box 34"/>
          <p:cNvSpPr txBox="1">
            <a:spLocks noChangeArrowheads="1"/>
          </p:cNvSpPr>
          <p:nvPr/>
        </p:nvSpPr>
        <p:spPr bwMode="auto">
          <a:xfrm>
            <a:off x="5715000" y="583565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0.7 V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5443" name="Line 35"/>
          <p:cNvSpPr>
            <a:spLocks noChangeShapeType="1"/>
          </p:cNvSpPr>
          <p:nvPr/>
        </p:nvSpPr>
        <p:spPr bwMode="auto">
          <a:xfrm>
            <a:off x="6248400" y="5791200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189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1143000"/>
          </a:xfrm>
        </p:spPr>
        <p:txBody>
          <a:bodyPr/>
          <a:lstStyle/>
          <a:p>
            <a:r>
              <a:rPr lang="en-US" altLang="hu-HU" b="1">
                <a:solidFill>
                  <a:srgbClr val="FFFF00"/>
                </a:solidFill>
              </a:rPr>
              <a:t>A bipoláris TTL NAND kapu</a:t>
            </a:r>
            <a:endParaRPr lang="en-US" altLang="hu-HU"/>
          </a:p>
        </p:txBody>
      </p:sp>
      <p:graphicFrame>
        <p:nvGraphicFramePr>
          <p:cNvPr id="147461" name="Object 5"/>
          <p:cNvGraphicFramePr>
            <a:graphicFrameLocks noChangeAspect="1"/>
          </p:cNvGraphicFramePr>
          <p:nvPr/>
        </p:nvGraphicFramePr>
        <p:xfrm>
          <a:off x="152400" y="1736725"/>
          <a:ext cx="8877300" cy="498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5" name="Bitmap Image" r:id="rId3" imgW="3123810" imgH="1752381" progId="Paint.Picture">
                  <p:embed/>
                </p:oleObj>
              </mc:Choice>
              <mc:Fallback>
                <p:oleObj name="Bitmap Image" r:id="rId3" imgW="3123810" imgH="1752381" progId="Paint.Picture">
                  <p:embed/>
                  <p:pic>
                    <p:nvPicPr>
                      <p:cNvPr id="1474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736725"/>
                        <a:ext cx="8877300" cy="498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5" name="Line 9"/>
          <p:cNvSpPr>
            <a:spLocks noChangeShapeType="1"/>
          </p:cNvSpPr>
          <p:nvPr/>
        </p:nvSpPr>
        <p:spPr bwMode="auto">
          <a:xfrm>
            <a:off x="6400800" y="43434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5867400" y="4267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Y=AB</a:t>
            </a:r>
            <a:endParaRPr lang="en-US" altLang="hu-HU"/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762000" y="4114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A</a:t>
            </a:r>
            <a:endParaRPr lang="en-US" altLang="hu-HU"/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762000" y="5181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B</a:t>
            </a:r>
            <a:endParaRPr lang="en-US" altLang="hu-HU"/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5715000" y="2209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CC</a:t>
            </a:r>
            <a:r>
              <a:rPr lang="en-US" altLang="hu-HU" b="1"/>
              <a:t>= 5 V</a:t>
            </a:r>
            <a:endParaRPr lang="en-US" altLang="hu-HU"/>
          </a:p>
        </p:txBody>
      </p:sp>
      <p:sp>
        <p:nvSpPr>
          <p:cNvPr id="147470" name="Freeform 14"/>
          <p:cNvSpPr>
            <a:spLocks/>
          </p:cNvSpPr>
          <p:nvPr/>
        </p:nvSpPr>
        <p:spPr bwMode="auto">
          <a:xfrm>
            <a:off x="-76200" y="2133600"/>
            <a:ext cx="1371600" cy="2743200"/>
          </a:xfrm>
          <a:custGeom>
            <a:avLst/>
            <a:gdLst>
              <a:gd name="T0" fmla="*/ 848 w 848"/>
              <a:gd name="T1" fmla="*/ 0 h 1200"/>
              <a:gd name="T2" fmla="*/ 80 w 848"/>
              <a:gd name="T3" fmla="*/ 336 h 1200"/>
              <a:gd name="T4" fmla="*/ 368 w 848"/>
              <a:gd name="T5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48" h="1200">
                <a:moveTo>
                  <a:pt x="848" y="0"/>
                </a:moveTo>
                <a:cubicBezTo>
                  <a:pt x="504" y="68"/>
                  <a:pt x="160" y="136"/>
                  <a:pt x="80" y="336"/>
                </a:cubicBezTo>
                <a:cubicBezTo>
                  <a:pt x="0" y="536"/>
                  <a:pt x="320" y="1056"/>
                  <a:pt x="368" y="1200"/>
                </a:cubicBezTo>
              </a:path>
            </a:pathLst>
          </a:custGeom>
          <a:noFill/>
          <a:ln w="38100" cmpd="sng">
            <a:solidFill>
              <a:srgbClr val="66FF33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7472" name="Freeform 16"/>
          <p:cNvSpPr>
            <a:spLocks/>
          </p:cNvSpPr>
          <p:nvPr/>
        </p:nvSpPr>
        <p:spPr bwMode="auto">
          <a:xfrm>
            <a:off x="1828800" y="2362200"/>
            <a:ext cx="3962400" cy="3733800"/>
          </a:xfrm>
          <a:custGeom>
            <a:avLst/>
            <a:gdLst>
              <a:gd name="T0" fmla="*/ 0 w 1728"/>
              <a:gd name="T1" fmla="*/ 0 h 1632"/>
              <a:gd name="T2" fmla="*/ 240 w 1728"/>
              <a:gd name="T3" fmla="*/ 816 h 1632"/>
              <a:gd name="T4" fmla="*/ 960 w 1728"/>
              <a:gd name="T5" fmla="*/ 960 h 1632"/>
              <a:gd name="T6" fmla="*/ 1248 w 1728"/>
              <a:gd name="T7" fmla="*/ 1296 h 1632"/>
              <a:gd name="T8" fmla="*/ 1632 w 1728"/>
              <a:gd name="T9" fmla="*/ 1344 h 1632"/>
              <a:gd name="T10" fmla="*/ 1728 w 1728"/>
              <a:gd name="T11" fmla="*/ 1632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8" h="1632">
                <a:moveTo>
                  <a:pt x="0" y="0"/>
                </a:moveTo>
                <a:cubicBezTo>
                  <a:pt x="40" y="328"/>
                  <a:pt x="80" y="656"/>
                  <a:pt x="240" y="816"/>
                </a:cubicBezTo>
                <a:cubicBezTo>
                  <a:pt x="400" y="976"/>
                  <a:pt x="792" y="880"/>
                  <a:pt x="960" y="960"/>
                </a:cubicBezTo>
                <a:cubicBezTo>
                  <a:pt x="1128" y="1040"/>
                  <a:pt x="1136" y="1232"/>
                  <a:pt x="1248" y="1296"/>
                </a:cubicBezTo>
                <a:cubicBezTo>
                  <a:pt x="1360" y="1360"/>
                  <a:pt x="1552" y="1288"/>
                  <a:pt x="1632" y="1344"/>
                </a:cubicBezTo>
                <a:cubicBezTo>
                  <a:pt x="1712" y="1400"/>
                  <a:pt x="1712" y="1584"/>
                  <a:pt x="1728" y="1632"/>
                </a:cubicBezTo>
              </a:path>
            </a:pathLst>
          </a:custGeom>
          <a:noFill/>
          <a:ln w="19050" cmpd="sng">
            <a:solidFill>
              <a:srgbClr val="66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7473" name="Freeform 17"/>
          <p:cNvSpPr>
            <a:spLocks/>
          </p:cNvSpPr>
          <p:nvPr/>
        </p:nvSpPr>
        <p:spPr bwMode="auto">
          <a:xfrm>
            <a:off x="4191000" y="2362200"/>
            <a:ext cx="1828800" cy="3657600"/>
          </a:xfrm>
          <a:custGeom>
            <a:avLst/>
            <a:gdLst>
              <a:gd name="T0" fmla="*/ 0 w 776"/>
              <a:gd name="T1" fmla="*/ 0 h 1872"/>
              <a:gd name="T2" fmla="*/ 144 w 776"/>
              <a:gd name="T3" fmla="*/ 1296 h 1872"/>
              <a:gd name="T4" fmla="*/ 672 w 776"/>
              <a:gd name="T5" fmla="*/ 1536 h 1872"/>
              <a:gd name="T6" fmla="*/ 768 w 776"/>
              <a:gd name="T7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6" h="1872">
                <a:moveTo>
                  <a:pt x="0" y="0"/>
                </a:moveTo>
                <a:cubicBezTo>
                  <a:pt x="16" y="520"/>
                  <a:pt x="32" y="1040"/>
                  <a:pt x="144" y="1296"/>
                </a:cubicBezTo>
                <a:cubicBezTo>
                  <a:pt x="256" y="1552"/>
                  <a:pt x="568" y="1440"/>
                  <a:pt x="672" y="1536"/>
                </a:cubicBezTo>
                <a:cubicBezTo>
                  <a:pt x="776" y="1632"/>
                  <a:pt x="772" y="1752"/>
                  <a:pt x="768" y="1872"/>
                </a:cubicBezTo>
              </a:path>
            </a:pathLst>
          </a:custGeom>
          <a:noFill/>
          <a:ln w="28575" cmpd="sng">
            <a:solidFill>
              <a:srgbClr val="66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7474" name="Freeform 18"/>
          <p:cNvSpPr>
            <a:spLocks/>
          </p:cNvSpPr>
          <p:nvPr/>
        </p:nvSpPr>
        <p:spPr bwMode="auto">
          <a:xfrm>
            <a:off x="6146800" y="2209800"/>
            <a:ext cx="1397000" cy="3962400"/>
          </a:xfrm>
          <a:custGeom>
            <a:avLst/>
            <a:gdLst>
              <a:gd name="T0" fmla="*/ 1024 w 1024"/>
              <a:gd name="T1" fmla="*/ 0 h 1872"/>
              <a:gd name="T2" fmla="*/ 688 w 1024"/>
              <a:gd name="T3" fmla="*/ 1248 h 1872"/>
              <a:gd name="T4" fmla="*/ 112 w 1024"/>
              <a:gd name="T5" fmla="*/ 1488 h 1872"/>
              <a:gd name="T6" fmla="*/ 16 w 1024"/>
              <a:gd name="T7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4" h="1872">
                <a:moveTo>
                  <a:pt x="1024" y="0"/>
                </a:moveTo>
                <a:cubicBezTo>
                  <a:pt x="932" y="500"/>
                  <a:pt x="840" y="1000"/>
                  <a:pt x="688" y="1248"/>
                </a:cubicBezTo>
                <a:cubicBezTo>
                  <a:pt x="536" y="1496"/>
                  <a:pt x="224" y="1384"/>
                  <a:pt x="112" y="1488"/>
                </a:cubicBezTo>
                <a:cubicBezTo>
                  <a:pt x="0" y="1592"/>
                  <a:pt x="32" y="1808"/>
                  <a:pt x="16" y="1872"/>
                </a:cubicBezTo>
              </a:path>
            </a:pathLst>
          </a:custGeom>
          <a:noFill/>
          <a:ln w="57150" cmpd="sng">
            <a:solidFill>
              <a:srgbClr val="66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7475" name="Text Box 19"/>
          <p:cNvSpPr txBox="1">
            <a:spLocks noChangeArrowheads="1"/>
          </p:cNvSpPr>
          <p:nvPr/>
        </p:nvSpPr>
        <p:spPr bwMode="auto">
          <a:xfrm>
            <a:off x="2514600" y="4800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0.7 V</a:t>
            </a:r>
            <a:endParaRPr lang="en-US" altLang="hu-HU"/>
          </a:p>
        </p:txBody>
      </p:sp>
      <p:sp>
        <p:nvSpPr>
          <p:cNvPr id="147476" name="Text Box 20"/>
          <p:cNvSpPr txBox="1">
            <a:spLocks noChangeArrowheads="1"/>
          </p:cNvSpPr>
          <p:nvPr/>
        </p:nvSpPr>
        <p:spPr bwMode="auto">
          <a:xfrm>
            <a:off x="4191000" y="5257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0.7 V</a:t>
            </a:r>
            <a:endParaRPr lang="en-US" altLang="hu-HU"/>
          </a:p>
        </p:txBody>
      </p:sp>
      <p:sp>
        <p:nvSpPr>
          <p:cNvPr id="147477" name="Line 21"/>
          <p:cNvSpPr>
            <a:spLocks noChangeShapeType="1"/>
          </p:cNvSpPr>
          <p:nvPr/>
        </p:nvSpPr>
        <p:spPr bwMode="auto">
          <a:xfrm>
            <a:off x="3352800" y="4724400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7478" name="Line 22"/>
          <p:cNvSpPr>
            <a:spLocks noChangeShapeType="1"/>
          </p:cNvSpPr>
          <p:nvPr/>
        </p:nvSpPr>
        <p:spPr bwMode="auto">
          <a:xfrm>
            <a:off x="4953000" y="5181600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11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1143000"/>
          </a:xfrm>
        </p:spPr>
        <p:txBody>
          <a:bodyPr/>
          <a:lstStyle/>
          <a:p>
            <a:r>
              <a:rPr lang="en-US" altLang="hu-HU" b="1">
                <a:solidFill>
                  <a:srgbClr val="FFFF00"/>
                </a:solidFill>
              </a:rPr>
              <a:t>A bipoláris TTL NAND kapu</a:t>
            </a:r>
            <a:endParaRPr lang="en-US" altLang="hu-HU"/>
          </a:p>
        </p:txBody>
      </p:sp>
      <p:graphicFrame>
        <p:nvGraphicFramePr>
          <p:cNvPr id="146437" name="Object 5"/>
          <p:cNvGraphicFramePr>
            <a:graphicFrameLocks noChangeAspect="1"/>
          </p:cNvGraphicFramePr>
          <p:nvPr/>
        </p:nvGraphicFramePr>
        <p:xfrm>
          <a:off x="228600" y="1779588"/>
          <a:ext cx="8801100" cy="493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9" name="Bitmap Image" r:id="rId3" imgW="3123810" imgH="1752381" progId="Paint.Picture">
                  <p:embed/>
                </p:oleObj>
              </mc:Choice>
              <mc:Fallback>
                <p:oleObj name="Bitmap Image" r:id="rId3" imgW="3123810" imgH="1752381" progId="Paint.Picture">
                  <p:embed/>
                  <p:pic>
                    <p:nvPicPr>
                      <p:cNvPr id="1464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779588"/>
                        <a:ext cx="8801100" cy="493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41" name="Line 9"/>
          <p:cNvSpPr>
            <a:spLocks noChangeShapeType="1"/>
          </p:cNvSpPr>
          <p:nvPr/>
        </p:nvSpPr>
        <p:spPr bwMode="auto">
          <a:xfrm>
            <a:off x="6248400" y="43434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>
            <a:off x="5715000" y="4267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Y=AB</a:t>
            </a:r>
            <a:endParaRPr lang="en-US" altLang="hu-HU"/>
          </a:p>
        </p:txBody>
      </p:sp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609600" y="4114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A</a:t>
            </a:r>
            <a:endParaRPr lang="en-US" altLang="hu-HU"/>
          </a:p>
        </p:txBody>
      </p:sp>
      <p:sp>
        <p:nvSpPr>
          <p:cNvPr id="146444" name="Text Box 12"/>
          <p:cNvSpPr txBox="1">
            <a:spLocks noChangeArrowheads="1"/>
          </p:cNvSpPr>
          <p:nvPr/>
        </p:nvSpPr>
        <p:spPr bwMode="auto">
          <a:xfrm>
            <a:off x="609600" y="5105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B</a:t>
            </a:r>
            <a:endParaRPr lang="en-US" altLang="hu-HU"/>
          </a:p>
        </p:txBody>
      </p:sp>
      <p:sp>
        <p:nvSpPr>
          <p:cNvPr id="146445" name="Text Box 13"/>
          <p:cNvSpPr txBox="1">
            <a:spLocks noChangeArrowheads="1"/>
          </p:cNvSpPr>
          <p:nvPr/>
        </p:nvSpPr>
        <p:spPr bwMode="auto">
          <a:xfrm>
            <a:off x="5791200" y="2286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CC</a:t>
            </a:r>
            <a:r>
              <a:rPr lang="en-US" altLang="hu-HU" b="1"/>
              <a:t>= 5 V</a:t>
            </a:r>
            <a:endParaRPr lang="en-US" altLang="hu-HU"/>
          </a:p>
        </p:txBody>
      </p:sp>
      <p:sp>
        <p:nvSpPr>
          <p:cNvPr id="146452" name="Freeform 20"/>
          <p:cNvSpPr>
            <a:spLocks/>
          </p:cNvSpPr>
          <p:nvPr/>
        </p:nvSpPr>
        <p:spPr bwMode="auto">
          <a:xfrm>
            <a:off x="76200" y="4724400"/>
            <a:ext cx="457200" cy="1524000"/>
          </a:xfrm>
          <a:custGeom>
            <a:avLst/>
            <a:gdLst>
              <a:gd name="T0" fmla="*/ 288 w 288"/>
              <a:gd name="T1" fmla="*/ 0 h 672"/>
              <a:gd name="T2" fmla="*/ 0 w 288"/>
              <a:gd name="T3" fmla="*/ 336 h 672"/>
              <a:gd name="T4" fmla="*/ 288 w 288"/>
              <a:gd name="T5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672">
                <a:moveTo>
                  <a:pt x="288" y="0"/>
                </a:moveTo>
                <a:cubicBezTo>
                  <a:pt x="144" y="112"/>
                  <a:pt x="0" y="224"/>
                  <a:pt x="0" y="336"/>
                </a:cubicBezTo>
                <a:cubicBezTo>
                  <a:pt x="0" y="448"/>
                  <a:pt x="240" y="616"/>
                  <a:pt x="288" y="672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6455" name="Freeform 23"/>
          <p:cNvSpPr>
            <a:spLocks/>
          </p:cNvSpPr>
          <p:nvPr/>
        </p:nvSpPr>
        <p:spPr bwMode="auto">
          <a:xfrm>
            <a:off x="457200" y="2133600"/>
            <a:ext cx="1676400" cy="4038600"/>
          </a:xfrm>
          <a:custGeom>
            <a:avLst/>
            <a:gdLst>
              <a:gd name="T0" fmla="*/ 320 w 320"/>
              <a:gd name="T1" fmla="*/ 0 h 1824"/>
              <a:gd name="T2" fmla="*/ 224 w 320"/>
              <a:gd name="T3" fmla="*/ 1344 h 1824"/>
              <a:gd name="T4" fmla="*/ 32 w 320"/>
              <a:gd name="T5" fmla="*/ 1632 h 1824"/>
              <a:gd name="T6" fmla="*/ 32 w 320"/>
              <a:gd name="T7" fmla="*/ 1824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0" h="1824">
                <a:moveTo>
                  <a:pt x="320" y="0"/>
                </a:moveTo>
                <a:cubicBezTo>
                  <a:pt x="296" y="536"/>
                  <a:pt x="272" y="1072"/>
                  <a:pt x="224" y="1344"/>
                </a:cubicBezTo>
                <a:cubicBezTo>
                  <a:pt x="176" y="1616"/>
                  <a:pt x="64" y="1552"/>
                  <a:pt x="32" y="1632"/>
                </a:cubicBezTo>
                <a:cubicBezTo>
                  <a:pt x="0" y="1712"/>
                  <a:pt x="16" y="1768"/>
                  <a:pt x="32" y="1824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6456" name="Freeform 24"/>
          <p:cNvSpPr>
            <a:spLocks/>
          </p:cNvSpPr>
          <p:nvPr/>
        </p:nvSpPr>
        <p:spPr bwMode="auto">
          <a:xfrm>
            <a:off x="3505200" y="2209800"/>
            <a:ext cx="3733800" cy="4038600"/>
          </a:xfrm>
          <a:custGeom>
            <a:avLst/>
            <a:gdLst>
              <a:gd name="T0" fmla="*/ 0 w 1632"/>
              <a:gd name="T1" fmla="*/ 0 h 1632"/>
              <a:gd name="T2" fmla="*/ 192 w 1632"/>
              <a:gd name="T3" fmla="*/ 720 h 1632"/>
              <a:gd name="T4" fmla="*/ 720 w 1632"/>
              <a:gd name="T5" fmla="*/ 816 h 1632"/>
              <a:gd name="T6" fmla="*/ 816 w 1632"/>
              <a:gd name="T7" fmla="*/ 1056 h 1632"/>
              <a:gd name="T8" fmla="*/ 1488 w 1632"/>
              <a:gd name="T9" fmla="*/ 1152 h 1632"/>
              <a:gd name="T10" fmla="*/ 1632 w 1632"/>
              <a:gd name="T11" fmla="*/ 1632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32" h="1632">
                <a:moveTo>
                  <a:pt x="0" y="0"/>
                </a:moveTo>
                <a:cubicBezTo>
                  <a:pt x="36" y="292"/>
                  <a:pt x="72" y="584"/>
                  <a:pt x="192" y="720"/>
                </a:cubicBezTo>
                <a:cubicBezTo>
                  <a:pt x="312" y="856"/>
                  <a:pt x="616" y="760"/>
                  <a:pt x="720" y="816"/>
                </a:cubicBezTo>
                <a:cubicBezTo>
                  <a:pt x="824" y="872"/>
                  <a:pt x="688" y="1000"/>
                  <a:pt x="816" y="1056"/>
                </a:cubicBezTo>
                <a:cubicBezTo>
                  <a:pt x="944" y="1112"/>
                  <a:pt x="1352" y="1056"/>
                  <a:pt x="1488" y="1152"/>
                </a:cubicBezTo>
                <a:cubicBezTo>
                  <a:pt x="1624" y="1248"/>
                  <a:pt x="1628" y="1440"/>
                  <a:pt x="1632" y="1632"/>
                </a:cubicBezTo>
              </a:path>
            </a:pathLst>
          </a:custGeom>
          <a:noFill/>
          <a:ln w="190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6457" name="Freeform 25"/>
          <p:cNvSpPr>
            <a:spLocks/>
          </p:cNvSpPr>
          <p:nvPr/>
        </p:nvSpPr>
        <p:spPr bwMode="auto">
          <a:xfrm>
            <a:off x="5029200" y="2209800"/>
            <a:ext cx="2514600" cy="3810000"/>
          </a:xfrm>
          <a:custGeom>
            <a:avLst/>
            <a:gdLst>
              <a:gd name="T0" fmla="*/ 0 w 592"/>
              <a:gd name="T1" fmla="*/ 0 h 1728"/>
              <a:gd name="T2" fmla="*/ 96 w 592"/>
              <a:gd name="T3" fmla="*/ 1056 h 1728"/>
              <a:gd name="T4" fmla="*/ 480 w 592"/>
              <a:gd name="T5" fmla="*/ 1248 h 1728"/>
              <a:gd name="T6" fmla="*/ 576 w 592"/>
              <a:gd name="T7" fmla="*/ 1632 h 1728"/>
              <a:gd name="T8" fmla="*/ 576 w 592"/>
              <a:gd name="T9" fmla="*/ 1728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2" h="1728">
                <a:moveTo>
                  <a:pt x="0" y="0"/>
                </a:moveTo>
                <a:cubicBezTo>
                  <a:pt x="8" y="424"/>
                  <a:pt x="16" y="848"/>
                  <a:pt x="96" y="1056"/>
                </a:cubicBezTo>
                <a:cubicBezTo>
                  <a:pt x="176" y="1264"/>
                  <a:pt x="400" y="1152"/>
                  <a:pt x="480" y="1248"/>
                </a:cubicBezTo>
                <a:cubicBezTo>
                  <a:pt x="560" y="1344"/>
                  <a:pt x="560" y="1552"/>
                  <a:pt x="576" y="1632"/>
                </a:cubicBezTo>
                <a:cubicBezTo>
                  <a:pt x="592" y="1712"/>
                  <a:pt x="584" y="1720"/>
                  <a:pt x="576" y="1728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6462" name="Text Box 30"/>
          <p:cNvSpPr txBox="1">
            <a:spLocks noChangeArrowheads="1"/>
          </p:cNvSpPr>
          <p:nvPr/>
        </p:nvSpPr>
        <p:spPr bwMode="auto">
          <a:xfrm>
            <a:off x="1828800" y="4800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U</a:t>
            </a:r>
            <a:r>
              <a:rPr lang="hu-HU" altLang="hu-HU" b="1" baseline="-25000"/>
              <a:t>BE</a:t>
            </a:r>
            <a:r>
              <a:rPr lang="en-US" altLang="hu-HU" b="1"/>
              <a:t> =U</a:t>
            </a:r>
            <a:r>
              <a:rPr lang="en-US" altLang="hu-HU" b="1" baseline="-25000"/>
              <a:t>CES0</a:t>
            </a:r>
            <a:r>
              <a:rPr lang="hu-HU" altLang="hu-HU" b="1"/>
              <a:t>~0</a:t>
            </a:r>
            <a:endParaRPr lang="en-US" altLang="hu-HU" b="1"/>
          </a:p>
        </p:txBody>
      </p:sp>
      <p:sp>
        <p:nvSpPr>
          <p:cNvPr id="146463" name="Rectangle 31"/>
          <p:cNvSpPr>
            <a:spLocks noChangeArrowheads="1"/>
          </p:cNvSpPr>
          <p:nvPr/>
        </p:nvSpPr>
        <p:spPr bwMode="auto">
          <a:xfrm>
            <a:off x="4400550" y="5181600"/>
            <a:ext cx="1085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/>
              <a:t>U</a:t>
            </a:r>
            <a:r>
              <a:rPr lang="hu-HU" altLang="hu-HU" b="1" baseline="-25000"/>
              <a:t>BE</a:t>
            </a:r>
            <a:r>
              <a:rPr lang="hu-HU" altLang="hu-HU" b="1"/>
              <a:t>~0</a:t>
            </a:r>
            <a:endParaRPr lang="en-US" altLang="hu-HU" b="1"/>
          </a:p>
        </p:txBody>
      </p:sp>
    </p:spTree>
    <p:extLst>
      <p:ext uri="{BB962C8B-B14F-4D97-AF65-F5344CB8AC3E}">
        <p14:creationId xmlns:p14="http://schemas.microsoft.com/office/powerpoint/2010/main" val="26572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33</a:t>
            </a:fld>
            <a:endParaRPr lang="hu-HU" alt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30837" y="77114"/>
            <a:ext cx="8341723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</a:rPr>
              <a:t>Bipoláris analóg és digitális integrált áramkörök </a:t>
            </a:r>
            <a:endParaRPr lang="hu-HU" sz="3200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60081" y="1006599"/>
            <a:ext cx="6283234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indulás: </a:t>
            </a:r>
            <a:r>
              <a:rPr lang="hu-HU" dirty="0" smtClean="0">
                <a:latin typeface="Symbol" panose="05050102010706020507" pitchFamily="18" charset="2"/>
              </a:rPr>
              <a:t>m</a:t>
            </a:r>
            <a:r>
              <a:rPr lang="hu-HU" dirty="0" smtClean="0"/>
              <a:t>A702, SN7400</a:t>
            </a:r>
            <a:r>
              <a:rPr lang="hu-HU" dirty="0"/>
              <a:t> </a:t>
            </a:r>
            <a:r>
              <a:rPr lang="hu-HU" dirty="0" smtClean="0"/>
              <a:t>(először csupa </a:t>
            </a:r>
            <a:r>
              <a:rPr lang="hu-HU" dirty="0" err="1"/>
              <a:t>npn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33" y="1528355"/>
            <a:ext cx="3447527" cy="482653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38" y="3807747"/>
            <a:ext cx="3162300" cy="24288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925" y="1544597"/>
            <a:ext cx="26003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6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34</a:t>
            </a:fld>
            <a:endParaRPr lang="hu-HU" altLang="hu-HU"/>
          </a:p>
        </p:txBody>
      </p:sp>
      <p:pic>
        <p:nvPicPr>
          <p:cNvPr id="96258" name="Picture 2" descr="e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5" y="1801042"/>
            <a:ext cx="7140915" cy="430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084217" y="300446"/>
            <a:ext cx="676656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C00000"/>
                </a:solidFill>
              </a:rPr>
              <a:t>ECL – emitter csatolt logika</a:t>
            </a:r>
            <a:endParaRPr lang="hu-H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9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hu-HU" altLang="hu-HU" sz="2800" dirty="0" smtClean="0">
                <a:solidFill>
                  <a:srgbClr val="C00000"/>
                </a:solidFill>
              </a:rPr>
              <a:t>Az első „igazi” analóg IC p++ szigeteléssel, csupa </a:t>
            </a:r>
            <a:r>
              <a:rPr lang="hu-HU" altLang="hu-HU" sz="2800" dirty="0" err="1" smtClean="0">
                <a:solidFill>
                  <a:srgbClr val="C00000"/>
                </a:solidFill>
              </a:rPr>
              <a:t>npn</a:t>
            </a:r>
            <a:r>
              <a:rPr lang="hu-HU" altLang="hu-HU" sz="2800" dirty="0" smtClean="0">
                <a:solidFill>
                  <a:srgbClr val="C00000"/>
                </a:solidFill>
              </a:rPr>
              <a:t> tranzisztorral</a:t>
            </a:r>
            <a:endParaRPr lang="en-US" altLang="hu-HU" dirty="0" smtClean="0">
              <a:solidFill>
                <a:srgbClr val="FFFF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68862" y="1778000"/>
            <a:ext cx="3839413" cy="39928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66470"/>
            <a:ext cx="4483063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17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36</a:t>
            </a:fld>
            <a:endParaRPr lang="hu-HU" altLang="hu-HU"/>
          </a:p>
        </p:txBody>
      </p:sp>
      <p:pic>
        <p:nvPicPr>
          <p:cNvPr id="55298" name="Picture 2" descr="https://www.richis-lab.de/images/logic/17x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1" y="193831"/>
            <a:ext cx="6154840" cy="614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88" y="3348842"/>
            <a:ext cx="2426954" cy="186407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060094" y="958789"/>
            <a:ext cx="1646605" cy="9371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TTL </a:t>
            </a:r>
            <a:r>
              <a:rPr lang="hu-HU" b="1" dirty="0" smtClean="0">
                <a:solidFill>
                  <a:srgbClr val="C00000"/>
                </a:solidFill>
              </a:rPr>
              <a:t>NAND</a:t>
            </a:r>
          </a:p>
          <a:p>
            <a:r>
              <a:rPr lang="hu-HU" b="1" dirty="0">
                <a:solidFill>
                  <a:srgbClr val="C00000"/>
                </a:solidFill>
              </a:rPr>
              <a:t>k</a:t>
            </a:r>
            <a:r>
              <a:rPr lang="hu-HU" b="1" dirty="0" smtClean="0">
                <a:solidFill>
                  <a:srgbClr val="C00000"/>
                </a:solidFill>
              </a:rPr>
              <a:t>ésőbb </a:t>
            </a:r>
          </a:p>
          <a:p>
            <a:r>
              <a:rPr lang="hu-HU" b="1" dirty="0" err="1" smtClean="0">
                <a:solidFill>
                  <a:srgbClr val="C00000"/>
                </a:solidFill>
              </a:rPr>
              <a:t>Schottky</a:t>
            </a:r>
            <a:r>
              <a:rPr lang="hu-HU" b="1" dirty="0" smtClean="0">
                <a:solidFill>
                  <a:srgbClr val="C00000"/>
                </a:solidFill>
              </a:rPr>
              <a:t> TTL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63367" y="958789"/>
            <a:ext cx="795646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008361" y="1033156"/>
            <a:ext cx="311781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" name="Téglalap 8"/>
          <p:cNvSpPr/>
          <p:nvPr/>
        </p:nvSpPr>
        <p:spPr>
          <a:xfrm>
            <a:off x="1196384" y="4227015"/>
            <a:ext cx="338554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Téglalap 9"/>
          <p:cNvSpPr/>
          <p:nvPr/>
        </p:nvSpPr>
        <p:spPr>
          <a:xfrm>
            <a:off x="3880206" y="5236411"/>
            <a:ext cx="338554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Téglalap 10"/>
          <p:cNvSpPr/>
          <p:nvPr/>
        </p:nvSpPr>
        <p:spPr>
          <a:xfrm>
            <a:off x="1350767" y="2113207"/>
            <a:ext cx="338554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B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915838" y="996920"/>
            <a:ext cx="338554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églalap 13"/>
          <p:cNvSpPr/>
          <p:nvPr/>
        </p:nvSpPr>
        <p:spPr>
          <a:xfrm>
            <a:off x="5137018" y="5198804"/>
            <a:ext cx="338554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5" name="Téglalap 14"/>
          <p:cNvSpPr/>
          <p:nvPr/>
        </p:nvSpPr>
        <p:spPr>
          <a:xfrm>
            <a:off x="1503168" y="5234432"/>
            <a:ext cx="338554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6" name="Téglalap 15"/>
          <p:cNvSpPr/>
          <p:nvPr/>
        </p:nvSpPr>
        <p:spPr>
          <a:xfrm>
            <a:off x="1158790" y="3203751"/>
            <a:ext cx="635431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Vcc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225454" y="3253234"/>
            <a:ext cx="697627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GND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5427328" y="2125082"/>
            <a:ext cx="338554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8" name="Téglalap 17"/>
          <p:cNvSpPr/>
          <p:nvPr/>
        </p:nvSpPr>
        <p:spPr>
          <a:xfrm>
            <a:off x="5459630" y="4215135"/>
            <a:ext cx="338554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9" name="Téglalap 18"/>
          <p:cNvSpPr/>
          <p:nvPr/>
        </p:nvSpPr>
        <p:spPr>
          <a:xfrm>
            <a:off x="2965806" y="5236413"/>
            <a:ext cx="338554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Y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2894556" y="1068185"/>
            <a:ext cx="338554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96859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37</a:t>
            </a:fld>
            <a:endParaRPr lang="hu-HU" altLang="hu-HU"/>
          </a:p>
        </p:txBody>
      </p:sp>
      <p:pic>
        <p:nvPicPr>
          <p:cNvPr id="8704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7514" y="-596729"/>
            <a:ext cx="6267913" cy="781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262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38</a:t>
            </a:fld>
            <a:endParaRPr lang="hu-HU" altLang="hu-HU"/>
          </a:p>
        </p:txBody>
      </p:sp>
      <p:pic>
        <p:nvPicPr>
          <p:cNvPr id="60418" name="Picture 2" descr="https://www.richis-lab.de/images/logic/18x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36" y="1704220"/>
            <a:ext cx="4810125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s://www.richis-lab.de/images/logic/18x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6" y="1864054"/>
            <a:ext cx="3903980" cy="345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889760" y="416560"/>
            <a:ext cx="579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TTL NOR</a:t>
            </a:r>
            <a:endParaRPr lang="hu-H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32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hu-HU" altLang="hu-HU" sz="4000" smtClean="0">
                <a:solidFill>
                  <a:srgbClr val="C00000"/>
                </a:solidFill>
              </a:rPr>
              <a:t>The Microelectronic Era</a:t>
            </a:r>
            <a:endParaRPr lang="en-US" altLang="hu-HU" smtClean="0">
              <a:solidFill>
                <a:srgbClr val="FFFF00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924800" cy="50863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hu-HU" smtClean="0">
                <a:solidFill>
                  <a:schemeClr val="tx1"/>
                </a:solidFill>
              </a:rPr>
              <a:t>1965 - </a:t>
            </a:r>
            <a:r>
              <a:rPr lang="en-US" altLang="hu-HU" b="1" smtClean="0">
                <a:solidFill>
                  <a:schemeClr val="tx1"/>
                </a:solidFill>
              </a:rPr>
              <a:t>Moore's Law</a:t>
            </a:r>
            <a:r>
              <a:rPr lang="hu-HU" altLang="hu-HU" b="1" smtClean="0">
                <a:solidFill>
                  <a:schemeClr val="tx1"/>
                </a:solidFill>
              </a:rPr>
              <a:t> (observation): </a:t>
            </a:r>
            <a:r>
              <a:rPr lang="en-US" altLang="hu-HU" smtClean="0">
                <a:solidFill>
                  <a:schemeClr val="tx1"/>
                </a:solidFill>
              </a:rPr>
              <a:t>the number of components on an integrated chip had doubled yearly</a:t>
            </a:r>
            <a:endParaRPr lang="hu-HU" altLang="hu-HU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smtClean="0">
                <a:solidFill>
                  <a:schemeClr val="tx1"/>
                </a:solidFill>
              </a:rPr>
              <a:t>t</a:t>
            </a:r>
            <a:r>
              <a:rPr lang="en-US" altLang="hu-HU" smtClean="0">
                <a:solidFill>
                  <a:schemeClr val="tx1"/>
                </a:solidFill>
              </a:rPr>
              <a:t>he rate of doubling has only recently slowed to about every 18 months.</a:t>
            </a:r>
          </a:p>
        </p:txBody>
      </p:sp>
      <p:pic>
        <p:nvPicPr>
          <p:cNvPr id="44036" name="Picture 4" descr="MO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852738"/>
            <a:ext cx="576103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069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</a:t>
            </a:fld>
            <a:endParaRPr lang="hu-HU" altLang="hu-HU"/>
          </a:p>
        </p:txBody>
      </p:sp>
      <p:pic>
        <p:nvPicPr>
          <p:cNvPr id="63490" name="Picture 2" descr="https://upload.wikimedia.org/wikipedia/commons/thumb/7/74/GeoffreyDummer.jpg/220px-GeoffreyD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3" y="139777"/>
            <a:ext cx="2095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936332" y="3637212"/>
            <a:ext cx="1794081" cy="749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dirty="0" err="1">
                <a:solidFill>
                  <a:srgbClr val="000000"/>
                </a:solidFill>
              </a:rPr>
              <a:t>Geoffrey</a:t>
            </a:r>
            <a:r>
              <a:rPr lang="hu-HU" sz="1400" b="1" dirty="0">
                <a:solidFill>
                  <a:srgbClr val="000000"/>
                </a:solidFill>
              </a:rPr>
              <a:t> </a:t>
            </a:r>
            <a:r>
              <a:rPr lang="hu-HU" sz="1400" b="1" dirty="0" err="1" smtClean="0">
                <a:solidFill>
                  <a:srgbClr val="000000"/>
                </a:solidFill>
              </a:rPr>
              <a:t>Dummer</a:t>
            </a:r>
            <a:r>
              <a:rPr lang="hu-HU" sz="1400" b="1" dirty="0" smtClean="0">
                <a:solidFill>
                  <a:srgbClr val="000000"/>
                </a:solidFill>
              </a:rPr>
              <a:t>, </a:t>
            </a:r>
          </a:p>
          <a:p>
            <a:r>
              <a:rPr lang="en-US" sz="1400" dirty="0" smtClean="0"/>
              <a:t>25 </a:t>
            </a:r>
            <a:r>
              <a:rPr lang="en-US" sz="1400" dirty="0"/>
              <a:t>February 1909 – </a:t>
            </a:r>
            <a:endParaRPr lang="hu-HU" sz="1400" dirty="0" smtClean="0"/>
          </a:p>
          <a:p>
            <a:r>
              <a:rPr lang="en-US" sz="1400" dirty="0" smtClean="0"/>
              <a:t>9 </a:t>
            </a:r>
            <a:r>
              <a:rPr lang="en-US" sz="1400" dirty="0"/>
              <a:t>September 2002</a:t>
            </a:r>
            <a:endParaRPr lang="hu-HU" sz="1400" dirty="0"/>
          </a:p>
        </p:txBody>
      </p:sp>
      <p:sp>
        <p:nvSpPr>
          <p:cNvPr id="6" name="Téglalap 5"/>
          <p:cNvSpPr/>
          <p:nvPr/>
        </p:nvSpPr>
        <p:spPr>
          <a:xfrm>
            <a:off x="879475" y="4395045"/>
            <a:ext cx="2011680" cy="210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</a:rPr>
              <a:t>In 1952 he became one of the first people to speak publicly on the topic of integrated circuits, presenting his conceptual work at a conference in Washington, DC. As a result, he has been called "the prophet of the integrated circuit".</a:t>
            </a:r>
            <a:endParaRPr lang="hu-HU" sz="1400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811414"/>
              </p:ext>
            </p:extLst>
          </p:nvPr>
        </p:nvGraphicFramePr>
        <p:xfrm>
          <a:off x="3151388" y="2948822"/>
          <a:ext cx="2986405" cy="548640"/>
        </p:xfrm>
        <a:graphic>
          <a:graphicData uri="http://schemas.openxmlformats.org/drawingml/2006/table">
            <a:tbl>
              <a:tblPr/>
              <a:tblGrid>
                <a:gridCol w="2986405">
                  <a:extLst>
                    <a:ext uri="{9D8B030D-6E8A-4147-A177-3AD203B41FA5}">
                      <a16:colId xmlns="" xmlns:a16="http://schemas.microsoft.com/office/drawing/2014/main" val="3146029039"/>
                    </a:ext>
                  </a:extLst>
                </a:gridCol>
              </a:tblGrid>
              <a:tr h="238760">
                <a:tc>
                  <a:txBody>
                    <a:bodyPr/>
                    <a:lstStyle/>
                    <a:p>
                      <a:pPr algn="ctr" fontAlgn="t"/>
                      <a:r>
                        <a:rPr lang="hu-HU" sz="1200" b="1" dirty="0">
                          <a:effectLst/>
                        </a:rPr>
                        <a:t>Jack </a:t>
                      </a:r>
                      <a:r>
                        <a:rPr lang="hu-HU" sz="1200" b="1" dirty="0" err="1">
                          <a:effectLst/>
                        </a:rPr>
                        <a:t>Kilby</a:t>
                      </a:r>
                      <a:endParaRPr lang="hu-HU" sz="1200" b="1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974872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ctr" fontAlgn="t"/>
                      <a:r>
                        <a:rPr lang="hu-H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November 8, 1923 -</a:t>
                      </a:r>
                      <a:r>
                        <a:rPr lang="hu-H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June</a:t>
                      </a:r>
                      <a:r>
                        <a:rPr lang="hu-H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20, 2005 </a:t>
                      </a:r>
                      <a:endParaRPr lang="hu-HU" sz="120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8601886"/>
                  </a:ext>
                </a:extLst>
              </a:tr>
            </a:tbl>
          </a:graphicData>
        </a:graphic>
      </p:graphicFrame>
      <p:pic>
        <p:nvPicPr>
          <p:cNvPr id="63491" name="Picture 3" descr="https://upload.wikimedia.org/wikipedia/en/c/cc/Jack_Kil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99" y="139777"/>
            <a:ext cx="19050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15" y="169699"/>
            <a:ext cx="3809984" cy="25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9" descr="https://upload.wikimedia.org/wikipedia/commons/8/82/Robert_Noyce_with_Motherboard_195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88" y="3631221"/>
            <a:ext cx="3381445" cy="19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ábláza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543829"/>
              </p:ext>
            </p:extLst>
          </p:nvPr>
        </p:nvGraphicFramePr>
        <p:xfrm>
          <a:off x="3151388" y="5667043"/>
          <a:ext cx="2976943" cy="518303"/>
        </p:xfrm>
        <a:graphic>
          <a:graphicData uri="http://schemas.openxmlformats.org/drawingml/2006/table">
            <a:tbl>
              <a:tblPr/>
              <a:tblGrid>
                <a:gridCol w="2976943">
                  <a:extLst>
                    <a:ext uri="{9D8B030D-6E8A-4147-A177-3AD203B41FA5}">
                      <a16:colId xmlns="" xmlns:a16="http://schemas.microsoft.com/office/drawing/2014/main" val="490100477"/>
                    </a:ext>
                  </a:extLst>
                </a:gridCol>
              </a:tblGrid>
              <a:tr h="51830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Robert Norton Noyce</a:t>
                      </a:r>
                    </a:p>
                    <a:p>
                      <a:pPr algn="l" fontAlgn="t"/>
                      <a:r>
                        <a:rPr lang="en-US" sz="1400" dirty="0" smtClean="0">
                          <a:effectLst/>
                        </a:rPr>
                        <a:t>December </a:t>
                      </a:r>
                      <a:r>
                        <a:rPr lang="en-US" sz="1400" dirty="0">
                          <a:effectLst/>
                        </a:rPr>
                        <a:t>12, </a:t>
                      </a:r>
                      <a:r>
                        <a:rPr lang="en-US" sz="1400" dirty="0" smtClean="0">
                          <a:effectLst/>
                        </a:rPr>
                        <a:t>1927</a:t>
                      </a:r>
                      <a:r>
                        <a:rPr lang="hu-HU" sz="1400" baseline="0" dirty="0" smtClean="0">
                          <a:effectLst/>
                        </a:rPr>
                        <a:t> - </a:t>
                      </a:r>
                      <a:r>
                        <a:rPr lang="en-US" sz="1400" dirty="0" smtClean="0">
                          <a:effectLst/>
                        </a:rPr>
                        <a:t>June 3, 1990</a:t>
                      </a:r>
                      <a:endParaRPr lang="en-US" sz="140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5310184"/>
                  </a:ext>
                </a:extLst>
              </a:tr>
            </a:tbl>
          </a:graphicData>
        </a:graphic>
      </p:graphicFrame>
      <p:sp>
        <p:nvSpPr>
          <p:cNvPr id="11" name="Téglalap 10"/>
          <p:cNvSpPr/>
          <p:nvPr/>
        </p:nvSpPr>
        <p:spPr>
          <a:xfrm>
            <a:off x="6524839" y="5065460"/>
            <a:ext cx="2563573" cy="23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1100" dirty="0" smtClean="0"/>
              <a:t>http</a:t>
            </a:r>
            <a:r>
              <a:rPr lang="en-US" altLang="hu-HU" sz="1100" dirty="0"/>
              <a:t>://www.ieee-virtual-museum.org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58" y="2733081"/>
            <a:ext cx="2394536" cy="232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194016" y="5584120"/>
            <a:ext cx="294998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1000" b="1" dirty="0" smtClean="0">
                <a:latin typeface="Bookman Old Style" panose="02050604050505020204" pitchFamily="18" charset="0"/>
              </a:rPr>
              <a:t>HK</a:t>
            </a:r>
            <a:r>
              <a:rPr lang="en-US" altLang="hu-HU" sz="1000" b="1" dirty="0">
                <a:latin typeface="Bookman Old Style" panose="02050604050505020204" pitchFamily="18" charset="0"/>
              </a:rPr>
              <a:t>. </a:t>
            </a:r>
            <a:r>
              <a:rPr lang="en-US" altLang="hu-HU" sz="1000" b="1" dirty="0" err="1" smtClean="0">
                <a:latin typeface="Bookman Old Style" panose="02050604050505020204" pitchFamily="18" charset="0"/>
              </a:rPr>
              <a:t>Lehovecz</a:t>
            </a:r>
            <a:r>
              <a:rPr lang="hu-HU" altLang="hu-HU" sz="1000" b="1" dirty="0" smtClean="0">
                <a:latin typeface="Bookman Old Style" panose="02050604050505020204" pitchFamily="18" charset="0"/>
              </a:rPr>
              <a:t> 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(</a:t>
            </a:r>
            <a:r>
              <a:rPr lang="en-US" altLang="hu-HU" sz="1000" b="1" dirty="0" err="1" smtClean="0">
                <a:latin typeface="Bookman Old Style" panose="02050604050505020204" pitchFamily="18" charset="0"/>
              </a:rPr>
              <a:t>szigetelés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 p</a:t>
            </a:r>
            <a:r>
              <a:rPr lang="hu-HU" altLang="hu-HU" sz="1000" b="1" dirty="0" smtClean="0">
                <a:latin typeface="Bookman Old Style" panose="02050604050505020204" pitchFamily="18" charset="0"/>
              </a:rPr>
              <a:t>n </a:t>
            </a:r>
            <a:r>
              <a:rPr lang="en-US" altLang="hu-HU" sz="1000" b="1" dirty="0" err="1" smtClean="0">
                <a:latin typeface="Bookman Old Style" panose="02050604050505020204" pitchFamily="18" charset="0"/>
              </a:rPr>
              <a:t>átmenettel</a:t>
            </a:r>
            <a:r>
              <a:rPr lang="en-US" altLang="hu-HU" sz="1000" b="1" dirty="0">
                <a:latin typeface="Bookman Old Style" panose="020506040505050202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hu-HU" sz="1000" b="1" dirty="0">
                <a:latin typeface="Bookman Old Style" panose="02050604050505020204" pitchFamily="18" charset="0"/>
              </a:rPr>
              <a:t>R. N. 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Noyce</a:t>
            </a:r>
            <a:r>
              <a:rPr lang="hu-HU" altLang="hu-HU" sz="1000" b="1" dirty="0" smtClean="0">
                <a:latin typeface="Bookman Old Style" panose="02050604050505020204" pitchFamily="18" charset="0"/>
              </a:rPr>
              <a:t> 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(</a:t>
            </a:r>
            <a:r>
              <a:rPr lang="en-US" altLang="hu-HU" sz="1000" b="1" dirty="0" err="1" smtClean="0">
                <a:latin typeface="Bookman Old Style" panose="02050604050505020204" pitchFamily="18" charset="0"/>
              </a:rPr>
              <a:t>vezetékezés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 </a:t>
            </a:r>
            <a:r>
              <a:rPr lang="en-US" altLang="hu-HU" sz="1000" b="1" dirty="0" err="1">
                <a:latin typeface="Bookman Old Style" panose="02050604050505020204" pitchFamily="18" charset="0"/>
              </a:rPr>
              <a:t>párologtatott</a:t>
            </a:r>
            <a:endParaRPr lang="en-US" altLang="hu-HU" sz="1000" b="1" dirty="0">
              <a:latin typeface="Bookman Old Style" panose="0205060405050502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hu-HU" sz="1000" b="1" dirty="0" smtClean="0">
                <a:latin typeface="Bookman Old Style" panose="02050604050505020204" pitchFamily="18" charset="0"/>
              </a:rPr>
              <a:t> </a:t>
            </a:r>
            <a:r>
              <a:rPr lang="en-US" altLang="hu-HU" sz="1000" b="1" dirty="0" err="1">
                <a:latin typeface="Bookman Old Style" panose="02050604050505020204" pitchFamily="18" charset="0"/>
              </a:rPr>
              <a:t>fémréteggel</a:t>
            </a:r>
            <a:r>
              <a:rPr lang="en-US" altLang="hu-HU" sz="1000" b="1" dirty="0">
                <a:latin typeface="Bookman Old Style" panose="020506040505050202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hu-HU" sz="1000" b="1" dirty="0">
                <a:latin typeface="Bookman Old Style" panose="02050604050505020204" pitchFamily="18" charset="0"/>
              </a:rPr>
              <a:t>R. N. 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Noyce</a:t>
            </a:r>
            <a:r>
              <a:rPr lang="hu-HU" altLang="hu-HU" sz="1000" b="1" dirty="0" smtClean="0">
                <a:latin typeface="Bookman Old Style" panose="02050604050505020204" pitchFamily="18" charset="0"/>
              </a:rPr>
              <a:t>,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 </a:t>
            </a:r>
            <a:r>
              <a:rPr lang="en-US" altLang="hu-HU" sz="1000" b="1" dirty="0">
                <a:latin typeface="Bookman Old Style" panose="02050604050505020204" pitchFamily="18" charset="0"/>
              </a:rPr>
              <a:t>G. E. 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Moore</a:t>
            </a:r>
            <a:r>
              <a:rPr lang="hu-HU" altLang="hu-HU" sz="1000" b="1" dirty="0" smtClean="0">
                <a:latin typeface="Bookman Old Style" panose="02050604050505020204" pitchFamily="18" charset="0"/>
              </a:rPr>
              <a:t> 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(</a:t>
            </a:r>
            <a:r>
              <a:rPr lang="en-US" altLang="hu-HU" sz="1000" b="1" dirty="0" err="1" smtClean="0">
                <a:latin typeface="Bookman Old Style" panose="02050604050505020204" pitchFamily="18" charset="0"/>
              </a:rPr>
              <a:t>planáris</a:t>
            </a:r>
            <a:r>
              <a:rPr lang="en-US" altLang="hu-HU" sz="1000" b="1" dirty="0" smtClean="0">
                <a:latin typeface="Bookman Old Style" panose="02050604050505020204" pitchFamily="18" charset="0"/>
              </a:rPr>
              <a:t> </a:t>
            </a:r>
            <a:r>
              <a:rPr lang="en-US" altLang="hu-HU" sz="1000" b="1" dirty="0" err="1">
                <a:latin typeface="Bookman Old Style" panose="02050604050505020204" pitchFamily="18" charset="0"/>
              </a:rPr>
              <a:t>technológia</a:t>
            </a:r>
            <a:r>
              <a:rPr lang="en-US" altLang="hu-HU" sz="1000" b="1" dirty="0">
                <a:latin typeface="Bookman Old Style" panose="02050604050505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4751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4"/>
          <p:cNvGraphicFramePr>
            <a:graphicFrameLocks noGrp="1" noChangeAspect="1"/>
          </p:cNvGraphicFramePr>
          <p:nvPr>
            <p:ph/>
          </p:nvPr>
        </p:nvGraphicFramePr>
        <p:xfrm>
          <a:off x="741363" y="115888"/>
          <a:ext cx="8258175" cy="619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4" name="Bitmap Image" r:id="rId3" imgW="7152381" imgH="5361905" progId="Paint.Picture">
                  <p:embed/>
                </p:oleObj>
              </mc:Choice>
              <mc:Fallback>
                <p:oleObj name="Bitmap Image" r:id="rId3" imgW="7152381" imgH="5361905" progId="Paint.Picture">
                  <p:embed/>
                  <p:pic>
                    <p:nvPicPr>
                      <p:cNvPr id="450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115888"/>
                        <a:ext cx="8258175" cy="619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61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41</a:t>
            </a:fld>
            <a:endParaRPr lang="hu-HU" alt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65" y="42708"/>
            <a:ext cx="8622347" cy="6404130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 bwMode="auto">
          <a:xfrm flipH="1" flipV="1">
            <a:off x="8098971" y="4061361"/>
            <a:ext cx="778329" cy="9737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03520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7675" y="492625"/>
            <a:ext cx="3479800" cy="735012"/>
          </a:xfrm>
        </p:spPr>
        <p:txBody>
          <a:bodyPr/>
          <a:lstStyle/>
          <a:p>
            <a:pPr algn="ctr"/>
            <a:r>
              <a:rPr lang="en-US" altLang="hu-HU" sz="3600" dirty="0" err="1"/>
              <a:t>Műveleti</a:t>
            </a:r>
            <a:r>
              <a:rPr lang="en-US" altLang="hu-HU" sz="3600" dirty="0"/>
              <a:t> </a:t>
            </a:r>
            <a:br>
              <a:rPr lang="en-US" altLang="hu-HU" sz="3600" dirty="0"/>
            </a:br>
            <a:r>
              <a:rPr lang="en-US" altLang="hu-HU" sz="3600" dirty="0" err="1"/>
              <a:t>erősítő</a:t>
            </a:r>
            <a:r>
              <a:rPr lang="en-US" altLang="hu-HU" sz="3600" dirty="0"/>
              <a:t/>
            </a:r>
            <a:br>
              <a:rPr lang="en-US" altLang="hu-HU" sz="3600" dirty="0"/>
            </a:br>
            <a:r>
              <a:rPr lang="en-US" altLang="hu-HU" sz="1800" dirty="0"/>
              <a:t>layout,</a:t>
            </a:r>
            <a:br>
              <a:rPr lang="en-US" altLang="hu-HU" sz="1800" dirty="0"/>
            </a:br>
            <a:r>
              <a:rPr lang="en-US" altLang="hu-HU" sz="1800" dirty="0" err="1"/>
              <a:t>alkatrész</a:t>
            </a:r>
            <a:r>
              <a:rPr lang="en-US" altLang="hu-HU" sz="1800" dirty="0"/>
              <a:t> </a:t>
            </a:r>
            <a:r>
              <a:rPr lang="en-US" altLang="hu-HU" sz="1800" dirty="0" err="1"/>
              <a:t>elrendezés</a:t>
            </a:r>
            <a:endParaRPr lang="en-US" altLang="hu-HU" dirty="0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349831"/>
              </p:ext>
            </p:extLst>
          </p:nvPr>
        </p:nvGraphicFramePr>
        <p:xfrm>
          <a:off x="534012" y="257991"/>
          <a:ext cx="4787198" cy="609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5" name="Bitmap Image" r:id="rId3" imgW="3038095" imgH="3866667" progId="Paint.Picture">
                  <p:embed/>
                </p:oleObj>
              </mc:Choice>
              <mc:Fallback>
                <p:oleObj name="Bitmap Image" r:id="rId3" imgW="3038095" imgH="3866667" progId="Paint.Picture">
                  <p:embed/>
                  <p:pic>
                    <p:nvPicPr>
                      <p:cNvPr id="512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12" y="257991"/>
                        <a:ext cx="4787198" cy="6090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527675" y="1704975"/>
            <a:ext cx="3455988" cy="508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hu-HU" sz="1600" dirty="0"/>
              <a:t>T1, T2: NPN, </a:t>
            </a:r>
            <a:r>
              <a:rPr lang="en-US" altLang="hu-HU" sz="1600" dirty="0" err="1"/>
              <a:t>bemeneti</a:t>
            </a:r>
            <a:r>
              <a:rPr lang="en-US" altLang="hu-HU" sz="1600" dirty="0"/>
              <a:t> </a:t>
            </a:r>
            <a:r>
              <a:rPr lang="en-US" altLang="hu-HU" sz="1600" dirty="0" err="1"/>
              <a:t>differenciálerősítő</a:t>
            </a:r>
            <a:r>
              <a:rPr lang="en-US" altLang="hu-HU" sz="1600" dirty="0"/>
              <a:t> </a:t>
            </a:r>
          </a:p>
          <a:p>
            <a:r>
              <a:rPr lang="en-US" altLang="hu-HU" sz="1600" dirty="0"/>
              <a:t>T3, T4: PNP, </a:t>
            </a:r>
            <a:r>
              <a:rPr lang="en-US" altLang="hu-HU" sz="1600" dirty="0" err="1"/>
              <a:t>laterális</a:t>
            </a:r>
            <a:endParaRPr lang="en-US" altLang="hu-HU" sz="1600" dirty="0"/>
          </a:p>
          <a:p>
            <a:r>
              <a:rPr lang="en-US" altLang="hu-HU" sz="1600" dirty="0"/>
              <a:t>T5, T6, T7: NPN </a:t>
            </a:r>
          </a:p>
          <a:p>
            <a:r>
              <a:rPr lang="en-US" altLang="hu-HU" sz="1600" dirty="0"/>
              <a:t>V--: </a:t>
            </a:r>
            <a:r>
              <a:rPr lang="en-US" altLang="hu-HU" sz="1600" dirty="0" err="1"/>
              <a:t>negatív</a:t>
            </a:r>
            <a:r>
              <a:rPr lang="en-US" altLang="hu-HU" sz="1600" dirty="0"/>
              <a:t> </a:t>
            </a:r>
            <a:r>
              <a:rPr lang="en-US" altLang="hu-HU" sz="1600" dirty="0" err="1"/>
              <a:t>táp</a:t>
            </a:r>
            <a:r>
              <a:rPr lang="en-US" altLang="hu-HU" sz="1600" dirty="0"/>
              <a:t>.</a:t>
            </a:r>
          </a:p>
          <a:p>
            <a:r>
              <a:rPr lang="en-US" altLang="hu-HU" sz="1600" dirty="0"/>
              <a:t>V++: </a:t>
            </a:r>
            <a:r>
              <a:rPr lang="en-US" altLang="hu-HU" sz="1600" dirty="0" err="1"/>
              <a:t>pozitív</a:t>
            </a:r>
            <a:r>
              <a:rPr lang="en-US" altLang="hu-HU" sz="1600" dirty="0"/>
              <a:t> </a:t>
            </a:r>
            <a:r>
              <a:rPr lang="en-US" altLang="hu-HU" sz="1600" dirty="0" err="1"/>
              <a:t>táp</a:t>
            </a:r>
            <a:r>
              <a:rPr lang="en-US" altLang="hu-HU" sz="1600" dirty="0"/>
              <a:t>. </a:t>
            </a:r>
          </a:p>
          <a:p>
            <a:r>
              <a:rPr lang="en-US" altLang="hu-HU" sz="1600" dirty="0"/>
              <a:t>T10, T11, T13: PNP </a:t>
            </a:r>
          </a:p>
          <a:p>
            <a:r>
              <a:rPr lang="en-US" altLang="hu-HU" sz="1600" dirty="0" err="1"/>
              <a:t>laterális</a:t>
            </a:r>
            <a:r>
              <a:rPr lang="en-US" altLang="hu-HU" sz="1600" dirty="0"/>
              <a:t> </a:t>
            </a:r>
            <a:r>
              <a:rPr lang="en-US" altLang="hu-HU" sz="1600" dirty="0" err="1"/>
              <a:t>tranzisztorok</a:t>
            </a:r>
            <a:endParaRPr lang="en-US" altLang="hu-HU" sz="1600" dirty="0"/>
          </a:p>
          <a:p>
            <a:r>
              <a:rPr lang="en-US" altLang="hu-HU" sz="1600" dirty="0"/>
              <a:t>D1, D2: </a:t>
            </a:r>
            <a:r>
              <a:rPr lang="en-US" altLang="hu-HU" sz="1600" dirty="0" err="1"/>
              <a:t>diódák</a:t>
            </a:r>
            <a:endParaRPr lang="en-US" altLang="hu-HU" sz="1600" dirty="0"/>
          </a:p>
          <a:p>
            <a:r>
              <a:rPr lang="en-US" altLang="hu-HU" sz="1600" dirty="0"/>
              <a:t>T16-17: NPN </a:t>
            </a:r>
            <a:r>
              <a:rPr lang="en-US" altLang="hu-HU" sz="1600" dirty="0" err="1"/>
              <a:t>darlington</a:t>
            </a:r>
            <a:endParaRPr lang="en-US" altLang="hu-HU" sz="1600" dirty="0"/>
          </a:p>
          <a:p>
            <a:r>
              <a:rPr lang="en-US" altLang="hu-HU" sz="1600" dirty="0"/>
              <a:t>T19-21: </a:t>
            </a:r>
            <a:r>
              <a:rPr lang="en-US" altLang="hu-HU" sz="1600" dirty="0" err="1"/>
              <a:t>egy</a:t>
            </a:r>
            <a:r>
              <a:rPr lang="en-US" altLang="hu-HU" sz="1600" dirty="0"/>
              <a:t> </a:t>
            </a:r>
            <a:r>
              <a:rPr lang="en-US" altLang="hu-HU" sz="1600" dirty="0" err="1"/>
              <a:t>zsebben</a:t>
            </a:r>
            <a:r>
              <a:rPr lang="en-US" altLang="hu-HU" sz="1600" dirty="0"/>
              <a:t> 3 NPN </a:t>
            </a:r>
            <a:r>
              <a:rPr lang="en-US" altLang="hu-HU" sz="1600" dirty="0" err="1"/>
              <a:t>tranzisztor</a:t>
            </a:r>
            <a:endParaRPr lang="en-US" altLang="hu-HU" sz="1600" dirty="0"/>
          </a:p>
          <a:p>
            <a:r>
              <a:rPr lang="en-US" altLang="hu-HU" sz="1600" dirty="0"/>
              <a:t>R1, R6: </a:t>
            </a:r>
            <a:r>
              <a:rPr lang="en-US" altLang="hu-HU" sz="1600" dirty="0" err="1"/>
              <a:t>nagy</a:t>
            </a:r>
            <a:r>
              <a:rPr lang="en-US" altLang="hu-HU" sz="1600" dirty="0"/>
              <a:t> </a:t>
            </a:r>
            <a:r>
              <a:rPr lang="en-US" altLang="hu-HU" sz="1600" dirty="0" err="1"/>
              <a:t>ellenállások</a:t>
            </a:r>
            <a:endParaRPr lang="en-US" altLang="hu-HU" sz="1600" dirty="0"/>
          </a:p>
          <a:p>
            <a:r>
              <a:rPr lang="en-US" altLang="hu-HU" sz="1600" dirty="0"/>
              <a:t>R7: </a:t>
            </a:r>
            <a:r>
              <a:rPr lang="en-US" altLang="hu-HU" sz="1600" dirty="0" err="1"/>
              <a:t>megnyomott</a:t>
            </a:r>
            <a:r>
              <a:rPr lang="en-US" altLang="hu-HU" sz="1600" dirty="0"/>
              <a:t> ell. </a:t>
            </a:r>
          </a:p>
          <a:p>
            <a:r>
              <a:rPr lang="en-US" altLang="hu-HU" sz="1600" dirty="0"/>
              <a:t>R8, R9: </a:t>
            </a:r>
            <a:r>
              <a:rPr lang="en-US" altLang="hu-HU" sz="1600" dirty="0" err="1"/>
              <a:t>kis</a:t>
            </a:r>
            <a:r>
              <a:rPr lang="en-US" altLang="hu-HU" sz="1600" dirty="0"/>
              <a:t> </a:t>
            </a:r>
            <a:r>
              <a:rPr lang="en-US" altLang="hu-HU" sz="1600" dirty="0" err="1"/>
              <a:t>ellenállások</a:t>
            </a:r>
            <a:endParaRPr lang="en-US" altLang="hu-HU" sz="1600" dirty="0"/>
          </a:p>
          <a:p>
            <a:r>
              <a:rPr lang="en-US" altLang="hu-HU" sz="1600" dirty="0"/>
              <a:t>T22: PNP </a:t>
            </a:r>
            <a:r>
              <a:rPr lang="en-US" altLang="hu-HU" sz="1600" dirty="0" err="1"/>
              <a:t>vertikális</a:t>
            </a:r>
            <a:endParaRPr lang="en-US" altLang="hu-HU" sz="1600" dirty="0"/>
          </a:p>
          <a:p>
            <a:r>
              <a:rPr lang="en-US" altLang="hu-HU" sz="1600" dirty="0"/>
              <a:t>T23: NPN </a:t>
            </a:r>
            <a:r>
              <a:rPr lang="en-US" altLang="hu-HU" sz="1600" dirty="0" err="1"/>
              <a:t>vertikális</a:t>
            </a:r>
            <a:r>
              <a:rPr lang="en-US" altLang="hu-HU" sz="1600" dirty="0"/>
              <a:t> </a:t>
            </a:r>
          </a:p>
          <a:p>
            <a:r>
              <a:rPr lang="en-US" altLang="hu-HU" sz="1600" dirty="0"/>
              <a:t>(</a:t>
            </a:r>
            <a:r>
              <a:rPr lang="en-US" altLang="hu-HU" sz="1600" dirty="0" err="1"/>
              <a:t>nagyáramúak</a:t>
            </a:r>
            <a:r>
              <a:rPr lang="en-US" altLang="hu-HU" sz="1600" dirty="0"/>
              <a:t>)</a:t>
            </a:r>
            <a:endParaRPr lang="en-US" altLang="hu-HU" sz="1600" b="1" dirty="0"/>
          </a:p>
          <a:p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370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43</a:t>
            </a:fld>
            <a:endParaRPr lang="hu-HU" altLang="hu-HU"/>
          </a:p>
        </p:txBody>
      </p:sp>
      <p:sp>
        <p:nvSpPr>
          <p:cNvPr id="8" name="Téglalap 7"/>
          <p:cNvSpPr/>
          <p:nvPr/>
        </p:nvSpPr>
        <p:spPr>
          <a:xfrm>
            <a:off x="612949" y="283605"/>
            <a:ext cx="8370277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hlinkClick r:id="rId2"/>
              </a:rPr>
              <a:t>Understanding</a:t>
            </a:r>
            <a:r>
              <a:rPr lang="hu-HU" dirty="0">
                <a:hlinkClick r:id="rId2"/>
              </a:rPr>
              <a:t> </a:t>
            </a:r>
            <a:r>
              <a:rPr lang="hu-HU" dirty="0" err="1">
                <a:hlinkClick r:id="rId2"/>
              </a:rPr>
              <a:t>silicon</a:t>
            </a:r>
            <a:r>
              <a:rPr lang="hu-HU" dirty="0">
                <a:hlinkClick r:id="rId2"/>
              </a:rPr>
              <a:t> </a:t>
            </a:r>
            <a:r>
              <a:rPr lang="hu-HU" dirty="0" err="1">
                <a:hlinkClick r:id="rId2"/>
              </a:rPr>
              <a:t>circuits</a:t>
            </a:r>
            <a:r>
              <a:rPr lang="hu-HU" dirty="0">
                <a:hlinkClick r:id="rId2"/>
              </a:rPr>
              <a:t>: </a:t>
            </a:r>
            <a:r>
              <a:rPr lang="hu-HU" dirty="0" err="1">
                <a:hlinkClick r:id="rId2"/>
              </a:rPr>
              <a:t>inside</a:t>
            </a:r>
            <a:r>
              <a:rPr lang="hu-HU" dirty="0">
                <a:hlinkClick r:id="rId2"/>
              </a:rPr>
              <a:t> </a:t>
            </a:r>
            <a:r>
              <a:rPr lang="hu-HU" dirty="0" err="1">
                <a:hlinkClick r:id="rId2"/>
              </a:rPr>
              <a:t>the</a:t>
            </a:r>
            <a:r>
              <a:rPr lang="hu-HU" dirty="0">
                <a:hlinkClick r:id="rId2"/>
              </a:rPr>
              <a:t> </a:t>
            </a:r>
            <a:r>
              <a:rPr lang="hu-HU" dirty="0" err="1">
                <a:hlinkClick r:id="rId2"/>
              </a:rPr>
              <a:t>ubiquitous</a:t>
            </a:r>
            <a:r>
              <a:rPr lang="hu-HU" dirty="0">
                <a:hlinkClick r:id="rId2"/>
              </a:rPr>
              <a:t> 741 </a:t>
            </a:r>
            <a:r>
              <a:rPr lang="hu-HU" dirty="0" err="1">
                <a:hlinkClick r:id="rId2"/>
              </a:rPr>
              <a:t>op</a:t>
            </a:r>
            <a:r>
              <a:rPr lang="hu-HU" dirty="0">
                <a:hlinkClick r:id="rId2"/>
              </a:rPr>
              <a:t> </a:t>
            </a:r>
            <a:r>
              <a:rPr lang="hu-HU" dirty="0" err="1">
                <a:hlinkClick r:id="rId2"/>
              </a:rPr>
              <a:t>amp</a:t>
            </a:r>
            <a:r>
              <a:rPr lang="hu-HU" dirty="0">
                <a:hlinkClick r:id="rId2"/>
              </a:rPr>
              <a:t> (righto.com)</a:t>
            </a:r>
            <a:endParaRPr lang="hu-HU" dirty="0"/>
          </a:p>
        </p:txBody>
      </p:sp>
      <p:sp>
        <p:nvSpPr>
          <p:cNvPr id="9" name="AutoShape 6" descr="data:image/png;base64,iVBORw0KGgoAAAANSUhEUgAAAu4AAAHiCAYAAAC3N0ksAAAAAXNSR0IArs4c6QAAIABJREFUeF7t3XuUlfV56PFnz5X7cFEEBVRQE1TEu+JleWs0miPBgBoBExNP03atnDYn8XTV1kTSxrZJ0+SslUtzWZ4EDSqmVSNRa473lWjMsSpRyaiJVUAZRUBuMwzDzD7ZQzBeBt4Zsvd+949++LN9532f/Xl+rPV1Z8+mEP4QIECAAAECBAgQIFDzAoWan9CABAgQIECAAAECBAiEcHcI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AQIECCQgINwTWJIRCRAgQIAAAQIECAh3Z4AAAQIECBAgQIBAAgLCPYElGZEAAQIECBAgQICAcHcGCBAgQIAAgV6BYsRwFP+1BAoRG/9rveK0X61wT3t/pidAgAABAmUTKEaMj4h9y3ZDN6p1geeEe62v6O3zCfe09mVaAgQIECBQMQHhXjHaWr2xcK/VzexkLuGe2MKMS4AAAQIEKiUg3CslW7P3Fe41u5q+BxPuiS3MuAQIECBAoFICwr1SsjV7X+Fes6sR7omtxrgECBAgQKC6AsK9ut418DThXgNLGMgI3nEfiJZrCRAgQIDAHiwg3Pfg5fb90oR7YisX7oktzLgECBAgQKBSAsK9UrI1e1/hXrOr6Xsw4Z7YwoxLgAABAgQqJSDcKyVbs/cV7jW7GuGe2GqMS4AAAQIEqisg3KvrXQNPE+41sISBjOAd94FouZYAAQIECOzBAsJ9D15u3y9NuCe2cuGe2MKMS4AAAQIEKiUg3CslW7P3Fe41u5q+BxPuiS3MuAQIECBAoFICwr1SsjV7X+Fes6sR7omtxrgECBAgQKC6AsK9ut418DThXgNLGMgI3nEfiJZrCRAgQIDAHiwg3Pfg5fb90oR7YisX7oktzLgECBAgQKBSAsK9UrI1e1/hXrOr6Xsw4Z7YwoxLgAABAgQqJSDcKyVbs/cV7jW7GuGe2GqMS4AAAQIEqisg3KvrXQNPE+41sISBjOAd94FouZYAAQIECOzBAsJ9D15u3y9NuCe2cuGe2MKMS4AAAQIEKiXwh4b7Dy+8cEbr1KnX9NTVjehrxkJEsdDTs7Fh27a2IR0dT03/5S9/ePq99/56oK/nlfHjB984f/6CTUOHnrWzny0Ui1vru7vXNHR1LR+1bt1DG1pajts8dOjpA33WO68v9PS0N/T0vN60ZctzB7z44u0nPvbYL2+aM+dzm4cNO3Mg967r6enoqasb3J/593r99XvOX7LkrrGvvbZlIM/ox7XCvR9ItXSJcK+lbZiFAAECBAjkKFCOcF/2nvdc88Ly5SNWrlwZxWLxzVdTKBSiubk5WlpaYu+9945Ro0ZFfcSm8atWffM9y5Y9+tPTT/+nrsbGyQN5+d3d3bF06dLYuHHj236svr4+hg0b1vuMcePG9T63rrt73fr29lHLli2LLVt23b91dXUxZcqUGD16dDz99NOxefPm3vs3NjbGiBEjYsyYMb2vobGhoXvEG28s6WpqGvVqd/dpA7n3hHHjOjZt2TK4dP+Ojo7M+Qd1dDx22oMP/t2JP//5ywMxyrhWuJcRsxq3Eu7VUPYMAgQIECCQgEA5wv2ZQw655if33TfikUdKb26fs9NX3dLyxZg9e3wcuN9+6yauXPm1l/fdd/7KtWsnP//881EK8l39KYX41KlTY9CgQfHtb98Ta9f+XUQM2smPLI1TTvlxnHnmjGhra4vrHrwutszeEtG0iyf8NOK8pvPioINOjZtuOiJee23ouy5ubPw/8YEPbIgjpk3rau7pWf7S6tVTBnLvE445puO1tWsHf+97P4v29n/c5fwzZvwoTj/9hBjd1fWTixcvvmbiihXb/0viD/8j3P9ww6reQbhXldvDCBAgQIBA7QpUM9xLCqNG/VN89KMHx35NTT/tbGiY8Hhr6wG3bLgl4pRdGG2NaLy5MeafOr/33fTt4f6FiGje6Q81NT0Zf/InL0ZnZ3vZwr30sIaGa+PSSxvigEmTNr28atWw3Q/3L+5y/oilcfbZ98WM4w5ff9hzz1114Q9/+EiZTpFwLxNktW4j3Ksl7TkECBAgQKDGBSoT7j+JiL9/yysfHA0NX45t2w6LQuEnMWfO8zH9kENWlD5U88SvfjVxd8O9UPoAffF/RMRzbz6rUDg5isVroqmpPS655M5obt7aG+6dczp7ryn+oBjxUt9LOe+87e+433zzoGhr++uI+P3HWerrr4ru7j+KUlCX3s3/ozNndL3S1tY4kHu//R33L8au5o/ojAkTvhhzLzmme/KmTd/6+MKFCxvb23vKcJyEexkQq3kL4V5Nbc8iQIAAAQI1LFCpcG9p+UZMmzat9zPvpc+kb978wSgW/7g3fEvvJJ9y/LTXChFbn1i2bMKOcC+sKkRxYTGij4+jlz4qM3fu3Le9474jfA87rLH38+elj8W0tq6OurpvR0PDqLjoottjyJCOd4X74cMP773+rX92fMZ98ODJsXhxc6xe/dk45phDY/DgwfHcc8/FqlUH/u4/Rl6N6dO/FR+ceUp326uv1r8z3Hd179Jn3F9ds+Z3H5X5fbj3NX9Pz169/+vEZZcd0nNgd/ei//7d7359cEfHrj9P1L9zJtz751QzVwn3mlmFQQgQIECAQL4ClQr3d77jHlH6TPf0KBS+Gxdf3B3Tpkx5sSei/q3vuJfCvf4H9XHM4cfEkCFD3gbz7s+4f6HPd6wjTuoN7KamVTFv3oPR2NjTr3fcS798Om/evN/Ot18sXtz0rnfcI6783ef3746zzvpFnHryyf1+x33HvfcaObLPcH/r/2KwY/6IV2Py5C/HhXPO2HbAhg3fvPzaa69v7Or6/W/+7v6xEe67b5fLTwr3XNg9lAABAgQI1J5AZcJ9Z6/z7pgw4fq4+OKLY2x9/SNdDQ3j3/oZ91294176xdRZs2b13jj7M+5born5M/Fnf/a+aG/f/hn30kdlio076d6NEaP+bVRcOvPSeOGFw+Ouuw6O7u6+cmlpDBnytzFv3odi4vjxm1e2tQ0dwL2LY0eMeGXl66/vd911P4/29l19xn1LFAp/ETNnvjeOPuKIDe999tnPXnTzzT8r0+kR7mWCrNZthHu1pD2HAAECBAjUuEB1wz2iUPibOP/8MXH0tGnr6iK2PPmrX43P/Ix7a8TUpb3h3rNly5a6b3/7/ozwjSj9curcuU9FU1N9GcO9tMzvxIwZ/xlnv+99Pava2uoqE+6l5yyNiRO/EXPmfKA4qVBYMvcHP/hSmb7TXbjX+N/Jd44n3BNbmHEJECBAgEClBCoT7u/85dTS9HMj4hNR+gjIfvtdE/Pnvb97aHPzhiefeWbU7oZ7X7/cGTEmIv4lmprGxAUX3BUtLRsG9FGZjo4DYsmSQh8fldn+EZzSL422tPx177v5a9euHdC99xo5csOra9aM2P51kH3/cuqO+SPGRqHwnZg1qyOOnjp1+Rk//en/PPmhh3bya7UDOh3CfUBc+V8s3PPfgQkIECBAgEBNCFQq3N/73lviggsu6P0HjB599NG4++7HoqHhO7Ft27BoaflsfOxjJ8WoESM2LH366RH9+eXU331UptjT01O49toH4vXX/7b3M+6FwqfikkuOjoMPPjjWrVsXN954Y6xde07U1V0Ws2Y9GCNHbv8e9x3fKlO4oRBzT54bBx10UJ/+nZ0N8aMfDYpVq74S8+fP7v2Hl1544YW48cbbfvv1jf8QXV2HxaBBV8cnP3lcbNjw9v8oyLp3IWLb2nXrGr773QffDPedzb9t2+UR8bvP05944uvHP/74Z869665nynBohHsZEKt5C+FeTW3PIkCAAAECNSxQqXB/+y+nvvUd984YM+bzcdllM3pGDB68cemyZS1vDfdRt4+K+RfO7/0XTPv6s23btli48MFYseKqnfxy6pioq/tWNDSM7jPcd/V1kMcee2ycccYH4o47hseyZZ9929dB/v6XRiOGDPl8b7i/8cYb/XrHvfQ6Svc+9/3v37Zh48a3hfs7v86y9I57af6entK33twd5577ZMw45phXTnrkkc+cde+9z5fhKAn3MiBW8xbCvZrankWAAAECBGpYoDLhvqsXfHccd9w98f6zz97SWChseHLZsrH9ece9UCjE+eef3/sVk9dd91BvuO/6H2Bqj9mzb43hwwvZn3Evjdsaceyvt4f7kiXTorV1r528iKVxwAH/EvPmzS6uXr26kPkZ97fc+53hvqv5Sx/JaW7+XzF//nFx8F57/WLObbddOeXZZ9eX4SgJ9zIgVvMWwr2a2p5FgAABAgRqWKC64X53jBv3vbjwwgtj3PDhv+qJGPpEa+ukzM+4R0ThlkKcf8Bbw/1vImLQTmS3f6vMJz5xZnR2dvbvX07tV7gvjUGDFsRFF50fUw44oPPltrbmfv3Lqb+799vDvfT1mDufv/StMu973/5x4vHHd+7f1vbPly5ceKuvg6zhv0gVHE24VxDXrQkQIECAQEoC5Q33R3b60uvr62P69OlxyimnxN4tLevGv/LKN9v22eeSx1tbJw803K+//vpYvnz5Tp81duzYOO200+LQQw+NVatWxaJFi2Lz5s2Za9n+UZkzYsmSJdHa2vqu66dMmdJ730kTJnQ1dncvf2n16ikDufeOcL/22mtj06ZNu5z/1FNPjalTpxZHdnbeM+uWW/5hym9+syHzBfTvAu+498+pZq4S7jWzCoMQIECAAIF8BcoR7q1Tp17TU1c3oj+vpL67+5VDnn/+yxNfeuk/7zvjjH8uhfutt97a+y+s7urPjo/KHHnkkVH6V06z/hQiuuu3bXttW0PD+KxrB/L/L/T0bBq7evX1m4YNm7p56NDTB/SzEduKEQ39+ZnS/MM3brxz5o9//L/L9BGZHY8V7v1ZQA1dI9xraBlGIUCAAAECeQr8oeH+yIwZE//j2GMv2NrYOHJnr6NQLBbrenraW9avf+7URx55qBSij5500oR7zzjjK12NjZMH8vrrisVNg9vbf1HX3f2ut6xLzykFb1Nn5+qJK1b8vzV77z1xXUvLEcVCoX5nzygWCo1bm5v3766rG1a6pq5Y7GrcunV5fXf3xh0/03vfYrFr6ObNy4945pmHpj799Ku3fehD56wZNWr6ru79jmfWbWtsHF3X3d1esuhrnrfOP/mllx456/77lzW2t/cMxKcf1wr3fiDV0iXCvZa2YRYCBAgQIJCjwB8a7rs7+m+mTBlxz9lnz24fNGhCsfR2ej/+lMJ20JYtr5x9333/WuZ3ofvx9D3mEuGe2Cr79ZcjsddkXAIECBAgQGA3BPIK990Y1Y+UR0C4l8exancR7lWj9iACBAgQIFDbAsK9tvdTgemEewVQK3lL4V5JXfcmQIAAAQIJCQj3hJZVnlGFe3kcq3YX4V41ag8iQIAAAQK1LSDca3s/FZhOuFcAtZK3FO6V1HVvAgQIECCQkIBwT2hZ5RlVuJfHsWp3Ee5Vo/YgAgQIECBQ2wLCvbb3U4HphHsFUCt5S+FeSV33JkCAAAECCQkI94SWVZ5RhXt5HKt2F+FeNWoPIkCAAAECtS0g3Gt7PxWYTrhXALWStxTuldR1bwIECBAgkJCAcE9oWeXDZopZAAARbElEQVQZVbiXx7FqdxHuVaP2IAIECBAgUNsCwr2291OB6YR7BVAreUvhXkld9yZAgAABAgkJCPeEllWeUYV7eRyrdhfhXjVqDyJAgAABArUtINxrez8VmE64VwC1krcU7pXUdW8CBAgQIJCQgHBPaFnlGVW4l8exancR7lWj9iACBAgQIFDbAsK9tvdTgemEewVQK3lL4V5JXfcmQIAAAQIJCQj3hJZVnlGFe3kcq3YX4V41ag8iQIAAAQK1LSDca3s/FZhOuFcAtZK3FO6V1HVvAgQIECCQkIBwT2hZ5RlVuJfHsWp3Ee5Vo/YgAgQIECBQ2wLCvbb3U4HphHsFUCt5S+FeSV33JkCAAAECCQkI94SWVZ5RhXt5HKt2F+FeNWoPIkCAAAECtS0g3Gt7PxWYTrhXALWStxTuldR1bwIECBAgkJCAcE9oWeUZVbiXx7FqdxHuVaP2IAIECBAgUNsCwr2291OB6YR7BVAreUvhXkld9yZAgAABAgkJCPeEllWeUYV7eRyrdhfhXjVqDyJAgAABArUtINxrez8VmE64VwC1krcU7pXUdW8CBAgQIJCQgHBPaFnlGVW4l8exancR7lWj9iACBAgQIFDbAqmGe1djY+GXRxyxz8r9958wrq2t7egnn3ylsb29p7a1a2I64V4Ta+j/EMK9/1auJECAAAECe7RASuHeMXhw/S0f+tCZyydNurSrufngYkTjjuUUisWtTVu3Pj/u1VdvmXnbbXeNXrt26x69uN1/ccJ99+1y+Unhngu7hxIgQIAAgdoTSCXc144e3XTD3Ll/vGbMmEvbOzoali9fHitXrow1a9bEyJEjY9KkSTFhwoQYPnx498g33rjlosWLvzZ+1ar22hPPfSLhnvsKBjaAcB+Yl6sJECBAgMAeK5BCuHcNGVL3/XnzPvzyuHGfXNba2nT7b34TnbfcErH//r/fy/r1Ufjwh+PsYjFOOO64reNff/1bH124cNHgjo7uPXZ5u/fChPvuueX2U8I9N3oPJkCAAAECtSWQQrjfPnPm0UunT//75198ca+b9tknur7whYjm5j4hC1/9anzwoYfi6MMPbzv+8cf/8pw771xWW+K5TyPcc1/BwAYQ7gPzcjUBAgQIENhjBWo93EsfkbnuIx+5YkVd3QXXv/ZaYfXXvx7R0hLx5JMRRx21fS/nnBOxePH2//v69bHPn/95fGTs2J5JW7YsvPzaa7/lXfe3HV/hntjfZuGe2MKMS4AAAQIEKiVQ6+H+6EknTbj3jDO+svT55yf/cP78KJ5/fhSWL4/ieefFQZ2dMW3atPj1r38dT112WcTll0dcfHE0P/BAzJs3Lw7aZ5+nZ9555xWHLV36eqX8EryvcE9sacI9sYUZlwABAgQIVEqg1sP9X+fMOenp97znC//3/vtHPPyNb0QceWQUliyJMR//eFxyySUxZsyYaGtri0WLFsXGjRujUCjElClT4rTTTosD9t133eFPPfVXs2677T8q5ZfgfYV7YksT7oktzLgECBAgQKBSArUe7j/4yEfOeXa//a66ubV18HNf/er2X0i9/fY49MorY9YHP9g1PKJ1Y8Rhy1esqBs+fHjstddeUV9fH4WIrqYtW5a9t7X1m8LdR2Uq9fenGvcV7tVQ9gwCBAgQIJCAQK2H+8KPfWzmc/vs81c3PfNM0wtf+9qb4X7k1VfHfzv33I4R3d2PbWhsnLF8xYqGoUOHxt577x31hcLWxq6uF4du3vzYMU888W8nP/TQSwmsolojese9WtJleo5wLxOk2xAgQIAAgdQFaj3cF1166dmtEydeteSOO4Ys/f73ez8qU3rH/eArrojZs2f3DGlq2vTa2rUjbrjhhli7dm0MGzYspk+fHkcddVSMHT16w9Rnn71qzuLFD6e+pzLOL9zLiFmNWwn3aih7BgECBAgQSECg1sP9tlmzjvnlYYf94wMPPzzq/k99KmLmzN5fTh00e3bMO/LI2HfffeOJJ56IH0+ZEsUFCyKuvjrqv/71uOiii+LwyZNfOOv++z99wsMPr0xgFdUaUbhXS7pMzxHuZYJ0GwIECBAgkLpArYf7E0cdNfbfzz33y60rVx56w5o1sW3Roje/DrLphBNi9OjR8eqRR0bxppve/DrIUX/6p/HRceNiYkPDv3940aJr9l21qiP1PZVxfuFeRsxq3Eq4V0PZMwgQIECAQAICxYjhtTzm8kmTGhZdeulfbujuvuKOO+5o6P3ax09/eucjf+Urcdadd8bJJ520eXhn519c8aUv3VzLry+P2QoRG/N4rmfunoBw3z03P0WAAAECBAjkILBgwYJDImLR5s2bj73nnnviia1bI+64Y/svqu74s35973e4H/7yy3HuuefG0KFDb21ubr78yiuvXJfDyB5JoGwCwr1slG5EgAABAgQIVENgwYIFh0fEtdu2bTv+qaeeigceeCDWl2I94s3vbj/xxBPjwAMPjLq6uqfq6+vnfe5zn3uqGrN5BoFKCgj3Suq6NwECBAgQIFARgWuuuWafrq6uBRFxWUQM6ujoiPb29hgxYkQ0NjZGsVjsKBQKi3/b8p9fsGDBixUZwk0JVFlAuFcZ3OMIECBAgACB8glcffXVk+rq6i4pFounRsTevw35UqT/rKGh4darrrpqRfme5E4E8hcQ7vnvwAQECBAgQIAAAQIEMgWEeyaRCwgQIECAAAECBAjkLyDc89+BCQgQIECAAAECBAhkCgj3TCIXECBAgAABAgQIEMhfQLjnvwMTECBAgAABAgQIEMgUEO6ZRC4gQIAAAQIECBAgkL+AcM9/ByYgQIAAAQIECBAgkCkg3DOJXECAAAECBAgQIEAgfwHhnv8OTECAAAECBAgQIEAgU0C4ZxK5gAABAgQIECBAgED+AsI9/x2YgAABAgQIECBAgECmgHDPJHIBAQIECBAgQIAAgfwFhHv+OzABAQIECBAgQIAAgUwB4Z5J5AICBAgQIECAAAEC+QsI9/x3YAICBAgQIECAAAECmQLCPZPIBQQIECBAgAABAgTyFxDu+e/ABAQIECBAgAABAgQyBYR7JpELCBAgQIAAAQIECOQvINzz34EJCBAgQIAAAQIECGQKCPdMIhcQIECAAAECBAgQyF9AuOe/AxMQIECAAAECBAgQyBQQ7plELiBAgAABAgQIECCQv4Bwz38HJiBAgAABAgQIECCQKSDcM4lcQIAAAQIECBAgQCB/AeGe/w5MQIAAAQIECBAgQCBTQLhnErmAAAECBAgQIECAQP4Cwj3/HZiAAAECBAgQIECAQKaAcM8kcgEBAgQIECBAgACB/AWEe/47MAEBAgQIECBAgACBTAHhnknkAgIECBAgQIAAAQL5Cwj3/HdgAgIECBAgQIAAAQKZAsI9k8gFBAgQIECAAAECBPIXEO7578AEBAgQIECAAAECBDIFhHsmkQsIECBAgAABAgQI5C8g3PPfgQkIECBAgAABAgQIZAoI90wiFxAgQIAAAQIECBDIX0C4578DExAgQIAAAQIECBDIFBDumUQuIECAAAECBAgQIJC/gHDPfwcmIECAAAECBAgQIJApINwziVxAgAABAgQIECBAIH8B4Z7/DkxAgAABAgQIECBAIFNAuGcSuYAAAQIECBAgQIBA/gLCPf8dmIAAAQIECBAgQIBApoBwzyRyAQECBAgQIECAAIH8BYR7/jswAQECBAgQIECAAIFMAeGeSeQCAgQIECBAgAABAvkLCPf8d2ACAgQIECBAgAABApkCwj2TyAUECBAgQIAAAQIE8hcQ7vnvwAQECBAgQIAAAQIEMgWEeyaRCwgQIECAAAECBAjkLyDc89+BCQgQIECAAAECBAhkCgj3TCIXECBAgAABAgQIEMhfQLjnvwMTECBAgAABAgQIEMgUEO6ZRC4gQIAAAQIECBAgkL+AcM9/ByYgQIAAAQIECBAgkCkg3DOJXECAAAECBAgQIEAgfwHhnv8OTECAAAECBAgQIEAgU0C4ZxK5gAABAgQIECBAgED+AsI9/x2YgAABAgQIECBAgECmgHDPJHIBAQIECBAgQIAAgfwFhHv+OzABAQIECBAgQIAAgUwB4Z5J5AICBAgQIECAAAEC+QsI9/x3YAICBAgQIECAAAECmQLCPZPIBQQIECBAgAABAgTyFxDu+e/ABAQIECBAgAABAgQyBYR7JpELCBAgQIAAAQIECOQvINzz34EJCBAgQIAAAQIECGQKCPdMIhcQIECAAAECBAgQyF9AuOe/AxMQIECAAAECBAgQyBQQ7plELiBAgAABAgQIECCQv4Bwz38HJiBAgAABAgQIECCQKSDcM4lcQIAAAQIECBAgQCB/AeGe/w5MQIAAAQIECBAgQCBTQLhnErmAAAECBAgQIECAQP4Cwj3/HZiAAAECBAgQIECAQKaAcM8kcgEBAgQIECBAgACB/AWEe/47MAEBAgQIECBAgACBTAHhnknkAgIECBAgQIAAAQL5Cwj3/HdgAgIECBAgQIAAAQKZAsI9k8gFBAgQIECAAAECBPIXEO7578AEBAgQIECAAAECBDIFhHsmkQsIECBAgAABAgQI5C8g3PPfgQkIECBAgAABAgQIZAoI90wiFxAgQIAAAQIECBDIX0C4578DExAgQIAAAQIECBDIFBDumUQuIECAAAECBAgQIJC/gHDPfwcmIECAAAECBAgQIJApINwziVxAgAABAgQIECBAIH8B4Z7/DkxAgAABAgQIECBAIFNAuGcSuYAAAQIECBAgQIBA/gLCPf8dmIAAAQIECBAgQIBApoBwzyRyAQECBAgQIECAAIH8BYR7/jswAQECBAgQIECAAIFMAeGeSeQCAgQIECBAgAABAvkLCPf8d2ACAgQIECBAgAABApkCwj2TyAUECBAgQIAAAQIE8hcQ7vnvwAQECBAgQIAAAQIEMgWEeyaRCwgQIECAAAECBAjkLyDc89+BCQgQIECAAAECBAhkCgj3TCIXECBAgAABAgQIEMhfQLjnvwMTECBAgAABAgQIEMgUEO6ZRC4gQIAAAQIECBAgkL+AcM9/ByYgQIAAAQIECBAgkCkg3DOJXECAAAECBAgQIEAgfwHhnv8OTECAAAECBAgQIEAgU0C4ZxK5gAABAgQIECBAgED+AsI9/x2YgAABAgQIECBAgECmgHDPJHIBAQIECBAgQIAAgfwFhHv+OzABAQIECBAgQIAAgUwB4Z5J5AICBAgQIECAAAEC+QsI9/x3YAICBAgQIECAAAECmQLCPZPIBQQIECBAgAABAgTyFxDu+e/ABAQIECBAgAABAgQyBYR7JpELCBAgQIAAAQIECOQvINzz34EJCBAgQIAAAQIECGQKCPdMIhcQIECAAAECBAgQyF9AuOe/AxMQIECAAAECBAgQyBQQ7plELiBAgAABAgQIECCQv4Bwz38HJiBAgAABAgQIECCQKSDcM4lcQIAAAQIECBAgQCB/AeGe/w5MQIAAAQIECBAgQCBTQLhnErmAAAECBAgQIECAQP4Cwj3/HZiAAAECBAgQIECAQKaAcM8kcgEBAgQIECBAgACB/AWEe/47MAEBAgQIECBAgACBTAHhnknkAgIECBAgQIAAAQL5Cwj3/HdgAgIECBAgQIAAAQKZAsI9k8gFBAgQIECAAAECBPIXEO7578AEBAgQIECAAAECBDIFhHsmkQsIECBAgAABAgQI5C8g3PPfgQkIECBAgAABAgQIZAoI90wiFxAgQIAAAQIECBDIX0C4578DExAgQIAAAQIECBDIFBDumUQuIECAAAECBAgQIJC/gHDPfwcmIECAAAECBAgQIJApINwziVxAgAABAgQIECBAIH8B4Z7/DkxAgAABAgQIECBAIFNAuGcSuYAAAQIECBAgQIBA/gLCPf8dmIAAAQIECBAgQIBApoBwzyRyAQECBAgQIECAAIH8Bf4/2wMJW/v5tI0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59" y="1076325"/>
            <a:ext cx="7732565" cy="50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67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44</a:t>
            </a:fld>
            <a:endParaRPr lang="hu-HU" alt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22" y="283866"/>
            <a:ext cx="5717511" cy="571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4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45</a:t>
            </a:fld>
            <a:endParaRPr lang="hu-HU" alt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06" y="844062"/>
            <a:ext cx="8250709" cy="44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75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46</a:t>
            </a:fld>
            <a:endParaRPr lang="hu-HU" altLang="hu-HU"/>
          </a:p>
        </p:txBody>
      </p:sp>
      <p:pic>
        <p:nvPicPr>
          <p:cNvPr id="54274" name="Picture 2" descr="Schematic of the Fairchild 9040 flip-flop chip. From Fairchild 1970 Data Catalog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53" y="1426866"/>
            <a:ext cx="4894439" cy="40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Die photo of the Fairchild 9040 flip-flop. From the commemorative brochur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1" y="1660992"/>
            <a:ext cx="3620258" cy="36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193278" y="672635"/>
            <a:ext cx="3365024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Fairchild</a:t>
            </a:r>
            <a:r>
              <a:rPr lang="hu-HU" dirty="0"/>
              <a:t> </a:t>
            </a:r>
            <a:r>
              <a:rPr lang="hu-HU" dirty="0" smtClean="0"/>
              <a:t>9040 bipoláris flip-</a:t>
            </a:r>
            <a:r>
              <a:rPr lang="hu-HU" dirty="0" err="1" smtClean="0"/>
              <a:t>flop</a:t>
            </a:r>
            <a:endParaRPr lang="hu-HU" dirty="0"/>
          </a:p>
        </p:txBody>
      </p:sp>
      <p:pic>
        <p:nvPicPr>
          <p:cNvPr id="54278" name="Picture 6" descr="https://static.righto.com/images/pentium-rug/flatp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52517" y="137802"/>
            <a:ext cx="2487141" cy="96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03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BIPOLÁRIS TRANZISZTOROK JELLEGGÖRBÉ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81" y="2787906"/>
            <a:ext cx="5592082" cy="376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47</a:t>
            </a:fld>
            <a:endParaRPr lang="hu-HU" altLang="hu-HU"/>
          </a:p>
        </p:txBody>
      </p:sp>
      <p:sp>
        <p:nvSpPr>
          <p:cNvPr id="6" name="Téglalap 5"/>
          <p:cNvSpPr/>
          <p:nvPr/>
        </p:nvSpPr>
        <p:spPr>
          <a:xfrm>
            <a:off x="2140069" y="136792"/>
            <a:ext cx="4974439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C00000"/>
                </a:solidFill>
              </a:rPr>
              <a:t>I</a:t>
            </a:r>
            <a:r>
              <a:rPr lang="hu-HU" sz="2800" b="1" baseline="30000" dirty="0">
                <a:solidFill>
                  <a:srgbClr val="C00000"/>
                </a:solidFill>
              </a:rPr>
              <a:t>2</a:t>
            </a:r>
            <a:r>
              <a:rPr lang="hu-HU" sz="2800" b="1" dirty="0">
                <a:solidFill>
                  <a:srgbClr val="C00000"/>
                </a:solidFill>
              </a:rPr>
              <a:t>L, egy reményteli zsákutca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095" y="595379"/>
            <a:ext cx="5094658" cy="2803631"/>
          </a:xfrm>
          <a:prstGeom prst="rect">
            <a:avLst/>
          </a:prstGeom>
        </p:spPr>
      </p:pic>
      <p:sp>
        <p:nvSpPr>
          <p:cNvPr id="8" name="Ív 7"/>
          <p:cNvSpPr/>
          <p:nvPr/>
        </p:nvSpPr>
        <p:spPr bwMode="auto">
          <a:xfrm>
            <a:off x="3540033" y="4349928"/>
            <a:ext cx="316707" cy="3261216"/>
          </a:xfrm>
          <a:prstGeom prst="arc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732610" y="1199969"/>
            <a:ext cx="1310355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0.6 V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1571665" y="2407872"/>
            <a:ext cx="723275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0.1 </a:t>
            </a:r>
            <a:r>
              <a:rPr lang="hu-HU" dirty="0"/>
              <a:t>V</a:t>
            </a:r>
          </a:p>
        </p:txBody>
      </p:sp>
      <p:cxnSp>
        <p:nvCxnSpPr>
          <p:cNvPr id="13" name="Egyenes összekötő 12"/>
          <p:cNvCxnSpPr/>
          <p:nvPr/>
        </p:nvCxnSpPr>
        <p:spPr bwMode="auto">
          <a:xfrm>
            <a:off x="914400" y="927463"/>
            <a:ext cx="1018902" cy="106973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Szövegdoboz 13"/>
          <p:cNvSpPr txBox="1"/>
          <p:nvPr/>
        </p:nvSpPr>
        <p:spPr>
          <a:xfrm>
            <a:off x="920522" y="716509"/>
            <a:ext cx="2122443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rgbClr val="FF0000"/>
                </a:solidFill>
              </a:rPr>
              <a:t>Következő fokozat</a:t>
            </a:r>
            <a:endParaRPr lang="hu-HU" sz="1100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66206" y="3931920"/>
            <a:ext cx="1854925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</a:t>
            </a:r>
            <a:r>
              <a:rPr lang="hu-HU" baseline="30000" dirty="0" smtClean="0"/>
              <a:t>2</a:t>
            </a:r>
            <a:r>
              <a:rPr lang="hu-HU" dirty="0" smtClean="0"/>
              <a:t>L </a:t>
            </a:r>
            <a:r>
              <a:rPr lang="hu-HU" dirty="0" err="1" smtClean="0"/>
              <a:t>alapinverter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4512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48</a:t>
            </a:fld>
            <a:endParaRPr lang="hu-HU" altLang="hu-HU"/>
          </a:p>
        </p:txBody>
      </p:sp>
      <p:pic>
        <p:nvPicPr>
          <p:cNvPr id="100354" name="Picture 2" descr="Miscellaneous logic circuits in the 76477 sound effects chi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0" y="4109544"/>
            <a:ext cx="7820025" cy="21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Implementation of a I2L gate. Note that it has a single input and multiple outputs. Icc is the injected current. From &quot;Integrated Injection Logic: A Bipolar LSI Technique&quot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7" y="606574"/>
            <a:ext cx="33337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Technologie I2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69" y="718457"/>
            <a:ext cx="4081493" cy="227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78" y="2405567"/>
            <a:ext cx="2886075" cy="1581150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3644537" y="1691748"/>
            <a:ext cx="2116183" cy="913496"/>
            <a:chOff x="990600" y="3962400"/>
            <a:chExt cx="3276600" cy="1066800"/>
          </a:xfrm>
          <a:noFill/>
        </p:grpSpPr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3657600" y="5029200"/>
              <a:ext cx="609600" cy="0"/>
            </a:xfrm>
            <a:prstGeom prst="line">
              <a:avLst/>
            </a:prstGeom>
            <a:grp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1981200" y="4267200"/>
              <a:ext cx="2286000" cy="0"/>
            </a:xfrm>
            <a:prstGeom prst="line">
              <a:avLst/>
            </a:prstGeom>
            <a:grp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990600" y="5029200"/>
              <a:ext cx="2819400" cy="0"/>
            </a:xfrm>
            <a:prstGeom prst="line">
              <a:avLst/>
            </a:prstGeom>
            <a:grp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990600" y="4267200"/>
              <a:ext cx="990600" cy="0"/>
            </a:xfrm>
            <a:prstGeom prst="line">
              <a:avLst/>
            </a:prstGeom>
            <a:grp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990600" y="4572000"/>
              <a:ext cx="990600" cy="0"/>
            </a:xfrm>
            <a:prstGeom prst="line">
              <a:avLst/>
            </a:prstGeom>
            <a:grp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990600" y="3962400"/>
              <a:ext cx="990600" cy="0"/>
            </a:xfrm>
            <a:prstGeom prst="line">
              <a:avLst/>
            </a:prstGeom>
            <a:grp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 flipV="1">
              <a:off x="1981200" y="3962400"/>
              <a:ext cx="0" cy="609600"/>
            </a:xfrm>
            <a:prstGeom prst="line">
              <a:avLst/>
            </a:prstGeom>
            <a:grp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3814354" y="2886891"/>
            <a:ext cx="4610508" cy="93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Táplálás: laterális </a:t>
            </a:r>
            <a:r>
              <a:rPr lang="hu-HU" dirty="0" err="1" smtClean="0"/>
              <a:t>pnp</a:t>
            </a:r>
            <a:r>
              <a:rPr lang="hu-HU" dirty="0" smtClean="0"/>
              <a:t> áramgenerátorral</a:t>
            </a:r>
          </a:p>
          <a:p>
            <a:r>
              <a:rPr lang="hu-HU" dirty="0" smtClean="0"/>
              <a:t>Vezérlés: a bázison független kollektorokról</a:t>
            </a:r>
          </a:p>
          <a:p>
            <a:r>
              <a:rPr lang="hu-HU" dirty="0" smtClean="0"/>
              <a:t>Közös </a:t>
            </a:r>
            <a:r>
              <a:rPr lang="hu-HU" dirty="0" err="1" smtClean="0"/>
              <a:t>npn</a:t>
            </a:r>
            <a:r>
              <a:rPr lang="hu-HU" dirty="0" smtClean="0"/>
              <a:t> emitter a földelés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082" y="235133"/>
            <a:ext cx="1212729" cy="1163230"/>
          </a:xfrm>
          <a:prstGeom prst="rect">
            <a:avLst/>
          </a:prstGeom>
        </p:spPr>
      </p:pic>
      <p:cxnSp>
        <p:nvCxnSpPr>
          <p:cNvPr id="17" name="Egyenes összekötő 16"/>
          <p:cNvCxnSpPr/>
          <p:nvPr/>
        </p:nvCxnSpPr>
        <p:spPr bwMode="auto">
          <a:xfrm>
            <a:off x="7876904" y="1450615"/>
            <a:ext cx="1065711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Egyenes összekötő 20"/>
          <p:cNvCxnSpPr/>
          <p:nvPr/>
        </p:nvCxnSpPr>
        <p:spPr bwMode="auto">
          <a:xfrm flipV="1">
            <a:off x="8424862" y="1284729"/>
            <a:ext cx="0" cy="11363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Egyenes összekötő 24"/>
          <p:cNvCxnSpPr/>
          <p:nvPr/>
        </p:nvCxnSpPr>
        <p:spPr bwMode="auto">
          <a:xfrm flipV="1">
            <a:off x="8442881" y="1181393"/>
            <a:ext cx="1" cy="28164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églalap 25"/>
          <p:cNvSpPr/>
          <p:nvPr/>
        </p:nvSpPr>
        <p:spPr>
          <a:xfrm>
            <a:off x="2153132" y="162916"/>
            <a:ext cx="4974439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C00000"/>
                </a:solidFill>
              </a:rPr>
              <a:t>I</a:t>
            </a:r>
            <a:r>
              <a:rPr lang="hu-HU" sz="2800" b="1" baseline="30000" dirty="0">
                <a:solidFill>
                  <a:srgbClr val="C00000"/>
                </a:solidFill>
              </a:rPr>
              <a:t>2</a:t>
            </a:r>
            <a:r>
              <a:rPr lang="hu-HU" sz="2800" b="1" dirty="0">
                <a:solidFill>
                  <a:srgbClr val="C00000"/>
                </a:solidFill>
              </a:rPr>
              <a:t>L, egy reményteli zsákutca</a:t>
            </a:r>
          </a:p>
        </p:txBody>
      </p:sp>
    </p:spTree>
    <p:extLst>
      <p:ext uri="{BB962C8B-B14F-4D97-AF65-F5344CB8AC3E}">
        <p14:creationId xmlns:p14="http://schemas.microsoft.com/office/powerpoint/2010/main" val="1533371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49</a:t>
            </a:fld>
            <a:endParaRPr lang="hu-HU" altLang="hu-HU"/>
          </a:p>
        </p:txBody>
      </p:sp>
      <p:pic>
        <p:nvPicPr>
          <p:cNvPr id="61442" name="Picture 2" descr="Integrated Injection Logic-Present and F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74" y="875584"/>
            <a:ext cx="5873750" cy="277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CA3161 Die Decodier-Matr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6" y="3034602"/>
            <a:ext cx="8378646" cy="31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83771" y="211015"/>
            <a:ext cx="786731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I</a:t>
            </a:r>
            <a:r>
              <a:rPr lang="hu-HU" sz="3200" b="1" baseline="30000" dirty="0" smtClean="0">
                <a:solidFill>
                  <a:srgbClr val="C00000"/>
                </a:solidFill>
              </a:rPr>
              <a:t>2</a:t>
            </a:r>
            <a:r>
              <a:rPr lang="hu-HU" sz="3200" b="1" dirty="0" smtClean="0">
                <a:solidFill>
                  <a:srgbClr val="C00000"/>
                </a:solidFill>
              </a:rPr>
              <a:t>L, egy reményteli zsákutca</a:t>
            </a:r>
            <a:endParaRPr lang="hu-H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8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PUBL\TermVil\2abr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41" y="174625"/>
            <a:ext cx="5324475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52251" y="2644037"/>
            <a:ext cx="2385951" cy="1557349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„Rákapcsoltuk a tápfeszültséget, és az áramkör 1,3 MHz-en, körülbelül </a:t>
            </a:r>
            <a:r>
              <a:rPr lang="en-US" alt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0.</a:t>
            </a:r>
            <a:r>
              <a:rPr lang="hu-HU" altLang="hu-H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 V amplitúdóval azonnal oszcillálni kezdett” </a:t>
            </a:r>
            <a:endParaRPr lang="en-US" altLang="hu-HU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16429" y="998517"/>
            <a:ext cx="2819400" cy="3762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bg1"/>
                </a:solidFill>
                <a:latin typeface="Bookman Old Style" panose="02050604050505020204" pitchFamily="18" charset="0"/>
              </a:rPr>
              <a:t>1958 szeptember 12</a:t>
            </a:r>
            <a:endParaRPr lang="en-US" altLang="hu-HU" sz="1800" b="1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41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50</a:t>
            </a:fld>
            <a:endParaRPr lang="hu-HU" altLang="hu-HU"/>
          </a:p>
        </p:txBody>
      </p:sp>
      <p:pic>
        <p:nvPicPr>
          <p:cNvPr id="99330" name="Picture 2" descr="a look inside the chips on the SX-70 camera (T.I.) OpenSX7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colorTemperature colorTemp="8747"/>
                    </a14:imgEffect>
                    <a14:imgEffect>
                      <a14:saturation sat="130000"/>
                    </a14:imgEffect>
                    <a14:imgEffect>
                      <a14:brightnessContrast bright="-1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3" y="1005840"/>
            <a:ext cx="8355996" cy="52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045029" y="457200"/>
            <a:ext cx="7379834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Házifeladat: </a:t>
            </a:r>
            <a:r>
              <a:rPr lang="hu-HU" dirty="0"/>
              <a:t>I</a:t>
            </a:r>
            <a:r>
              <a:rPr lang="hu-HU" baseline="30000" dirty="0"/>
              <a:t>2</a:t>
            </a:r>
            <a:r>
              <a:rPr lang="hu-HU" dirty="0"/>
              <a:t>L </a:t>
            </a:r>
            <a:r>
              <a:rPr lang="hu-HU" dirty="0" smtClean="0"/>
              <a:t>visszafejtés (</a:t>
            </a:r>
            <a:r>
              <a:rPr lang="hu-HU" dirty="0" err="1" smtClean="0"/>
              <a:t>reverse</a:t>
            </a:r>
            <a:r>
              <a:rPr lang="hu-HU" dirty="0" smtClean="0"/>
              <a:t> </a:t>
            </a:r>
            <a:r>
              <a:rPr lang="hu-HU" dirty="0" err="1" smtClean="0"/>
              <a:t>engineering</a:t>
            </a:r>
            <a:r>
              <a:rPr lang="hu-HU" dirty="0" smtClean="0"/>
              <a:t>)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1709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51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934921" y="199065"/>
            <a:ext cx="6977295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C00000"/>
                </a:solidFill>
                <a:latin typeface="Segoe UI" panose="020B0502040204020203" pitchFamily="34" charset="0"/>
              </a:rPr>
              <a:t>Tesla </a:t>
            </a:r>
            <a:r>
              <a:rPr lang="hu-HU" dirty="0" smtClean="0">
                <a:solidFill>
                  <a:srgbClr val="C00000"/>
                </a:solidFill>
                <a:latin typeface="Segoe UI" panose="020B0502040204020203" pitchFamily="34" charset="0"/>
              </a:rPr>
              <a:t>MH74S287 bipoláris programozható, csak olvasható memória</a:t>
            </a:r>
            <a:endParaRPr lang="hu-HU" dirty="0">
              <a:solidFill>
                <a:srgbClr val="C00000"/>
              </a:solidFill>
            </a:endParaRPr>
          </a:p>
        </p:txBody>
      </p:sp>
      <p:pic>
        <p:nvPicPr>
          <p:cNvPr id="6" name="Picture 2" descr="MH74S287 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8" y="729111"/>
            <a:ext cx="7792720" cy="564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52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52</a:t>
            </a:fld>
            <a:endParaRPr lang="hu-HU" altLang="hu-HU"/>
          </a:p>
        </p:txBody>
      </p:sp>
      <p:pic>
        <p:nvPicPr>
          <p:cNvPr id="55298" name="Picture 2" descr="MH74S287 Die Speicherzel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93" y="298324"/>
            <a:ext cx="7777647" cy="5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99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53</a:t>
            </a:fld>
            <a:endParaRPr lang="hu-HU" altLang="hu-HU"/>
          </a:p>
        </p:txBody>
      </p:sp>
      <p:pic>
        <p:nvPicPr>
          <p:cNvPr id="62466" name="Picture 2" descr="https://www.richis-lab.de/images/logic/01x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" y="1198880"/>
            <a:ext cx="7320183" cy="495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895600" y="365149"/>
            <a:ext cx="5882640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0000"/>
                </a:solidFill>
                <a:latin typeface="Verdana" panose="020B0604030504040204" pitchFamily="34" charset="0"/>
              </a:rPr>
              <a:t>6,1mm x </a:t>
            </a:r>
            <a:r>
              <a:rPr lang="hu-HU" dirty="0" smtClean="0">
                <a:solidFill>
                  <a:srgbClr val="000000"/>
                </a:solidFill>
                <a:latin typeface="Verdana" panose="020B0604030504040204" pitchFamily="34" charset="0"/>
              </a:rPr>
              <a:t>4,1mm, </a:t>
            </a:r>
            <a:r>
              <a:rPr lang="hu-HU" dirty="0"/>
              <a:t> 0,8µm </a:t>
            </a:r>
            <a:r>
              <a:rPr lang="hu-HU" dirty="0" smtClean="0"/>
              <a:t>CMOS </a:t>
            </a:r>
            <a:r>
              <a:rPr lang="hu-HU" dirty="0" err="1" smtClean="0"/>
              <a:t>process</a:t>
            </a:r>
            <a:endParaRPr lang="hu-HU" dirty="0"/>
          </a:p>
        </p:txBody>
      </p:sp>
      <p:pic>
        <p:nvPicPr>
          <p:cNvPr id="62468" name="Picture 4" descr="https://www.richis-lab.de/images/logic/01x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" y="214108"/>
            <a:ext cx="1327785" cy="13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6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Tartalom helye 3" descr="Neikei_Presentation_2009_Tahir_Ghani.pdf (SECURED)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990" y="11974"/>
            <a:ext cx="8429625" cy="6324600"/>
          </a:xfrm>
        </p:spPr>
      </p:pic>
      <p:cxnSp>
        <p:nvCxnSpPr>
          <p:cNvPr id="51203" name="Egyenes összekötő 4"/>
          <p:cNvCxnSpPr>
            <a:cxnSpLocks noChangeShapeType="1"/>
          </p:cNvCxnSpPr>
          <p:nvPr/>
        </p:nvCxnSpPr>
        <p:spPr bwMode="auto">
          <a:xfrm>
            <a:off x="3563938" y="1081088"/>
            <a:ext cx="0" cy="863600"/>
          </a:xfrm>
          <a:prstGeom prst="line">
            <a:avLst/>
          </a:prstGeom>
          <a:noFill/>
          <a:ln w="603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4" name="Egyenes összekötő nyíllal 6"/>
          <p:cNvCxnSpPr>
            <a:cxnSpLocks noChangeShapeType="1"/>
          </p:cNvCxnSpPr>
          <p:nvPr/>
        </p:nvCxnSpPr>
        <p:spPr bwMode="auto">
          <a:xfrm>
            <a:off x="3563938" y="1268413"/>
            <a:ext cx="3384550" cy="0"/>
          </a:xfrm>
          <a:prstGeom prst="straightConnector1">
            <a:avLst/>
          </a:prstGeom>
          <a:noFill/>
          <a:ln w="603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zövegdoboz 7"/>
          <p:cNvSpPr txBox="1"/>
          <p:nvPr/>
        </p:nvSpPr>
        <p:spPr>
          <a:xfrm>
            <a:off x="3527425" y="1311275"/>
            <a:ext cx="14049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hu-HU" b="1" dirty="0">
                <a:solidFill>
                  <a:srgbClr val="C00000"/>
                </a:solidFill>
                <a:latin typeface="+mn-lt"/>
              </a:rPr>
              <a:t>CMOS</a:t>
            </a:r>
          </a:p>
        </p:txBody>
      </p:sp>
      <p:sp>
        <p:nvSpPr>
          <p:cNvPr id="51206" name="Téglalap 9"/>
          <p:cNvSpPr>
            <a:spLocks noChangeArrowheads="1"/>
          </p:cNvSpPr>
          <p:nvPr/>
        </p:nvSpPr>
        <p:spPr bwMode="auto">
          <a:xfrm>
            <a:off x="1730646" y="1336177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b="1" dirty="0">
                <a:solidFill>
                  <a:srgbClr val="00B050"/>
                </a:solidFill>
                <a:latin typeface="Arial" panose="020B0604020202020204" pitchFamily="34" charset="0"/>
              </a:rPr>
              <a:t>NMOS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8250" y="3357563"/>
            <a:ext cx="12239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hu-HU" sz="1600" dirty="0">
                <a:solidFill>
                  <a:srgbClr val="FF0000"/>
                </a:solidFill>
                <a:latin typeface="+mj-lt"/>
              </a:rPr>
              <a:t>copper</a:t>
            </a:r>
          </a:p>
        </p:txBody>
      </p:sp>
      <p:sp>
        <p:nvSpPr>
          <p:cNvPr id="2" name="Téglalap 1"/>
          <p:cNvSpPr/>
          <p:nvPr/>
        </p:nvSpPr>
        <p:spPr>
          <a:xfrm>
            <a:off x="1036365" y="4122180"/>
            <a:ext cx="864339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b="1" dirty="0" smtClean="0">
                <a:solidFill>
                  <a:srgbClr val="FF0000"/>
                </a:solidFill>
              </a:rPr>
              <a:t>PMOS</a:t>
            </a:r>
            <a:endParaRPr lang="hu-HU" alt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Tartalom helye 3" descr="Neikei_Presentation_2009_Tahir_Ghani.pdf (SECURED)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990" y="11974"/>
            <a:ext cx="8429625" cy="6324600"/>
          </a:xfrm>
        </p:spPr>
      </p:pic>
      <p:cxnSp>
        <p:nvCxnSpPr>
          <p:cNvPr id="51203" name="Egyenes összekötő 4"/>
          <p:cNvCxnSpPr>
            <a:cxnSpLocks noChangeShapeType="1"/>
          </p:cNvCxnSpPr>
          <p:nvPr/>
        </p:nvCxnSpPr>
        <p:spPr bwMode="auto">
          <a:xfrm>
            <a:off x="3563938" y="1081088"/>
            <a:ext cx="0" cy="863600"/>
          </a:xfrm>
          <a:prstGeom prst="line">
            <a:avLst/>
          </a:prstGeom>
          <a:noFill/>
          <a:ln w="603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4" name="Egyenes összekötő nyíllal 6"/>
          <p:cNvCxnSpPr>
            <a:cxnSpLocks noChangeShapeType="1"/>
          </p:cNvCxnSpPr>
          <p:nvPr/>
        </p:nvCxnSpPr>
        <p:spPr bwMode="auto">
          <a:xfrm>
            <a:off x="3563938" y="1268413"/>
            <a:ext cx="3384550" cy="0"/>
          </a:xfrm>
          <a:prstGeom prst="straightConnector1">
            <a:avLst/>
          </a:prstGeom>
          <a:noFill/>
          <a:ln w="603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zövegdoboz 7"/>
          <p:cNvSpPr txBox="1"/>
          <p:nvPr/>
        </p:nvSpPr>
        <p:spPr>
          <a:xfrm>
            <a:off x="3527425" y="1311275"/>
            <a:ext cx="14049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hu-HU" b="1" dirty="0">
                <a:solidFill>
                  <a:srgbClr val="C00000"/>
                </a:solidFill>
                <a:latin typeface="+mn-lt"/>
              </a:rPr>
              <a:t>CMOS</a:t>
            </a:r>
          </a:p>
        </p:txBody>
      </p:sp>
      <p:sp>
        <p:nvSpPr>
          <p:cNvPr id="51206" name="Téglalap 9"/>
          <p:cNvSpPr>
            <a:spLocks noChangeArrowheads="1"/>
          </p:cNvSpPr>
          <p:nvPr/>
        </p:nvSpPr>
        <p:spPr bwMode="auto">
          <a:xfrm>
            <a:off x="1730646" y="1336177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b="1" dirty="0">
                <a:solidFill>
                  <a:srgbClr val="00B050"/>
                </a:solidFill>
                <a:latin typeface="Arial" panose="020B0604020202020204" pitchFamily="34" charset="0"/>
              </a:rPr>
              <a:t>NMOS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8250" y="3357563"/>
            <a:ext cx="12239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hu-HU" sz="1600" dirty="0">
                <a:solidFill>
                  <a:srgbClr val="FF0000"/>
                </a:solidFill>
                <a:latin typeface="+mj-lt"/>
              </a:rPr>
              <a:t>copper</a:t>
            </a:r>
          </a:p>
        </p:txBody>
      </p:sp>
      <p:sp>
        <p:nvSpPr>
          <p:cNvPr id="2" name="Téglalap 1"/>
          <p:cNvSpPr/>
          <p:nvPr/>
        </p:nvSpPr>
        <p:spPr>
          <a:xfrm>
            <a:off x="1036365" y="4122180"/>
            <a:ext cx="864339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b="1" dirty="0" smtClean="0">
                <a:solidFill>
                  <a:srgbClr val="FF0000"/>
                </a:solidFill>
              </a:rPr>
              <a:t>PMOS</a:t>
            </a:r>
            <a:endParaRPr lang="hu-HU" altLang="hu-HU" b="1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 rot="16200000">
            <a:off x="3905614" y="1481480"/>
            <a:ext cx="1728377" cy="824995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endParaRPr lang="hu-HU" dirty="0" smtClean="0">
              <a:solidFill>
                <a:srgbClr val="202122"/>
              </a:solidFill>
              <a:hlinkClick r:id="rId3" tooltip="20 μm process"/>
            </a:endParaRPr>
          </a:p>
          <a:p>
            <a:endParaRPr lang="hu-HU" dirty="0">
              <a:solidFill>
                <a:srgbClr val="202122"/>
              </a:solidFill>
              <a:hlinkClick r:id="rId3" tooltip="20 μm process"/>
            </a:endParaRPr>
          </a:p>
          <a:p>
            <a:r>
              <a:rPr lang="el-GR" dirty="0" smtClean="0">
                <a:solidFill>
                  <a:srgbClr val="202122"/>
                </a:solidFill>
                <a:hlinkClick r:id="rId3" tooltip="20 μm process"/>
              </a:rPr>
              <a:t>20</a:t>
            </a:r>
            <a:r>
              <a:rPr lang="el-GR" dirty="0">
                <a:solidFill>
                  <a:srgbClr val="202122"/>
                </a:solidFill>
                <a:hlinkClick r:id="rId3" tooltip="20 μm process"/>
              </a:rPr>
              <a:t> μ</a:t>
            </a:r>
            <a:r>
              <a:rPr lang="hu-HU" dirty="0">
                <a:solidFill>
                  <a:srgbClr val="202122"/>
                </a:solidFill>
                <a:hlinkClick r:id="rId3" tooltip="20 μm process"/>
              </a:rPr>
              <a:t>m</a:t>
            </a:r>
            <a:r>
              <a:rPr lang="hu-HU" dirty="0">
                <a:solidFill>
                  <a:srgbClr val="202122"/>
                </a:solidFill>
              </a:rPr>
              <a:t> – 1968</a:t>
            </a:r>
          </a:p>
          <a:p>
            <a:r>
              <a:rPr lang="hu-HU" dirty="0">
                <a:solidFill>
                  <a:srgbClr val="202122"/>
                </a:solidFill>
                <a:hlinkClick r:id="rId4" tooltip="10 μm process"/>
              </a:rPr>
              <a:t>10 </a:t>
            </a:r>
            <a:r>
              <a:rPr lang="el-GR" dirty="0">
                <a:solidFill>
                  <a:srgbClr val="202122"/>
                </a:solidFill>
                <a:hlinkClick r:id="rId4" tooltip="10 μm process"/>
              </a:rPr>
              <a:t>μ</a:t>
            </a:r>
            <a:r>
              <a:rPr lang="hu-HU" dirty="0">
                <a:solidFill>
                  <a:srgbClr val="202122"/>
                </a:solidFill>
                <a:hlinkClick r:id="rId4" tooltip="10 μm process"/>
              </a:rPr>
              <a:t>m</a:t>
            </a:r>
            <a:r>
              <a:rPr lang="hu-HU" dirty="0">
                <a:solidFill>
                  <a:srgbClr val="202122"/>
                </a:solidFill>
              </a:rPr>
              <a:t> – 1971</a:t>
            </a:r>
          </a:p>
          <a:p>
            <a:r>
              <a:rPr lang="hu-HU" dirty="0">
                <a:solidFill>
                  <a:srgbClr val="202122"/>
                </a:solidFill>
                <a:hlinkClick r:id="rId5" tooltip="6 μm process"/>
              </a:rPr>
              <a:t>6 </a:t>
            </a:r>
            <a:r>
              <a:rPr lang="el-GR" dirty="0">
                <a:solidFill>
                  <a:srgbClr val="202122"/>
                </a:solidFill>
                <a:hlinkClick r:id="rId5" tooltip="6 μm process"/>
              </a:rPr>
              <a:t>μ</a:t>
            </a:r>
            <a:r>
              <a:rPr lang="hu-HU" dirty="0">
                <a:solidFill>
                  <a:srgbClr val="202122"/>
                </a:solidFill>
                <a:hlinkClick r:id="rId5" tooltip="6 μm process"/>
              </a:rPr>
              <a:t>m</a:t>
            </a:r>
            <a:r>
              <a:rPr lang="hu-HU" dirty="0">
                <a:solidFill>
                  <a:srgbClr val="202122"/>
                </a:solidFill>
              </a:rPr>
              <a:t> – 1974</a:t>
            </a:r>
          </a:p>
          <a:p>
            <a:r>
              <a:rPr lang="hu-HU" dirty="0">
                <a:solidFill>
                  <a:srgbClr val="202122"/>
                </a:solidFill>
                <a:hlinkClick r:id="rId6" tooltip="3 μm process"/>
              </a:rPr>
              <a:t>3 </a:t>
            </a:r>
            <a:r>
              <a:rPr lang="el-GR" dirty="0">
                <a:solidFill>
                  <a:srgbClr val="202122"/>
                </a:solidFill>
                <a:hlinkClick r:id="rId6" tooltip="3 μm process"/>
              </a:rPr>
              <a:t>μ</a:t>
            </a:r>
            <a:r>
              <a:rPr lang="hu-HU" dirty="0">
                <a:solidFill>
                  <a:srgbClr val="202122"/>
                </a:solidFill>
                <a:hlinkClick r:id="rId6" tooltip="3 μm process"/>
              </a:rPr>
              <a:t>m</a:t>
            </a:r>
            <a:r>
              <a:rPr lang="hu-HU" dirty="0">
                <a:solidFill>
                  <a:srgbClr val="202122"/>
                </a:solidFill>
              </a:rPr>
              <a:t> – 1977</a:t>
            </a:r>
          </a:p>
          <a:p>
            <a:r>
              <a:rPr lang="hu-HU" dirty="0">
                <a:solidFill>
                  <a:srgbClr val="202122"/>
                </a:solidFill>
              </a:rPr>
              <a:t> </a:t>
            </a:r>
            <a:r>
              <a:rPr lang="hu-HU" dirty="0">
                <a:solidFill>
                  <a:srgbClr val="202122"/>
                </a:solidFill>
                <a:hlinkClick r:id="rId7" tooltip="1.5 μm process"/>
              </a:rPr>
              <a:t>1.5 </a:t>
            </a:r>
            <a:r>
              <a:rPr lang="el-GR" dirty="0">
                <a:solidFill>
                  <a:srgbClr val="202122"/>
                </a:solidFill>
                <a:hlinkClick r:id="rId7" tooltip="1.5 μm process"/>
              </a:rPr>
              <a:t>μ</a:t>
            </a:r>
            <a:r>
              <a:rPr lang="hu-HU" dirty="0">
                <a:solidFill>
                  <a:srgbClr val="202122"/>
                </a:solidFill>
                <a:hlinkClick r:id="rId7" tooltip="1.5 μm process"/>
              </a:rPr>
              <a:t>m</a:t>
            </a:r>
            <a:r>
              <a:rPr lang="hu-HU" dirty="0">
                <a:solidFill>
                  <a:srgbClr val="202122"/>
                </a:solidFill>
              </a:rPr>
              <a:t> – 1981</a:t>
            </a:r>
          </a:p>
          <a:p>
            <a:r>
              <a:rPr lang="hu-HU" dirty="0">
                <a:solidFill>
                  <a:srgbClr val="202122"/>
                </a:solidFill>
                <a:hlinkClick r:id="rId8" tooltip="1 μm process"/>
              </a:rPr>
              <a:t>1 </a:t>
            </a:r>
            <a:r>
              <a:rPr lang="el-GR" dirty="0">
                <a:solidFill>
                  <a:srgbClr val="202122"/>
                </a:solidFill>
                <a:hlinkClick r:id="rId8" tooltip="1 μm process"/>
              </a:rPr>
              <a:t>μ</a:t>
            </a:r>
            <a:r>
              <a:rPr lang="hu-HU" dirty="0">
                <a:solidFill>
                  <a:srgbClr val="202122"/>
                </a:solidFill>
                <a:hlinkClick r:id="rId8" tooltip="1 μm process"/>
              </a:rPr>
              <a:t>m</a:t>
            </a:r>
            <a:r>
              <a:rPr lang="hu-HU" dirty="0">
                <a:solidFill>
                  <a:srgbClr val="202122"/>
                </a:solidFill>
              </a:rPr>
              <a:t> – 1984</a:t>
            </a:r>
          </a:p>
          <a:p>
            <a:r>
              <a:rPr lang="hu-HU" dirty="0">
                <a:solidFill>
                  <a:srgbClr val="202122"/>
                </a:solidFill>
                <a:hlinkClick r:id="rId9" tooltip="800 nm process"/>
              </a:rPr>
              <a:t>800 nm</a:t>
            </a:r>
            <a:r>
              <a:rPr lang="hu-HU" dirty="0">
                <a:solidFill>
                  <a:srgbClr val="202122"/>
                </a:solidFill>
              </a:rPr>
              <a:t> – 1987</a:t>
            </a:r>
          </a:p>
          <a:p>
            <a:r>
              <a:rPr lang="hu-HU" dirty="0">
                <a:solidFill>
                  <a:srgbClr val="202122"/>
                </a:solidFill>
                <a:hlinkClick r:id="rId10" tooltip="600 nm process"/>
              </a:rPr>
              <a:t>600 nm</a:t>
            </a:r>
            <a:r>
              <a:rPr lang="hu-HU" dirty="0">
                <a:solidFill>
                  <a:srgbClr val="202122"/>
                </a:solidFill>
              </a:rPr>
              <a:t> – 1990</a:t>
            </a:r>
          </a:p>
          <a:p>
            <a:r>
              <a:rPr lang="hu-HU" dirty="0">
                <a:solidFill>
                  <a:srgbClr val="202122"/>
                </a:solidFill>
                <a:hlinkClick r:id="rId11" tooltip="350 nm process"/>
              </a:rPr>
              <a:t>350 nm</a:t>
            </a:r>
            <a:r>
              <a:rPr lang="hu-HU" dirty="0">
                <a:solidFill>
                  <a:srgbClr val="202122"/>
                </a:solidFill>
              </a:rPr>
              <a:t> – 1993</a:t>
            </a:r>
          </a:p>
          <a:p>
            <a:r>
              <a:rPr lang="hu-HU" dirty="0">
                <a:solidFill>
                  <a:srgbClr val="202122"/>
                </a:solidFill>
                <a:hlinkClick r:id="rId12" tooltip="250 nm process"/>
              </a:rPr>
              <a:t>250 nm</a:t>
            </a:r>
            <a:r>
              <a:rPr lang="hu-HU" dirty="0">
                <a:solidFill>
                  <a:srgbClr val="202122"/>
                </a:solidFill>
              </a:rPr>
              <a:t> – 1996</a:t>
            </a:r>
          </a:p>
          <a:p>
            <a:r>
              <a:rPr lang="hu-HU" dirty="0">
                <a:solidFill>
                  <a:srgbClr val="202122"/>
                </a:solidFill>
                <a:hlinkClick r:id="rId13" tooltip="180 nm process"/>
              </a:rPr>
              <a:t>180 nm</a:t>
            </a:r>
            <a:r>
              <a:rPr lang="hu-HU" dirty="0">
                <a:solidFill>
                  <a:srgbClr val="202122"/>
                </a:solidFill>
              </a:rPr>
              <a:t> – 1999</a:t>
            </a:r>
          </a:p>
          <a:p>
            <a:r>
              <a:rPr lang="hu-HU" dirty="0">
                <a:solidFill>
                  <a:srgbClr val="202122"/>
                </a:solidFill>
                <a:hlinkClick r:id="rId14" tooltip="130 nm process"/>
              </a:rPr>
              <a:t>130 nm</a:t>
            </a:r>
            <a:r>
              <a:rPr lang="hu-HU" dirty="0">
                <a:solidFill>
                  <a:srgbClr val="202122"/>
                </a:solidFill>
              </a:rPr>
              <a:t> – 2001</a:t>
            </a:r>
          </a:p>
          <a:p>
            <a:r>
              <a:rPr lang="hu-HU" dirty="0">
                <a:solidFill>
                  <a:srgbClr val="202122"/>
                </a:solidFill>
                <a:hlinkClick r:id="rId15" tooltip="90 nm process"/>
              </a:rPr>
              <a:t>90 nm</a:t>
            </a:r>
            <a:r>
              <a:rPr lang="hu-HU" dirty="0">
                <a:solidFill>
                  <a:srgbClr val="202122"/>
                </a:solidFill>
              </a:rPr>
              <a:t> – 2003</a:t>
            </a:r>
          </a:p>
          <a:p>
            <a:r>
              <a:rPr lang="hu-HU" dirty="0">
                <a:solidFill>
                  <a:srgbClr val="202122"/>
                </a:solidFill>
                <a:hlinkClick r:id="rId16" tooltip="65 nm process"/>
              </a:rPr>
              <a:t>65 nm</a:t>
            </a:r>
            <a:r>
              <a:rPr lang="hu-HU" dirty="0">
                <a:solidFill>
                  <a:srgbClr val="202122"/>
                </a:solidFill>
              </a:rPr>
              <a:t> – 2005</a:t>
            </a:r>
          </a:p>
          <a:p>
            <a:r>
              <a:rPr lang="hu-HU" dirty="0">
                <a:solidFill>
                  <a:srgbClr val="202122"/>
                </a:solidFill>
                <a:hlinkClick r:id="rId17" tooltip="45 nm process"/>
              </a:rPr>
              <a:t>45 nm</a:t>
            </a:r>
            <a:r>
              <a:rPr lang="hu-HU" dirty="0">
                <a:solidFill>
                  <a:srgbClr val="202122"/>
                </a:solidFill>
              </a:rPr>
              <a:t> – 2007</a:t>
            </a:r>
          </a:p>
          <a:p>
            <a:r>
              <a:rPr lang="hu-HU" dirty="0">
                <a:solidFill>
                  <a:srgbClr val="202122"/>
                </a:solidFill>
                <a:hlinkClick r:id="rId18" tooltip="32 nm process"/>
              </a:rPr>
              <a:t>32 nm</a:t>
            </a:r>
            <a:r>
              <a:rPr lang="hu-HU" dirty="0">
                <a:solidFill>
                  <a:srgbClr val="202122"/>
                </a:solidFill>
              </a:rPr>
              <a:t> – 2009</a:t>
            </a:r>
          </a:p>
          <a:p>
            <a:r>
              <a:rPr lang="hu-HU" dirty="0">
                <a:solidFill>
                  <a:srgbClr val="202122"/>
                </a:solidFill>
                <a:hlinkClick r:id="rId19" tooltip="28 nm process"/>
              </a:rPr>
              <a:t>28 nm</a:t>
            </a:r>
            <a:r>
              <a:rPr lang="hu-HU" dirty="0">
                <a:solidFill>
                  <a:srgbClr val="202122"/>
                </a:solidFill>
              </a:rPr>
              <a:t> – 2010</a:t>
            </a:r>
          </a:p>
          <a:p>
            <a:r>
              <a:rPr lang="hu-HU" dirty="0">
                <a:solidFill>
                  <a:srgbClr val="202122"/>
                </a:solidFill>
                <a:hlinkClick r:id="rId20" tooltip="22 nm process"/>
              </a:rPr>
              <a:t>22 nm</a:t>
            </a:r>
            <a:r>
              <a:rPr lang="hu-HU" dirty="0">
                <a:solidFill>
                  <a:srgbClr val="202122"/>
                </a:solidFill>
              </a:rPr>
              <a:t> – 2012</a:t>
            </a:r>
          </a:p>
          <a:p>
            <a:r>
              <a:rPr lang="hu-HU" dirty="0">
                <a:solidFill>
                  <a:srgbClr val="202122"/>
                </a:solidFill>
                <a:hlinkClick r:id="rId21" tooltip="14 nm process"/>
              </a:rPr>
              <a:t>14 nm</a:t>
            </a:r>
            <a:r>
              <a:rPr lang="hu-HU" dirty="0">
                <a:solidFill>
                  <a:srgbClr val="202122"/>
                </a:solidFill>
              </a:rPr>
              <a:t> – 2014</a:t>
            </a:r>
          </a:p>
          <a:p>
            <a:r>
              <a:rPr lang="hu-HU" dirty="0">
                <a:solidFill>
                  <a:srgbClr val="202122"/>
                </a:solidFill>
                <a:hlinkClick r:id="rId22" tooltip="10 nm process"/>
              </a:rPr>
              <a:t>10 nm</a:t>
            </a:r>
            <a:r>
              <a:rPr lang="hu-HU" dirty="0">
                <a:solidFill>
                  <a:srgbClr val="202122"/>
                </a:solidFill>
              </a:rPr>
              <a:t> – 2016</a:t>
            </a:r>
          </a:p>
          <a:p>
            <a:r>
              <a:rPr lang="hu-HU" dirty="0">
                <a:solidFill>
                  <a:srgbClr val="202122"/>
                </a:solidFill>
                <a:hlinkClick r:id="rId23" tooltip="7 nm process"/>
              </a:rPr>
              <a:t>7 nm</a:t>
            </a:r>
            <a:r>
              <a:rPr lang="hu-HU" dirty="0">
                <a:solidFill>
                  <a:srgbClr val="202122"/>
                </a:solidFill>
              </a:rPr>
              <a:t> – 2018</a:t>
            </a:r>
          </a:p>
          <a:p>
            <a:r>
              <a:rPr lang="hu-HU" dirty="0">
                <a:solidFill>
                  <a:srgbClr val="202122"/>
                </a:solidFill>
                <a:hlinkClick r:id="rId24" tooltip="5 nm process"/>
              </a:rPr>
              <a:t>5 nm</a:t>
            </a:r>
            <a:r>
              <a:rPr lang="hu-HU" dirty="0">
                <a:solidFill>
                  <a:srgbClr val="202122"/>
                </a:solidFill>
              </a:rPr>
              <a:t> – 2020</a:t>
            </a:r>
          </a:p>
          <a:p>
            <a:r>
              <a:rPr lang="hu-HU" dirty="0">
                <a:solidFill>
                  <a:srgbClr val="202122"/>
                </a:solidFill>
                <a:hlinkClick r:id="rId25" tooltip="3 nm process"/>
              </a:rPr>
              <a:t>3 nm</a:t>
            </a:r>
            <a:r>
              <a:rPr lang="hu-HU" dirty="0">
                <a:solidFill>
                  <a:srgbClr val="202122"/>
                </a:solidFill>
              </a:rPr>
              <a:t> – </a:t>
            </a:r>
            <a:r>
              <a:rPr lang="hu-HU" dirty="0" smtClean="0">
                <a:solidFill>
                  <a:srgbClr val="202122"/>
                </a:solidFill>
              </a:rPr>
              <a:t>2022</a:t>
            </a:r>
          </a:p>
          <a:p>
            <a:endParaRPr lang="hu-HU" dirty="0">
              <a:solidFill>
                <a:srgbClr val="202122"/>
              </a:solidFill>
            </a:endParaRPr>
          </a:p>
          <a:p>
            <a:endParaRPr lang="hu-HU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19" name="Object 15"/>
          <p:cNvGraphicFramePr>
            <a:graphicFrameLocks noChangeAspect="1"/>
          </p:cNvGraphicFramePr>
          <p:nvPr/>
        </p:nvGraphicFramePr>
        <p:xfrm>
          <a:off x="4845050" y="3733800"/>
          <a:ext cx="4298950" cy="296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2" name="Document" r:id="rId3" imgW="4321080" imgH="3126960" progId="Word.Document.8">
                  <p:embed/>
                </p:oleObj>
              </mc:Choice>
              <mc:Fallback>
                <p:oleObj name="Document" r:id="rId3" imgW="4321080" imgH="3126960" progId="Word.Document.8">
                  <p:embed/>
                  <p:pic>
                    <p:nvPicPr>
                      <p:cNvPr id="14951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050" y="3733800"/>
                        <a:ext cx="4298950" cy="296068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2" name="Object 8"/>
          <p:cNvGraphicFramePr>
            <a:graphicFrameLocks noChangeAspect="1"/>
          </p:cNvGraphicFramePr>
          <p:nvPr/>
        </p:nvGraphicFramePr>
        <p:xfrm>
          <a:off x="6400800" y="762000"/>
          <a:ext cx="2535238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3" name="Bitmap Image" r:id="rId5" imgW="971686" imgH="1343212" progId="Paint.Picture">
                  <p:embed/>
                </p:oleObj>
              </mc:Choice>
              <mc:Fallback>
                <p:oleObj name="Bitmap Image" r:id="rId5" imgW="971686" imgH="1343212" progId="Paint.Picture">
                  <p:embed/>
                  <p:pic>
                    <p:nvPicPr>
                      <p:cNvPr id="1495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762000"/>
                        <a:ext cx="2535238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hu-HU" sz="3200" b="1" dirty="0" err="1">
                <a:solidFill>
                  <a:srgbClr val="FFFF00"/>
                </a:solidFill>
              </a:rPr>
              <a:t>Trióda</a:t>
            </a:r>
            <a:r>
              <a:rPr lang="en-US" altLang="hu-HU" sz="3200" b="1" dirty="0">
                <a:solidFill>
                  <a:srgbClr val="FFFF00"/>
                </a:solidFill>
              </a:rPr>
              <a:t> </a:t>
            </a:r>
            <a:r>
              <a:rPr lang="en-US" altLang="hu-HU" sz="3200" b="1" dirty="0" err="1">
                <a:solidFill>
                  <a:srgbClr val="FFFF00"/>
                </a:solidFill>
              </a:rPr>
              <a:t>terhelésű</a:t>
            </a:r>
            <a:r>
              <a:rPr lang="en-US" altLang="hu-HU" sz="3200" b="1" dirty="0">
                <a:solidFill>
                  <a:srgbClr val="FFFF00"/>
                </a:solidFill>
              </a:rPr>
              <a:t> </a:t>
            </a:r>
            <a:r>
              <a:rPr lang="en-US" altLang="hu-HU" sz="3200" b="1" dirty="0" err="1">
                <a:solidFill>
                  <a:srgbClr val="FFFF00"/>
                </a:solidFill>
              </a:rPr>
              <a:t>és</a:t>
            </a:r>
            <a:r>
              <a:rPr lang="en-US" altLang="hu-HU" sz="3200" b="1" dirty="0">
                <a:solidFill>
                  <a:srgbClr val="FFFF00"/>
                </a:solidFill>
              </a:rPr>
              <a:t> </a:t>
            </a:r>
            <a:r>
              <a:rPr lang="en-US" altLang="hu-HU" sz="3200" b="1" dirty="0" err="1">
                <a:solidFill>
                  <a:srgbClr val="FFFF00"/>
                </a:solidFill>
              </a:rPr>
              <a:t>telítéses</a:t>
            </a:r>
            <a:r>
              <a:rPr lang="en-US" altLang="hu-HU" sz="3200" b="1" dirty="0">
                <a:solidFill>
                  <a:srgbClr val="FFFF00"/>
                </a:solidFill>
              </a:rPr>
              <a:t> </a:t>
            </a:r>
            <a:r>
              <a:rPr lang="en-US" altLang="hu-HU" sz="3200" b="1" dirty="0" err="1">
                <a:solidFill>
                  <a:srgbClr val="FFFF00"/>
                </a:solidFill>
              </a:rPr>
              <a:t>inverterek</a:t>
            </a:r>
            <a:r>
              <a:rPr lang="en-US" altLang="hu-HU" sz="3200" b="1" dirty="0">
                <a:solidFill>
                  <a:srgbClr val="FFFF00"/>
                </a:solidFill>
              </a:rPr>
              <a:t/>
            </a:r>
            <a:br>
              <a:rPr lang="en-US" altLang="hu-HU" sz="3200" b="1" dirty="0">
                <a:solidFill>
                  <a:srgbClr val="FFFF00"/>
                </a:solidFill>
              </a:rPr>
            </a:br>
            <a:endParaRPr lang="en-US" altLang="hu-HU" sz="3200" dirty="0"/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7696200" y="914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DD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8229600" y="2133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6400800" y="2819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17" name="Line 13"/>
          <p:cNvSpPr>
            <a:spLocks noChangeShapeType="1"/>
          </p:cNvSpPr>
          <p:nvPr/>
        </p:nvSpPr>
        <p:spPr bwMode="auto">
          <a:xfrm>
            <a:off x="6781800" y="9906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aphicFrame>
        <p:nvGraphicFramePr>
          <p:cNvPr id="149518" name="Object 14"/>
          <p:cNvGraphicFramePr>
            <a:graphicFrameLocks noChangeAspect="1"/>
          </p:cNvGraphicFramePr>
          <p:nvPr/>
        </p:nvGraphicFramePr>
        <p:xfrm>
          <a:off x="228600" y="3741738"/>
          <a:ext cx="4038600" cy="298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4" name="Document" r:id="rId7" imgW="4283640" imgH="3143520" progId="Word.Document.8">
                  <p:embed/>
                </p:oleObj>
              </mc:Choice>
              <mc:Fallback>
                <p:oleObj name="Document" r:id="rId7" imgW="4283640" imgH="3143520" progId="Word.Document.8">
                  <p:embed/>
                  <p:pic>
                    <p:nvPicPr>
                      <p:cNvPr id="14951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41738"/>
                        <a:ext cx="4038600" cy="298291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7" name="Object 3"/>
          <p:cNvGraphicFramePr>
            <a:graphicFrameLocks noChangeAspect="1"/>
          </p:cNvGraphicFramePr>
          <p:nvPr/>
        </p:nvGraphicFramePr>
        <p:xfrm>
          <a:off x="914400" y="762000"/>
          <a:ext cx="2535238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5" name="Bitmap Image" r:id="rId9" imgW="971686" imgH="1343212" progId="Paint.Picture">
                  <p:embed/>
                </p:oleObj>
              </mc:Choice>
              <mc:Fallback>
                <p:oleObj name="Bitmap Image" r:id="rId9" imgW="971686" imgH="1343212" progId="Paint.Picture">
                  <p:embed/>
                  <p:pic>
                    <p:nvPicPr>
                      <p:cNvPr id="149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762000"/>
                        <a:ext cx="2535238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2209800" y="914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DD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2590800" y="2209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990600" y="2895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BE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1295400" y="9144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GG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6705600" y="2133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1" name="Line 17"/>
          <p:cNvSpPr>
            <a:spLocks noChangeShapeType="1"/>
          </p:cNvSpPr>
          <p:nvPr/>
        </p:nvSpPr>
        <p:spPr bwMode="auto">
          <a:xfrm>
            <a:off x="7010400" y="2057400"/>
            <a:ext cx="304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2" name="Text Box 18"/>
          <p:cNvSpPr txBox="1">
            <a:spLocks noChangeArrowheads="1"/>
          </p:cNvSpPr>
          <p:nvPr/>
        </p:nvSpPr>
        <p:spPr bwMode="auto">
          <a:xfrm>
            <a:off x="6477000" y="3505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GS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3" name="Line 19"/>
          <p:cNvSpPr>
            <a:spLocks noChangeShapeType="1"/>
          </p:cNvSpPr>
          <p:nvPr/>
        </p:nvSpPr>
        <p:spPr bwMode="auto">
          <a:xfrm>
            <a:off x="7010400" y="3429000"/>
            <a:ext cx="304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4" name="Text Box 20"/>
          <p:cNvSpPr txBox="1">
            <a:spLocks noChangeArrowheads="1"/>
          </p:cNvSpPr>
          <p:nvPr/>
        </p:nvSpPr>
        <p:spPr bwMode="auto">
          <a:xfrm>
            <a:off x="914400" y="3505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GS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5" name="Line 21"/>
          <p:cNvSpPr>
            <a:spLocks noChangeShapeType="1"/>
          </p:cNvSpPr>
          <p:nvPr/>
        </p:nvSpPr>
        <p:spPr bwMode="auto">
          <a:xfrm>
            <a:off x="1447800" y="3429000"/>
            <a:ext cx="304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6" name="Text Box 22"/>
          <p:cNvSpPr txBox="1">
            <a:spLocks noChangeArrowheads="1"/>
          </p:cNvSpPr>
          <p:nvPr/>
        </p:nvSpPr>
        <p:spPr bwMode="auto">
          <a:xfrm>
            <a:off x="2514600" y="2819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DS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7" name="Line 23"/>
          <p:cNvSpPr>
            <a:spLocks noChangeShapeType="1"/>
          </p:cNvSpPr>
          <p:nvPr/>
        </p:nvSpPr>
        <p:spPr bwMode="auto">
          <a:xfrm>
            <a:off x="3200400" y="2819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8" name="Text Box 24"/>
          <p:cNvSpPr txBox="1">
            <a:spLocks noChangeArrowheads="1"/>
          </p:cNvSpPr>
          <p:nvPr/>
        </p:nvSpPr>
        <p:spPr bwMode="auto">
          <a:xfrm>
            <a:off x="7924800" y="2819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</a:t>
            </a:r>
            <a:r>
              <a:rPr kumimoji="0" lang="en-US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DS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29" name="Line 25"/>
          <p:cNvSpPr>
            <a:spLocks noChangeShapeType="1"/>
          </p:cNvSpPr>
          <p:nvPr/>
        </p:nvSpPr>
        <p:spPr bwMode="auto">
          <a:xfrm>
            <a:off x="8610600" y="2819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aphicFrame>
        <p:nvGraphicFramePr>
          <p:cNvPr id="149531" name="Object 27"/>
          <p:cNvGraphicFramePr>
            <a:graphicFrameLocks noChangeAspect="1"/>
          </p:cNvGraphicFramePr>
          <p:nvPr/>
        </p:nvGraphicFramePr>
        <p:xfrm>
          <a:off x="3671888" y="1066800"/>
          <a:ext cx="8509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6" name="Egyenlet" r:id="rId10" imgW="291960" imgH="444240" progId="Equation.3">
                  <p:embed/>
                </p:oleObj>
              </mc:Choice>
              <mc:Fallback>
                <p:oleObj name="Egyenlet" r:id="rId10" imgW="291960" imgH="444240" progId="Equation.3">
                  <p:embed/>
                  <p:pic>
                    <p:nvPicPr>
                      <p:cNvPr id="14953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1066800"/>
                        <a:ext cx="850900" cy="1295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32" name="Object 28"/>
          <p:cNvGraphicFramePr>
            <a:graphicFrameLocks noChangeAspect="1"/>
          </p:cNvGraphicFramePr>
          <p:nvPr/>
        </p:nvGraphicFramePr>
        <p:xfrm>
          <a:off x="3640138" y="2438400"/>
          <a:ext cx="881062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7" name="Egyenlet" r:id="rId12" imgW="304560" imgH="444240" progId="Equation.3">
                  <p:embed/>
                </p:oleObj>
              </mc:Choice>
              <mc:Fallback>
                <p:oleObj name="Egyenlet" r:id="rId12" imgW="304560" imgH="444240" progId="Equation.3">
                  <p:embed/>
                  <p:pic>
                    <p:nvPicPr>
                      <p:cNvPr id="14953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138" y="2438400"/>
                        <a:ext cx="881062" cy="1287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33" name="Text Box 29"/>
          <p:cNvSpPr txBox="1">
            <a:spLocks noChangeArrowheads="1"/>
          </p:cNvSpPr>
          <p:nvPr/>
        </p:nvSpPr>
        <p:spPr bwMode="auto">
          <a:xfrm>
            <a:off x="4572000" y="1524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kicsi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34" name="Text Box 30"/>
          <p:cNvSpPr txBox="1">
            <a:spLocks noChangeArrowheads="1"/>
          </p:cNvSpPr>
          <p:nvPr/>
        </p:nvSpPr>
        <p:spPr bwMode="auto">
          <a:xfrm>
            <a:off x="4572000" y="2819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nagy</a:t>
            </a:r>
            <a:endParaRPr kumimoji="0" lang="en-US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9535" name="Rectangle 31"/>
          <p:cNvSpPr>
            <a:spLocks noChangeArrowheads="1"/>
          </p:cNvSpPr>
          <p:nvPr/>
        </p:nvSpPr>
        <p:spPr bwMode="auto">
          <a:xfrm>
            <a:off x="4648200" y="2057400"/>
            <a:ext cx="171608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1200" cap="none" spc="0" normalizeH="0" baseline="0" noProof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Aránytípusú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1200" cap="none" spc="0" normalizeH="0" baseline="0" noProof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inverterek</a:t>
            </a:r>
            <a:endParaRPr kumimoji="0" lang="en-US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7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1295400"/>
            <a:ext cx="2819400" cy="1371600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</a:rPr>
              <a:t>A transzfer</a:t>
            </a:r>
          </a:p>
          <a:p>
            <a:pPr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</a:rPr>
              <a:t>karakterisztika</a:t>
            </a:r>
          </a:p>
          <a:p>
            <a:pPr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</a:rPr>
              <a:t>szerkesztése :</a:t>
            </a:r>
            <a:r>
              <a:rPr lang="hu-HU" altLang="hu-HU">
                <a:solidFill>
                  <a:schemeClr val="bg1"/>
                </a:solidFill>
              </a:rPr>
              <a:t> </a:t>
            </a:r>
            <a:endParaRPr lang="en-US" altLang="hu-HU">
              <a:solidFill>
                <a:schemeClr val="bg1"/>
              </a:solidFill>
            </a:endParaRP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4267200" y="3259138"/>
          <a:ext cx="4797425" cy="352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0" name="Document" r:id="rId3" imgW="4800600" imgH="3531600" progId="Word.Document.8">
                  <p:embed/>
                </p:oleObj>
              </mc:Choice>
              <mc:Fallback>
                <p:oleObj name="Document" r:id="rId3" imgW="4800600" imgH="3531600" progId="Word.Document.8">
                  <p:embed/>
                  <p:pic>
                    <p:nvPicPr>
                      <p:cNvPr id="132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259138"/>
                        <a:ext cx="4797425" cy="3522662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381000" y="46482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66FFFF"/>
                </a:solidFill>
              </a:rPr>
              <a:t>Aránytípusú inverter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noFill/>
          <a:ln/>
        </p:spPr>
        <p:txBody>
          <a:bodyPr/>
          <a:lstStyle/>
          <a:p>
            <a:r>
              <a:rPr lang="hu-HU" altLang="hu-HU" sz="3200" b="1">
                <a:solidFill>
                  <a:srgbClr val="FFFF00"/>
                </a:solidFill>
              </a:rPr>
              <a:t>MOS inverter kiürítéses terheléssel</a:t>
            </a:r>
            <a:endParaRPr lang="en-US" altLang="hu-HU" sz="4000" b="1">
              <a:solidFill>
                <a:srgbClr val="FFFF00"/>
              </a:solidFill>
            </a:endParaRPr>
          </a:p>
        </p:txBody>
      </p:sp>
      <p:graphicFrame>
        <p:nvGraphicFramePr>
          <p:cNvPr id="132103" name="Object 7"/>
          <p:cNvGraphicFramePr>
            <a:graphicFrameLocks noChangeAspect="1"/>
          </p:cNvGraphicFramePr>
          <p:nvPr/>
        </p:nvGraphicFramePr>
        <p:xfrm>
          <a:off x="228600" y="914400"/>
          <a:ext cx="263525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1" name="Bitmap Image" r:id="rId5" imgW="1085714" imgH="1380952" progId="Paint.Picture">
                  <p:embed/>
                </p:oleObj>
              </mc:Choice>
              <mc:Fallback>
                <p:oleObj name="Bitmap Image" r:id="rId5" imgW="1085714" imgH="1380952" progId="Paint.Picture">
                  <p:embed/>
                  <p:pic>
                    <p:nvPicPr>
                      <p:cNvPr id="13210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14400"/>
                        <a:ext cx="263525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1981200" y="2209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KI</a:t>
            </a:r>
            <a:endParaRPr lang="en-US" altLang="hu-HU"/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1905000" y="2819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DS</a:t>
            </a:r>
            <a:endParaRPr lang="en-US" altLang="hu-HU"/>
          </a:p>
        </p:txBody>
      </p:sp>
      <p:sp>
        <p:nvSpPr>
          <p:cNvPr id="132106" name="Line 10"/>
          <p:cNvSpPr>
            <a:spLocks noChangeShapeType="1"/>
          </p:cNvSpPr>
          <p:nvPr/>
        </p:nvSpPr>
        <p:spPr bwMode="auto">
          <a:xfrm>
            <a:off x="2590800" y="2819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381000" y="2819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BE</a:t>
            </a:r>
            <a:endParaRPr lang="en-US" altLang="hu-HU"/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381000" y="3505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GS</a:t>
            </a:r>
            <a:endParaRPr lang="en-US" altLang="hu-HU"/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>
            <a:off x="990600" y="3429000"/>
            <a:ext cx="304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1524000" y="914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DD</a:t>
            </a:r>
            <a:endParaRPr lang="en-US" altLang="hu-HU"/>
          </a:p>
        </p:txBody>
      </p:sp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7769225" y="3886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=U</a:t>
            </a:r>
            <a:r>
              <a:rPr lang="en-US" altLang="hu-HU" b="1" baseline="-25000"/>
              <a:t>BE</a:t>
            </a:r>
            <a:endParaRPr lang="en-US" altLang="hu-HU"/>
          </a:p>
        </p:txBody>
      </p:sp>
      <p:sp>
        <p:nvSpPr>
          <p:cNvPr id="132112" name="Text Box 16"/>
          <p:cNvSpPr txBox="1">
            <a:spLocks noChangeArrowheads="1"/>
          </p:cNvSpPr>
          <p:nvPr/>
        </p:nvSpPr>
        <p:spPr bwMode="auto">
          <a:xfrm>
            <a:off x="6016625" y="5867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=U</a:t>
            </a:r>
            <a:r>
              <a:rPr lang="en-US" altLang="hu-HU" b="1" baseline="-25000"/>
              <a:t>KI</a:t>
            </a:r>
            <a:endParaRPr lang="en-US" altLang="hu-HU"/>
          </a:p>
        </p:txBody>
      </p:sp>
      <p:grpSp>
        <p:nvGrpSpPr>
          <p:cNvPr id="132137" name="Group 41"/>
          <p:cNvGrpSpPr>
            <a:grpSpLocks/>
          </p:cNvGrpSpPr>
          <p:nvPr/>
        </p:nvGrpSpPr>
        <p:grpSpPr bwMode="auto">
          <a:xfrm>
            <a:off x="5486400" y="762000"/>
            <a:ext cx="3657600" cy="2286000"/>
            <a:chOff x="3456" y="480"/>
            <a:chExt cx="2304" cy="1440"/>
          </a:xfrm>
        </p:grpSpPr>
        <p:sp>
          <p:nvSpPr>
            <p:cNvPr id="132114" name="Line 18"/>
            <p:cNvSpPr>
              <a:spLocks noChangeShapeType="1"/>
            </p:cNvSpPr>
            <p:nvPr/>
          </p:nvSpPr>
          <p:spPr bwMode="auto">
            <a:xfrm>
              <a:off x="3456" y="1728"/>
              <a:ext cx="139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132136" name="Group 40"/>
            <p:cNvGrpSpPr>
              <a:grpSpLocks/>
            </p:cNvGrpSpPr>
            <p:nvPr/>
          </p:nvGrpSpPr>
          <p:grpSpPr bwMode="auto">
            <a:xfrm>
              <a:off x="3552" y="480"/>
              <a:ext cx="2208" cy="1440"/>
              <a:chOff x="3552" y="480"/>
              <a:chExt cx="2208" cy="1440"/>
            </a:xfrm>
          </p:grpSpPr>
          <p:sp>
            <p:nvSpPr>
              <p:cNvPr id="132113" name="Line 17"/>
              <p:cNvSpPr>
                <a:spLocks noChangeShapeType="1"/>
              </p:cNvSpPr>
              <p:nvPr/>
            </p:nvSpPr>
            <p:spPr bwMode="auto">
              <a:xfrm>
                <a:off x="3600" y="528"/>
                <a:ext cx="0" cy="129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15" name="Line 19"/>
              <p:cNvSpPr>
                <a:spLocks noChangeShapeType="1"/>
              </p:cNvSpPr>
              <p:nvPr/>
            </p:nvSpPr>
            <p:spPr bwMode="auto">
              <a:xfrm>
                <a:off x="3552" y="153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16" name="Line 20"/>
              <p:cNvSpPr>
                <a:spLocks noChangeShapeType="1"/>
              </p:cNvSpPr>
              <p:nvPr/>
            </p:nvSpPr>
            <p:spPr bwMode="auto">
              <a:xfrm>
                <a:off x="3552" y="134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17" name="Line 21"/>
              <p:cNvSpPr>
                <a:spLocks noChangeShapeType="1"/>
              </p:cNvSpPr>
              <p:nvPr/>
            </p:nvSpPr>
            <p:spPr bwMode="auto">
              <a:xfrm>
                <a:off x="3552" y="11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18" name="Line 22"/>
              <p:cNvSpPr>
                <a:spLocks noChangeShapeType="1"/>
              </p:cNvSpPr>
              <p:nvPr/>
            </p:nvSpPr>
            <p:spPr bwMode="auto">
              <a:xfrm>
                <a:off x="3552" y="9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19" name="Line 23"/>
              <p:cNvSpPr>
                <a:spLocks noChangeShapeType="1"/>
              </p:cNvSpPr>
              <p:nvPr/>
            </p:nvSpPr>
            <p:spPr bwMode="auto">
              <a:xfrm>
                <a:off x="3552" y="7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20" name="Line 24"/>
              <p:cNvSpPr>
                <a:spLocks noChangeShapeType="1"/>
              </p:cNvSpPr>
              <p:nvPr/>
            </p:nvSpPr>
            <p:spPr bwMode="auto">
              <a:xfrm>
                <a:off x="3792" y="168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21" name="Line 25"/>
              <p:cNvSpPr>
                <a:spLocks noChangeShapeType="1"/>
              </p:cNvSpPr>
              <p:nvPr/>
            </p:nvSpPr>
            <p:spPr bwMode="auto">
              <a:xfrm>
                <a:off x="3984" y="168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22" name="Line 26"/>
              <p:cNvSpPr>
                <a:spLocks noChangeShapeType="1"/>
              </p:cNvSpPr>
              <p:nvPr/>
            </p:nvSpPr>
            <p:spPr bwMode="auto">
              <a:xfrm>
                <a:off x="4176" y="168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23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24" name="Line 28"/>
              <p:cNvSpPr>
                <a:spLocks noChangeShapeType="1"/>
              </p:cNvSpPr>
              <p:nvPr/>
            </p:nvSpPr>
            <p:spPr bwMode="auto">
              <a:xfrm>
                <a:off x="4560" y="1680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125" name="Text Box 29"/>
              <p:cNvSpPr txBox="1">
                <a:spLocks noChangeArrowheads="1"/>
              </p:cNvSpPr>
              <p:nvPr/>
            </p:nvSpPr>
            <p:spPr bwMode="auto">
              <a:xfrm>
                <a:off x="4848" y="1632"/>
                <a:ext cx="9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hu-HU" b="1">
                    <a:solidFill>
                      <a:schemeClr val="bg1"/>
                    </a:solidFill>
                  </a:rPr>
                  <a:t>U</a:t>
                </a:r>
                <a:r>
                  <a:rPr lang="en-US" altLang="hu-HU" b="1" baseline="-25000">
                    <a:solidFill>
                      <a:schemeClr val="bg1"/>
                    </a:solidFill>
                  </a:rPr>
                  <a:t>BE</a:t>
                </a:r>
                <a:r>
                  <a:rPr lang="en-US" altLang="hu-HU" b="1">
                    <a:solidFill>
                      <a:schemeClr val="bg1"/>
                    </a:solidFill>
                  </a:rPr>
                  <a:t>=U</a:t>
                </a:r>
                <a:r>
                  <a:rPr lang="en-US" altLang="hu-HU" b="1" baseline="-25000">
                    <a:solidFill>
                      <a:schemeClr val="bg1"/>
                    </a:solidFill>
                  </a:rPr>
                  <a:t>GS</a:t>
                </a:r>
                <a:endParaRPr lang="en-US" altLang="hu-HU" baseline="-25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2126" name="Text Box 30"/>
              <p:cNvSpPr txBox="1">
                <a:spLocks noChangeArrowheads="1"/>
              </p:cNvSpPr>
              <p:nvPr/>
            </p:nvSpPr>
            <p:spPr bwMode="auto">
              <a:xfrm>
                <a:off x="3600" y="480"/>
                <a:ext cx="196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hu-HU" b="1">
                    <a:solidFill>
                      <a:schemeClr val="bg1"/>
                    </a:solidFill>
                  </a:rPr>
                  <a:t>U</a:t>
                </a:r>
                <a:r>
                  <a:rPr lang="en-US" altLang="hu-HU" b="1" baseline="-25000">
                    <a:solidFill>
                      <a:schemeClr val="bg1"/>
                    </a:solidFill>
                  </a:rPr>
                  <a:t>KI</a:t>
                </a:r>
                <a:r>
                  <a:rPr lang="en-US" altLang="hu-HU" b="1">
                    <a:solidFill>
                      <a:schemeClr val="bg1"/>
                    </a:solidFill>
                  </a:rPr>
                  <a:t>=U</a:t>
                </a:r>
                <a:r>
                  <a:rPr lang="en-US" altLang="hu-HU" b="1" baseline="-25000">
                    <a:solidFill>
                      <a:schemeClr val="bg1"/>
                    </a:solidFill>
                  </a:rPr>
                  <a:t>DS</a:t>
                </a:r>
                <a:r>
                  <a:rPr lang="en-US" altLang="hu-HU" b="1">
                    <a:solidFill>
                      <a:schemeClr val="bg1"/>
                    </a:solidFill>
                  </a:rPr>
                  <a:t> (driver)</a:t>
                </a:r>
                <a:endParaRPr lang="en-US" altLang="hu-HU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2127" name="Text Box 31"/>
          <p:cNvSpPr txBox="1">
            <a:spLocks noChangeArrowheads="1"/>
          </p:cNvSpPr>
          <p:nvPr/>
        </p:nvSpPr>
        <p:spPr bwMode="auto">
          <a:xfrm>
            <a:off x="838200" y="6248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 dirty="0">
                <a:solidFill>
                  <a:srgbClr val="66FFFF"/>
                </a:solidFill>
              </a:rPr>
              <a:t>Z 80, PC: 286</a:t>
            </a: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5791200" y="28194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2129" name="Rectangle 33"/>
          <p:cNvSpPr>
            <a:spLocks noChangeArrowheads="1"/>
          </p:cNvSpPr>
          <p:nvPr/>
        </p:nvSpPr>
        <p:spPr bwMode="auto">
          <a:xfrm>
            <a:off x="6096000" y="28194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6400800" y="28194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2131" name="Rectangle 35"/>
          <p:cNvSpPr>
            <a:spLocks noChangeArrowheads="1"/>
          </p:cNvSpPr>
          <p:nvPr/>
        </p:nvSpPr>
        <p:spPr bwMode="auto">
          <a:xfrm>
            <a:off x="6705600" y="28194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2132" name="Rectangle 36"/>
          <p:cNvSpPr>
            <a:spLocks noChangeArrowheads="1"/>
          </p:cNvSpPr>
          <p:nvPr/>
        </p:nvSpPr>
        <p:spPr bwMode="auto">
          <a:xfrm>
            <a:off x="7010400" y="28194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5481638" y="2819400"/>
            <a:ext cx="38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32134" name="Rectangle 38"/>
          <p:cNvSpPr>
            <a:spLocks noChangeArrowheads="1"/>
          </p:cNvSpPr>
          <p:nvPr/>
        </p:nvSpPr>
        <p:spPr bwMode="auto">
          <a:xfrm>
            <a:off x="7767638" y="5638800"/>
            <a:ext cx="38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rgbClr val="FF3300"/>
                </a:solidFill>
              </a:rPr>
              <a:t>0</a:t>
            </a:r>
          </a:p>
        </p:txBody>
      </p:sp>
      <p:sp>
        <p:nvSpPr>
          <p:cNvPr id="132135" name="Text Box 39"/>
          <p:cNvSpPr txBox="1">
            <a:spLocks noChangeArrowheads="1"/>
          </p:cNvSpPr>
          <p:nvPr/>
        </p:nvSpPr>
        <p:spPr bwMode="auto">
          <a:xfrm>
            <a:off x="4953000" y="990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U</a:t>
            </a:r>
            <a:r>
              <a:rPr lang="en-US" altLang="hu-HU" b="1" baseline="-25000">
                <a:solidFill>
                  <a:schemeClr val="bg1"/>
                </a:solidFill>
              </a:rPr>
              <a:t>DD</a:t>
            </a:r>
            <a:endParaRPr lang="en-US" altLang="hu-HU"/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7620000" y="56388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32139" name="Rectangle 43"/>
          <p:cNvSpPr>
            <a:spLocks noChangeArrowheads="1"/>
          </p:cNvSpPr>
          <p:nvPr/>
        </p:nvSpPr>
        <p:spPr bwMode="auto">
          <a:xfrm>
            <a:off x="7696200" y="54102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132140" name="Rectangle 44"/>
          <p:cNvSpPr>
            <a:spLocks noChangeArrowheads="1"/>
          </p:cNvSpPr>
          <p:nvPr/>
        </p:nvSpPr>
        <p:spPr bwMode="auto">
          <a:xfrm>
            <a:off x="7467600" y="50292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132141" name="Rectangle 45"/>
          <p:cNvSpPr>
            <a:spLocks noChangeArrowheads="1"/>
          </p:cNvSpPr>
          <p:nvPr/>
        </p:nvSpPr>
        <p:spPr bwMode="auto">
          <a:xfrm>
            <a:off x="5100638" y="4724400"/>
            <a:ext cx="38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132142" name="Rectangle 46"/>
          <p:cNvSpPr>
            <a:spLocks noChangeArrowheads="1"/>
          </p:cNvSpPr>
          <p:nvPr/>
        </p:nvSpPr>
        <p:spPr bwMode="auto">
          <a:xfrm>
            <a:off x="4724400" y="48006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132143" name="Oval 47"/>
          <p:cNvSpPr>
            <a:spLocks noChangeArrowheads="1"/>
          </p:cNvSpPr>
          <p:nvPr/>
        </p:nvSpPr>
        <p:spPr bwMode="auto">
          <a:xfrm>
            <a:off x="56388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44" name="Oval 48"/>
          <p:cNvSpPr>
            <a:spLocks noChangeArrowheads="1"/>
          </p:cNvSpPr>
          <p:nvPr/>
        </p:nvSpPr>
        <p:spPr bwMode="auto">
          <a:xfrm>
            <a:off x="59436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45" name="Oval 49"/>
          <p:cNvSpPr>
            <a:spLocks noChangeArrowheads="1"/>
          </p:cNvSpPr>
          <p:nvPr/>
        </p:nvSpPr>
        <p:spPr bwMode="auto">
          <a:xfrm>
            <a:off x="6248400" y="1219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46" name="Oval 50"/>
          <p:cNvSpPr>
            <a:spLocks noChangeArrowheads="1"/>
          </p:cNvSpPr>
          <p:nvPr/>
        </p:nvSpPr>
        <p:spPr bwMode="auto">
          <a:xfrm>
            <a:off x="6553200" y="1371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47" name="Oval 51"/>
          <p:cNvSpPr>
            <a:spLocks noChangeArrowheads="1"/>
          </p:cNvSpPr>
          <p:nvPr/>
        </p:nvSpPr>
        <p:spPr bwMode="auto">
          <a:xfrm>
            <a:off x="6858000" y="2514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48" name="Oval 52"/>
          <p:cNvSpPr>
            <a:spLocks noChangeArrowheads="1"/>
          </p:cNvSpPr>
          <p:nvPr/>
        </p:nvSpPr>
        <p:spPr bwMode="auto">
          <a:xfrm>
            <a:off x="7162800" y="2590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49" name="Text Box 53"/>
          <p:cNvSpPr txBox="1">
            <a:spLocks noChangeArrowheads="1"/>
          </p:cNvSpPr>
          <p:nvPr/>
        </p:nvSpPr>
        <p:spPr bwMode="auto">
          <a:xfrm>
            <a:off x="5791200" y="2209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V</a:t>
            </a:r>
            <a:r>
              <a:rPr lang="en-US" altLang="hu-HU" b="1" baseline="-25000">
                <a:solidFill>
                  <a:schemeClr val="bg1"/>
                </a:solidFill>
              </a:rPr>
              <a:t>T</a:t>
            </a:r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32150" name="Line 54"/>
          <p:cNvSpPr>
            <a:spLocks noChangeShapeType="1"/>
          </p:cNvSpPr>
          <p:nvPr/>
        </p:nvSpPr>
        <p:spPr bwMode="auto">
          <a:xfrm>
            <a:off x="5791200" y="1219200"/>
            <a:ext cx="228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51" name="Line 55"/>
          <p:cNvSpPr>
            <a:spLocks noChangeShapeType="1"/>
          </p:cNvSpPr>
          <p:nvPr/>
        </p:nvSpPr>
        <p:spPr bwMode="auto">
          <a:xfrm>
            <a:off x="6019800" y="1219200"/>
            <a:ext cx="304800" cy="76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52" name="Line 56"/>
          <p:cNvSpPr>
            <a:spLocks noChangeShapeType="1"/>
          </p:cNvSpPr>
          <p:nvPr/>
        </p:nvSpPr>
        <p:spPr bwMode="auto">
          <a:xfrm>
            <a:off x="6324600" y="1295400"/>
            <a:ext cx="3048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53" name="Line 57"/>
          <p:cNvSpPr>
            <a:spLocks noChangeShapeType="1"/>
          </p:cNvSpPr>
          <p:nvPr/>
        </p:nvSpPr>
        <p:spPr bwMode="auto">
          <a:xfrm>
            <a:off x="6629400" y="1447800"/>
            <a:ext cx="30480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2154" name="Line 58"/>
          <p:cNvSpPr>
            <a:spLocks noChangeShapeType="1"/>
          </p:cNvSpPr>
          <p:nvPr/>
        </p:nvSpPr>
        <p:spPr bwMode="auto">
          <a:xfrm>
            <a:off x="6934200" y="2590800"/>
            <a:ext cx="304800" cy="76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944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2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2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autoUpdateAnimBg="0"/>
      <p:bldP spid="132111" grpId="0" autoUpdateAnimBg="0"/>
      <p:bldP spid="132112" grpId="0" autoUpdateAnimBg="0"/>
      <p:bldP spid="132128" grpId="0" autoUpdateAnimBg="0"/>
      <p:bldP spid="132129" grpId="0" autoUpdateAnimBg="0"/>
      <p:bldP spid="132130" grpId="0" autoUpdateAnimBg="0"/>
      <p:bldP spid="132131" grpId="0" autoUpdateAnimBg="0"/>
      <p:bldP spid="132132" grpId="0" autoUpdateAnimBg="0"/>
      <p:bldP spid="132133" grpId="0" autoUpdateAnimBg="0"/>
      <p:bldP spid="132134" grpId="0" autoUpdateAnimBg="0"/>
      <p:bldP spid="132135" grpId="0" autoUpdateAnimBg="0"/>
      <p:bldP spid="132138" grpId="0" autoUpdateAnimBg="0"/>
      <p:bldP spid="132139" grpId="0" autoUpdateAnimBg="0"/>
      <p:bldP spid="132140" grpId="0" autoUpdateAnimBg="0"/>
      <p:bldP spid="132141" grpId="0" autoUpdateAnimBg="0"/>
      <p:bldP spid="132142" grpId="0" autoUpdateAnimBg="0"/>
      <p:bldP spid="13214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36" name="Rectangle 20"/>
          <p:cNvSpPr>
            <a:spLocks noChangeArrowheads="1"/>
          </p:cNvSpPr>
          <p:nvPr/>
        </p:nvSpPr>
        <p:spPr bwMode="auto">
          <a:xfrm>
            <a:off x="1981200" y="1828800"/>
            <a:ext cx="7010400" cy="487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altLang="hu-HU" sz="3600" b="1">
                <a:solidFill>
                  <a:srgbClr val="FFFF00"/>
                </a:solidFill>
              </a:rPr>
              <a:t>Potenciálok és munkapontok az átkapcsolás során</a:t>
            </a:r>
            <a:endParaRPr lang="en-US" altLang="hu-HU"/>
          </a:p>
        </p:txBody>
      </p:sp>
      <p:graphicFrame>
        <p:nvGraphicFramePr>
          <p:cNvPr id="188435" name="Object 19"/>
          <p:cNvGraphicFramePr>
            <a:graphicFrameLocks noChangeAspect="1"/>
          </p:cNvGraphicFramePr>
          <p:nvPr/>
        </p:nvGraphicFramePr>
        <p:xfrm>
          <a:off x="2514600" y="2251075"/>
          <a:ext cx="6172200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6" name="Bitmap Image" r:id="rId3" imgW="4723810" imgH="2943636" progId="Paint.Picture">
                  <p:embed/>
                </p:oleObj>
              </mc:Choice>
              <mc:Fallback>
                <p:oleObj name="Bitmap Image" r:id="rId3" imgW="4723810" imgH="2943636" progId="Paint.Picture">
                  <p:embed/>
                  <p:pic>
                    <p:nvPicPr>
                      <p:cNvPr id="18843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251075"/>
                        <a:ext cx="6172200" cy="384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38" name="Line 22"/>
          <p:cNvSpPr>
            <a:spLocks noChangeShapeType="1"/>
          </p:cNvSpPr>
          <p:nvPr/>
        </p:nvSpPr>
        <p:spPr bwMode="auto">
          <a:xfrm>
            <a:off x="6019800" y="2286000"/>
            <a:ext cx="2667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88450" name="Group 34"/>
          <p:cNvGrpSpPr>
            <a:grpSpLocks/>
          </p:cNvGrpSpPr>
          <p:nvPr/>
        </p:nvGrpSpPr>
        <p:grpSpPr bwMode="auto">
          <a:xfrm>
            <a:off x="76200" y="2667000"/>
            <a:ext cx="2514600" cy="3429000"/>
            <a:chOff x="288" y="624"/>
            <a:chExt cx="2016" cy="2208"/>
          </a:xfrm>
        </p:grpSpPr>
        <p:graphicFrame>
          <p:nvGraphicFramePr>
            <p:cNvPr id="188440" name="Object 24"/>
            <p:cNvGraphicFramePr>
              <a:graphicFrameLocks noChangeAspect="1"/>
            </p:cNvGraphicFramePr>
            <p:nvPr/>
          </p:nvGraphicFramePr>
          <p:xfrm>
            <a:off x="288" y="624"/>
            <a:ext cx="1890" cy="2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47" name="Bitmap Image" r:id="rId5" imgW="1295238" imgH="1343212" progId="Paint.Picture">
                    <p:embed/>
                  </p:oleObj>
                </mc:Choice>
                <mc:Fallback>
                  <p:oleObj name="Bitmap Image" r:id="rId5" imgW="1295238" imgH="1343212" progId="Paint.Picture">
                    <p:embed/>
                    <p:pic>
                      <p:nvPicPr>
                        <p:cNvPr id="18844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624"/>
                          <a:ext cx="1890" cy="2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8441" name="Text Box 25"/>
            <p:cNvSpPr txBox="1">
              <a:spLocks noChangeArrowheads="1"/>
            </p:cNvSpPr>
            <p:nvPr/>
          </p:nvSpPr>
          <p:spPr bwMode="auto">
            <a:xfrm>
              <a:off x="1727" y="1487"/>
              <a:ext cx="577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hu-HU" sz="1600" b="1"/>
                <a:t>U</a:t>
              </a:r>
              <a:r>
                <a:rPr lang="en-US" altLang="hu-HU" sz="1600" b="1" baseline="-25000"/>
                <a:t>KI</a:t>
              </a:r>
              <a:endParaRPr lang="en-US" altLang="hu-HU" sz="1600"/>
            </a:p>
          </p:txBody>
        </p:sp>
        <p:sp>
          <p:nvSpPr>
            <p:cNvPr id="188442" name="Text Box 26"/>
            <p:cNvSpPr txBox="1">
              <a:spLocks noChangeArrowheads="1"/>
            </p:cNvSpPr>
            <p:nvPr/>
          </p:nvSpPr>
          <p:spPr bwMode="auto">
            <a:xfrm>
              <a:off x="1632" y="1920"/>
              <a:ext cx="529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hu-HU" sz="1600" b="1"/>
                <a:t>U</a:t>
              </a:r>
              <a:r>
                <a:rPr lang="en-US" altLang="hu-HU" sz="1600" b="1" baseline="-25000"/>
                <a:t>DS</a:t>
              </a:r>
              <a:endParaRPr lang="en-US" altLang="hu-HU"/>
            </a:p>
          </p:txBody>
        </p:sp>
        <p:sp>
          <p:nvSpPr>
            <p:cNvPr id="188443" name="Line 27"/>
            <p:cNvSpPr>
              <a:spLocks noChangeShapeType="1"/>
            </p:cNvSpPr>
            <p:nvPr/>
          </p:nvSpPr>
          <p:spPr bwMode="auto">
            <a:xfrm>
              <a:off x="2064" y="1920"/>
              <a:ext cx="0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8444" name="Text Box 28"/>
            <p:cNvSpPr txBox="1">
              <a:spLocks noChangeArrowheads="1"/>
            </p:cNvSpPr>
            <p:nvPr/>
          </p:nvSpPr>
          <p:spPr bwMode="auto">
            <a:xfrm>
              <a:off x="338" y="1920"/>
              <a:ext cx="574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hu-HU" sz="1600" b="1"/>
                <a:t>U</a:t>
              </a:r>
              <a:r>
                <a:rPr lang="en-US" altLang="hu-HU" sz="1600" b="1" baseline="-25000"/>
                <a:t>BE</a:t>
              </a:r>
              <a:endParaRPr lang="en-US" altLang="hu-HU"/>
            </a:p>
          </p:txBody>
        </p:sp>
        <p:sp>
          <p:nvSpPr>
            <p:cNvPr id="188445" name="Text Box 29"/>
            <p:cNvSpPr txBox="1">
              <a:spLocks noChangeArrowheads="1"/>
            </p:cNvSpPr>
            <p:nvPr/>
          </p:nvSpPr>
          <p:spPr bwMode="auto">
            <a:xfrm>
              <a:off x="481" y="2351"/>
              <a:ext cx="529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hu-HU" sz="1600" b="1" baseline="-25000"/>
            </a:p>
          </p:txBody>
        </p:sp>
        <p:sp>
          <p:nvSpPr>
            <p:cNvPr id="188446" name="Line 30"/>
            <p:cNvSpPr>
              <a:spLocks noChangeShapeType="1"/>
            </p:cNvSpPr>
            <p:nvPr/>
          </p:nvSpPr>
          <p:spPr bwMode="auto">
            <a:xfrm>
              <a:off x="1104" y="2352"/>
              <a:ext cx="192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8447" name="Text Box 31"/>
            <p:cNvSpPr txBox="1">
              <a:spLocks noChangeArrowheads="1"/>
            </p:cNvSpPr>
            <p:nvPr/>
          </p:nvSpPr>
          <p:spPr bwMode="auto">
            <a:xfrm>
              <a:off x="719" y="624"/>
              <a:ext cx="818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hu-HU" sz="1600" b="1"/>
                <a:t>++U</a:t>
              </a:r>
              <a:r>
                <a:rPr lang="en-US" altLang="hu-HU" sz="1600" b="1" baseline="-25000"/>
                <a:t>DD</a:t>
              </a:r>
              <a:endParaRPr lang="en-US" altLang="hu-HU" sz="1600"/>
            </a:p>
          </p:txBody>
        </p:sp>
        <p:sp>
          <p:nvSpPr>
            <p:cNvPr id="188448" name="Line 32"/>
            <p:cNvSpPr>
              <a:spLocks noChangeShapeType="1"/>
            </p:cNvSpPr>
            <p:nvPr/>
          </p:nvSpPr>
          <p:spPr bwMode="auto">
            <a:xfrm flipV="1">
              <a:off x="1056" y="1008"/>
              <a:ext cx="28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8449" name="Line 33"/>
            <p:cNvSpPr>
              <a:spLocks noChangeShapeType="1"/>
            </p:cNvSpPr>
            <p:nvPr/>
          </p:nvSpPr>
          <p:spPr bwMode="auto">
            <a:xfrm flipV="1">
              <a:off x="1632" y="864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88451" name="Rectangle 35"/>
          <p:cNvSpPr>
            <a:spLocks noChangeArrowheads="1"/>
          </p:cNvSpPr>
          <p:nvPr/>
        </p:nvSpPr>
        <p:spPr bwMode="auto">
          <a:xfrm>
            <a:off x="304800" y="32004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1600" b="1"/>
              <a:t>U</a:t>
            </a:r>
            <a:r>
              <a:rPr lang="en-US" altLang="hu-HU" sz="1600" b="1" baseline="-25000"/>
              <a:t>GSp</a:t>
            </a:r>
          </a:p>
        </p:txBody>
      </p:sp>
      <p:sp>
        <p:nvSpPr>
          <p:cNvPr id="188452" name="Line 36"/>
          <p:cNvSpPr>
            <a:spLocks noChangeShapeType="1"/>
          </p:cNvSpPr>
          <p:nvPr/>
        </p:nvSpPr>
        <p:spPr bwMode="auto">
          <a:xfrm>
            <a:off x="2590800" y="1981200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53" name="Line 37"/>
          <p:cNvSpPr>
            <a:spLocks noChangeShapeType="1"/>
          </p:cNvSpPr>
          <p:nvPr/>
        </p:nvSpPr>
        <p:spPr bwMode="auto">
          <a:xfrm flipH="1">
            <a:off x="2438400" y="6096000"/>
            <a:ext cx="647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54" name="Text Box 38"/>
          <p:cNvSpPr txBox="1">
            <a:spLocks noChangeArrowheads="1"/>
          </p:cNvSpPr>
          <p:nvPr/>
        </p:nvSpPr>
        <p:spPr bwMode="auto">
          <a:xfrm>
            <a:off x="6705600" y="6172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DS</a:t>
            </a:r>
            <a:endParaRPr lang="en-US" altLang="hu-HU"/>
          </a:p>
        </p:txBody>
      </p:sp>
      <p:sp>
        <p:nvSpPr>
          <p:cNvPr id="188455" name="Text Box 39"/>
          <p:cNvSpPr txBox="1">
            <a:spLocks noChangeArrowheads="1"/>
          </p:cNvSpPr>
          <p:nvPr/>
        </p:nvSpPr>
        <p:spPr bwMode="auto">
          <a:xfrm>
            <a:off x="7848600" y="6172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++U</a:t>
            </a:r>
            <a:r>
              <a:rPr lang="en-US" altLang="hu-HU" b="1" baseline="-25000"/>
              <a:t>DD</a:t>
            </a:r>
            <a:endParaRPr lang="en-US" altLang="hu-HU"/>
          </a:p>
        </p:txBody>
      </p:sp>
      <p:sp>
        <p:nvSpPr>
          <p:cNvPr id="188456" name="Rectangle 40"/>
          <p:cNvSpPr>
            <a:spLocks noChangeArrowheads="1"/>
          </p:cNvSpPr>
          <p:nvPr/>
        </p:nvSpPr>
        <p:spPr bwMode="auto">
          <a:xfrm>
            <a:off x="2057400" y="2057400"/>
            <a:ext cx="46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I</a:t>
            </a:r>
            <a:r>
              <a:rPr lang="en-US" altLang="hu-HU" b="1" baseline="-25000"/>
              <a:t>D</a:t>
            </a:r>
          </a:p>
        </p:txBody>
      </p:sp>
      <p:sp>
        <p:nvSpPr>
          <p:cNvPr id="188458" name="Text Box 42"/>
          <p:cNvSpPr txBox="1">
            <a:spLocks noChangeArrowheads="1"/>
          </p:cNvSpPr>
          <p:nvPr/>
        </p:nvSpPr>
        <p:spPr bwMode="auto">
          <a:xfrm>
            <a:off x="6781800" y="1828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BE</a:t>
            </a:r>
            <a:endParaRPr lang="en-US" altLang="hu-HU"/>
          </a:p>
        </p:txBody>
      </p:sp>
      <p:sp>
        <p:nvSpPr>
          <p:cNvPr id="188459" name="Text Box 43"/>
          <p:cNvSpPr txBox="1">
            <a:spLocks noChangeArrowheads="1"/>
          </p:cNvSpPr>
          <p:nvPr/>
        </p:nvSpPr>
        <p:spPr bwMode="auto">
          <a:xfrm>
            <a:off x="7315200" y="1828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=U</a:t>
            </a:r>
            <a:r>
              <a:rPr lang="en-US" altLang="hu-HU" b="1" baseline="-25000"/>
              <a:t>GSn </a:t>
            </a:r>
            <a:r>
              <a:rPr lang="en-US" altLang="hu-HU" b="1"/>
              <a:t>=5</a:t>
            </a:r>
          </a:p>
        </p:txBody>
      </p:sp>
      <p:sp>
        <p:nvSpPr>
          <p:cNvPr id="188463" name="Text Box 47"/>
          <p:cNvSpPr txBox="1">
            <a:spLocks noChangeArrowheads="1"/>
          </p:cNvSpPr>
          <p:nvPr/>
        </p:nvSpPr>
        <p:spPr bwMode="auto">
          <a:xfrm>
            <a:off x="8610600" y="35052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4</a:t>
            </a:r>
          </a:p>
        </p:txBody>
      </p:sp>
      <p:sp>
        <p:nvSpPr>
          <p:cNvPr id="188465" name="Text Box 49"/>
          <p:cNvSpPr txBox="1">
            <a:spLocks noChangeArrowheads="1"/>
          </p:cNvSpPr>
          <p:nvPr/>
        </p:nvSpPr>
        <p:spPr bwMode="auto">
          <a:xfrm>
            <a:off x="8610600" y="45720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3</a:t>
            </a:r>
          </a:p>
        </p:txBody>
      </p:sp>
      <p:sp>
        <p:nvSpPr>
          <p:cNvPr id="188466" name="Text Box 50"/>
          <p:cNvSpPr txBox="1">
            <a:spLocks noChangeArrowheads="1"/>
          </p:cNvSpPr>
          <p:nvPr/>
        </p:nvSpPr>
        <p:spPr bwMode="auto">
          <a:xfrm>
            <a:off x="8610600" y="51816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2</a:t>
            </a:r>
          </a:p>
        </p:txBody>
      </p:sp>
      <p:sp>
        <p:nvSpPr>
          <p:cNvPr id="188467" name="Text Box 51"/>
          <p:cNvSpPr txBox="1">
            <a:spLocks noChangeArrowheads="1"/>
          </p:cNvSpPr>
          <p:nvPr/>
        </p:nvSpPr>
        <p:spPr bwMode="auto">
          <a:xfrm>
            <a:off x="8534400" y="56388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1</a:t>
            </a:r>
          </a:p>
        </p:txBody>
      </p:sp>
      <p:sp>
        <p:nvSpPr>
          <p:cNvPr id="188468" name="Text Box 52"/>
          <p:cNvSpPr txBox="1">
            <a:spLocks noChangeArrowheads="1"/>
          </p:cNvSpPr>
          <p:nvPr/>
        </p:nvSpPr>
        <p:spPr bwMode="auto">
          <a:xfrm>
            <a:off x="2590800" y="18288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U</a:t>
            </a:r>
            <a:r>
              <a:rPr lang="en-US" altLang="hu-HU" b="1" baseline="-25000"/>
              <a:t>BE</a:t>
            </a:r>
            <a:r>
              <a:rPr lang="en-US" altLang="hu-HU" b="1"/>
              <a:t>-U</a:t>
            </a:r>
            <a:r>
              <a:rPr lang="en-US" altLang="hu-HU" b="1" baseline="-25000"/>
              <a:t>DD</a:t>
            </a:r>
          </a:p>
        </p:txBody>
      </p:sp>
      <p:sp>
        <p:nvSpPr>
          <p:cNvPr id="188469" name="Text Box 53"/>
          <p:cNvSpPr txBox="1">
            <a:spLocks noChangeArrowheads="1"/>
          </p:cNvSpPr>
          <p:nvPr/>
        </p:nvSpPr>
        <p:spPr bwMode="auto">
          <a:xfrm>
            <a:off x="3733800" y="18288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=U</a:t>
            </a:r>
            <a:r>
              <a:rPr lang="en-US" altLang="hu-HU" b="1" baseline="-25000"/>
              <a:t>GSp </a:t>
            </a:r>
            <a:r>
              <a:rPr lang="en-US" altLang="hu-HU" b="1"/>
              <a:t>=-5</a:t>
            </a:r>
          </a:p>
        </p:txBody>
      </p:sp>
      <p:sp>
        <p:nvSpPr>
          <p:cNvPr id="188470" name="Text Box 54"/>
          <p:cNvSpPr txBox="1">
            <a:spLocks noChangeArrowheads="1"/>
          </p:cNvSpPr>
          <p:nvPr/>
        </p:nvSpPr>
        <p:spPr bwMode="auto">
          <a:xfrm>
            <a:off x="3352800" y="3352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-4</a:t>
            </a:r>
          </a:p>
        </p:txBody>
      </p:sp>
      <p:sp>
        <p:nvSpPr>
          <p:cNvPr id="188471" name="Text Box 55"/>
          <p:cNvSpPr txBox="1">
            <a:spLocks noChangeArrowheads="1"/>
          </p:cNvSpPr>
          <p:nvPr/>
        </p:nvSpPr>
        <p:spPr bwMode="auto">
          <a:xfrm>
            <a:off x="3276600" y="4343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-3</a:t>
            </a:r>
          </a:p>
        </p:txBody>
      </p:sp>
      <p:sp>
        <p:nvSpPr>
          <p:cNvPr id="188472" name="Text Box 56"/>
          <p:cNvSpPr txBox="1">
            <a:spLocks noChangeArrowheads="1"/>
          </p:cNvSpPr>
          <p:nvPr/>
        </p:nvSpPr>
        <p:spPr bwMode="auto">
          <a:xfrm>
            <a:off x="3200400" y="5029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-2</a:t>
            </a:r>
          </a:p>
        </p:txBody>
      </p:sp>
      <p:sp>
        <p:nvSpPr>
          <p:cNvPr id="188473" name="Text Box 57"/>
          <p:cNvSpPr txBox="1">
            <a:spLocks noChangeArrowheads="1"/>
          </p:cNvSpPr>
          <p:nvPr/>
        </p:nvSpPr>
        <p:spPr bwMode="auto">
          <a:xfrm>
            <a:off x="3200400" y="548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/>
              <a:t>-1</a:t>
            </a:r>
          </a:p>
        </p:txBody>
      </p:sp>
      <p:sp>
        <p:nvSpPr>
          <p:cNvPr id="188475" name="Oval 59"/>
          <p:cNvSpPr>
            <a:spLocks noChangeArrowheads="1"/>
          </p:cNvSpPr>
          <p:nvPr/>
        </p:nvSpPr>
        <p:spPr bwMode="auto">
          <a:xfrm>
            <a:off x="8610600" y="601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76" name="Oval 60"/>
          <p:cNvSpPr>
            <a:spLocks noChangeArrowheads="1"/>
          </p:cNvSpPr>
          <p:nvPr/>
        </p:nvSpPr>
        <p:spPr bwMode="auto">
          <a:xfrm>
            <a:off x="8534400" y="5791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77" name="Oval 61"/>
          <p:cNvSpPr>
            <a:spLocks noChangeArrowheads="1"/>
          </p:cNvSpPr>
          <p:nvPr/>
        </p:nvSpPr>
        <p:spPr bwMode="auto">
          <a:xfrm>
            <a:off x="8153400" y="5334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78" name="Oval 62"/>
          <p:cNvSpPr>
            <a:spLocks noChangeArrowheads="1"/>
          </p:cNvSpPr>
          <p:nvPr/>
        </p:nvSpPr>
        <p:spPr bwMode="auto">
          <a:xfrm>
            <a:off x="29718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79" name="Oval 63"/>
          <p:cNvSpPr>
            <a:spLocks noChangeArrowheads="1"/>
          </p:cNvSpPr>
          <p:nvPr/>
        </p:nvSpPr>
        <p:spPr bwMode="auto">
          <a:xfrm>
            <a:off x="54864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80" name="Oval 64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81" name="Oval 65"/>
          <p:cNvSpPr>
            <a:spLocks noChangeArrowheads="1"/>
          </p:cNvSpPr>
          <p:nvPr/>
        </p:nvSpPr>
        <p:spPr bwMode="auto">
          <a:xfrm>
            <a:off x="2514600" y="601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8482" name="Rectangle 66"/>
          <p:cNvSpPr>
            <a:spLocks noChangeArrowheads="1"/>
          </p:cNvSpPr>
          <p:nvPr/>
        </p:nvSpPr>
        <p:spPr bwMode="auto">
          <a:xfrm>
            <a:off x="228600" y="51816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1600" b="1"/>
              <a:t>U</a:t>
            </a:r>
            <a:r>
              <a:rPr lang="en-US" altLang="hu-HU" sz="1600" b="1" baseline="-25000"/>
              <a:t>GSn</a:t>
            </a:r>
          </a:p>
        </p:txBody>
      </p:sp>
      <p:sp>
        <p:nvSpPr>
          <p:cNvPr id="2" name="Téglalap 1"/>
          <p:cNvSpPr/>
          <p:nvPr/>
        </p:nvSpPr>
        <p:spPr>
          <a:xfrm>
            <a:off x="228600" y="976700"/>
            <a:ext cx="1588897" cy="10756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 dirty="0">
                <a:solidFill>
                  <a:srgbClr val="66FFFF"/>
                </a:solidFill>
              </a:rPr>
              <a:t>PC: </a:t>
            </a:r>
            <a:r>
              <a:rPr lang="hu-HU" altLang="hu-HU" b="1" dirty="0" smtClean="0">
                <a:solidFill>
                  <a:srgbClr val="66FFFF"/>
                </a:solidFill>
              </a:rPr>
              <a:t>3</a:t>
            </a:r>
            <a:r>
              <a:rPr lang="en-US" altLang="hu-HU" b="1" dirty="0" smtClean="0">
                <a:solidFill>
                  <a:srgbClr val="66FFFF"/>
                </a:solidFill>
              </a:rPr>
              <a:t>86</a:t>
            </a:r>
            <a:endParaRPr lang="hu-HU" altLang="hu-HU" b="1" dirty="0" smtClean="0">
              <a:solidFill>
                <a:srgbClr val="66FFFF"/>
              </a:solidFill>
            </a:endParaRPr>
          </a:p>
          <a:p>
            <a:pPr>
              <a:spcBef>
                <a:spcPct val="50000"/>
              </a:spcBef>
            </a:pPr>
            <a:endParaRPr lang="hu-HU" altLang="hu-HU" b="1" dirty="0">
              <a:solidFill>
                <a:srgbClr val="66FFFF"/>
              </a:solidFill>
            </a:endParaRPr>
          </a:p>
          <a:p>
            <a:pPr>
              <a:spcBef>
                <a:spcPct val="50000"/>
              </a:spcBef>
            </a:pPr>
            <a:r>
              <a:rPr lang="hu-HU" altLang="hu-HU" b="1" dirty="0" smtClean="0">
                <a:solidFill>
                  <a:srgbClr val="66FFFF"/>
                </a:solidFill>
              </a:rPr>
              <a:t>CMOS „TTL”</a:t>
            </a:r>
            <a:endParaRPr lang="en-US" altLang="hu-HU" b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89" name="Line 25"/>
          <p:cNvSpPr>
            <a:spLocks noChangeShapeType="1"/>
          </p:cNvSpPr>
          <p:nvPr/>
        </p:nvSpPr>
        <p:spPr bwMode="auto">
          <a:xfrm>
            <a:off x="1143000" y="58674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90" name="Line 26"/>
          <p:cNvSpPr>
            <a:spLocks noChangeShapeType="1"/>
          </p:cNvSpPr>
          <p:nvPr/>
        </p:nvSpPr>
        <p:spPr bwMode="auto">
          <a:xfrm flipV="1">
            <a:off x="1295400" y="3505200"/>
            <a:ext cx="0" cy="2514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97" name="Line 33"/>
          <p:cNvSpPr>
            <a:spLocks noChangeShapeType="1"/>
          </p:cNvSpPr>
          <p:nvPr/>
        </p:nvSpPr>
        <p:spPr bwMode="auto">
          <a:xfrm>
            <a:off x="2057400" y="57150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03" name="Line 39"/>
          <p:cNvSpPr>
            <a:spLocks noChangeShapeType="1"/>
          </p:cNvSpPr>
          <p:nvPr/>
        </p:nvSpPr>
        <p:spPr bwMode="auto">
          <a:xfrm>
            <a:off x="1295400" y="6400800"/>
            <a:ext cx="7620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04" name="Text Box 40"/>
          <p:cNvSpPr txBox="1">
            <a:spLocks noChangeArrowheads="1"/>
          </p:cNvSpPr>
          <p:nvPr/>
        </p:nvSpPr>
        <p:spPr bwMode="auto">
          <a:xfrm>
            <a:off x="1371600" y="5867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66FFFF"/>
                </a:solidFill>
              </a:rPr>
              <a:t>V</a:t>
            </a:r>
            <a:r>
              <a:rPr lang="en-US" altLang="hu-HU" b="1" baseline="-25000">
                <a:solidFill>
                  <a:srgbClr val="66FFFF"/>
                </a:solidFill>
              </a:rPr>
              <a:t>Tn</a:t>
            </a:r>
            <a:endParaRPr lang="en-US" altLang="hu-HU"/>
          </a:p>
        </p:txBody>
      </p:sp>
      <p:sp>
        <p:nvSpPr>
          <p:cNvPr id="113705" name="Line 41"/>
          <p:cNvSpPr>
            <a:spLocks noChangeShapeType="1"/>
          </p:cNvSpPr>
          <p:nvPr/>
        </p:nvSpPr>
        <p:spPr bwMode="auto">
          <a:xfrm>
            <a:off x="1295400" y="4267200"/>
            <a:ext cx="762000" cy="0"/>
          </a:xfrm>
          <a:prstGeom prst="line">
            <a:avLst/>
          </a:prstGeom>
          <a:noFill/>
          <a:ln w="38100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08" name="Text Box 44"/>
          <p:cNvSpPr txBox="1">
            <a:spLocks noChangeArrowheads="1"/>
          </p:cNvSpPr>
          <p:nvPr/>
        </p:nvSpPr>
        <p:spPr bwMode="auto">
          <a:xfrm>
            <a:off x="609600" y="4038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U</a:t>
            </a:r>
            <a:r>
              <a:rPr lang="en-US" altLang="hu-HU" b="1" baseline="-25000">
                <a:solidFill>
                  <a:schemeClr val="bg1"/>
                </a:solidFill>
              </a:rPr>
              <a:t>KI</a:t>
            </a:r>
            <a:endParaRPr lang="en-US" altLang="hu-HU"/>
          </a:p>
        </p:txBody>
      </p:sp>
      <p:sp>
        <p:nvSpPr>
          <p:cNvPr id="113667" name="Line 3"/>
          <p:cNvSpPr>
            <a:spLocks noChangeShapeType="1"/>
          </p:cNvSpPr>
          <p:nvPr/>
        </p:nvSpPr>
        <p:spPr bwMode="auto">
          <a:xfrm>
            <a:off x="1143000" y="2971800"/>
            <a:ext cx="2971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68" name="Line 4"/>
          <p:cNvSpPr>
            <a:spLocks noChangeShapeType="1"/>
          </p:cNvSpPr>
          <p:nvPr/>
        </p:nvSpPr>
        <p:spPr bwMode="auto">
          <a:xfrm flipV="1">
            <a:off x="1295400" y="609600"/>
            <a:ext cx="0" cy="2514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>
            <a:off x="2667000" y="2971800"/>
            <a:ext cx="762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3276600" y="2438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U</a:t>
            </a:r>
            <a:r>
              <a:rPr lang="en-US" altLang="hu-HU" b="1" baseline="-25000">
                <a:solidFill>
                  <a:schemeClr val="bg1"/>
                </a:solidFill>
              </a:rPr>
              <a:t>GS</a:t>
            </a:r>
            <a:r>
              <a:rPr lang="en-US" altLang="hu-HU" b="1">
                <a:solidFill>
                  <a:schemeClr val="bg1"/>
                </a:solidFill>
              </a:rPr>
              <a:t>= U</a:t>
            </a:r>
            <a:r>
              <a:rPr lang="en-US" altLang="hu-HU" b="1" baseline="-25000">
                <a:solidFill>
                  <a:schemeClr val="bg1"/>
                </a:solidFill>
              </a:rPr>
              <a:t>BE</a:t>
            </a:r>
            <a:endParaRPr lang="en-US" altLang="hu-HU"/>
          </a:p>
        </p:txBody>
      </p:sp>
      <p:sp>
        <p:nvSpPr>
          <p:cNvPr id="113673" name="Line 9"/>
          <p:cNvSpPr>
            <a:spLocks noChangeShapeType="1"/>
          </p:cNvSpPr>
          <p:nvPr/>
        </p:nvSpPr>
        <p:spPr bwMode="auto">
          <a:xfrm>
            <a:off x="3429000" y="28194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74" name="Line 10"/>
          <p:cNvSpPr>
            <a:spLocks noChangeShapeType="1"/>
          </p:cNvSpPr>
          <p:nvPr/>
        </p:nvSpPr>
        <p:spPr bwMode="auto">
          <a:xfrm>
            <a:off x="2667000" y="28194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75" name="Line 11"/>
          <p:cNvSpPr>
            <a:spLocks noChangeShapeType="1"/>
          </p:cNvSpPr>
          <p:nvPr/>
        </p:nvSpPr>
        <p:spPr bwMode="auto">
          <a:xfrm>
            <a:off x="2057400" y="28194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3048000" y="2895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U</a:t>
            </a:r>
            <a:r>
              <a:rPr lang="en-US" altLang="hu-HU" b="1" baseline="-25000">
                <a:solidFill>
                  <a:schemeClr val="bg1"/>
                </a:solidFill>
              </a:rPr>
              <a:t>DD</a:t>
            </a:r>
            <a:endParaRPr lang="en-US" altLang="hu-HU"/>
          </a:p>
        </p:txBody>
      </p:sp>
      <p:sp>
        <p:nvSpPr>
          <p:cNvPr id="113679" name="Line 15"/>
          <p:cNvSpPr>
            <a:spLocks noChangeShapeType="1"/>
          </p:cNvSpPr>
          <p:nvPr/>
        </p:nvSpPr>
        <p:spPr bwMode="auto">
          <a:xfrm flipH="1">
            <a:off x="2667000" y="2514600"/>
            <a:ext cx="762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80" name="Text Box 16"/>
          <p:cNvSpPr txBox="1">
            <a:spLocks noChangeArrowheads="1"/>
          </p:cNvSpPr>
          <p:nvPr/>
        </p:nvSpPr>
        <p:spPr bwMode="auto">
          <a:xfrm>
            <a:off x="2819400" y="1981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FF3300"/>
                </a:solidFill>
              </a:rPr>
              <a:t>V</a:t>
            </a:r>
            <a:r>
              <a:rPr lang="en-US" altLang="hu-HU" b="1" baseline="-25000">
                <a:solidFill>
                  <a:srgbClr val="FF3300"/>
                </a:solidFill>
              </a:rPr>
              <a:t>Tp</a:t>
            </a:r>
            <a:endParaRPr lang="en-US" altLang="hu-HU" b="1">
              <a:solidFill>
                <a:srgbClr val="FF3300"/>
              </a:solidFill>
            </a:endParaRPr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>
            <a:off x="1295400" y="2590800"/>
            <a:ext cx="7620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1371600" y="2057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66FFFF"/>
                </a:solidFill>
              </a:rPr>
              <a:t>V</a:t>
            </a:r>
            <a:r>
              <a:rPr lang="en-US" altLang="hu-HU" b="1" baseline="-25000">
                <a:solidFill>
                  <a:srgbClr val="66FFFF"/>
                </a:solidFill>
              </a:rPr>
              <a:t>Tn</a:t>
            </a:r>
            <a:endParaRPr lang="en-US" altLang="hu-HU"/>
          </a:p>
        </p:txBody>
      </p:sp>
      <p:sp>
        <p:nvSpPr>
          <p:cNvPr id="113683" name="Line 19"/>
          <p:cNvSpPr>
            <a:spLocks noChangeShapeType="1"/>
          </p:cNvSpPr>
          <p:nvPr/>
        </p:nvSpPr>
        <p:spPr bwMode="auto">
          <a:xfrm>
            <a:off x="1295400" y="1371600"/>
            <a:ext cx="7620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84" name="Freeform 20"/>
          <p:cNvSpPr>
            <a:spLocks/>
          </p:cNvSpPr>
          <p:nvPr/>
        </p:nvSpPr>
        <p:spPr bwMode="auto">
          <a:xfrm>
            <a:off x="2057400" y="1371600"/>
            <a:ext cx="304800" cy="838200"/>
          </a:xfrm>
          <a:custGeom>
            <a:avLst/>
            <a:gdLst>
              <a:gd name="T0" fmla="*/ 0 w 288"/>
              <a:gd name="T1" fmla="*/ 0 h 864"/>
              <a:gd name="T2" fmla="*/ 240 w 288"/>
              <a:gd name="T3" fmla="*/ 192 h 864"/>
              <a:gd name="T4" fmla="*/ 288 w 288"/>
              <a:gd name="T5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864">
                <a:moveTo>
                  <a:pt x="0" y="0"/>
                </a:moveTo>
                <a:cubicBezTo>
                  <a:pt x="96" y="24"/>
                  <a:pt x="192" y="48"/>
                  <a:pt x="240" y="192"/>
                </a:cubicBezTo>
                <a:cubicBezTo>
                  <a:pt x="288" y="336"/>
                  <a:pt x="288" y="600"/>
                  <a:pt x="288" y="864"/>
                </a:cubicBezTo>
              </a:path>
            </a:pathLst>
          </a:custGeom>
          <a:noFill/>
          <a:ln w="38100" cap="flat" cmpd="sng">
            <a:solidFill>
              <a:srgbClr val="66FF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85" name="Freeform 21"/>
          <p:cNvSpPr>
            <a:spLocks/>
          </p:cNvSpPr>
          <p:nvPr/>
        </p:nvSpPr>
        <p:spPr bwMode="auto">
          <a:xfrm flipH="1" flipV="1">
            <a:off x="2362200" y="2209800"/>
            <a:ext cx="304800" cy="762000"/>
          </a:xfrm>
          <a:custGeom>
            <a:avLst/>
            <a:gdLst>
              <a:gd name="T0" fmla="*/ 0 w 288"/>
              <a:gd name="T1" fmla="*/ 0 h 864"/>
              <a:gd name="T2" fmla="*/ 240 w 288"/>
              <a:gd name="T3" fmla="*/ 192 h 864"/>
              <a:gd name="T4" fmla="*/ 288 w 288"/>
              <a:gd name="T5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864">
                <a:moveTo>
                  <a:pt x="0" y="0"/>
                </a:moveTo>
                <a:cubicBezTo>
                  <a:pt x="96" y="24"/>
                  <a:pt x="192" y="48"/>
                  <a:pt x="240" y="192"/>
                </a:cubicBezTo>
                <a:cubicBezTo>
                  <a:pt x="288" y="336"/>
                  <a:pt x="288" y="600"/>
                  <a:pt x="288" y="864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686" name="Text Box 22"/>
          <p:cNvSpPr txBox="1">
            <a:spLocks noChangeArrowheads="1"/>
          </p:cNvSpPr>
          <p:nvPr/>
        </p:nvSpPr>
        <p:spPr bwMode="auto">
          <a:xfrm>
            <a:off x="609600" y="1143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U</a:t>
            </a:r>
            <a:r>
              <a:rPr lang="en-US" altLang="hu-HU" b="1" baseline="-25000">
                <a:solidFill>
                  <a:schemeClr val="bg1"/>
                </a:solidFill>
              </a:rPr>
              <a:t>KI</a:t>
            </a:r>
            <a:endParaRPr lang="en-US" altLang="hu-HU"/>
          </a:p>
        </p:txBody>
      </p:sp>
      <p:sp>
        <p:nvSpPr>
          <p:cNvPr id="113709" name="Line 45"/>
          <p:cNvSpPr>
            <a:spLocks noChangeShapeType="1"/>
          </p:cNvSpPr>
          <p:nvPr/>
        </p:nvSpPr>
        <p:spPr bwMode="auto">
          <a:xfrm>
            <a:off x="1295400" y="2971800"/>
            <a:ext cx="7620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26" name="Line 62"/>
          <p:cNvSpPr>
            <a:spLocks noChangeShapeType="1"/>
          </p:cNvSpPr>
          <p:nvPr/>
        </p:nvSpPr>
        <p:spPr bwMode="auto">
          <a:xfrm>
            <a:off x="1828800" y="5867400"/>
            <a:ext cx="7620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27" name="Text Box 63"/>
          <p:cNvSpPr txBox="1">
            <a:spLocks noChangeArrowheads="1"/>
          </p:cNvSpPr>
          <p:nvPr/>
        </p:nvSpPr>
        <p:spPr bwMode="auto">
          <a:xfrm>
            <a:off x="2438400" y="5334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U</a:t>
            </a:r>
            <a:r>
              <a:rPr lang="en-US" altLang="hu-HU" b="1" baseline="-25000">
                <a:solidFill>
                  <a:schemeClr val="bg1"/>
                </a:solidFill>
              </a:rPr>
              <a:t>GS</a:t>
            </a:r>
            <a:r>
              <a:rPr lang="en-US" altLang="hu-HU" b="1">
                <a:solidFill>
                  <a:schemeClr val="bg1"/>
                </a:solidFill>
              </a:rPr>
              <a:t>= U</a:t>
            </a:r>
            <a:r>
              <a:rPr lang="en-US" altLang="hu-HU" b="1" baseline="-25000">
                <a:solidFill>
                  <a:schemeClr val="bg1"/>
                </a:solidFill>
              </a:rPr>
              <a:t>BE</a:t>
            </a:r>
            <a:endParaRPr lang="en-US" altLang="hu-HU"/>
          </a:p>
        </p:txBody>
      </p:sp>
      <p:sp>
        <p:nvSpPr>
          <p:cNvPr id="113728" name="Line 64"/>
          <p:cNvSpPr>
            <a:spLocks noChangeShapeType="1"/>
          </p:cNvSpPr>
          <p:nvPr/>
        </p:nvSpPr>
        <p:spPr bwMode="auto">
          <a:xfrm>
            <a:off x="2590800" y="57150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29" name="Line 65"/>
          <p:cNvSpPr>
            <a:spLocks noChangeShapeType="1"/>
          </p:cNvSpPr>
          <p:nvPr/>
        </p:nvSpPr>
        <p:spPr bwMode="auto">
          <a:xfrm>
            <a:off x="1828800" y="57150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30" name="Text Box 66"/>
          <p:cNvSpPr txBox="1">
            <a:spLocks noChangeArrowheads="1"/>
          </p:cNvSpPr>
          <p:nvPr/>
        </p:nvSpPr>
        <p:spPr bwMode="auto">
          <a:xfrm>
            <a:off x="2209800" y="5791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U</a:t>
            </a:r>
            <a:r>
              <a:rPr lang="en-US" altLang="hu-HU" b="1" baseline="-25000">
                <a:solidFill>
                  <a:schemeClr val="bg1"/>
                </a:solidFill>
              </a:rPr>
              <a:t>DD</a:t>
            </a:r>
            <a:endParaRPr lang="en-US" altLang="hu-HU"/>
          </a:p>
        </p:txBody>
      </p:sp>
      <p:sp>
        <p:nvSpPr>
          <p:cNvPr id="113731" name="Line 67"/>
          <p:cNvSpPr>
            <a:spLocks noChangeShapeType="1"/>
          </p:cNvSpPr>
          <p:nvPr/>
        </p:nvSpPr>
        <p:spPr bwMode="auto">
          <a:xfrm flipH="1">
            <a:off x="1828800" y="6629400"/>
            <a:ext cx="762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32" name="Text Box 68"/>
          <p:cNvSpPr txBox="1">
            <a:spLocks noChangeArrowheads="1"/>
          </p:cNvSpPr>
          <p:nvPr/>
        </p:nvSpPr>
        <p:spPr bwMode="auto">
          <a:xfrm>
            <a:off x="1981200" y="6096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FF3300"/>
                </a:solidFill>
              </a:rPr>
              <a:t>V</a:t>
            </a:r>
            <a:r>
              <a:rPr lang="en-US" altLang="hu-HU" b="1" baseline="-25000">
                <a:solidFill>
                  <a:srgbClr val="FF3300"/>
                </a:solidFill>
              </a:rPr>
              <a:t>Tp</a:t>
            </a:r>
            <a:endParaRPr lang="en-US" altLang="hu-HU" b="1">
              <a:solidFill>
                <a:srgbClr val="FF3300"/>
              </a:solidFill>
            </a:endParaRPr>
          </a:p>
        </p:txBody>
      </p:sp>
      <p:sp>
        <p:nvSpPr>
          <p:cNvPr id="113733" name="Line 69"/>
          <p:cNvSpPr>
            <a:spLocks noChangeShapeType="1"/>
          </p:cNvSpPr>
          <p:nvPr/>
        </p:nvSpPr>
        <p:spPr bwMode="auto">
          <a:xfrm flipV="1">
            <a:off x="1828800" y="4267200"/>
            <a:ext cx="0" cy="16002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35" name="Line 71"/>
          <p:cNvSpPr>
            <a:spLocks noChangeShapeType="1"/>
          </p:cNvSpPr>
          <p:nvPr/>
        </p:nvSpPr>
        <p:spPr bwMode="auto">
          <a:xfrm flipV="1">
            <a:off x="2057400" y="4267200"/>
            <a:ext cx="0" cy="1600200"/>
          </a:xfrm>
          <a:prstGeom prst="line">
            <a:avLst/>
          </a:prstGeom>
          <a:noFill/>
          <a:ln w="38100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36" name="Text Box 72"/>
          <p:cNvSpPr txBox="1">
            <a:spLocks noChangeArrowheads="1"/>
          </p:cNvSpPr>
          <p:nvPr/>
        </p:nvSpPr>
        <p:spPr bwMode="auto">
          <a:xfrm>
            <a:off x="2209800" y="3429000"/>
            <a:ext cx="69342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FFFF00"/>
                </a:solidFill>
              </a:rPr>
              <a:t>Egymásbavezetés megszűnik</a:t>
            </a:r>
            <a:r>
              <a:rPr lang="en-US" altLang="hu-HU" b="1">
                <a:solidFill>
                  <a:schemeClr val="bg1"/>
                </a:solidFill>
              </a:rPr>
              <a:t>, ha:</a:t>
            </a:r>
          </a:p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U</a:t>
            </a:r>
            <a:r>
              <a:rPr lang="en-US" altLang="hu-HU" b="1" baseline="-25000">
                <a:solidFill>
                  <a:schemeClr val="bg1"/>
                </a:solidFill>
              </a:rPr>
              <a:t>DD</a:t>
            </a:r>
            <a:r>
              <a:rPr lang="en-US" altLang="hu-HU" b="1">
                <a:solidFill>
                  <a:schemeClr val="bg1"/>
                </a:solidFill>
              </a:rPr>
              <a:t>&lt;</a:t>
            </a:r>
            <a:r>
              <a:rPr lang="en-US" altLang="hu-HU" b="1">
                <a:solidFill>
                  <a:srgbClr val="66FFFF"/>
                </a:solidFill>
              </a:rPr>
              <a:t>V</a:t>
            </a:r>
            <a:r>
              <a:rPr lang="en-US" altLang="hu-HU" b="1" baseline="-25000">
                <a:solidFill>
                  <a:srgbClr val="66FFFF"/>
                </a:solidFill>
              </a:rPr>
              <a:t>Tn</a:t>
            </a:r>
            <a:r>
              <a:rPr lang="en-US" altLang="hu-HU" b="1">
                <a:solidFill>
                  <a:schemeClr val="bg1"/>
                </a:solidFill>
              </a:rPr>
              <a:t>+</a:t>
            </a:r>
            <a:r>
              <a:rPr lang="en-US" altLang="hu-HU" b="1">
                <a:solidFill>
                  <a:srgbClr val="FF3300"/>
                </a:solidFill>
              </a:rPr>
              <a:t>(-V</a:t>
            </a:r>
            <a:r>
              <a:rPr lang="en-US" altLang="hu-HU" b="1" baseline="-25000">
                <a:solidFill>
                  <a:srgbClr val="FF3300"/>
                </a:solidFill>
              </a:rPr>
              <a:t>Tp</a:t>
            </a:r>
            <a:r>
              <a:rPr lang="en-US" altLang="hu-HU" b="1">
                <a:solidFill>
                  <a:srgbClr val="FF3300"/>
                </a:solidFill>
              </a:rPr>
              <a:t>), </a:t>
            </a:r>
            <a:r>
              <a:rPr lang="en-US" altLang="hu-HU" b="1">
                <a:solidFill>
                  <a:schemeClr val="bg1"/>
                </a:solidFill>
              </a:rPr>
              <a:t>egyszerre csak az egyik tranzisztor vezethet, vagy egyik sem, ez a</a:t>
            </a:r>
            <a:endParaRPr lang="en-US" altLang="hu-HU" sz="2800">
              <a:solidFill>
                <a:schemeClr val="bg1"/>
              </a:solidFill>
            </a:endParaRPr>
          </a:p>
        </p:txBody>
      </p:sp>
      <p:sp>
        <p:nvSpPr>
          <p:cNvPr id="113737" name="Rectangle 73"/>
          <p:cNvSpPr>
            <a:spLocks noChangeArrowheads="1"/>
          </p:cNvSpPr>
          <p:nvPr/>
        </p:nvSpPr>
        <p:spPr bwMode="auto">
          <a:xfrm>
            <a:off x="4600575" y="4968875"/>
            <a:ext cx="4543425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nagy impedanciájú állapot: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hu-HU" sz="2800" b="1">
                <a:solidFill>
                  <a:schemeClr val="bg1"/>
                </a:solidFill>
              </a:rPr>
              <a:t>U</a:t>
            </a:r>
            <a:r>
              <a:rPr lang="en-US" altLang="hu-HU" sz="2800" b="1" baseline="-25000">
                <a:solidFill>
                  <a:schemeClr val="bg1"/>
                </a:solidFill>
              </a:rPr>
              <a:t>DD</a:t>
            </a:r>
            <a:r>
              <a:rPr lang="en-US" altLang="hu-HU" sz="2800" b="1" baseline="-25000">
                <a:solidFill>
                  <a:srgbClr val="66FFFF"/>
                </a:solidFill>
              </a:rPr>
              <a:t> </a:t>
            </a:r>
            <a:r>
              <a:rPr lang="en-US" altLang="hu-HU" sz="2800" b="1">
                <a:solidFill>
                  <a:schemeClr val="bg1"/>
                </a:solidFill>
              </a:rPr>
              <a:t>-</a:t>
            </a:r>
            <a:r>
              <a:rPr lang="en-US" altLang="hu-HU" sz="2800" b="1">
                <a:solidFill>
                  <a:srgbClr val="FF3300"/>
                </a:solidFill>
              </a:rPr>
              <a:t>(-V</a:t>
            </a:r>
            <a:r>
              <a:rPr lang="en-US" altLang="hu-HU" sz="2800" b="1" baseline="-25000">
                <a:solidFill>
                  <a:srgbClr val="FF3300"/>
                </a:solidFill>
              </a:rPr>
              <a:t>Tp</a:t>
            </a:r>
            <a:r>
              <a:rPr lang="en-US" altLang="hu-HU" sz="2800" b="1">
                <a:solidFill>
                  <a:srgbClr val="FF3300"/>
                </a:solidFill>
              </a:rPr>
              <a:t>)</a:t>
            </a:r>
            <a:r>
              <a:rPr lang="en-US" altLang="hu-HU" sz="2800" b="1" baseline="-25000">
                <a:solidFill>
                  <a:srgbClr val="66FFFF"/>
                </a:solidFill>
              </a:rPr>
              <a:t> </a:t>
            </a:r>
            <a:r>
              <a:rPr lang="en-US" altLang="hu-HU" sz="2800" b="1">
                <a:solidFill>
                  <a:schemeClr val="bg1"/>
                </a:solidFill>
              </a:rPr>
              <a:t>&lt;</a:t>
            </a:r>
            <a:r>
              <a:rPr lang="en-US" altLang="hu-HU" sz="2800" b="1" baseline="-25000">
                <a:solidFill>
                  <a:srgbClr val="66FFFF"/>
                </a:solidFill>
              </a:rPr>
              <a:t> </a:t>
            </a:r>
            <a:r>
              <a:rPr lang="en-US" altLang="hu-HU" sz="2800" b="1">
                <a:solidFill>
                  <a:schemeClr val="bg1"/>
                </a:solidFill>
              </a:rPr>
              <a:t>U</a:t>
            </a:r>
            <a:r>
              <a:rPr lang="en-US" altLang="hu-HU" sz="2800" b="1" baseline="-25000">
                <a:solidFill>
                  <a:schemeClr val="bg1"/>
                </a:solidFill>
              </a:rPr>
              <a:t>BE</a:t>
            </a:r>
            <a:r>
              <a:rPr lang="en-US" altLang="hu-HU" sz="2800" b="1" baseline="-25000">
                <a:solidFill>
                  <a:srgbClr val="66FFFF"/>
                </a:solidFill>
              </a:rPr>
              <a:t> </a:t>
            </a:r>
            <a:r>
              <a:rPr lang="en-US" altLang="hu-HU" sz="2800" b="1">
                <a:solidFill>
                  <a:schemeClr val="bg1"/>
                </a:solidFill>
              </a:rPr>
              <a:t>&lt;</a:t>
            </a:r>
            <a:r>
              <a:rPr lang="en-US" altLang="hu-HU" sz="2800" b="1" baseline="-25000">
                <a:solidFill>
                  <a:srgbClr val="66FFFF"/>
                </a:solidFill>
              </a:rPr>
              <a:t> </a:t>
            </a:r>
            <a:r>
              <a:rPr lang="en-US" altLang="hu-HU" sz="2800" b="1">
                <a:solidFill>
                  <a:srgbClr val="66FFFF"/>
                </a:solidFill>
              </a:rPr>
              <a:t>V</a:t>
            </a:r>
            <a:r>
              <a:rPr lang="en-US" altLang="hu-HU" sz="2800" b="1" baseline="-25000">
                <a:solidFill>
                  <a:srgbClr val="66FFFF"/>
                </a:solidFill>
              </a:rPr>
              <a:t>Tn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a kimeneten a feszültséget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nem a kapu kényszeríti.</a:t>
            </a:r>
            <a:endParaRPr lang="en-US" altLang="hu-HU" b="1" baseline="-25000">
              <a:solidFill>
                <a:srgbClr val="66FFFF"/>
              </a:solidFill>
            </a:endParaRPr>
          </a:p>
        </p:txBody>
      </p:sp>
      <p:sp>
        <p:nvSpPr>
          <p:cNvPr id="113738" name="Text Box 74"/>
          <p:cNvSpPr txBox="1">
            <a:spLocks noChangeArrowheads="1"/>
          </p:cNvSpPr>
          <p:nvPr/>
        </p:nvSpPr>
        <p:spPr bwMode="auto">
          <a:xfrm>
            <a:off x="3733800" y="0"/>
            <a:ext cx="4953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2800" b="1">
                <a:solidFill>
                  <a:srgbClr val="FFFF00"/>
                </a:solidFill>
              </a:rPr>
              <a:t>Egymásbavezetés:</a:t>
            </a:r>
          </a:p>
          <a:p>
            <a:pPr>
              <a:spcBef>
                <a:spcPct val="50000"/>
              </a:spcBef>
            </a:pPr>
            <a:r>
              <a:rPr lang="en-US" altLang="hu-HU" sz="2800" b="1">
                <a:solidFill>
                  <a:schemeClr val="bg1"/>
                </a:solidFill>
              </a:rPr>
              <a:t>U</a:t>
            </a:r>
            <a:r>
              <a:rPr lang="en-US" altLang="hu-HU" sz="2800" b="1" baseline="-25000">
                <a:solidFill>
                  <a:schemeClr val="bg1"/>
                </a:solidFill>
              </a:rPr>
              <a:t>DD</a:t>
            </a:r>
            <a:r>
              <a:rPr lang="en-US" altLang="hu-HU" sz="2800" b="1">
                <a:solidFill>
                  <a:schemeClr val="bg1"/>
                </a:solidFill>
              </a:rPr>
              <a:t>&gt;</a:t>
            </a:r>
            <a:r>
              <a:rPr lang="en-US" altLang="hu-HU" sz="2800" b="1">
                <a:solidFill>
                  <a:srgbClr val="66FFFF"/>
                </a:solidFill>
              </a:rPr>
              <a:t>V</a:t>
            </a:r>
            <a:r>
              <a:rPr lang="en-US" altLang="hu-HU" sz="2800" b="1" baseline="-25000">
                <a:solidFill>
                  <a:srgbClr val="66FFFF"/>
                </a:solidFill>
              </a:rPr>
              <a:t>Tn</a:t>
            </a:r>
            <a:r>
              <a:rPr lang="en-US" altLang="hu-HU" sz="2800" b="1">
                <a:solidFill>
                  <a:schemeClr val="bg1"/>
                </a:solidFill>
              </a:rPr>
              <a:t>+</a:t>
            </a:r>
            <a:r>
              <a:rPr lang="en-US" altLang="hu-HU" sz="2800" b="1">
                <a:solidFill>
                  <a:srgbClr val="FF3300"/>
                </a:solidFill>
              </a:rPr>
              <a:t>(-V</a:t>
            </a:r>
            <a:r>
              <a:rPr lang="en-US" altLang="hu-HU" sz="2800" b="1" baseline="-25000">
                <a:solidFill>
                  <a:srgbClr val="FF3300"/>
                </a:solidFill>
              </a:rPr>
              <a:t>Tp</a:t>
            </a:r>
            <a:r>
              <a:rPr lang="en-US" altLang="hu-HU" sz="2800" b="1">
                <a:solidFill>
                  <a:srgbClr val="FF33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hu-HU" b="1">
                <a:solidFill>
                  <a:schemeClr val="bg1"/>
                </a:solidFill>
              </a:rPr>
              <a:t>a kimenetre a feszültség adott, valamelyik tranzisztor (vagy mindkettő) nyitva van.</a:t>
            </a:r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3739" name="Line 75"/>
          <p:cNvSpPr>
            <a:spLocks noChangeShapeType="1"/>
          </p:cNvSpPr>
          <p:nvPr/>
        </p:nvSpPr>
        <p:spPr bwMode="auto">
          <a:xfrm>
            <a:off x="1295400" y="4267200"/>
            <a:ext cx="53340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3740" name="Line 76"/>
          <p:cNvSpPr>
            <a:spLocks noChangeShapeType="1"/>
          </p:cNvSpPr>
          <p:nvPr/>
        </p:nvSpPr>
        <p:spPr bwMode="auto">
          <a:xfrm>
            <a:off x="2057400" y="5867400"/>
            <a:ext cx="533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34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PUBL\TermVil\6ab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696200" cy="60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025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62"/>
          <p:cNvSpPr>
            <a:spLocks noChangeArrowheads="1"/>
          </p:cNvSpPr>
          <p:nvPr/>
        </p:nvSpPr>
        <p:spPr bwMode="auto">
          <a:xfrm>
            <a:off x="250825" y="333375"/>
            <a:ext cx="864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8900" indent="-88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9pPr>
          </a:lstStyle>
          <a:p>
            <a:pPr marL="88900" marR="0" lvl="0" indent="-8890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0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Gill Sans" pitchFamily="34" charset="0"/>
              <a:ea typeface="MS PGothic" panose="020B0600070205080204" pitchFamily="34" charset="-128"/>
            </a:endParaRPr>
          </a:p>
          <a:p>
            <a:pPr marL="88900" marR="0" lvl="0" indent="-8890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0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Gill Sans" pitchFamily="34" charset="0"/>
              <a:ea typeface="MS PGothic" panose="020B0600070205080204" pitchFamily="34" charset="-128"/>
            </a:endParaRPr>
          </a:p>
          <a:p>
            <a:pPr marL="88900" marR="0" lvl="0" indent="-8890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18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Symbol" panose="05050102010706020507" pitchFamily="18" charset="2"/>
              <a:ea typeface="MS PGothic" panose="020B0600070205080204" pitchFamily="34" charset="-128"/>
            </a:endParaRPr>
          </a:p>
        </p:txBody>
      </p:sp>
      <p:graphicFrame>
        <p:nvGraphicFramePr>
          <p:cNvPr id="200707" name="Objektum 8"/>
          <p:cNvGraphicFramePr>
            <a:graphicFrameLocks noChangeAspect="1"/>
          </p:cNvGraphicFramePr>
          <p:nvPr/>
        </p:nvGraphicFramePr>
        <p:xfrm>
          <a:off x="684213" y="115888"/>
          <a:ext cx="9302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7" name="Equation" r:id="rId3" imgW="241091" imgH="177646" progId="Equation.3">
                  <p:embed/>
                </p:oleObj>
              </mc:Choice>
              <mc:Fallback>
                <p:oleObj name="Equation" r:id="rId3" imgW="241091" imgH="177646" progId="Equation.3">
                  <p:embed/>
                  <p:pic>
                    <p:nvPicPr>
                      <p:cNvPr id="200707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15888"/>
                        <a:ext cx="9302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08" name="Szövegdoboz 9"/>
          <p:cNvSpPr txBox="1">
            <a:spLocks noChangeArrowheads="1"/>
          </p:cNvSpPr>
          <p:nvPr/>
        </p:nvSpPr>
        <p:spPr bwMode="auto">
          <a:xfrm>
            <a:off x="1919288" y="176213"/>
            <a:ext cx="705643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WenQuanYi Zen Hei"/>
                <a:cs typeface="WenQuanYi Zen Hei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 pitchFamily="34" charset="0"/>
                <a:ea typeface="MS PGothic" panose="020B0600070205080204" pitchFamily="34" charset="-128"/>
              </a:rPr>
              <a:t>(power delay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 pitchFamily="34" charset="0"/>
                <a:ea typeface="MS PGothic" panose="020B0600070205080204" pitchFamily="34" charset="-128"/>
              </a:rPr>
              <a:t>product</a:t>
            </a:r>
            <a:r>
              <a:rPr kumimoji="0" lang="fi-FI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 pitchFamily="34" charset="0"/>
                <a:ea typeface="MS PGothic" panose="020B0600070205080204" pitchFamily="34" charset="-128"/>
              </a:rPr>
              <a:t>), PDP: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 pitchFamily="34" charset="0"/>
                <a:ea typeface="MS PGothic" panose="020B0600070205080204" pitchFamily="34" charset="-128"/>
              </a:rPr>
              <a:t>egy bit</a:t>
            </a:r>
            <a:r>
              <a:rPr kumimoji="0" lang="hu-HU" alt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" pitchFamily="34" charset="0"/>
                <a:ea typeface="MS PGothic" panose="020B0600070205080204" pitchFamily="34" charset="-128"/>
              </a:rPr>
              <a:t> feldolgozásához szükséges energia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" pitchFamily="34" charset="0"/>
              <a:ea typeface="MS PGothic" panose="020B0600070205080204" pitchFamily="34" charset="-128"/>
            </a:endParaRPr>
          </a:p>
        </p:txBody>
      </p:sp>
      <p:pic>
        <p:nvPicPr>
          <p:cNvPr id="20070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858838"/>
            <a:ext cx="6769100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706563" y="1797050"/>
            <a:ext cx="4392612" cy="38163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06563" y="2589213"/>
            <a:ext cx="3529012" cy="302418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1550" y="1628775"/>
            <a:ext cx="6477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fJ</a:t>
            </a: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aJ</a:t>
            </a:r>
          </a:p>
        </p:txBody>
      </p:sp>
      <p:sp>
        <p:nvSpPr>
          <p:cNvPr id="15" name="TextBox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93388" y="3256671"/>
            <a:ext cx="1157224" cy="365760"/>
          </a:xfrm>
          <a:prstGeom prst="rect">
            <a:avLst/>
          </a:prstGeom>
          <a:blipFill rotWithShape="1">
            <a:blip r:embed="rId6"/>
            <a:stretch>
              <a:fillRect l="-1053" r="-6842" b="-21667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31758" name="TextBox 15"/>
          <p:cNvSpPr txBox="1">
            <a:spLocks noChangeArrowheads="1"/>
          </p:cNvSpPr>
          <p:nvPr/>
        </p:nvSpPr>
        <p:spPr bwMode="auto">
          <a:xfrm>
            <a:off x="5091113" y="4059238"/>
            <a:ext cx="3884612" cy="5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Pt</a:t>
            </a:r>
            <a:r>
              <a:rPr kumimoji="0" lang="hu-HU" altLang="hu-HU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  <a:r>
              <a:rPr kumimoji="0" lang="fi-FI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&gt; kT </a:t>
            </a:r>
            <a:r>
              <a:rPr kumimoji="0" lang="fi-FI" alt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ln2</a:t>
            </a:r>
            <a:r>
              <a:rPr kumimoji="0" lang="hu-HU" altLang="hu-HU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termodinamikai korlát (zaj)</a:t>
            </a:r>
            <a:endParaRPr kumimoji="0" lang="fi-FI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Pt</a:t>
            </a:r>
            <a:r>
              <a:rPr kumimoji="0" lang="hu-HU" altLang="hu-HU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</a:t>
            </a:r>
            <a:r>
              <a:rPr kumimoji="0" lang="hu-HU" alt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</a:t>
            </a:r>
            <a:r>
              <a:rPr kumimoji="0" lang="hu-HU" altLang="hu-HU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</a:t>
            </a: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=</a:t>
            </a:r>
            <a:r>
              <a:rPr kumimoji="0" lang="fi-FI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DED</a:t>
            </a:r>
            <a:r>
              <a:rPr kumimoji="0" lang="fi-FI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fi-FI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 &gt; </a:t>
            </a:r>
            <a:r>
              <a:rPr kumimoji="0" lang="fi-FI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h/2</a:t>
            </a:r>
            <a:r>
              <a:rPr kumimoji="0" lang="fi-FI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  </a:t>
            </a: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Heisenberg </a:t>
            </a:r>
            <a:r>
              <a:rPr kumimoji="0" lang="hu-HU" altLang="hu-H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relació</a:t>
            </a:r>
            <a:endParaRPr kumimoji="0" lang="fi-FI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8507" y="3421749"/>
            <a:ext cx="1147761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CMOS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0719" name="Szabadkézi sokszög 10"/>
          <p:cNvSpPr>
            <a:spLocks/>
          </p:cNvSpPr>
          <p:nvPr/>
        </p:nvSpPr>
        <p:spPr bwMode="auto">
          <a:xfrm>
            <a:off x="6408738" y="2420938"/>
            <a:ext cx="1550987" cy="1022350"/>
          </a:xfrm>
          <a:custGeom>
            <a:avLst/>
            <a:gdLst>
              <a:gd name="T0" fmla="*/ 0 w 1550125"/>
              <a:gd name="T1" fmla="*/ 17433 h 1022287"/>
              <a:gd name="T2" fmla="*/ 544755 w 1550125"/>
              <a:gd name="T3" fmla="*/ 993753 h 1022287"/>
              <a:gd name="T4" fmla="*/ 913783 w 1550125"/>
              <a:gd name="T5" fmla="*/ 584050 h 1022287"/>
              <a:gd name="T6" fmla="*/ 1203734 w 1550125"/>
              <a:gd name="T7" fmla="*/ 1011186 h 1022287"/>
              <a:gd name="T8" fmla="*/ 1563973 w 1550125"/>
              <a:gd name="T9" fmla="*/ 0 h 1022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50125" h="1022287">
                <a:moveTo>
                  <a:pt x="0" y="17417"/>
                </a:moveTo>
                <a:cubicBezTo>
                  <a:pt x="194491" y="457925"/>
                  <a:pt x="388983" y="898434"/>
                  <a:pt x="539931" y="992777"/>
                </a:cubicBezTo>
                <a:cubicBezTo>
                  <a:pt x="690880" y="1087120"/>
                  <a:pt x="796834" y="580571"/>
                  <a:pt x="905691" y="583474"/>
                </a:cubicBezTo>
                <a:cubicBezTo>
                  <a:pt x="1014548" y="586377"/>
                  <a:pt x="1085668" y="1107440"/>
                  <a:pt x="1193074" y="1010194"/>
                </a:cubicBezTo>
                <a:cubicBezTo>
                  <a:pt x="1300480" y="912948"/>
                  <a:pt x="1425302" y="456474"/>
                  <a:pt x="1550125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0720" name="Ellipszis 12"/>
          <p:cNvSpPr>
            <a:spLocks noChangeArrowheads="1"/>
          </p:cNvSpPr>
          <p:nvPr/>
        </p:nvSpPr>
        <p:spPr bwMode="auto">
          <a:xfrm>
            <a:off x="6892925" y="3225800"/>
            <a:ext cx="173038" cy="157163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00721" name="Egyenes összekötő nyíllal 15"/>
          <p:cNvCxnSpPr>
            <a:cxnSpLocks noChangeShapeType="1"/>
          </p:cNvCxnSpPr>
          <p:nvPr/>
        </p:nvCxnSpPr>
        <p:spPr bwMode="auto">
          <a:xfrm>
            <a:off x="7959725" y="2997200"/>
            <a:ext cx="0" cy="4429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0722" name="Téglalap 18"/>
          <p:cNvSpPr>
            <a:spLocks noChangeArrowheads="1"/>
          </p:cNvSpPr>
          <p:nvPr/>
        </p:nvSpPr>
        <p:spPr bwMode="auto">
          <a:xfrm>
            <a:off x="7932738" y="3068638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</a:t>
            </a: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00723" name="Egyenes összekötő 20"/>
          <p:cNvCxnSpPr>
            <a:cxnSpLocks noChangeShapeType="1"/>
          </p:cNvCxnSpPr>
          <p:nvPr/>
        </p:nvCxnSpPr>
        <p:spPr bwMode="auto">
          <a:xfrm>
            <a:off x="7185025" y="2997200"/>
            <a:ext cx="8429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0724" name="Egyenes összekötő 28"/>
          <p:cNvCxnSpPr>
            <a:cxnSpLocks noChangeShapeType="1"/>
          </p:cNvCxnSpPr>
          <p:nvPr/>
        </p:nvCxnSpPr>
        <p:spPr bwMode="auto">
          <a:xfrm flipV="1">
            <a:off x="7380288" y="3436938"/>
            <a:ext cx="6477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0725" name="Téglalap 26"/>
          <p:cNvSpPr>
            <a:spLocks noChangeArrowheads="1"/>
          </p:cNvSpPr>
          <p:nvPr/>
        </p:nvSpPr>
        <p:spPr bwMode="auto">
          <a:xfrm>
            <a:off x="6099175" y="1916113"/>
            <a:ext cx="2792413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solidFill>
                  <a:srgbClr val="000000"/>
                </a:solidFill>
                <a:latin typeface="Gill Sans" pitchFamily="34" charset="0"/>
                <a:ea typeface="MS PGothic" panose="020B0600070205080204" pitchFamily="34" charset="-128"/>
              </a:rPr>
              <a:t>egy</a:t>
            </a:r>
            <a:r>
              <a:rPr kumimoji="0" lang="fi-FI" alt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fi-FI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MS PGothic" panose="020B0600070205080204" pitchFamily="34" charset="-128"/>
                <a:cs typeface="+mn-cs"/>
              </a:rPr>
              <a:t>bit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MS PGothic" panose="020B0600070205080204" pitchFamily="34" charset="-128"/>
                <a:cs typeface="+mn-cs"/>
              </a:rPr>
              <a:t>, </a:t>
            </a:r>
            <a:r>
              <a:rPr lang="hu-HU" altLang="hu-HU" dirty="0" smtClean="0">
                <a:solidFill>
                  <a:srgbClr val="000000"/>
                </a:solidFill>
                <a:latin typeface="Gill Sans" pitchFamily="34" charset="0"/>
                <a:ea typeface="MS PGothic" panose="020B0600070205080204" pitchFamily="34" charset="-128"/>
              </a:rPr>
              <a:t>két stabil állapot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0726" name="Szabadkézi sokszög 29"/>
          <p:cNvSpPr>
            <a:spLocks/>
          </p:cNvSpPr>
          <p:nvPr/>
        </p:nvSpPr>
        <p:spPr bwMode="auto">
          <a:xfrm>
            <a:off x="6408738" y="2181225"/>
            <a:ext cx="930275" cy="814388"/>
          </a:xfrm>
          <a:custGeom>
            <a:avLst/>
            <a:gdLst>
              <a:gd name="T0" fmla="*/ 1224532 w 914400"/>
              <a:gd name="T1" fmla="*/ 103653459 h 601579"/>
              <a:gd name="T2" fmla="*/ 451142 w 914400"/>
              <a:gd name="T3" fmla="*/ 70484366 h 601579"/>
              <a:gd name="T4" fmla="*/ 0 w 914400"/>
              <a:gd name="T5" fmla="*/ 0 h 601579"/>
              <a:gd name="T6" fmla="*/ 0 w 914400"/>
              <a:gd name="T7" fmla="*/ 0 h 6015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4400" h="601579">
                <a:moveTo>
                  <a:pt x="914400" y="601579"/>
                </a:moveTo>
                <a:cubicBezTo>
                  <a:pt x="701842" y="555458"/>
                  <a:pt x="489284" y="509337"/>
                  <a:pt x="336884" y="409074"/>
                </a:cubicBezTo>
                <a:cubicBezTo>
                  <a:pt x="184484" y="308811"/>
                  <a:pt x="0" y="0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0727" name="Ellipszis 35"/>
          <p:cNvSpPr>
            <a:spLocks noChangeArrowheads="1"/>
          </p:cNvSpPr>
          <p:nvPr/>
        </p:nvSpPr>
        <p:spPr bwMode="auto">
          <a:xfrm>
            <a:off x="7045325" y="2708275"/>
            <a:ext cx="173038" cy="1587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00728" name="Egyenes összekötő nyíllal 31"/>
          <p:cNvCxnSpPr>
            <a:cxnSpLocks noChangeShapeType="1"/>
          </p:cNvCxnSpPr>
          <p:nvPr/>
        </p:nvCxnSpPr>
        <p:spPr bwMode="auto">
          <a:xfrm>
            <a:off x="7218363" y="2867025"/>
            <a:ext cx="306387" cy="2016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0729" name="Egyenes összekötő 2"/>
          <p:cNvCxnSpPr>
            <a:cxnSpLocks noChangeShapeType="1"/>
          </p:cNvCxnSpPr>
          <p:nvPr/>
        </p:nvCxnSpPr>
        <p:spPr bwMode="auto">
          <a:xfrm flipV="1">
            <a:off x="1706563" y="1797050"/>
            <a:ext cx="1223962" cy="230505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0730" name="Egyenes összekötő nyíllal 11"/>
          <p:cNvCxnSpPr>
            <a:cxnSpLocks noChangeShapeType="1"/>
          </p:cNvCxnSpPr>
          <p:nvPr/>
        </p:nvCxnSpPr>
        <p:spPr bwMode="auto">
          <a:xfrm flipH="1" flipV="1">
            <a:off x="2555875" y="1916113"/>
            <a:ext cx="446088" cy="3698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Szövegdoboz 12"/>
          <p:cNvSpPr txBox="1"/>
          <p:nvPr/>
        </p:nvSpPr>
        <p:spPr>
          <a:xfrm>
            <a:off x="2766217" y="1924511"/>
            <a:ext cx="1712913" cy="2492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Jobb hűtés</a:t>
            </a:r>
            <a:endParaRPr kumimoji="0" lang="hu-H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771775" y="1492250"/>
            <a:ext cx="7540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[J/s]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471069" y="2361318"/>
            <a:ext cx="591230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TTL</a:t>
            </a:r>
            <a:endParaRPr lang="hu-HU" sz="1400" dirty="0"/>
          </a:p>
        </p:txBody>
      </p:sp>
      <p:sp>
        <p:nvSpPr>
          <p:cNvPr id="5" name="Téglalap 4"/>
          <p:cNvSpPr/>
          <p:nvPr/>
        </p:nvSpPr>
        <p:spPr>
          <a:xfrm>
            <a:off x="3258777" y="2136438"/>
            <a:ext cx="534121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ECL</a:t>
            </a:r>
            <a:endParaRPr lang="hu-HU" sz="1400" dirty="0"/>
          </a:p>
        </p:txBody>
      </p:sp>
      <p:sp>
        <p:nvSpPr>
          <p:cNvPr id="10" name="Téglalap 9"/>
          <p:cNvSpPr/>
          <p:nvPr/>
        </p:nvSpPr>
        <p:spPr>
          <a:xfrm>
            <a:off x="3409211" y="2545364"/>
            <a:ext cx="401072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I</a:t>
            </a:r>
            <a:r>
              <a:rPr lang="hu-HU" sz="1400" baseline="30000" dirty="0" smtClean="0"/>
              <a:t>2</a:t>
            </a:r>
            <a:r>
              <a:rPr lang="hu-HU" sz="1400" dirty="0" smtClean="0"/>
              <a:t>L</a:t>
            </a:r>
            <a:endParaRPr lang="hu-HU" sz="1400" dirty="0"/>
          </a:p>
        </p:txBody>
      </p:sp>
      <p:cxnSp>
        <p:nvCxnSpPr>
          <p:cNvPr id="12" name="Egyenes összekötő 11"/>
          <p:cNvCxnSpPr/>
          <p:nvPr/>
        </p:nvCxnSpPr>
        <p:spPr bwMode="auto">
          <a:xfrm flipH="1" flipV="1">
            <a:off x="3843338" y="2828926"/>
            <a:ext cx="1368822" cy="1139825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Szövegdoboz 15"/>
          <p:cNvSpPr txBox="1"/>
          <p:nvPr/>
        </p:nvSpPr>
        <p:spPr>
          <a:xfrm>
            <a:off x="4635886" y="3178293"/>
            <a:ext cx="756445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C000"/>
                </a:solidFill>
              </a:rPr>
              <a:t>pJ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3858096" y="2274577"/>
            <a:ext cx="713657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PMOS</a:t>
            </a:r>
            <a:endParaRPr lang="hu-HU" sz="1400" dirty="0"/>
          </a:p>
        </p:txBody>
      </p:sp>
      <p:sp>
        <p:nvSpPr>
          <p:cNvPr id="19" name="Téglalap 18"/>
          <p:cNvSpPr/>
          <p:nvPr/>
        </p:nvSpPr>
        <p:spPr>
          <a:xfrm>
            <a:off x="3812414" y="2455087"/>
            <a:ext cx="723275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NMOS</a:t>
            </a:r>
            <a:endParaRPr lang="hu-HU" sz="1400" dirty="0"/>
          </a:p>
        </p:txBody>
      </p:sp>
      <p:sp>
        <p:nvSpPr>
          <p:cNvPr id="8" name="5-Point Star 7"/>
          <p:cNvSpPr/>
          <p:nvPr/>
        </p:nvSpPr>
        <p:spPr bwMode="auto">
          <a:xfrm>
            <a:off x="3003332" y="3844628"/>
            <a:ext cx="260405" cy="217633"/>
          </a:xfrm>
          <a:prstGeom prst="star5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7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66" y="1706487"/>
            <a:ext cx="5867395" cy="448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12519" y="542005"/>
            <a:ext cx="8205849" cy="93424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Intel 4004 (1971), az első egylapkás mikroprocesszor. Ez egy 4 bites központi egység (CPU), amelyet egy szilícium</a:t>
            </a:r>
            <a:r>
              <a:rPr kumimoji="0" lang="hu-HU" altLang="hu-HU" sz="2100" b="0" i="0" u="none" strike="noStrike" cap="none" normalizeH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vezérlőelektródás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PMOS integrációs (LSI) chipre gyártottak 10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μm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-es csíkszélességgel.</a:t>
            </a: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605884"/>
              </p:ext>
            </p:extLst>
          </p:nvPr>
        </p:nvGraphicFramePr>
        <p:xfrm>
          <a:off x="6899729" y="2553898"/>
          <a:ext cx="2018639" cy="2790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5" name="Bitmap Image" r:id="rId4" imgW="971686" imgH="1343212" progId="Paint.Picture">
                  <p:embed/>
                </p:oleObj>
              </mc:Choice>
              <mc:Fallback>
                <p:oleObj name="Bitmap Image" r:id="rId4" imgW="971686" imgH="1343212" progId="Paint.Picture">
                  <p:embed/>
                  <p:pic>
                    <p:nvPicPr>
                      <p:cNvPr id="1495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729" y="2553898"/>
                        <a:ext cx="2018639" cy="2790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Egyenes összekötő 5"/>
          <p:cNvCxnSpPr/>
          <p:nvPr/>
        </p:nvCxnSpPr>
        <p:spPr bwMode="auto">
          <a:xfrm>
            <a:off x="7184571" y="2719449"/>
            <a:ext cx="5760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63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62</a:t>
            </a:fld>
            <a:endParaRPr lang="hu-HU" alt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08871" y="-1021592"/>
            <a:ext cx="6464118" cy="84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63</a:t>
            </a:fld>
            <a:endParaRPr lang="hu-HU" altLang="hu-H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53590" y="403130"/>
            <a:ext cx="7798526" cy="93424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A 8008-at 10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μm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-es szilícium</a:t>
            </a:r>
            <a:r>
              <a:rPr kumimoji="0" lang="hu-HU" altLang="hu-HU" sz="2100" b="0" i="0" u="none" strike="noStrike" cap="none" normalizeH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vezérlőelektródás növekményes 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PMOS logikával valósították meg. A kezdeti verziók akár 0,5 MHz-es órajelen is működhettek.</a:t>
            </a: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9397" name="Picture 5" descr="Die photos and analysis of the revolutionary 8008 microprocessor, 45 years  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12" y="1402791"/>
            <a:ext cx="6963113" cy="497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https://upload.wikimedia.org/wikipedia/commons/b/ba/KL_Intel_C8008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2" y="1637629"/>
            <a:ext cx="3149328" cy="20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64</a:t>
            </a:fld>
            <a:endParaRPr lang="hu-HU" altLang="hu-HU"/>
          </a:p>
        </p:txBody>
      </p:sp>
      <p:pic>
        <p:nvPicPr>
          <p:cNvPr id="60418" name="Picture 2" descr="https://oac.cdlib.org/ark:/13030/kt4s202027/hi-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77708"/>
            <a:ext cx="762000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7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65</a:t>
            </a:fld>
            <a:endParaRPr lang="hu-HU" altLang="hu-HU"/>
          </a:p>
        </p:txBody>
      </p:sp>
      <p:pic>
        <p:nvPicPr>
          <p:cNvPr id="97282" name="Picture 2" descr="Die photo of the Am2901 chip.&#10;This image shows the metal layers of the chip; the silicon is underneath. Around the edges of the die, tiny bond wires connect the chip to the external pins.&#10;(Click the photo for a high-res image.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09768" y="209599"/>
            <a:ext cx="5817928" cy="611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67021" y="359203"/>
            <a:ext cx="209314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>
                <a:solidFill>
                  <a:srgbClr val="C00000"/>
                </a:solidFill>
              </a:rPr>
              <a:t>Am2901, ECL </a:t>
            </a:r>
          </a:p>
          <a:p>
            <a:r>
              <a:rPr lang="hu-HU" sz="3600" b="1" dirty="0" smtClean="0">
                <a:solidFill>
                  <a:srgbClr val="C00000"/>
                </a:solidFill>
              </a:rPr>
              <a:t>1975-től</a:t>
            </a:r>
            <a:endParaRPr lang="hu-HU" sz="3600" b="1" dirty="0">
              <a:solidFill>
                <a:srgbClr val="C00000"/>
              </a:solidFill>
            </a:endParaRPr>
          </a:p>
        </p:txBody>
      </p:sp>
      <p:pic>
        <p:nvPicPr>
          <p:cNvPr id="97284" name="Picture 4" descr="The Am2901 after separating the two halves of the ceramic packag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4209" y="2981520"/>
            <a:ext cx="2822756" cy="187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66</a:t>
            </a:fld>
            <a:endParaRPr lang="hu-HU" altLang="hu-HU"/>
          </a:p>
        </p:txBody>
      </p:sp>
      <p:pic>
        <p:nvPicPr>
          <p:cNvPr id="98306" name="Picture 2" descr="A closeup of the die showing &quot;4301X&quot; (presumably an internal part number) and &quot;© 1983 AMD&quot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" y="119426"/>
            <a:ext cx="7620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1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67</a:t>
            </a:fld>
            <a:endParaRPr lang="hu-HU" altLang="hu-H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2959" y="316430"/>
            <a:ext cx="7601903" cy="125740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A 8080-at N-csatornás (NMOS) növekményes tranzisztorokkal valósítják meg, terhelésként</a:t>
            </a:r>
            <a:r>
              <a:rPr kumimoji="0" lang="hu-HU" altLang="hu-HU" sz="2100" b="0" i="0" u="none" strike="noStrike" cap="none" normalizeH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trióda tartományban működő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tranzisztorokat használva, így a </a:t>
            </a:r>
            <a:r>
              <a:rPr lang="hu-HU" altLang="hu-HU" sz="2100" dirty="0" err="1" smtClean="0">
                <a:solidFill>
                  <a:srgbClr val="1F1F1F"/>
                </a:solidFill>
                <a:latin typeface="inherit"/>
              </a:rPr>
              <a:t>a</a:t>
            </a:r>
            <a:r>
              <a:rPr lang="hu-HU" altLang="hu-HU" sz="2100" dirty="0" smtClean="0">
                <a:solidFill>
                  <a:srgbClr val="1F1F1F"/>
                </a:solidFill>
                <a:latin typeface="inherit"/>
              </a:rPr>
              <a:t> logikai 0-5 V feszültségen 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kívül +12 V és -5 V feszültséget is igényel. 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769" y="2069647"/>
            <a:ext cx="2971800" cy="154305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267096" y="4407978"/>
            <a:ext cx="519901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Magyarországon is reprodukálták a HIKI-</a:t>
            </a:r>
            <a:r>
              <a:rPr lang="hu-HU" dirty="0" err="1" smtClean="0"/>
              <a:t>ben</a:t>
            </a:r>
            <a:r>
              <a:rPr lang="hu-HU" dirty="0" smtClean="0"/>
              <a:t> (Híradástechnikai Kutatóintézet) ! </a:t>
            </a:r>
            <a:endParaRPr lang="hu-HU" dirty="0"/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60547"/>
              </p:ext>
            </p:extLst>
          </p:nvPr>
        </p:nvGraphicFramePr>
        <p:xfrm>
          <a:off x="6258296" y="1860097"/>
          <a:ext cx="2535238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5" name="Bitmap Image" r:id="rId4" imgW="971686" imgH="1343212" progId="Paint.Picture">
                  <p:embed/>
                </p:oleObj>
              </mc:Choice>
              <mc:Fallback>
                <p:oleObj name="Bitmap Image" r:id="rId4" imgW="971686" imgH="1343212" progId="Paint.Picture">
                  <p:embed/>
                  <p:pic>
                    <p:nvPicPr>
                      <p:cNvPr id="149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8296" y="1860097"/>
                        <a:ext cx="2535238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52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68</a:t>
            </a:fld>
            <a:endParaRPr lang="hu-HU" alt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29" y="2334243"/>
            <a:ext cx="4361634" cy="2865307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62729" y="243738"/>
            <a:ext cx="7388352" cy="158057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100" dirty="0" smtClean="0">
                <a:solidFill>
                  <a:srgbClr val="1F1F1F"/>
                </a:solidFill>
                <a:latin typeface="inherit"/>
              </a:rPr>
              <a:t>8086. Kiürítéses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terhelésű </a:t>
            </a: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nMOS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áramkörrel valósították meg körülbelül 20 000 aktív tranzisztorral (29 000 az összes ROM és PLA helyekkel együtt). HMOS</a:t>
            </a:r>
            <a:r>
              <a:rPr kumimoji="0" lang="hu-HU" altLang="hu-HU" sz="2100" b="0" i="0" u="none" strike="noStrike" cap="none" normalizeH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(</a:t>
            </a:r>
            <a:r>
              <a:rPr kumimoji="0" lang="hu-HU" altLang="hu-HU" sz="2100" b="0" i="0" u="none" strike="noStrike" cap="none" normalizeH="0" dirty="0" err="1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high</a:t>
            </a:r>
            <a:r>
              <a:rPr kumimoji="0" lang="hu-HU" altLang="hu-HU" sz="2100" b="0" i="0" u="none" strike="noStrike" cap="none" normalizeH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performance MOS) tranzisztorokkal készült, 3.5 mikrométeres csíkszélességgel, 1976-1979. 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032665" y="2089710"/>
            <a:ext cx="2844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1981: 2 mikrométerrel, </a:t>
            </a:r>
          </a:p>
          <a:p>
            <a:r>
              <a:rPr lang="hu-HU" sz="2000" dirty="0"/>
              <a:t>m</a:t>
            </a:r>
            <a:r>
              <a:rPr lang="hu-HU" sz="2000" dirty="0" smtClean="0"/>
              <a:t>ajd CMOS változat 1.5 mikrométerrel</a:t>
            </a:r>
            <a:endParaRPr lang="hu-HU" sz="2000" dirty="0"/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169103"/>
              </p:ext>
            </p:extLst>
          </p:nvPr>
        </p:nvGraphicFramePr>
        <p:xfrm>
          <a:off x="6258882" y="3091149"/>
          <a:ext cx="2392199" cy="3043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4" name="Bitmap Image" r:id="rId4" imgW="1085714" imgH="1380952" progId="Paint.Picture">
                  <p:embed/>
                </p:oleObj>
              </mc:Choice>
              <mc:Fallback>
                <p:oleObj name="Bitmap Image" r:id="rId4" imgW="1085714" imgH="1380952" progId="Paint.Picture">
                  <p:embed/>
                  <p:pic>
                    <p:nvPicPr>
                      <p:cNvPr id="13107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8882" y="3091149"/>
                        <a:ext cx="2392199" cy="3043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95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69</a:t>
            </a:fld>
            <a:endParaRPr lang="hu-HU" altLang="hu-HU"/>
          </a:p>
        </p:txBody>
      </p:sp>
      <p:pic>
        <p:nvPicPr>
          <p:cNvPr id="72706" name="Picture 2" descr="A Look at the Die of the 8086 Processor - SemiW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0"/>
            <a:ext cx="6583680" cy="63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 chart showing the timeline of when a transistor was invented and when it was commercializ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8" y="13383"/>
            <a:ext cx="8232975" cy="638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023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70</a:t>
            </a:fld>
            <a:endParaRPr lang="hu-HU" altLang="hu-HU"/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6362700" y="215821"/>
            <a:ext cx="2514600" cy="3429000"/>
            <a:chOff x="6362700" y="1735860"/>
            <a:chExt cx="2514600" cy="3429000"/>
          </a:xfrm>
        </p:grpSpPr>
        <p:graphicFrame>
          <p:nvGraphicFramePr>
            <p:cNvPr id="6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8082754"/>
                </p:ext>
              </p:extLst>
            </p:nvPr>
          </p:nvGraphicFramePr>
          <p:xfrm>
            <a:off x="6362700" y="1735860"/>
            <a:ext cx="2357438" cy="342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851" name="Bitmap Image" r:id="rId3" imgW="1295238" imgH="1343212" progId="Paint.Picture">
                    <p:embed/>
                  </p:oleObj>
                </mc:Choice>
                <mc:Fallback>
                  <p:oleObj name="Bitmap Image" r:id="rId3" imgW="1295238" imgH="1343212" progId="Paint.Picture">
                    <p:embed/>
                    <p:pic>
                      <p:nvPicPr>
                        <p:cNvPr id="18844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62700" y="1735860"/>
                          <a:ext cx="2357438" cy="3429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157596" y="3076090"/>
              <a:ext cx="719704" cy="335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hu-HU" sz="1600" b="1"/>
                <a:t>U</a:t>
              </a:r>
              <a:r>
                <a:rPr lang="en-US" altLang="hu-HU" sz="1600" b="1" baseline="-25000"/>
                <a:t>KI</a:t>
              </a:r>
              <a:endParaRPr lang="en-US" altLang="hu-HU" sz="1600"/>
            </a:p>
          </p:txBody>
        </p: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8039100" y="3748534"/>
              <a:ext cx="659833" cy="33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hu-HU" sz="1600" b="1"/>
                <a:t>U</a:t>
              </a:r>
              <a:r>
                <a:rPr lang="en-US" altLang="hu-HU" sz="1600" b="1" baseline="-25000"/>
                <a:t>DS</a:t>
              </a:r>
              <a:endParaRPr lang="en-US" altLang="hu-HU"/>
            </a:p>
          </p:txBody>
        </p:sp>
        <p:sp>
          <p:nvSpPr>
            <p:cNvPr id="9" name="Line 27"/>
            <p:cNvSpPr>
              <a:spLocks noChangeShapeType="1"/>
            </p:cNvSpPr>
            <p:nvPr/>
          </p:nvSpPr>
          <p:spPr bwMode="auto">
            <a:xfrm>
              <a:off x="8577943" y="3748534"/>
              <a:ext cx="0" cy="1118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6425066" y="3748534"/>
              <a:ext cx="715963" cy="33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hu-HU" sz="1600" b="1"/>
                <a:t>U</a:t>
              </a:r>
              <a:r>
                <a:rPr lang="en-US" altLang="hu-HU" sz="1600" b="1" baseline="-25000"/>
                <a:t>BE</a:t>
              </a:r>
              <a:endParaRPr lang="en-US" altLang="hu-HU"/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6603433" y="4417872"/>
              <a:ext cx="659833" cy="259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hu-HU" sz="1600" b="1" baseline="-25000"/>
            </a:p>
          </p:txBody>
        </p:sp>
        <p:sp>
          <p:nvSpPr>
            <p:cNvPr id="12" name="Line 30"/>
            <p:cNvSpPr>
              <a:spLocks noChangeShapeType="1"/>
            </p:cNvSpPr>
            <p:nvPr/>
          </p:nvSpPr>
          <p:spPr bwMode="auto">
            <a:xfrm>
              <a:off x="7380514" y="4419425"/>
              <a:ext cx="239486" cy="4472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6900296" y="1735860"/>
              <a:ext cx="1020309" cy="33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hu-HU" sz="1600" b="1"/>
                <a:t>++U</a:t>
              </a:r>
              <a:r>
                <a:rPr lang="en-US" altLang="hu-HU" sz="1600" b="1" baseline="-25000"/>
                <a:t>DD</a:t>
              </a:r>
              <a:endParaRPr lang="en-US" altLang="hu-HU" sz="1600"/>
            </a:p>
          </p:txBody>
        </p:sp>
        <p:sp>
          <p:nvSpPr>
            <p:cNvPr id="14" name="Line 32"/>
            <p:cNvSpPr>
              <a:spLocks noChangeShapeType="1"/>
            </p:cNvSpPr>
            <p:nvPr/>
          </p:nvSpPr>
          <p:spPr bwMode="auto">
            <a:xfrm flipV="1">
              <a:off x="7320643" y="2332208"/>
              <a:ext cx="359229" cy="2981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V="1">
              <a:off x="8039100" y="2108577"/>
              <a:ext cx="0" cy="11926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6" name="Téglalap 15"/>
          <p:cNvSpPr/>
          <p:nvPr/>
        </p:nvSpPr>
        <p:spPr>
          <a:xfrm>
            <a:off x="669115" y="2704925"/>
            <a:ext cx="6264234" cy="356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Linux Libertine"/>
              </a:rPr>
              <a:t>Technikai adatok</a:t>
            </a:r>
          </a:p>
          <a:p>
            <a:endParaRPr lang="hu-HU" dirty="0" smtClean="0">
              <a:solidFill>
                <a:srgbClr val="2021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202122"/>
                </a:solidFill>
              </a:rPr>
              <a:t>1.5</a:t>
            </a:r>
            <a:r>
              <a:rPr lang="hu-HU" dirty="0">
                <a:solidFill>
                  <a:srgbClr val="202122"/>
                </a:solidFill>
              </a:rPr>
              <a:t> </a:t>
            </a:r>
            <a:r>
              <a:rPr lang="hu-HU" dirty="0" smtClean="0">
                <a:solidFill>
                  <a:srgbClr val="202122"/>
                </a:solidFill>
              </a:rPr>
              <a:t>mikronos</a:t>
            </a:r>
            <a:r>
              <a:rPr lang="hu-HU" dirty="0">
                <a:solidFill>
                  <a:srgbClr val="202122"/>
                </a:solidFill>
              </a:rPr>
              <a:t> </a:t>
            </a:r>
            <a:r>
              <a:rPr lang="hu-HU" dirty="0" smtClean="0">
                <a:solidFill>
                  <a:srgbClr val="202122"/>
                </a:solidFill>
              </a:rPr>
              <a:t>NMOS (később telepes eszközökhöz CMOS) technológiával </a:t>
            </a:r>
            <a:r>
              <a:rPr lang="hu-HU" dirty="0">
                <a:solidFill>
                  <a:srgbClr val="202122"/>
                </a:solidFill>
              </a:rPr>
              <a:t>készült, 134 000 tranzisztorból </a:t>
            </a:r>
            <a:r>
              <a:rPr lang="hu-HU" dirty="0" smtClean="0">
                <a:solidFill>
                  <a:srgbClr val="202122"/>
                </a:solidFill>
              </a:rPr>
              <a:t>áll</a:t>
            </a:r>
            <a:r>
              <a:rPr lang="hu-HU" baseline="30000" dirty="0" smtClean="0">
                <a:solidFill>
                  <a:srgbClr val="202122"/>
                </a:solidFill>
              </a:rPr>
              <a:t>,</a:t>
            </a:r>
            <a:r>
              <a:rPr lang="hu-HU" dirty="0" smtClean="0">
                <a:solidFill>
                  <a:srgbClr val="202122"/>
                </a:solidFill>
              </a:rPr>
              <a:t>  órajel</a:t>
            </a:r>
            <a:r>
              <a:rPr lang="hu-HU" dirty="0">
                <a:solidFill>
                  <a:srgbClr val="202122"/>
                </a:solidFill>
              </a:rPr>
              <a:t>: 4 MHz és 25 MHz közötti órajelű modellek jelentek </a:t>
            </a:r>
            <a:r>
              <a:rPr lang="hu-HU" dirty="0" smtClean="0">
                <a:solidFill>
                  <a:srgbClr val="202122"/>
                </a:solidFill>
              </a:rPr>
              <a:t>meg</a:t>
            </a:r>
            <a:endParaRPr lang="hu-HU" dirty="0">
              <a:solidFill>
                <a:srgbClr val="2021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202122"/>
                </a:solidFill>
              </a:rPr>
              <a:t>a </a:t>
            </a:r>
            <a:r>
              <a:rPr lang="hu-HU" dirty="0">
                <a:solidFill>
                  <a:srgbClr val="202122"/>
                </a:solidFill>
              </a:rPr>
              <a:t>6 MHz-es modell 900 000 utasítás per másodperc gyorsaságú volt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</a:rPr>
              <a:t>a 10 MHz-es 1,5 millió, 12 MHz-es pedig 1,8 millió utasítást képes egy másodperc alatt végrehajtani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</a:rPr>
              <a:t>16 bites adatbusz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</a:rPr>
              <a:t>24 bites címbusza </a:t>
            </a:r>
            <a:r>
              <a:rPr lang="hu-HU" dirty="0" err="1">
                <a:solidFill>
                  <a:srgbClr val="202122"/>
                </a:solidFill>
              </a:rPr>
              <a:t>max</a:t>
            </a:r>
            <a:r>
              <a:rPr lang="hu-HU" dirty="0">
                <a:solidFill>
                  <a:srgbClr val="202122"/>
                </a:solidFill>
              </a:rPr>
              <a:t>. 16 </a:t>
            </a:r>
            <a:r>
              <a:rPr lang="hu-HU" dirty="0" smtClean="0">
                <a:solidFill>
                  <a:srgbClr val="202122"/>
                </a:solidFill>
              </a:rPr>
              <a:t>MB </a:t>
            </a:r>
            <a:r>
              <a:rPr lang="hu-HU" dirty="0">
                <a:solidFill>
                  <a:srgbClr val="202122"/>
                </a:solidFill>
              </a:rPr>
              <a:t>memóriát képes megcímezni (a 8086-os csupán 1MB-ot</a:t>
            </a:r>
            <a:r>
              <a:rPr lang="hu-HU" dirty="0" smtClean="0">
                <a:solidFill>
                  <a:srgbClr val="202122"/>
                </a:solidFill>
              </a:rPr>
              <a:t>)</a:t>
            </a:r>
            <a:endParaRPr lang="hu-HU" dirty="0">
              <a:solidFill>
                <a:srgbClr val="202122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31273" y="356260"/>
            <a:ext cx="666898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A 286-os processzor</a:t>
            </a:r>
            <a:endParaRPr lang="hu-HU" sz="3200" b="1" dirty="0">
              <a:solidFill>
                <a:srgbClr val="C00000"/>
              </a:solidFill>
            </a:endParaRPr>
          </a:p>
        </p:txBody>
      </p:sp>
      <p:pic>
        <p:nvPicPr>
          <p:cNvPr id="77828" name="Picture 4" descr="DOS Days - A 286 Running Like a 386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91" y="1213798"/>
            <a:ext cx="1792938" cy="14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8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71</a:t>
            </a:fld>
            <a:endParaRPr lang="hu-HU" altLang="hu-HU"/>
          </a:p>
        </p:txBody>
      </p:sp>
      <p:pic>
        <p:nvPicPr>
          <p:cNvPr id="78850" name="Picture 2" descr="Intel 80286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27" y="256310"/>
            <a:ext cx="6117999" cy="606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254792" y="914400"/>
            <a:ext cx="1460665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CMOS: kevesebb tápvezeték!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03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72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588500" y="403156"/>
            <a:ext cx="6762325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rgbClr val="C00000"/>
                </a:solidFill>
              </a:rPr>
              <a:t>A </a:t>
            </a:r>
            <a:r>
              <a:rPr lang="hu-HU" sz="3600" b="1" dirty="0" smtClean="0">
                <a:solidFill>
                  <a:srgbClr val="C00000"/>
                </a:solidFill>
              </a:rPr>
              <a:t>386-os processzor</a:t>
            </a:r>
            <a:endParaRPr lang="hu-HU" sz="3600" b="1" dirty="0">
              <a:solidFill>
                <a:srgbClr val="C00000"/>
              </a:solidFill>
            </a:endParaRPr>
          </a:p>
        </p:txBody>
      </p:sp>
      <p:pic>
        <p:nvPicPr>
          <p:cNvPr id="87044" name="Picture 4" descr="Intel 386 microprocessor, 1985 | Science Museum Group Col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18" y="1348021"/>
            <a:ext cx="5787024" cy="468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36270" y="2719449"/>
            <a:ext cx="3325091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1986-2007, 275000 tranzisztor, CMOS, 12-40 MHz órajel, </a:t>
            </a:r>
            <a:r>
              <a:rPr lang="el-GR" sz="2800" dirty="0"/>
              <a:t>1.5 μ</a:t>
            </a:r>
            <a:r>
              <a:rPr lang="hu-HU" sz="2800" dirty="0"/>
              <a:t>m -</a:t>
            </a:r>
            <a:r>
              <a:rPr lang="hu-HU" sz="2800" dirty="0" smtClean="0"/>
              <a:t> </a:t>
            </a:r>
            <a:r>
              <a:rPr lang="hu-HU" sz="2800" dirty="0"/>
              <a:t>1 </a:t>
            </a:r>
            <a:r>
              <a:rPr lang="el-GR" sz="2800" dirty="0"/>
              <a:t>μ</a:t>
            </a:r>
            <a:r>
              <a:rPr lang="hu-HU" sz="2800" dirty="0" smtClean="0"/>
              <a:t>m csíkszélesség, 32 bit, 132 kivezetés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6120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73</a:t>
            </a:fld>
            <a:endParaRPr lang="hu-HU" altLang="hu-HU"/>
          </a:p>
        </p:txBody>
      </p:sp>
      <p:pic>
        <p:nvPicPr>
          <p:cNvPr id="8704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01" y="225632"/>
            <a:ext cx="6574199" cy="61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74745" y="806917"/>
            <a:ext cx="19656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b="1" dirty="0">
                <a:solidFill>
                  <a:srgbClr val="C00000"/>
                </a:solidFill>
              </a:rPr>
              <a:t>A </a:t>
            </a:r>
            <a:r>
              <a:rPr lang="hu-HU" sz="2600" b="1" dirty="0" smtClean="0">
                <a:solidFill>
                  <a:srgbClr val="C00000"/>
                </a:solidFill>
              </a:rPr>
              <a:t>386-os </a:t>
            </a:r>
          </a:p>
          <a:p>
            <a:r>
              <a:rPr lang="hu-HU" sz="2600" b="1" dirty="0" smtClean="0">
                <a:solidFill>
                  <a:srgbClr val="C00000"/>
                </a:solidFill>
              </a:rPr>
              <a:t>processzor</a:t>
            </a:r>
            <a:endParaRPr lang="hu-HU" sz="2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404813"/>
            <a:ext cx="1222375" cy="1295400"/>
          </a:xfrm>
        </p:spPr>
        <p:txBody>
          <a:bodyPr/>
          <a:lstStyle/>
          <a:p>
            <a:pPr>
              <a:defRPr/>
            </a:pPr>
            <a:r>
              <a:rPr lang="hu-HU" sz="4000" dirty="0"/>
              <a:t>486</a:t>
            </a:r>
            <a:endParaRPr lang="hu-HU" sz="4400" dirty="0"/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3244" y="5882364"/>
            <a:ext cx="8440756" cy="859004"/>
          </a:xfrm>
        </p:spPr>
        <p:txBody>
          <a:bodyPr/>
          <a:lstStyle/>
          <a:p>
            <a:pPr>
              <a:defRPr/>
            </a:pPr>
            <a:r>
              <a:rPr lang="hu-HU" sz="180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Lapka: 12×6.75 mm, technológia1-0.6 mikrométer,16-100Mhz,32 bit, 1.2-1.6 millió tranzisztor, 2-3 rétegű </a:t>
            </a:r>
            <a:r>
              <a:rPr lang="hu-HU" sz="180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fémezés</a:t>
            </a:r>
            <a:r>
              <a:rPr lang="hu-HU" sz="180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1989-2007,    </a:t>
            </a:r>
            <a:endParaRPr lang="hu-HU" sz="1800" dirty="0"/>
          </a:p>
        </p:txBody>
      </p:sp>
      <p:pic>
        <p:nvPicPr>
          <p:cNvPr id="5124" name="Picture 5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5888"/>
            <a:ext cx="7588250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02373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2089150" cy="936625"/>
          </a:xfrm>
        </p:spPr>
        <p:txBody>
          <a:bodyPr/>
          <a:lstStyle/>
          <a:p>
            <a:pPr>
              <a:defRPr/>
            </a:pPr>
            <a:r>
              <a:rPr lang="hu-HU" sz="4000" dirty="0"/>
              <a:t>Pentium</a:t>
            </a:r>
          </a:p>
        </p:txBody>
      </p:sp>
      <p:pic>
        <p:nvPicPr>
          <p:cNvPr id="6147" name="Picture 8" descr="Ken Shirriff on X: &quot;Intel's Pentium processor (1993) was a big jump in  processor performance, starting a brand that lasted until 2023. But what's  inside the Pentium chip? How did Intel organ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5888"/>
            <a:ext cx="6746875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55650" y="5373688"/>
            <a:ext cx="8137525" cy="827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3.3 </a:t>
            </a:r>
            <a:r>
              <a:rPr kumimoji="1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millió tranzisztor, 60 MHz - 300 MHz, technológia: 0.8 µm – 0.25 µm, „kávéforraló” , 1993-1999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551563"/>
            <a:ext cx="1676866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Tahoma"/>
                <a:ea typeface="+mn-ea"/>
                <a:cs typeface="+mn-cs"/>
              </a:rPr>
              <a:t>Az Intelnek az FDIV hiba miatt kicserélt processzorok összességében 450 millió dolláros költséget okoztak - 1995-ben, amikor ezt az összeget a vállalat elkönyvelte, éves árbevételének 2,7 százalékát tette ki.</a:t>
            </a:r>
            <a:endParaRPr kumimoji="1" lang="hu-H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24721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3" y="3365500"/>
            <a:ext cx="2808287" cy="936625"/>
          </a:xfrm>
        </p:spPr>
        <p:txBody>
          <a:bodyPr/>
          <a:lstStyle/>
          <a:p>
            <a:pPr>
              <a:defRPr/>
            </a:pPr>
            <a:r>
              <a:rPr lang="hu-HU" sz="4000" dirty="0"/>
              <a:t>Pentium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19138" y="1196975"/>
          <a:ext cx="7705724" cy="1497013"/>
        </p:xfrm>
        <a:graphic>
          <a:graphicData uri="http://schemas.openxmlformats.org/drawingml/2006/table">
            <a:tbl>
              <a:tblPr/>
              <a:tblGrid>
                <a:gridCol w="19264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6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6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264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2969"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Core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u="none" strike="noStrike" dirty="0" err="1">
                          <a:solidFill>
                            <a:srgbClr val="000000"/>
                          </a:solidFill>
                          <a:effectLst/>
                          <a:hlinkClick r:id="rId2" tooltip="Photolithography"/>
                        </a:rPr>
                        <a:t>Process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u="none" strike="noStrike" dirty="0" err="1">
                          <a:solidFill>
                            <a:srgbClr val="000000"/>
                          </a:solidFill>
                          <a:effectLst/>
                          <a:hlinkClick r:id="rId3" tooltip="Clock rate"/>
                        </a:rPr>
                        <a:t>Clock</a:t>
                      </a:r>
                      <a:r>
                        <a:rPr lang="hu-HU" sz="1400" b="1" u="none" strike="noStrike" dirty="0">
                          <a:solidFill>
                            <a:srgbClr val="000000"/>
                          </a:solidFill>
                          <a:effectLst/>
                          <a:hlinkClick r:id="rId3" tooltip="Clock rate"/>
                        </a:rPr>
                        <a:t> </a:t>
                      </a:r>
                      <a:r>
                        <a:rPr lang="hu-HU" sz="1400" b="1" u="none" strike="noStrike" dirty="0" err="1">
                          <a:solidFill>
                            <a:srgbClr val="000000"/>
                          </a:solidFill>
                          <a:effectLst/>
                          <a:hlinkClick r:id="rId3" tooltip="Clock rate"/>
                        </a:rPr>
                        <a:t>rates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Release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date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969">
                <a:tc>
                  <a:txBody>
                    <a:bodyPr/>
                    <a:lstStyle/>
                    <a:p>
                      <a:r>
                        <a:rPr lang="hu-HU" sz="1400" b="1" u="none" strike="noStrike">
                          <a:solidFill>
                            <a:srgbClr val="000000"/>
                          </a:solidFill>
                          <a:effectLst/>
                          <a:hlinkClick r:id="rId4" tooltip="Katmai (microprocessor)"/>
                        </a:rPr>
                        <a:t>Katmai</a:t>
                      </a:r>
                      <a:endParaRPr lang="hu-HU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000000"/>
                          </a:solidFill>
                          <a:effectLst/>
                        </a:rPr>
                        <a:t>0.25 μ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450–600 MHz</a:t>
                      </a: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February 1999</a:t>
                      </a: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8106">
                <a:tc>
                  <a:txBody>
                    <a:bodyPr/>
                    <a:lstStyle/>
                    <a:p>
                      <a:r>
                        <a:rPr lang="hu-HU" sz="1400" b="1" u="none" strike="noStrike" dirty="0" err="1">
                          <a:solidFill>
                            <a:srgbClr val="000000"/>
                          </a:solidFill>
                          <a:effectLst/>
                          <a:hlinkClick r:id="rId5" tooltip="Coppermine (microprocessor)"/>
                        </a:rPr>
                        <a:t>Coppermine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000000"/>
                          </a:solidFill>
                          <a:effectLst/>
                        </a:rPr>
                        <a:t>0.18 μ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400 MHz–1.13 </a:t>
                      </a:r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GHz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October 1999</a:t>
                      </a: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2969">
                <a:tc>
                  <a:txBody>
                    <a:bodyPr/>
                    <a:lstStyle/>
                    <a:p>
                      <a:r>
                        <a:rPr lang="hu-HU" sz="1400" b="1" u="none" strike="noStrike" dirty="0" err="1">
                          <a:solidFill>
                            <a:srgbClr val="000000"/>
                          </a:solidFill>
                          <a:effectLst/>
                          <a:hlinkClick r:id="rId6" tooltip="Tualatin (microprocessor)"/>
                        </a:rPr>
                        <a:t>Tualatin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400" b="1">
                          <a:solidFill>
                            <a:srgbClr val="000000"/>
                          </a:solidFill>
                          <a:effectLst/>
                        </a:rPr>
                        <a:t>0.13 μ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700 MHz–1.4 GHz</a:t>
                      </a: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July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 2001</a:t>
                      </a:r>
                    </a:p>
                  </a:txBody>
                  <a:tcPr marL="79522" marR="79522" marT="39770" marB="397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19138" y="4508500"/>
          <a:ext cx="7705724" cy="1711345"/>
        </p:xfrm>
        <a:graphic>
          <a:graphicData uri="http://schemas.openxmlformats.org/drawingml/2006/table">
            <a:tbl>
              <a:tblPr/>
              <a:tblGrid>
                <a:gridCol w="19264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6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6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264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6486"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Core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u="none" strike="noStrike" dirty="0" err="1">
                          <a:solidFill>
                            <a:srgbClr val="000000"/>
                          </a:solidFill>
                          <a:effectLst/>
                          <a:hlinkClick r:id="rId2" tooltip="Photolithography"/>
                        </a:rPr>
                        <a:t>Process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u="none" strike="noStrike">
                          <a:solidFill>
                            <a:srgbClr val="000000"/>
                          </a:solidFill>
                          <a:effectLst/>
                          <a:hlinkClick r:id="rId3" tooltip="Clock rate"/>
                        </a:rPr>
                        <a:t>Clock rates</a:t>
                      </a:r>
                      <a:endParaRPr lang="hu-HU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Release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date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1358">
                <a:tc>
                  <a:txBody>
                    <a:bodyPr/>
                    <a:lstStyle/>
                    <a:p>
                      <a:r>
                        <a:rPr lang="hu-HU" sz="1400" b="1" u="none" strike="noStrike">
                          <a:solidFill>
                            <a:srgbClr val="000000"/>
                          </a:solidFill>
                          <a:effectLst/>
                          <a:hlinkClick r:id="rId7" tooltip="Wolfdale (microprocessor)"/>
                        </a:rPr>
                        <a:t>Wolfdale-3M</a:t>
                      </a:r>
                      <a:endParaRPr lang="hu-HU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45 nm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2.8–3.2 </a:t>
                      </a:r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GHz</a:t>
                      </a:r>
                      <a:endParaRPr lang="hu-HU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May 2009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358">
                <a:tc>
                  <a:txBody>
                    <a:bodyPr/>
                    <a:lstStyle/>
                    <a:p>
                      <a:r>
                        <a:rPr lang="hu-HU" sz="1400" b="1" u="none" strike="noStrike">
                          <a:solidFill>
                            <a:srgbClr val="000000"/>
                          </a:solidFill>
                          <a:effectLst/>
                          <a:hlinkClick r:id="rId8" tooltip="Penryn (microprocessor)"/>
                        </a:rPr>
                        <a:t>Penryn-3M</a:t>
                      </a:r>
                      <a:endParaRPr lang="hu-HU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45 nm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2.0–2.3 GHz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January 2009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0765">
                <a:tc>
                  <a:txBody>
                    <a:bodyPr/>
                    <a:lstStyle/>
                    <a:p>
                      <a:r>
                        <a:rPr lang="hu-HU" sz="1400" b="1" u="none" strike="noStrike">
                          <a:solidFill>
                            <a:srgbClr val="000000"/>
                          </a:solidFill>
                          <a:effectLst/>
                          <a:hlinkClick r:id="rId8" tooltip="Penryn (microprocessor)"/>
                        </a:rPr>
                        <a:t>Penryn-3M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 ULV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45 nm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1.3–1.5 GHz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 err="1">
                          <a:solidFill>
                            <a:srgbClr val="000000"/>
                          </a:solidFill>
                          <a:effectLst/>
                        </a:rPr>
                        <a:t>September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 2009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358">
                <a:tc>
                  <a:txBody>
                    <a:bodyPr/>
                    <a:lstStyle/>
                    <a:p>
                      <a:r>
                        <a:rPr lang="hu-HU" sz="1400" b="1" u="none" strike="noStrike">
                          <a:solidFill>
                            <a:srgbClr val="000000"/>
                          </a:solidFill>
                          <a:effectLst/>
                          <a:hlinkClick r:id="rId9" tooltip="Penryn (microprocessor)"/>
                        </a:rPr>
                        <a:t>Penryn-L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 ULV </a:t>
                      </a:r>
                      <a:r>
                        <a:rPr lang="hu-HU" sz="1400" b="1" u="none" strike="noStrike" baseline="30000">
                          <a:solidFill>
                            <a:srgbClr val="000000"/>
                          </a:solidFill>
                          <a:effectLst/>
                          <a:hlinkClick r:id="rId10"/>
                        </a:rPr>
                        <a:t>1</a:t>
                      </a:r>
                      <a:endParaRPr lang="hu-HU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45 nm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>
                          <a:solidFill>
                            <a:srgbClr val="000000"/>
                          </a:solidFill>
                          <a:effectLst/>
                        </a:rPr>
                        <a:t>1.3–1.4 GHz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rgbClr val="000000"/>
                          </a:solidFill>
                          <a:effectLst/>
                        </a:rPr>
                        <a:t>May 2009</a:t>
                      </a:r>
                    </a:p>
                  </a:txBody>
                  <a:tcPr marL="73160" marR="73160" marT="36573" marB="365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09" name="TextBox 8"/>
          <p:cNvSpPr txBox="1">
            <a:spLocks noChangeArrowheads="1"/>
          </p:cNvSpPr>
          <p:nvPr/>
        </p:nvSpPr>
        <p:spPr bwMode="auto">
          <a:xfrm>
            <a:off x="2687638" y="2030413"/>
            <a:ext cx="5375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hu-HU" altLang="hu-HU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Pentium III</a:t>
            </a:r>
            <a:endParaRPr kumimoji="1" lang="hu-HU" altLang="hu-HU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47688" y="412750"/>
            <a:ext cx="2808287" cy="9366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hu-HU" sz="4000" b="0" i="0" u="none" strike="noStrike" kern="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Pentium III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6863" y="2832100"/>
            <a:ext cx="32750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„kivágták a rezet”</a:t>
            </a:r>
          </a:p>
        </p:txBody>
      </p:sp>
      <p:cxnSp>
        <p:nvCxnSpPr>
          <p:cNvPr id="7212" name="Straight Connector 16"/>
          <p:cNvCxnSpPr>
            <a:cxnSpLocks noChangeShapeType="1"/>
          </p:cNvCxnSpPr>
          <p:nvPr/>
        </p:nvCxnSpPr>
        <p:spPr bwMode="auto">
          <a:xfrm>
            <a:off x="814388" y="3436938"/>
            <a:ext cx="7248525" cy="0"/>
          </a:xfrm>
          <a:prstGeom prst="line">
            <a:avLst/>
          </a:prstGeom>
          <a:noFill/>
          <a:ln w="60325" algn="ctr">
            <a:solidFill>
              <a:schemeClr val="tx1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304179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Intel Core </a:t>
            </a:r>
            <a:r>
              <a:rPr lang="hu-HU" dirty="0" smtClean="0"/>
              <a:t>i9-14900KS </a:t>
            </a:r>
            <a:br>
              <a:rPr lang="hu-HU" dirty="0" smtClean="0"/>
            </a:br>
            <a:r>
              <a:rPr lang="hu-HU" sz="2400" dirty="0" smtClean="0"/>
              <a:t>HF: mivan benne? </a:t>
            </a:r>
            <a:endParaRPr lang="hu-HU" sz="2400" dirty="0"/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754188"/>
            <a:ext cx="75803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64438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E757-2307-4B5D-90E4-672956FA1B31}" type="slidenum">
              <a:rPr lang="en-US" altLang="hu-HU" smtClean="0"/>
              <a:pPr/>
              <a:t>8</a:t>
            </a:fld>
            <a:endParaRPr lang="hu-HU" altLang="hu-HU"/>
          </a:p>
        </p:txBody>
      </p:sp>
      <p:pic>
        <p:nvPicPr>
          <p:cNvPr id="58370" name="Picture 2" descr="Structure Npn Epitaxial Planar Bipolar Transistor Stock Vector (Royalty  Free) 1666394536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90" y="1714789"/>
            <a:ext cx="4961573" cy="450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92777" y="444137"/>
            <a:ext cx="530352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C00000"/>
                </a:solidFill>
              </a:rPr>
              <a:t>Az </a:t>
            </a:r>
            <a:r>
              <a:rPr lang="hu-HU" sz="2400" dirty="0" err="1" smtClean="0">
                <a:solidFill>
                  <a:srgbClr val="C00000"/>
                </a:solidFill>
              </a:rPr>
              <a:t>epitaxiális</a:t>
            </a:r>
            <a:r>
              <a:rPr lang="hu-HU" sz="2400" dirty="0" smtClean="0">
                <a:solidFill>
                  <a:srgbClr val="C00000"/>
                </a:solidFill>
              </a:rPr>
              <a:t> </a:t>
            </a:r>
            <a:r>
              <a:rPr lang="hu-HU" sz="2400" dirty="0" err="1" smtClean="0">
                <a:solidFill>
                  <a:srgbClr val="C00000"/>
                </a:solidFill>
              </a:rPr>
              <a:t>planár</a:t>
            </a:r>
            <a:r>
              <a:rPr lang="hu-HU" sz="2400" dirty="0" smtClean="0">
                <a:solidFill>
                  <a:srgbClr val="C00000"/>
                </a:solidFill>
              </a:rPr>
              <a:t> tranzisztor</a:t>
            </a:r>
            <a:endParaRPr lang="hu-HU" sz="2400" dirty="0">
              <a:solidFill>
                <a:srgbClr val="C0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0342" y="1069840"/>
            <a:ext cx="3487783" cy="394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</a:t>
            </a:r>
            <a:r>
              <a:rPr lang="hu-HU" dirty="0" smtClean="0"/>
              <a:t>ömeggyártható , több </a:t>
            </a:r>
            <a:r>
              <a:rPr lang="hu-HU" smtClean="0"/>
              <a:t>száz db/szelet -&gt; </a:t>
            </a:r>
            <a:r>
              <a:rPr lang="hu-HU" dirty="0" smtClean="0"/>
              <a:t>olcsó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</a:t>
            </a:r>
            <a:r>
              <a:rPr lang="hu-HU" dirty="0" smtClean="0"/>
              <a:t>agyon egyformák (főleg az azonos szeletről származók)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</a:t>
            </a:r>
            <a:r>
              <a:rPr lang="hu-HU" dirty="0" smtClean="0"/>
              <a:t>agyon jó paraméterek (</a:t>
            </a:r>
            <a:r>
              <a:rPr lang="hu-HU" dirty="0" err="1" smtClean="0"/>
              <a:t>v.ö</a:t>
            </a:r>
            <a:r>
              <a:rPr lang="hu-HU" dirty="0" smtClean="0"/>
              <a:t>. </a:t>
            </a:r>
            <a:r>
              <a:rPr lang="hu-HU" dirty="0"/>
              <a:t>ö</a:t>
            </a:r>
            <a:r>
              <a:rPr lang="hu-HU" dirty="0" smtClean="0"/>
              <a:t>tvözött germánium </a:t>
            </a:r>
            <a:r>
              <a:rPr lang="hu-HU" dirty="0" err="1" smtClean="0"/>
              <a:t>tr</a:t>
            </a:r>
            <a:r>
              <a:rPr lang="hu-HU" dirty="0" smtClean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</a:t>
            </a:r>
            <a:r>
              <a:rPr lang="hu-HU" dirty="0" smtClean="0"/>
              <a:t> technológia szinte kínálja az integrálást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</a:t>
            </a:r>
            <a:r>
              <a:rPr lang="hu-HU" dirty="0" smtClean="0"/>
              <a:t>mi szinte azonnal be is következik</a:t>
            </a:r>
            <a:endParaRPr lang="hu-H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18" y="3171696"/>
            <a:ext cx="1636282" cy="15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6296297" y="992975"/>
            <a:ext cx="1850385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Tudományos háttér: </a:t>
            </a:r>
            <a:r>
              <a:rPr lang="hu-HU" dirty="0" smtClean="0"/>
              <a:t>a diffúzió elmélete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15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40079" y="371475"/>
            <a:ext cx="7942217" cy="758825"/>
          </a:xfrm>
        </p:spPr>
        <p:txBody>
          <a:bodyPr/>
          <a:lstStyle/>
          <a:p>
            <a:pPr algn="ctr"/>
            <a:r>
              <a:rPr lang="en-US" altLang="hu-HU" dirty="0"/>
              <a:t>A </a:t>
            </a:r>
            <a:r>
              <a:rPr lang="en-US" altLang="hu-HU" dirty="0" err="1"/>
              <a:t>technológiai</a:t>
            </a:r>
            <a:r>
              <a:rPr lang="en-US" altLang="hu-HU" dirty="0"/>
              <a:t> </a:t>
            </a:r>
            <a:r>
              <a:rPr lang="en-US" altLang="hu-HU" dirty="0" err="1" smtClean="0"/>
              <a:t>lépéssor</a:t>
            </a:r>
            <a:r>
              <a:rPr lang="hu-HU" altLang="hu-HU" dirty="0" smtClean="0"/>
              <a:t>, </a:t>
            </a:r>
            <a:r>
              <a:rPr lang="hu-HU" altLang="hu-HU" dirty="0"/>
              <a:t>„standard </a:t>
            </a:r>
            <a:r>
              <a:rPr lang="hu-HU" altLang="hu-HU" dirty="0" err="1"/>
              <a:t>bipolar</a:t>
            </a:r>
            <a:r>
              <a:rPr lang="hu-HU" altLang="hu-HU" dirty="0"/>
              <a:t> </a:t>
            </a:r>
            <a:r>
              <a:rPr lang="hu-HU" altLang="hu-HU" dirty="0" err="1"/>
              <a:t>technology</a:t>
            </a:r>
            <a:r>
              <a:rPr lang="hu-HU" altLang="hu-HU" dirty="0"/>
              <a:t>”</a:t>
            </a:r>
            <a:endParaRPr lang="en-US" altLang="hu-HU" dirty="0"/>
          </a:p>
        </p:txBody>
      </p:sp>
      <p:sp>
        <p:nvSpPr>
          <p:cNvPr id="33797" name="Text Box 1029"/>
          <p:cNvSpPr txBox="1">
            <a:spLocks noChangeArrowheads="1"/>
          </p:cNvSpPr>
          <p:nvPr/>
        </p:nvSpPr>
        <p:spPr bwMode="auto">
          <a:xfrm>
            <a:off x="1398588" y="2214563"/>
            <a:ext cx="5418772" cy="32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 dirty="0">
                <a:solidFill>
                  <a:srgbClr val="FF0000"/>
                </a:solidFill>
                <a:latin typeface="Arial" panose="020B0604020202020204" pitchFamily="34" charset="0"/>
              </a:rPr>
              <a:t>A (p</a:t>
            </a:r>
            <a:r>
              <a:rPr lang="en-US" altLang="hu-HU" b="1" baseline="30000" dirty="0" smtClean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hu-HU" altLang="hu-HU" b="1" baseline="30000" dirty="0" smtClean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altLang="hu-H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) </a:t>
            </a:r>
            <a:r>
              <a:rPr lang="hu-HU" altLang="hu-H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&lt;111&gt; orientációjú </a:t>
            </a:r>
            <a:r>
              <a:rPr lang="en-US" altLang="hu-HU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hordozóba</a:t>
            </a:r>
            <a:endParaRPr lang="en-US" altLang="hu-HU" b="1" dirty="0">
              <a:latin typeface="Arial" panose="020B0604020202020204" pitchFamily="34" charset="0"/>
            </a:endParaRPr>
          </a:p>
        </p:txBody>
      </p:sp>
      <p:pic>
        <p:nvPicPr>
          <p:cNvPr id="33798" name="Picture 1030" descr="C:\Documents and Settings\Dokumentumok\bipic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976688"/>
            <a:ext cx="8839200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1031" descr="C:\Documents and Settings\Dokumentumok\bipic1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994150"/>
            <a:ext cx="8815388" cy="24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Text Box 1032"/>
          <p:cNvSpPr txBox="1">
            <a:spLocks noChangeArrowheads="1"/>
          </p:cNvSpPr>
          <p:nvPr/>
        </p:nvSpPr>
        <p:spPr bwMode="auto">
          <a:xfrm>
            <a:off x="1420813" y="2595563"/>
            <a:ext cx="6184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b="1">
                <a:solidFill>
                  <a:srgbClr val="0000FF"/>
                </a:solidFill>
                <a:latin typeface="Arial" panose="020B0604020202020204" pitchFamily="34" charset="0"/>
              </a:rPr>
              <a:t>eltemetett réteg (n</a:t>
            </a:r>
            <a:r>
              <a:rPr lang="en-US" altLang="hu-HU" b="1" baseline="3000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en-US" altLang="hu-HU" b="1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lang="en-US" altLang="hu-HU" b="1">
                <a:latin typeface="Arial" panose="020B0604020202020204" pitchFamily="34" charset="0"/>
              </a:rPr>
              <a:t> készül (diffúzió, oxid ablakon keresztül, *1 maszk)</a:t>
            </a:r>
          </a:p>
        </p:txBody>
      </p:sp>
    </p:spTree>
    <p:extLst>
      <p:ext uri="{BB962C8B-B14F-4D97-AF65-F5344CB8AC3E}">
        <p14:creationId xmlns:p14="http://schemas.microsoft.com/office/powerpoint/2010/main" val="16487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800" grpId="0" autoUpdateAnimBg="0"/>
    </p:bld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2500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2500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2500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2500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igh voltage">
  <a:themeElements>
    <a:clrScheme name="high voltage.pot 1">
      <a:dk1>
        <a:srgbClr val="001932"/>
      </a:dk1>
      <a:lt1>
        <a:srgbClr val="FFFFFF"/>
      </a:lt1>
      <a:dk2>
        <a:srgbClr val="2181B7"/>
      </a:dk2>
      <a:lt2>
        <a:srgbClr val="CCFFFF"/>
      </a:lt2>
      <a:accent1>
        <a:srgbClr val="99FFCC"/>
      </a:accent1>
      <a:accent2>
        <a:srgbClr val="01B0FF"/>
      </a:accent2>
      <a:accent3>
        <a:srgbClr val="ABC1D8"/>
      </a:accent3>
      <a:accent4>
        <a:srgbClr val="DADADA"/>
      </a:accent4>
      <a:accent5>
        <a:srgbClr val="CAFFE2"/>
      </a:accent5>
      <a:accent6>
        <a:srgbClr val="019FE7"/>
      </a:accent6>
      <a:hlink>
        <a:srgbClr val="6666FF"/>
      </a:hlink>
      <a:folHlink>
        <a:srgbClr val="1C6D9A"/>
      </a:folHlink>
    </a:clrScheme>
    <a:fontScheme name="high voltage.pot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high voltage.pot 1">
        <a:dk1>
          <a:srgbClr val="001932"/>
        </a:dk1>
        <a:lt1>
          <a:srgbClr val="FFFFFF"/>
        </a:lt1>
        <a:dk2>
          <a:srgbClr val="2181B7"/>
        </a:dk2>
        <a:lt2>
          <a:srgbClr val="CCFFFF"/>
        </a:lt2>
        <a:accent1>
          <a:srgbClr val="99FFCC"/>
        </a:accent1>
        <a:accent2>
          <a:srgbClr val="01B0FF"/>
        </a:accent2>
        <a:accent3>
          <a:srgbClr val="ABC1D8"/>
        </a:accent3>
        <a:accent4>
          <a:srgbClr val="DADADA"/>
        </a:accent4>
        <a:accent5>
          <a:srgbClr val="CAFFE2"/>
        </a:accent5>
        <a:accent6>
          <a:srgbClr val="019FE7"/>
        </a:accent6>
        <a:hlink>
          <a:srgbClr val="6666FF"/>
        </a:hlink>
        <a:folHlink>
          <a:srgbClr val="1C6D9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gh voltage.pot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66699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B9B9E7"/>
        </a:accent6>
        <a:hlink>
          <a:srgbClr val="CC00C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.pot 4">
        <a:dk1>
          <a:srgbClr val="000000"/>
        </a:dk1>
        <a:lt1>
          <a:srgbClr val="FFFFCC"/>
        </a:lt1>
        <a:dk2>
          <a:srgbClr val="FF6600"/>
        </a:dk2>
        <a:lt2>
          <a:srgbClr val="333300"/>
        </a:lt2>
        <a:accent1>
          <a:srgbClr val="800000"/>
        </a:accent1>
        <a:accent2>
          <a:srgbClr val="CC6600"/>
        </a:accent2>
        <a:accent3>
          <a:srgbClr val="FFFFE2"/>
        </a:accent3>
        <a:accent4>
          <a:srgbClr val="000000"/>
        </a:accent4>
        <a:accent5>
          <a:srgbClr val="C0AAAA"/>
        </a:accent5>
        <a:accent6>
          <a:srgbClr val="B95C00"/>
        </a:accent6>
        <a:hlink>
          <a:srgbClr val="8080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.pot 5">
        <a:dk1>
          <a:srgbClr val="1C3956"/>
        </a:dk1>
        <a:lt1>
          <a:srgbClr val="FFFFFF"/>
        </a:lt1>
        <a:dk2>
          <a:srgbClr val="003366"/>
        </a:dk2>
        <a:lt2>
          <a:srgbClr val="DDDDDD"/>
        </a:lt2>
        <a:accent1>
          <a:srgbClr val="3D7CBB"/>
        </a:accent1>
        <a:accent2>
          <a:srgbClr val="00152A"/>
        </a:accent2>
        <a:accent3>
          <a:srgbClr val="AAADB8"/>
        </a:accent3>
        <a:accent4>
          <a:srgbClr val="DADADA"/>
        </a:accent4>
        <a:accent5>
          <a:srgbClr val="AFBFDA"/>
        </a:accent5>
        <a:accent6>
          <a:srgbClr val="001225"/>
        </a:accent6>
        <a:hlink>
          <a:srgbClr val="33CCCC"/>
        </a:hlink>
        <a:folHlink>
          <a:srgbClr val="96B9D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gh voltage.pot 6">
        <a:dk1>
          <a:srgbClr val="000000"/>
        </a:dk1>
        <a:lt1>
          <a:srgbClr val="FFFFFF"/>
        </a:lt1>
        <a:dk2>
          <a:srgbClr val="440044"/>
        </a:dk2>
        <a:lt2>
          <a:srgbClr val="491D49"/>
        </a:lt2>
        <a:accent1>
          <a:srgbClr val="9D9DBD"/>
        </a:accent1>
        <a:accent2>
          <a:srgbClr val="14213C"/>
        </a:accent2>
        <a:accent3>
          <a:srgbClr val="FFFFFF"/>
        </a:accent3>
        <a:accent4>
          <a:srgbClr val="000000"/>
        </a:accent4>
        <a:accent5>
          <a:srgbClr val="CCCCDB"/>
        </a:accent5>
        <a:accent6>
          <a:srgbClr val="111D35"/>
        </a:accent6>
        <a:hlink>
          <a:srgbClr val="666699"/>
        </a:hlink>
        <a:folHlink>
          <a:srgbClr val="DBDB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.pot 7">
        <a:dk1>
          <a:srgbClr val="000000"/>
        </a:dk1>
        <a:lt1>
          <a:srgbClr val="FFFFFF"/>
        </a:lt1>
        <a:dk2>
          <a:srgbClr val="000000"/>
        </a:dk2>
        <a:lt2>
          <a:srgbClr val="001A00"/>
        </a:lt2>
        <a:accent1>
          <a:srgbClr val="339966"/>
        </a:accent1>
        <a:accent2>
          <a:srgbClr val="003300"/>
        </a:accent2>
        <a:accent3>
          <a:srgbClr val="FFFFFF"/>
        </a:accent3>
        <a:accent4>
          <a:srgbClr val="000000"/>
        </a:accent4>
        <a:accent5>
          <a:srgbClr val="ADCAB8"/>
        </a:accent5>
        <a:accent6>
          <a:srgbClr val="002D00"/>
        </a:accent6>
        <a:hlink>
          <a:srgbClr val="FF9933"/>
        </a:hlink>
        <a:folHlink>
          <a:srgbClr val="AFE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gh voltage.pot 8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D60093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C20085"/>
        </a:accent6>
        <a:hlink>
          <a:srgbClr val="9966FF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WenQuanYi Zen Hei"/>
        <a:cs typeface="WenQuanYi Zen Hei"/>
      </a:majorFont>
      <a:minorFont>
        <a:latin typeface="Arial"/>
        <a:ea typeface="WenQuanYi Zen Hei"/>
        <a:cs typeface="WenQuanYi Zen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WenQuanYi Zen Hei"/>
        <a:cs typeface="WenQuanYi Zen Hei"/>
      </a:majorFont>
      <a:minorFont>
        <a:latin typeface="Arial"/>
        <a:ea typeface="WenQuanYi Zen Hei"/>
        <a:cs typeface="WenQuanYi Zen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Default Design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igh voltage.pot 1">
    <a:dk1>
      <a:srgbClr val="001932"/>
    </a:dk1>
    <a:lt1>
      <a:srgbClr val="FFFFFF"/>
    </a:lt1>
    <a:dk2>
      <a:srgbClr val="2181B7"/>
    </a:dk2>
    <a:lt2>
      <a:srgbClr val="CCFFFF"/>
    </a:lt2>
    <a:accent1>
      <a:srgbClr val="99FFCC"/>
    </a:accent1>
    <a:accent2>
      <a:srgbClr val="01B0FF"/>
    </a:accent2>
    <a:accent3>
      <a:srgbClr val="ABC1D8"/>
    </a:accent3>
    <a:accent4>
      <a:srgbClr val="DADADA"/>
    </a:accent4>
    <a:accent5>
      <a:srgbClr val="CAFFE2"/>
    </a:accent5>
    <a:accent6>
      <a:srgbClr val="019FE7"/>
    </a:accent6>
    <a:hlink>
      <a:srgbClr val="6666FF"/>
    </a:hlink>
    <a:folHlink>
      <a:srgbClr val="1C6D9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10098</TotalTime>
  <Words>2097</Words>
  <Application>Microsoft Office PowerPoint</Application>
  <PresentationFormat>On-screen Show (4:3)</PresentationFormat>
  <Paragraphs>516</Paragraphs>
  <Slides>77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77</vt:i4>
      </vt:variant>
    </vt:vector>
  </HeadingPairs>
  <TitlesOfParts>
    <vt:vector size="90" baseType="lpstr">
      <vt:lpstr>1_Custom Design</vt:lpstr>
      <vt:lpstr>2_Custom Design</vt:lpstr>
      <vt:lpstr>high voltage</vt:lpstr>
      <vt:lpstr>Office-téma</vt:lpstr>
      <vt:lpstr>1_Office Theme</vt:lpstr>
      <vt:lpstr>3_Office Theme</vt:lpstr>
      <vt:lpstr>1_Office-téma</vt:lpstr>
      <vt:lpstr>Default Design</vt:lpstr>
      <vt:lpstr>Photo Editor Photo</vt:lpstr>
      <vt:lpstr>Document</vt:lpstr>
      <vt:lpstr>Bitmap Image</vt:lpstr>
      <vt:lpstr>Equation</vt:lpstr>
      <vt:lpstr>Egyenlet</vt:lpstr>
      <vt:lpstr>IC sztori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technológiai lépéssor, „standard bipolar technology”</vt:lpstr>
      <vt:lpstr>A technológiai lépéssor</vt:lpstr>
      <vt:lpstr>A technológiai lépéssor</vt:lpstr>
      <vt:lpstr>A technológiai lépéssor</vt:lpstr>
      <vt:lpstr>A technológiai lépéssor</vt:lpstr>
      <vt:lpstr>A technológiai lépéssor</vt:lpstr>
      <vt:lpstr>MOS technológia: a kezdetleges Al vezérlőelektródás MOS</vt:lpstr>
      <vt:lpstr> </vt:lpstr>
      <vt:lpstr>Poliszilicium gate-es önillesztő MOS technológia</vt:lpstr>
      <vt:lpstr>Poliszilicium gate-es önillesztő MOS technológia</vt:lpstr>
      <vt:lpstr>Poliszilicium gate-es önillesztő MOS technológia</vt:lpstr>
      <vt:lpstr>Poliszilicium gate-es önillesztő MOS technológia</vt:lpstr>
      <vt:lpstr>A korszerű MOS technológia: lokális oxidációval</vt:lpstr>
      <vt:lpstr>A korszerű MOS: CMOS</vt:lpstr>
      <vt:lpstr>MOS IC alkatrészek 4  MOS  tranzisztor</vt:lpstr>
      <vt:lpstr>PowerPoint Presentation</vt:lpstr>
      <vt:lpstr>Bevezetés: mit kell “tudnia” egy kapuáramkörnek?</vt:lpstr>
      <vt:lpstr>Többszintű kapcsolás: kimenet-bemenet szétválasztása</vt:lpstr>
      <vt:lpstr>PowerPoint Presentation</vt:lpstr>
      <vt:lpstr>PowerPoint Presentation</vt:lpstr>
      <vt:lpstr>Problems: low power gain, signal regeneration, fan-out.  Something different is needed, instead of simple pn junctions!</vt:lpstr>
      <vt:lpstr>A bipoláris TTL NAND kapu</vt:lpstr>
      <vt:lpstr>A bipoláris TTL NAND kapu</vt:lpstr>
      <vt:lpstr>A bipoláris TTL NAND kapu</vt:lpstr>
      <vt:lpstr>PowerPoint Presentation</vt:lpstr>
      <vt:lpstr>PowerPoint Presentation</vt:lpstr>
      <vt:lpstr>Az első „igazi” analóg IC p++ szigeteléssel, csupa npn tranzisztorral</vt:lpstr>
      <vt:lpstr>PowerPoint Presentation</vt:lpstr>
      <vt:lpstr>PowerPoint Presentation</vt:lpstr>
      <vt:lpstr>PowerPoint Presentation</vt:lpstr>
      <vt:lpstr>The Microelectronic Era</vt:lpstr>
      <vt:lpstr>PowerPoint Presentation</vt:lpstr>
      <vt:lpstr>PowerPoint Presentation</vt:lpstr>
      <vt:lpstr>Műveleti  erősítő layout, alkatrész elrendezés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Trióda terhelésű és telítéses inverterek </vt:lpstr>
      <vt:lpstr>MOS inverter kiürítéses terheléssel</vt:lpstr>
      <vt:lpstr>Potenciálok és munkapontok az átkapcsolás során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486</vt:lpstr>
      <vt:lpstr>Pentium</vt:lpstr>
      <vt:lpstr>Pentium</vt:lpstr>
      <vt:lpstr>Intel Core i9-14900KS  HF: mivan benne?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MicReD - Poppe Andras</dc:creator>
  <cp:lastModifiedBy>konyvtar</cp:lastModifiedBy>
  <cp:revision>935</cp:revision>
  <cp:lastPrinted>2000-11-24T10:53:46Z</cp:lastPrinted>
  <dcterms:created xsi:type="dcterms:W3CDTF">2000-11-23T21:23:08Z</dcterms:created>
  <dcterms:modified xsi:type="dcterms:W3CDTF">2024-11-07T12:15:55Z</dcterms:modified>
</cp:coreProperties>
</file>