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 id="2147483654" r:id="rId2"/>
  </p:sldMasterIdLst>
  <p:notesMasterIdLst>
    <p:notesMasterId r:id="rId55"/>
  </p:notesMasterIdLst>
  <p:handoutMasterIdLst>
    <p:handoutMasterId r:id="rId56"/>
  </p:handoutMasterIdLst>
  <p:sldIdLst>
    <p:sldId id="734" r:id="rId3"/>
    <p:sldId id="895" r:id="rId4"/>
    <p:sldId id="969" r:id="rId5"/>
    <p:sldId id="996" r:id="rId6"/>
    <p:sldId id="964" r:id="rId7"/>
    <p:sldId id="966" r:id="rId8"/>
    <p:sldId id="965" r:id="rId9"/>
    <p:sldId id="968" r:id="rId10"/>
    <p:sldId id="967" r:id="rId11"/>
    <p:sldId id="993" r:id="rId12"/>
    <p:sldId id="994" r:id="rId13"/>
    <p:sldId id="995" r:id="rId14"/>
    <p:sldId id="970" r:id="rId15"/>
    <p:sldId id="982" r:id="rId16"/>
    <p:sldId id="973" r:id="rId17"/>
    <p:sldId id="983" r:id="rId18"/>
    <p:sldId id="984" r:id="rId19"/>
    <p:sldId id="986" r:id="rId20"/>
    <p:sldId id="1011" r:id="rId21"/>
    <p:sldId id="1012" r:id="rId22"/>
    <p:sldId id="1013" r:id="rId23"/>
    <p:sldId id="998" r:id="rId24"/>
    <p:sldId id="1000" r:id="rId25"/>
    <p:sldId id="1003" r:id="rId26"/>
    <p:sldId id="1001" r:id="rId27"/>
    <p:sldId id="1002" r:id="rId28"/>
    <p:sldId id="1005" r:id="rId29"/>
    <p:sldId id="1017" r:id="rId30"/>
    <p:sldId id="1018" r:id="rId31"/>
    <p:sldId id="1004" r:id="rId32"/>
    <p:sldId id="985" r:id="rId33"/>
    <p:sldId id="1006" r:id="rId34"/>
    <p:sldId id="1019" r:id="rId35"/>
    <p:sldId id="1010" r:id="rId36"/>
    <p:sldId id="1022" r:id="rId37"/>
    <p:sldId id="1023" r:id="rId38"/>
    <p:sldId id="1024" r:id="rId39"/>
    <p:sldId id="1007" r:id="rId40"/>
    <p:sldId id="997" r:id="rId41"/>
    <p:sldId id="1009" r:id="rId42"/>
    <p:sldId id="987" r:id="rId43"/>
    <p:sldId id="1014" r:id="rId44"/>
    <p:sldId id="1021" r:id="rId45"/>
    <p:sldId id="1016" r:id="rId46"/>
    <p:sldId id="1008" r:id="rId47"/>
    <p:sldId id="1015" r:id="rId48"/>
    <p:sldId id="988" r:id="rId49"/>
    <p:sldId id="1020" r:id="rId50"/>
    <p:sldId id="989" r:id="rId51"/>
    <p:sldId id="990" r:id="rId52"/>
    <p:sldId id="991" r:id="rId53"/>
    <p:sldId id="992" r:id="rId54"/>
  </p:sldIdLst>
  <p:sldSz cx="9144000" cy="6858000" type="screen4x3"/>
  <p:notesSz cx="6858000" cy="96678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688">
          <p15:clr>
            <a:srgbClr val="A4A3A4"/>
          </p15:clr>
        </p15:guide>
        <p15:guide id="2" pos="361">
          <p15:clr>
            <a:srgbClr val="A4A3A4"/>
          </p15:clr>
        </p15:guide>
      </p15:sldGuideLst>
    </p:ext>
    <p:ext uri="{2D200454-40CA-4A62-9FC3-DE9A4176ACB9}">
      <p15:notesGuideLst xmlns:p15="http://schemas.microsoft.com/office/powerpoint/2012/main">
        <p15:guide id="1" orient="horz" pos="304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10026"/>
    <a:srgbClr val="2C382D"/>
    <a:srgbClr val="02424E"/>
    <a:srgbClr val="214243"/>
    <a:srgbClr val="79857D"/>
    <a:srgbClr val="B39A95"/>
    <a:srgbClr val="677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5" autoAdjust="0"/>
    <p:restoredTop sz="99269" autoAdjust="0"/>
  </p:normalViewPr>
  <p:slideViewPr>
    <p:cSldViewPr snapToGrid="0">
      <p:cViewPr varScale="1">
        <p:scale>
          <a:sx n="71" d="100"/>
          <a:sy n="71" d="100"/>
        </p:scale>
        <p:origin x="120" y="108"/>
      </p:cViewPr>
      <p:guideLst>
        <p:guide orient="horz" pos="688"/>
        <p:guide pos="36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6" d="100"/>
          <a:sy n="56" d="100"/>
        </p:scale>
        <p:origin x="-1188" y="-78"/>
      </p:cViewPr>
      <p:guideLst>
        <p:guide orient="horz" pos="3045"/>
        <p:guide pos="2160"/>
      </p:guideLst>
    </p:cSldViewPr>
  </p:notesViewPr>
  <p:gridSpacing cx="180023" cy="180023"/>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bwMode="auto">
          <a:xfrm>
            <a:off x="0" y="0"/>
            <a:ext cx="2971800" cy="484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200">
                <a:latin typeface="Times New Roman" pitchFamily="18" charset="0"/>
                <a:cs typeface="+mn-cs"/>
              </a:defRPr>
            </a:lvl1pPr>
          </a:lstStyle>
          <a:p>
            <a:pPr>
              <a:defRPr/>
            </a:pPr>
            <a:endParaRPr lang="hu-HU" altLang="hu-HU"/>
          </a:p>
        </p:txBody>
      </p:sp>
      <p:sp>
        <p:nvSpPr>
          <p:cNvPr id="196611" name="Rectangle 3"/>
          <p:cNvSpPr>
            <a:spLocks noGrp="1" noChangeArrowheads="1"/>
          </p:cNvSpPr>
          <p:nvPr>
            <p:ph type="dt" sz="quarter" idx="1"/>
          </p:nvPr>
        </p:nvSpPr>
        <p:spPr bwMode="auto">
          <a:xfrm>
            <a:off x="3884613" y="0"/>
            <a:ext cx="2971800" cy="484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200">
                <a:latin typeface="Times New Roman" pitchFamily="18" charset="0"/>
                <a:cs typeface="+mn-cs"/>
              </a:defRPr>
            </a:lvl1pPr>
          </a:lstStyle>
          <a:p>
            <a:pPr>
              <a:defRPr/>
            </a:pPr>
            <a:fld id="{8430EA41-7E28-4858-BF32-DB9C4F247D41}" type="datetime1">
              <a:rPr lang="hu-HU" altLang="hu-HU" smtClean="0"/>
              <a:t>2024. 11. 13.</a:t>
            </a:fld>
            <a:endParaRPr lang="hu-HU" altLang="hu-HU"/>
          </a:p>
        </p:txBody>
      </p:sp>
      <p:sp>
        <p:nvSpPr>
          <p:cNvPr id="196612" name="Rectangle 4"/>
          <p:cNvSpPr>
            <a:spLocks noGrp="1" noChangeArrowheads="1"/>
          </p:cNvSpPr>
          <p:nvPr>
            <p:ph type="ftr" sz="quarter" idx="2"/>
          </p:nvPr>
        </p:nvSpPr>
        <p:spPr bwMode="auto">
          <a:xfrm>
            <a:off x="0" y="9182100"/>
            <a:ext cx="2971800" cy="4841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defRPr sz="1200">
                <a:latin typeface="Times New Roman" pitchFamily="18" charset="0"/>
                <a:cs typeface="+mn-cs"/>
              </a:defRPr>
            </a:lvl1pPr>
          </a:lstStyle>
          <a:p>
            <a:pPr>
              <a:defRPr/>
            </a:pPr>
            <a:endParaRPr lang="hu-HU" altLang="hu-HU"/>
          </a:p>
        </p:txBody>
      </p:sp>
      <p:sp>
        <p:nvSpPr>
          <p:cNvPr id="196613" name="Rectangle 5"/>
          <p:cNvSpPr>
            <a:spLocks noGrp="1" noChangeArrowheads="1"/>
          </p:cNvSpPr>
          <p:nvPr>
            <p:ph type="sldNum" sz="quarter" idx="3"/>
          </p:nvPr>
        </p:nvSpPr>
        <p:spPr bwMode="auto">
          <a:xfrm>
            <a:off x="3884613" y="9182100"/>
            <a:ext cx="2971800" cy="4841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lnSpc>
                <a:spcPct val="100000"/>
              </a:lnSpc>
              <a:spcBef>
                <a:spcPct val="0"/>
              </a:spcBef>
              <a:defRPr sz="1200">
                <a:latin typeface="Times New Roman" panose="02020603050405020304" pitchFamily="18" charset="0"/>
                <a:cs typeface="+mn-cs"/>
              </a:defRPr>
            </a:lvl1pPr>
          </a:lstStyle>
          <a:p>
            <a:pPr>
              <a:defRPr/>
            </a:pPr>
            <a:fld id="{F0A3A7BB-ADEC-4DB6-84D2-C711558DDF2C}"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84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200">
                <a:latin typeface="Times New Roman" pitchFamily="18" charset="0"/>
                <a:cs typeface="+mn-cs"/>
              </a:defRPr>
            </a:lvl1pPr>
          </a:lstStyle>
          <a:p>
            <a:pPr>
              <a:defRPr/>
            </a:pPr>
            <a:endParaRPr lang="en-US" altLang="hu-HU"/>
          </a:p>
        </p:txBody>
      </p:sp>
      <p:sp>
        <p:nvSpPr>
          <p:cNvPr id="53251" name="Rectangle 3"/>
          <p:cNvSpPr>
            <a:spLocks noGrp="1" noChangeArrowheads="1"/>
          </p:cNvSpPr>
          <p:nvPr>
            <p:ph type="dt" idx="1"/>
          </p:nvPr>
        </p:nvSpPr>
        <p:spPr bwMode="auto">
          <a:xfrm>
            <a:off x="3884613" y="0"/>
            <a:ext cx="2971800" cy="4841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200">
                <a:latin typeface="Times New Roman" pitchFamily="18" charset="0"/>
                <a:cs typeface="+mn-cs"/>
              </a:defRPr>
            </a:lvl1pPr>
          </a:lstStyle>
          <a:p>
            <a:pPr>
              <a:defRPr/>
            </a:pPr>
            <a:fld id="{264C6062-F30F-462D-9767-23855B1B0374}" type="datetime1">
              <a:rPr lang="hu-HU" altLang="hu-HU" smtClean="0"/>
              <a:t>2024. 11. 13.</a:t>
            </a:fld>
            <a:endParaRPr lang="en-US" altLang="hu-HU"/>
          </a:p>
        </p:txBody>
      </p:sp>
      <p:sp>
        <p:nvSpPr>
          <p:cNvPr id="540676" name="Rectangle 4"/>
          <p:cNvSpPr>
            <a:spLocks noGrp="1" noRot="1" noChangeAspect="1" noChangeArrowheads="1" noTextEdit="1"/>
          </p:cNvSpPr>
          <p:nvPr>
            <p:ph type="sldImg" idx="2"/>
          </p:nvPr>
        </p:nvSpPr>
        <p:spPr bwMode="auto">
          <a:xfrm>
            <a:off x="1012825" y="725488"/>
            <a:ext cx="4832350" cy="3625850"/>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685800" y="4592638"/>
            <a:ext cx="5486400" cy="434975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hu-HU" noProof="0" smtClean="0"/>
              <a:t>Mintaszöveg szerkesztése</a:t>
            </a:r>
          </a:p>
          <a:p>
            <a:pPr lvl="1"/>
            <a:r>
              <a:rPr lang="en-US" altLang="hu-HU" noProof="0" smtClean="0"/>
              <a:t>Második szint</a:t>
            </a:r>
          </a:p>
          <a:p>
            <a:pPr lvl="2"/>
            <a:r>
              <a:rPr lang="en-US" altLang="hu-HU" noProof="0" smtClean="0"/>
              <a:t>Harmadik szint</a:t>
            </a:r>
          </a:p>
          <a:p>
            <a:pPr lvl="3"/>
            <a:r>
              <a:rPr lang="en-US" altLang="hu-HU" noProof="0" smtClean="0"/>
              <a:t>Negyedik szint</a:t>
            </a:r>
          </a:p>
          <a:p>
            <a:pPr lvl="4"/>
            <a:r>
              <a:rPr lang="en-US" altLang="hu-HU" noProof="0" smtClean="0"/>
              <a:t>Ötödik szint</a:t>
            </a:r>
          </a:p>
        </p:txBody>
      </p:sp>
      <p:sp>
        <p:nvSpPr>
          <p:cNvPr id="53254" name="Rectangle 6"/>
          <p:cNvSpPr>
            <a:spLocks noGrp="1" noChangeArrowheads="1"/>
          </p:cNvSpPr>
          <p:nvPr>
            <p:ph type="ftr" sz="quarter" idx="4"/>
          </p:nvPr>
        </p:nvSpPr>
        <p:spPr bwMode="auto">
          <a:xfrm>
            <a:off x="0" y="9182100"/>
            <a:ext cx="2971800" cy="4841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defRPr sz="1200">
                <a:latin typeface="Times New Roman" pitchFamily="18" charset="0"/>
                <a:cs typeface="+mn-cs"/>
              </a:defRPr>
            </a:lvl1pPr>
          </a:lstStyle>
          <a:p>
            <a:pPr>
              <a:defRPr/>
            </a:pPr>
            <a:endParaRPr lang="en-US" altLang="hu-HU"/>
          </a:p>
        </p:txBody>
      </p:sp>
      <p:sp>
        <p:nvSpPr>
          <p:cNvPr id="53255" name="Rectangle 7"/>
          <p:cNvSpPr>
            <a:spLocks noGrp="1" noChangeArrowheads="1"/>
          </p:cNvSpPr>
          <p:nvPr>
            <p:ph type="sldNum" sz="quarter" idx="5"/>
          </p:nvPr>
        </p:nvSpPr>
        <p:spPr bwMode="auto">
          <a:xfrm>
            <a:off x="3884613" y="9182100"/>
            <a:ext cx="2971800" cy="4841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lnSpc>
                <a:spcPct val="100000"/>
              </a:lnSpc>
              <a:spcBef>
                <a:spcPct val="0"/>
              </a:spcBef>
              <a:defRPr sz="1200">
                <a:latin typeface="Times New Roman" panose="02020603050405020304" pitchFamily="18" charset="0"/>
                <a:cs typeface="+mn-cs"/>
              </a:defRPr>
            </a:lvl1pPr>
          </a:lstStyle>
          <a:p>
            <a:pPr>
              <a:defRPr/>
            </a:pPr>
            <a:fld id="{C2575313-6854-4DE5-946C-A883D5F62BC8}" type="slidenum">
              <a:rPr lang="en-US" altLang="hu-HU"/>
              <a:pPr>
                <a:defRPr/>
              </a:pPr>
              <a:t>‹#›</a:t>
            </a:fld>
            <a:endParaRPr lang="en-US" altLang="hu-HU"/>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miter lim="800000"/>
            <a:headEnd/>
            <a:tailEnd/>
          </a:ln>
        </p:spPr>
        <p:txBody>
          <a:bodyPr/>
          <a:lstStyle/>
          <a:p>
            <a:fld id="{5EC1B5D9-903A-4BE1-B5A5-EBE00DFA4159}" type="slidenum">
              <a:rPr lang="en-US" altLang="hu-HU" smtClean="0">
                <a:cs typeface="Arial" charset="0"/>
              </a:rPr>
              <a:pPr/>
              <a:t>1</a:t>
            </a:fld>
            <a:endParaRPr lang="en-US" altLang="hu-HU" smtClean="0">
              <a:cs typeface="Arial"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p:spPr>
        <p:txBody>
          <a:bodyPr/>
          <a:lstStyle/>
          <a:p>
            <a:pPr eaLnBrk="1" hangingPunct="1"/>
            <a:endParaRPr lang="hu-HU" altLang="hu-HU" smtClean="0"/>
          </a:p>
        </p:txBody>
      </p:sp>
      <p:sp>
        <p:nvSpPr>
          <p:cNvPr id="2" name="Dátum helye 1"/>
          <p:cNvSpPr>
            <a:spLocks noGrp="1"/>
          </p:cNvSpPr>
          <p:nvPr>
            <p:ph type="dt" idx="10"/>
          </p:nvPr>
        </p:nvSpPr>
        <p:spPr/>
        <p:txBody>
          <a:bodyPr/>
          <a:lstStyle/>
          <a:p>
            <a:pPr>
              <a:defRPr/>
            </a:pPr>
            <a:fld id="{4DA5F9B5-63CA-4624-9566-89BFB70FAD3A}" type="datetime1">
              <a:rPr lang="hu-HU" altLang="hu-HU" smtClean="0"/>
              <a:t>2024. 11. 13.</a:t>
            </a:fld>
            <a:endParaRPr lang="en-US" altLang="hu-HU"/>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oleObject" Target="../embeddings/oleObject1.bin"/><Relationship Id="rId7" Type="http://schemas.openxmlformats.org/officeDocument/2006/relationships/image" Target="../media/image6.jpeg"/><Relationship Id="rId12"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jpeg"/><Relationship Id="rId11"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oleObject" Target="../embeddings/oleObject2.bin"/><Relationship Id="rId4" Type="http://schemas.openxmlformats.org/officeDocument/2006/relationships/image" Target="../media/image2.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96001" r:id="rId3" imgW="14289495" imgH="10717121" progId="">
                  <p:embed/>
                </p:oleObj>
              </mc:Choice>
              <mc:Fallback>
                <p:oleObj r:id="rId3" imgW="14289495" imgH="10717121"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5"/>
          <p:cNvSpPr>
            <a:spLocks noChangeArrowheads="1"/>
          </p:cNvSpPr>
          <p:nvPr userDrawn="1"/>
        </p:nvSpPr>
        <p:spPr bwMode="auto">
          <a:xfrm>
            <a:off x="431800" y="0"/>
            <a:ext cx="1266825" cy="6858000"/>
          </a:xfrm>
          <a:prstGeom prst="rect">
            <a:avLst/>
          </a:prstGeom>
          <a:solidFill>
            <a:srgbClr val="02424E"/>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6" name="AutoShape 33" descr="felvez"/>
          <p:cNvSpPr>
            <a:spLocks noChangeAspect="1" noChangeArrowheads="1"/>
          </p:cNvSpPr>
          <p:nvPr userDrawn="1"/>
        </p:nvSpPr>
        <p:spPr bwMode="auto">
          <a:xfrm>
            <a:off x="220663" y="2211388"/>
            <a:ext cx="1652587" cy="1249362"/>
          </a:xfrm>
          <a:prstGeom prst="roundRect">
            <a:avLst>
              <a:gd name="adj" fmla="val 11023"/>
            </a:avLst>
          </a:prstGeom>
          <a:blipFill dpi="0" rotWithShape="1">
            <a:blip r:embed="rId5"/>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7" name="AutoShape 44"/>
          <p:cNvSpPr>
            <a:spLocks noChangeArrowheads="1"/>
          </p:cNvSpPr>
          <p:nvPr userDrawn="1"/>
        </p:nvSpPr>
        <p:spPr bwMode="auto">
          <a:xfrm>
            <a:off x="233363" y="4795838"/>
            <a:ext cx="7742237" cy="739775"/>
          </a:xfrm>
          <a:prstGeom prst="roundRect">
            <a:avLst>
              <a:gd name="adj" fmla="val 16667"/>
            </a:avLst>
          </a:prstGeom>
          <a:solidFill>
            <a:srgbClr val="BF726F"/>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8" name="AutoShape 34" descr="logith-1-szim"/>
          <p:cNvSpPr>
            <a:spLocks noChangeAspect="1" noChangeArrowheads="1"/>
          </p:cNvSpPr>
          <p:nvPr userDrawn="1"/>
        </p:nvSpPr>
        <p:spPr bwMode="auto">
          <a:xfrm>
            <a:off x="6313488" y="4552950"/>
            <a:ext cx="1273175" cy="1247775"/>
          </a:xfrm>
          <a:prstGeom prst="roundRect">
            <a:avLst>
              <a:gd name="adj" fmla="val 11023"/>
            </a:avLst>
          </a:prstGeom>
          <a:blipFill dpi="0" rotWithShape="1">
            <a:blip r:embed="rId6"/>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9" name="AutoShape 35" descr="mg-lab-1"/>
          <p:cNvSpPr>
            <a:spLocks noChangeAspect="1" noChangeArrowheads="1"/>
          </p:cNvSpPr>
          <p:nvPr userDrawn="1"/>
        </p:nvSpPr>
        <p:spPr bwMode="auto">
          <a:xfrm>
            <a:off x="4111625" y="4554538"/>
            <a:ext cx="1647825" cy="1244600"/>
          </a:xfrm>
          <a:prstGeom prst="roundRect">
            <a:avLst>
              <a:gd name="adj" fmla="val 11023"/>
            </a:avLst>
          </a:prstGeom>
          <a:blipFill dpi="0" rotWithShape="1">
            <a:blip r:embed="rId7"/>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0" name="AutoShape 36" descr="logith-2-LC"/>
          <p:cNvSpPr>
            <a:spLocks noChangeAspect="1" noChangeArrowheads="1"/>
          </p:cNvSpPr>
          <p:nvPr userDrawn="1"/>
        </p:nvSpPr>
        <p:spPr bwMode="auto">
          <a:xfrm>
            <a:off x="2278063" y="4551363"/>
            <a:ext cx="1255712" cy="1250950"/>
          </a:xfrm>
          <a:prstGeom prst="roundRect">
            <a:avLst>
              <a:gd name="adj" fmla="val 11023"/>
            </a:avLst>
          </a:prstGeom>
          <a:blipFill dpi="0" rotWithShape="1">
            <a:blip r:embed="rId8"/>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1" name="AutoShape 57" descr="ericsson-lab"/>
          <p:cNvSpPr>
            <a:spLocks noChangeAspect="1" noChangeArrowheads="1"/>
          </p:cNvSpPr>
          <p:nvPr userDrawn="1"/>
        </p:nvSpPr>
        <p:spPr bwMode="auto">
          <a:xfrm>
            <a:off x="234950" y="4551363"/>
            <a:ext cx="1652588" cy="1249362"/>
          </a:xfrm>
          <a:prstGeom prst="roundRect">
            <a:avLst>
              <a:gd name="adj" fmla="val 11023"/>
            </a:avLst>
          </a:prstGeom>
          <a:blipFill dpi="0" rotWithShape="1">
            <a:blip r:embed="rId9"/>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grpSp>
        <p:nvGrpSpPr>
          <p:cNvPr id="12" name="Group 73"/>
          <p:cNvGrpSpPr>
            <a:grpSpLocks/>
          </p:cNvGrpSpPr>
          <p:nvPr userDrawn="1"/>
        </p:nvGrpSpPr>
        <p:grpSpPr bwMode="auto">
          <a:xfrm>
            <a:off x="0" y="234950"/>
            <a:ext cx="9144000" cy="1682750"/>
            <a:chOff x="0" y="148"/>
            <a:chExt cx="5760" cy="1060"/>
          </a:xfrm>
        </p:grpSpPr>
        <p:sp>
          <p:nvSpPr>
            <p:cNvPr id="13" name="Rectangle 21"/>
            <p:cNvSpPr>
              <a:spLocks noChangeArrowheads="1"/>
            </p:cNvSpPr>
            <p:nvPr userDrawn="1"/>
          </p:nvSpPr>
          <p:spPr bwMode="auto">
            <a:xfrm>
              <a:off x="0" y="279"/>
              <a:ext cx="5760" cy="798"/>
            </a:xfrm>
            <a:prstGeom prst="rect">
              <a:avLst/>
            </a:prstGeom>
            <a:solidFill>
              <a:srgbClr val="910026"/>
            </a:solidFill>
            <a:ln>
              <a:noFill/>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4" name="Text Box 27"/>
            <p:cNvSpPr txBox="1">
              <a:spLocks noChangeArrowheads="1"/>
            </p:cNvSpPr>
            <p:nvPr userDrawn="1"/>
          </p:nvSpPr>
          <p:spPr bwMode="auto">
            <a:xfrm>
              <a:off x="3633" y="404"/>
              <a:ext cx="2044" cy="595"/>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50000"/>
                </a:spcBef>
                <a:defRPr/>
              </a:pPr>
              <a:r>
                <a:rPr lang="hu-HU" altLang="hu-HU" sz="2200" smtClean="0">
                  <a:solidFill>
                    <a:schemeClr val="bg1"/>
                  </a:solidFill>
                  <a:cs typeface="+mn-cs"/>
                </a:rPr>
                <a:t>Budapest </a:t>
              </a:r>
              <a:r>
                <a:rPr lang="en-US" altLang="hu-HU" sz="2200" smtClean="0">
                  <a:solidFill>
                    <a:schemeClr val="bg1"/>
                  </a:solidFill>
                  <a:cs typeface="+mn-cs"/>
                </a:rPr>
                <a:t>M</a:t>
              </a:r>
              <a:r>
                <a:rPr lang="hu-HU" altLang="hu-HU" sz="2200" smtClean="0">
                  <a:solidFill>
                    <a:schemeClr val="bg1"/>
                  </a:solidFill>
                  <a:cs typeface="+mn-cs"/>
                </a:rPr>
                <a:t>űszaki és Gazdaságtudományi Egyetem</a:t>
              </a:r>
            </a:p>
          </p:txBody>
        </p:sp>
        <p:graphicFrame>
          <p:nvGraphicFramePr>
            <p:cNvPr id="15" name="Object 2"/>
            <p:cNvGraphicFramePr>
              <a:graphicFrameLocks noChangeAspect="1"/>
            </p:cNvGraphicFramePr>
            <p:nvPr/>
          </p:nvGraphicFramePr>
          <p:xfrm>
            <a:off x="1374" y="393"/>
            <a:ext cx="2042" cy="545"/>
          </p:xfrm>
          <a:graphic>
            <a:graphicData uri="http://schemas.openxmlformats.org/presentationml/2006/ole">
              <mc:AlternateContent xmlns:mc="http://schemas.openxmlformats.org/markup-compatibility/2006">
                <mc:Choice xmlns:v="urn:schemas-microsoft-com:vml" Requires="v">
                  <p:oleObj spid="_x0000_s596002" name="Photo Editor Photo" r:id="rId10" imgW="22290432" imgH="5951736" progId="">
                    <p:embed/>
                  </p:oleObj>
                </mc:Choice>
                <mc:Fallback>
                  <p:oleObj name="Photo Editor Photo" r:id="rId10" imgW="22290432" imgH="5951736"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4" y="393"/>
                          <a:ext cx="2042" cy="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AutoShape 26" descr="vik-logo copy"/>
            <p:cNvSpPr>
              <a:spLocks noChangeAspect="1" noChangeArrowheads="1"/>
            </p:cNvSpPr>
            <p:nvPr userDrawn="1"/>
          </p:nvSpPr>
          <p:spPr bwMode="auto">
            <a:xfrm>
              <a:off x="142" y="148"/>
              <a:ext cx="1060" cy="1060"/>
            </a:xfrm>
            <a:prstGeom prst="roundRect">
              <a:avLst>
                <a:gd name="adj" fmla="val 11023"/>
              </a:avLst>
            </a:prstGeom>
            <a:blipFill dpi="0" rotWithShape="1">
              <a:blip r:embed="rId12"/>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grpSp>
      <p:sp>
        <p:nvSpPr>
          <p:cNvPr id="17" name="AutoShape 28"/>
          <p:cNvSpPr>
            <a:spLocks noChangeArrowheads="1"/>
          </p:cNvSpPr>
          <p:nvPr userDrawn="1"/>
        </p:nvSpPr>
        <p:spPr bwMode="auto">
          <a:xfrm>
            <a:off x="-225425" y="3830638"/>
            <a:ext cx="8445500" cy="315912"/>
          </a:xfrm>
          <a:prstGeom prst="roundRect">
            <a:avLst>
              <a:gd name="adj" fmla="val 27648"/>
            </a:avLst>
          </a:prstGeom>
          <a:solidFill>
            <a:srgbClr val="677F8A"/>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8" name="AutoShape 55"/>
          <p:cNvSpPr>
            <a:spLocks noChangeArrowheads="1"/>
          </p:cNvSpPr>
          <p:nvPr userDrawn="1"/>
        </p:nvSpPr>
        <p:spPr bwMode="auto">
          <a:xfrm>
            <a:off x="2114550" y="3656013"/>
            <a:ext cx="5802313" cy="665162"/>
          </a:xfrm>
          <a:prstGeom prst="roundRect">
            <a:avLst>
              <a:gd name="adj" fmla="val 16667"/>
            </a:avLst>
          </a:prstGeom>
          <a:solidFill>
            <a:srgbClr val="02424E"/>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9" name="Rectangle 40"/>
          <p:cNvSpPr>
            <a:spLocks noChangeArrowheads="1"/>
          </p:cNvSpPr>
          <p:nvPr userDrawn="1"/>
        </p:nvSpPr>
        <p:spPr bwMode="auto">
          <a:xfrm>
            <a:off x="431800" y="3829050"/>
            <a:ext cx="1266825" cy="320675"/>
          </a:xfrm>
          <a:prstGeom prst="rect">
            <a:avLst/>
          </a:prstGeom>
          <a:solidFill>
            <a:srgbClr val="910026"/>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20" name="AutoShape 70"/>
          <p:cNvSpPr>
            <a:spLocks noChangeArrowheads="1"/>
          </p:cNvSpPr>
          <p:nvPr userDrawn="1"/>
        </p:nvSpPr>
        <p:spPr bwMode="auto">
          <a:xfrm>
            <a:off x="-153988" y="6434138"/>
            <a:ext cx="2073276" cy="277812"/>
          </a:xfrm>
          <a:prstGeom prst="roundRect">
            <a:avLst>
              <a:gd name="adj" fmla="val 27648"/>
            </a:avLst>
          </a:prstGeom>
          <a:solidFill>
            <a:srgbClr val="910026"/>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21" name="Text Box 71"/>
          <p:cNvSpPr txBox="1">
            <a:spLocks noChangeArrowheads="1"/>
          </p:cNvSpPr>
          <p:nvPr userDrawn="1"/>
        </p:nvSpPr>
        <p:spPr bwMode="auto">
          <a:xfrm>
            <a:off x="446088" y="6423025"/>
            <a:ext cx="1266825" cy="300038"/>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algn="ctr" eaLnBrk="0" hangingPunct="0">
              <a:lnSpc>
                <a:spcPct val="85000"/>
              </a:lnSpc>
              <a:spcBef>
                <a:spcPct val="50000"/>
              </a:spcBef>
              <a:defRPr/>
            </a:pPr>
            <a:r>
              <a:rPr lang="en-US" altLang="hu-HU" sz="1600" b="1" smtClean="0">
                <a:solidFill>
                  <a:schemeClr val="bg1"/>
                </a:solidFill>
                <a:cs typeface="+mn-cs"/>
              </a:rPr>
              <a:t>eet</a:t>
            </a:r>
            <a:r>
              <a:rPr lang="hu-HU" altLang="hu-HU" sz="1600" b="1" smtClean="0">
                <a:solidFill>
                  <a:schemeClr val="bg1"/>
                </a:solidFill>
                <a:cs typeface="+mn-cs"/>
              </a:rPr>
              <a:t>.bme.hu</a:t>
            </a:r>
          </a:p>
        </p:txBody>
      </p:sp>
      <p:sp>
        <p:nvSpPr>
          <p:cNvPr id="881667" name="Rectangle 3"/>
          <p:cNvSpPr>
            <a:spLocks noGrp="1" noChangeArrowheads="1"/>
          </p:cNvSpPr>
          <p:nvPr>
            <p:ph type="subTitle" idx="1"/>
          </p:nvPr>
        </p:nvSpPr>
        <p:spPr>
          <a:xfrm>
            <a:off x="2079625" y="3129756"/>
            <a:ext cx="6462713" cy="661988"/>
          </a:xfrm>
        </p:spPr>
        <p:txBody>
          <a:bodyPr/>
          <a:lstStyle>
            <a:lvl1pPr marL="0" indent="0">
              <a:buFont typeface="Arial" charset="0"/>
              <a:buNone/>
              <a:defRPr>
                <a:solidFill>
                  <a:srgbClr val="02424E"/>
                </a:solidFill>
              </a:defRPr>
            </a:lvl1pPr>
          </a:lstStyle>
          <a:p>
            <a:pPr lvl="0"/>
            <a:r>
              <a:rPr lang="hu-HU" altLang="hu-HU" noProof="0" smtClean="0"/>
              <a:t>Click to edit Master subtitle style</a:t>
            </a:r>
          </a:p>
        </p:txBody>
      </p:sp>
      <p:sp>
        <p:nvSpPr>
          <p:cNvPr id="881720" name="Rectangle 56"/>
          <p:cNvSpPr>
            <a:spLocks noGrp="1" noChangeArrowheads="1"/>
          </p:cNvSpPr>
          <p:nvPr>
            <p:ph type="ctrTitle"/>
          </p:nvPr>
        </p:nvSpPr>
        <p:spPr>
          <a:xfrm>
            <a:off x="2152650" y="2079625"/>
            <a:ext cx="6315075" cy="598488"/>
          </a:xfrm>
        </p:spPr>
        <p:txBody>
          <a:bodyPr/>
          <a:lstStyle>
            <a:lvl1pPr>
              <a:defRPr/>
            </a:lvl1pPr>
          </a:lstStyle>
          <a:p>
            <a:pPr lvl="0"/>
            <a:r>
              <a:rPr lang="hu-HU" altLang="hu-HU" noProof="0" smtClean="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fld id="{9BE6D7B3-D4EF-4AFA-B8B1-0EEA1D6ADF51}"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7"/>
          <p:cNvSpPr>
            <a:spLocks noGrp="1" noChangeArrowheads="1"/>
          </p:cNvSpPr>
          <p:nvPr>
            <p:ph type="sldNum" sz="quarter" idx="12"/>
          </p:nvPr>
        </p:nvSpPr>
        <p:spPr>
          <a:ln/>
        </p:spPr>
        <p:txBody>
          <a:bodyPr/>
          <a:lstStyle>
            <a:lvl1pPr>
              <a:defRPr/>
            </a:lvl1pPr>
          </a:lstStyle>
          <a:p>
            <a:pPr>
              <a:defRPr/>
            </a:pPr>
            <a:fld id="{5F2D41C9-7533-43DC-8CDF-A6CCB367B549}" type="slidenum">
              <a:rPr lang="en-US" altLang="hu-HU"/>
              <a:pPr>
                <a:defRPr/>
              </a:pPr>
              <a:t>‹#›</a:t>
            </a:fld>
            <a:endParaRPr lang="hu-HU" alt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45300" y="12700"/>
            <a:ext cx="2138363" cy="612775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25450" y="12700"/>
            <a:ext cx="6267450" cy="61277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fld id="{F72C86E1-4480-4E48-927B-DECDF392084E}"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7"/>
          <p:cNvSpPr>
            <a:spLocks noGrp="1" noChangeArrowheads="1"/>
          </p:cNvSpPr>
          <p:nvPr>
            <p:ph type="sldNum" sz="quarter" idx="12"/>
          </p:nvPr>
        </p:nvSpPr>
        <p:spPr>
          <a:ln/>
        </p:spPr>
        <p:txBody>
          <a:bodyPr/>
          <a:lstStyle>
            <a:lvl1pPr>
              <a:defRPr/>
            </a:lvl1pPr>
          </a:lstStyle>
          <a:p>
            <a:pPr>
              <a:defRPr/>
            </a:pPr>
            <a:fld id="{08F5917D-7329-4C78-9743-8AC01D466B95}" type="slidenum">
              <a:rPr lang="en-US" altLang="hu-HU"/>
              <a:pPr>
                <a:defRPr/>
              </a:pPr>
              <a:t>‹#›</a:t>
            </a:fld>
            <a:endParaRPr lang="hu-HU" alt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117475" y="0"/>
            <a:ext cx="314325" cy="6858000"/>
          </a:xfrm>
          <a:prstGeom prst="rect">
            <a:avLst/>
          </a:prstGeom>
          <a:solidFill>
            <a:srgbClr val="02424E"/>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5" name="Rectangle 27"/>
          <p:cNvSpPr>
            <a:spLocks noChangeArrowheads="1"/>
          </p:cNvSpPr>
          <p:nvPr userDrawn="1"/>
        </p:nvSpPr>
        <p:spPr bwMode="auto">
          <a:xfrm>
            <a:off x="7827963" y="6550025"/>
            <a:ext cx="1316037" cy="63500"/>
          </a:xfrm>
          <a:prstGeom prst="rect">
            <a:avLst/>
          </a:prstGeom>
          <a:solidFill>
            <a:srgbClr val="910026"/>
          </a:solidFill>
          <a:ln>
            <a:noFill/>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6" name="AutoShape 28"/>
          <p:cNvSpPr>
            <a:spLocks noChangeArrowheads="1"/>
          </p:cNvSpPr>
          <p:nvPr userDrawn="1"/>
        </p:nvSpPr>
        <p:spPr bwMode="auto">
          <a:xfrm>
            <a:off x="8528050" y="6457950"/>
            <a:ext cx="242888" cy="244475"/>
          </a:xfrm>
          <a:prstGeom prst="roundRect">
            <a:avLst>
              <a:gd name="adj" fmla="val 16667"/>
            </a:avLst>
          </a:prstGeom>
          <a:solidFill>
            <a:srgbClr val="00004F"/>
          </a:solidFill>
          <a:ln w="19050" algn="ctr">
            <a:solidFill>
              <a:srgbClr val="FFFFFF"/>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7" name="Text Box 38"/>
          <p:cNvSpPr txBox="1">
            <a:spLocks noChangeArrowheads="1"/>
          </p:cNvSpPr>
          <p:nvPr userDrawn="1"/>
        </p:nvSpPr>
        <p:spPr bwMode="auto">
          <a:xfrm>
            <a:off x="2247900" y="6650038"/>
            <a:ext cx="3133725" cy="207962"/>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50000"/>
              </a:spcBef>
              <a:defRPr/>
            </a:pPr>
            <a:r>
              <a:rPr lang="en-US" altLang="hu-HU" sz="900" smtClean="0">
                <a:solidFill>
                  <a:srgbClr val="00004F"/>
                </a:solidFill>
                <a:latin typeface="Arial Narrow" pitchFamily="34" charset="0"/>
                <a:ea typeface="Arial Unicode MS" pitchFamily="34" charset="-128"/>
                <a:cs typeface="Arial Unicode MS" pitchFamily="34" charset="-128"/>
              </a:rPr>
              <a:t>©</a:t>
            </a:r>
            <a:r>
              <a:rPr lang="hu-HU" altLang="hu-HU" sz="900" smtClean="0">
                <a:solidFill>
                  <a:srgbClr val="00004F"/>
                </a:solidFill>
                <a:latin typeface="Arial Narrow" pitchFamily="34" charset="0"/>
                <a:ea typeface="Arial Unicode MS" pitchFamily="34" charset="-128"/>
                <a:cs typeface="Arial Unicode MS" pitchFamily="34" charset="-128"/>
              </a:rPr>
              <a:t> BME Elektronikus Eszközök Tanszéke, 2010.</a:t>
            </a:r>
            <a:endParaRPr lang="en-US" altLang="hu-HU" sz="900" smtClean="0">
              <a:solidFill>
                <a:srgbClr val="00004F"/>
              </a:solidFill>
              <a:latin typeface="Arial Narrow" pitchFamily="34" charset="0"/>
              <a:ea typeface="Arial Unicode MS" pitchFamily="34" charset="-128"/>
              <a:cs typeface="Arial Unicode MS" pitchFamily="34" charset="-128"/>
            </a:endParaRPr>
          </a:p>
        </p:txBody>
      </p:sp>
      <p:grpSp>
        <p:nvGrpSpPr>
          <p:cNvPr id="8" name="Group 39"/>
          <p:cNvGrpSpPr>
            <a:grpSpLocks/>
          </p:cNvGrpSpPr>
          <p:nvPr userDrawn="1"/>
        </p:nvGrpSpPr>
        <p:grpSpPr bwMode="auto">
          <a:xfrm>
            <a:off x="-153988" y="6340475"/>
            <a:ext cx="2073276" cy="454025"/>
            <a:chOff x="-97" y="3994"/>
            <a:chExt cx="1306" cy="286"/>
          </a:xfrm>
        </p:grpSpPr>
        <p:sp>
          <p:nvSpPr>
            <p:cNvPr id="9" name="AutoShape 40"/>
            <p:cNvSpPr>
              <a:spLocks noChangeArrowheads="1"/>
            </p:cNvSpPr>
            <p:nvPr userDrawn="1"/>
          </p:nvSpPr>
          <p:spPr bwMode="auto">
            <a:xfrm>
              <a:off x="-97" y="4053"/>
              <a:ext cx="1306" cy="175"/>
            </a:xfrm>
            <a:prstGeom prst="roundRect">
              <a:avLst>
                <a:gd name="adj" fmla="val 27648"/>
              </a:avLst>
            </a:prstGeom>
            <a:solidFill>
              <a:srgbClr val="910026"/>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0" name="Text Box 41"/>
            <p:cNvSpPr txBox="1">
              <a:spLocks noChangeArrowheads="1"/>
            </p:cNvSpPr>
            <p:nvPr userDrawn="1"/>
          </p:nvSpPr>
          <p:spPr bwMode="auto">
            <a:xfrm>
              <a:off x="326" y="4046"/>
              <a:ext cx="825" cy="189"/>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algn="ctr" eaLnBrk="0" hangingPunct="0">
                <a:lnSpc>
                  <a:spcPct val="85000"/>
                </a:lnSpc>
                <a:spcBef>
                  <a:spcPct val="50000"/>
                </a:spcBef>
                <a:defRPr/>
              </a:pPr>
              <a:r>
                <a:rPr lang="hu-HU" altLang="hu-HU" sz="1600" b="1" smtClean="0">
                  <a:solidFill>
                    <a:schemeClr val="bg1"/>
                  </a:solidFill>
                  <a:cs typeface="+mn-cs"/>
                </a:rPr>
                <a:t>eet.bme.hu</a:t>
              </a:r>
            </a:p>
          </p:txBody>
        </p:sp>
        <p:sp>
          <p:nvSpPr>
            <p:cNvPr id="11" name="AutoShape 42" descr="vik-logo copy"/>
            <p:cNvSpPr>
              <a:spLocks noChangeAspect="1" noChangeArrowheads="1"/>
            </p:cNvSpPr>
            <p:nvPr userDrawn="1"/>
          </p:nvSpPr>
          <p:spPr bwMode="auto">
            <a:xfrm>
              <a:off x="32" y="3994"/>
              <a:ext cx="286" cy="286"/>
            </a:xfrm>
            <a:prstGeom prst="roundRect">
              <a:avLst>
                <a:gd name="adj" fmla="val 11023"/>
              </a:avLst>
            </a:prstGeom>
            <a:blipFill dpi="0" rotWithShape="1">
              <a:blip r:embed="rId2"/>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grpSp>
      <p:sp>
        <p:nvSpPr>
          <p:cNvPr id="982019" name="Rectangle 3"/>
          <p:cNvSpPr>
            <a:spLocks noGrp="1" noChangeArrowheads="1"/>
          </p:cNvSpPr>
          <p:nvPr>
            <p:ph type="subTitle" idx="1"/>
          </p:nvPr>
        </p:nvSpPr>
        <p:spPr>
          <a:xfrm>
            <a:off x="1285875" y="3975100"/>
            <a:ext cx="6462713" cy="661988"/>
          </a:xfrm>
        </p:spPr>
        <p:txBody>
          <a:bodyPr/>
          <a:lstStyle>
            <a:lvl1pPr marL="0" indent="0">
              <a:buFont typeface="Arial" charset="0"/>
              <a:buNone/>
              <a:defRPr sz="3200">
                <a:solidFill>
                  <a:srgbClr val="02424E"/>
                </a:solidFill>
              </a:defRPr>
            </a:lvl1pPr>
          </a:lstStyle>
          <a:p>
            <a:pPr lvl="0"/>
            <a:r>
              <a:rPr lang="hu-HU" altLang="hu-HU" noProof="0" smtClean="0"/>
              <a:t>Click to edit Master subtitle style</a:t>
            </a:r>
          </a:p>
        </p:txBody>
      </p:sp>
      <p:sp>
        <p:nvSpPr>
          <p:cNvPr id="982020" name="Rectangle 4"/>
          <p:cNvSpPr>
            <a:spLocks noGrp="1" noChangeArrowheads="1"/>
          </p:cNvSpPr>
          <p:nvPr>
            <p:ph type="ctrTitle"/>
          </p:nvPr>
        </p:nvSpPr>
        <p:spPr>
          <a:xfrm>
            <a:off x="768350" y="2079625"/>
            <a:ext cx="7699375" cy="598488"/>
          </a:xfrm>
        </p:spPr>
        <p:txBody>
          <a:bodyPr/>
          <a:lstStyle>
            <a:lvl1pPr>
              <a:defRPr sz="6000"/>
            </a:lvl1pPr>
          </a:lstStyle>
          <a:p>
            <a:pPr lvl="0"/>
            <a:r>
              <a:rPr lang="hu-HU" altLang="hu-HU" noProof="0" smtClean="0"/>
              <a:t>Click to edit Master title style</a:t>
            </a:r>
          </a:p>
        </p:txBody>
      </p:sp>
      <p:sp>
        <p:nvSpPr>
          <p:cNvPr id="12" name="Rectangle 25"/>
          <p:cNvSpPr>
            <a:spLocks noGrp="1" noChangeArrowheads="1"/>
          </p:cNvSpPr>
          <p:nvPr>
            <p:ph type="dt" sz="half" idx="10"/>
          </p:nvPr>
        </p:nvSpPr>
        <p:spPr/>
        <p:txBody>
          <a:bodyPr/>
          <a:lstStyle>
            <a:lvl1pPr>
              <a:defRPr/>
            </a:lvl1pPr>
          </a:lstStyle>
          <a:p>
            <a:pPr>
              <a:defRPr/>
            </a:pPr>
            <a:fld id="{936E3D6E-55C5-4685-85EC-347B8BD586F7}" type="datetime1">
              <a:rPr lang="hu-HU" altLang="hu-HU" smtClean="0"/>
              <a:t>2024. 11. 13.</a:t>
            </a:fld>
            <a:endParaRPr lang="en-US" altLang="hu-HU"/>
          </a:p>
        </p:txBody>
      </p:sp>
      <p:sp>
        <p:nvSpPr>
          <p:cNvPr id="13" name="Rectangle 26"/>
          <p:cNvSpPr>
            <a:spLocks noGrp="1" noChangeArrowheads="1"/>
          </p:cNvSpPr>
          <p:nvPr>
            <p:ph type="ftr" sz="quarter" idx="11"/>
          </p:nvPr>
        </p:nvSpPr>
        <p:spPr/>
        <p:txBody>
          <a:bodyPr/>
          <a:lstStyle>
            <a:lvl1pPr>
              <a:defRPr/>
            </a:lvl1pPr>
          </a:lstStyle>
          <a:p>
            <a:pPr>
              <a:defRPr/>
            </a:pPr>
            <a:endParaRPr lang="en-US" altLang="hu-HU"/>
          </a:p>
        </p:txBody>
      </p:sp>
      <p:sp>
        <p:nvSpPr>
          <p:cNvPr id="14" name="Rectangle 29"/>
          <p:cNvSpPr>
            <a:spLocks noGrp="1" noChangeArrowheads="1"/>
          </p:cNvSpPr>
          <p:nvPr>
            <p:ph type="sldNum" sz="quarter" idx="12"/>
          </p:nvPr>
        </p:nvSpPr>
        <p:spPr/>
        <p:txBody>
          <a:bodyPr/>
          <a:lstStyle>
            <a:lvl1pPr>
              <a:defRPr/>
            </a:lvl1pPr>
          </a:lstStyle>
          <a:p>
            <a:pPr>
              <a:defRPr/>
            </a:pPr>
            <a:fld id="{61E9C582-364B-488A-A118-C002C0166F6B}" type="slidenum">
              <a:rPr lang="en-US" altLang="hu-HU"/>
              <a:pPr>
                <a:defRPr/>
              </a:pPr>
              <a:t>‹#›</a:t>
            </a:fld>
            <a:endParaRPr lang="hu-HU" alt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fld id="{73350161-694D-499B-9C56-16AE22669F35}"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0"/>
          <p:cNvSpPr>
            <a:spLocks noGrp="1" noChangeArrowheads="1"/>
          </p:cNvSpPr>
          <p:nvPr>
            <p:ph type="sldNum" sz="quarter" idx="12"/>
          </p:nvPr>
        </p:nvSpPr>
        <p:spPr>
          <a:ln/>
        </p:spPr>
        <p:txBody>
          <a:bodyPr/>
          <a:lstStyle>
            <a:lvl1pPr>
              <a:defRPr/>
            </a:lvl1pPr>
          </a:lstStyle>
          <a:p>
            <a:pPr>
              <a:defRPr/>
            </a:pPr>
            <a:fld id="{4070B807-F49C-448C-B81A-AD498FA4C91F}" type="slidenum">
              <a:rPr lang="en-US" altLang="hu-HU"/>
              <a:pPr>
                <a:defRPr/>
              </a:pPr>
              <a:t>‹#›</a:t>
            </a:fld>
            <a:endParaRPr lang="hu-HU" alt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6"/>
          <p:cNvSpPr>
            <a:spLocks noGrp="1" noChangeArrowheads="1"/>
          </p:cNvSpPr>
          <p:nvPr>
            <p:ph type="dt" sz="half" idx="10"/>
          </p:nvPr>
        </p:nvSpPr>
        <p:spPr>
          <a:ln/>
        </p:spPr>
        <p:txBody>
          <a:bodyPr/>
          <a:lstStyle>
            <a:lvl1pPr>
              <a:defRPr/>
            </a:lvl1pPr>
          </a:lstStyle>
          <a:p>
            <a:pPr>
              <a:defRPr/>
            </a:pPr>
            <a:fld id="{BC3F91DB-3A04-439F-91CA-33EEAC25A27B}"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0"/>
          <p:cNvSpPr>
            <a:spLocks noGrp="1" noChangeArrowheads="1"/>
          </p:cNvSpPr>
          <p:nvPr>
            <p:ph type="sldNum" sz="quarter" idx="12"/>
          </p:nvPr>
        </p:nvSpPr>
        <p:spPr>
          <a:ln/>
        </p:spPr>
        <p:txBody>
          <a:bodyPr/>
          <a:lstStyle>
            <a:lvl1pPr>
              <a:defRPr/>
            </a:lvl1pPr>
          </a:lstStyle>
          <a:p>
            <a:pPr>
              <a:defRPr/>
            </a:pPr>
            <a:fld id="{DCDC5646-2D90-47F9-88B0-D0BFBB4D0092}" type="slidenum">
              <a:rPr lang="en-US" altLang="hu-HU"/>
              <a:pPr>
                <a:defRPr/>
              </a:pPr>
              <a:t>‹#›</a:t>
            </a:fld>
            <a:endParaRPr lang="hu-HU" altLang="hu-H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25450" y="768350"/>
            <a:ext cx="4202113" cy="537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779963" y="768350"/>
            <a:ext cx="4203700" cy="537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6"/>
          <p:cNvSpPr>
            <a:spLocks noGrp="1" noChangeArrowheads="1"/>
          </p:cNvSpPr>
          <p:nvPr>
            <p:ph type="dt" sz="half" idx="10"/>
          </p:nvPr>
        </p:nvSpPr>
        <p:spPr>
          <a:ln/>
        </p:spPr>
        <p:txBody>
          <a:bodyPr/>
          <a:lstStyle>
            <a:lvl1pPr>
              <a:defRPr/>
            </a:lvl1pPr>
          </a:lstStyle>
          <a:p>
            <a:pPr>
              <a:defRPr/>
            </a:pPr>
            <a:fld id="{E36C246F-509C-42A0-A62F-461A25769F3F}" type="datetime1">
              <a:rPr lang="hu-HU" altLang="hu-HU" smtClean="0"/>
              <a:t>2024. 11. 13.</a:t>
            </a:fld>
            <a:endParaRPr lang="en-US" alt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7" name="Rectangle 10"/>
          <p:cNvSpPr>
            <a:spLocks noGrp="1" noChangeArrowheads="1"/>
          </p:cNvSpPr>
          <p:nvPr>
            <p:ph type="sldNum" sz="quarter" idx="12"/>
          </p:nvPr>
        </p:nvSpPr>
        <p:spPr>
          <a:ln/>
        </p:spPr>
        <p:txBody>
          <a:bodyPr/>
          <a:lstStyle>
            <a:lvl1pPr>
              <a:defRPr/>
            </a:lvl1pPr>
          </a:lstStyle>
          <a:p>
            <a:pPr>
              <a:defRPr/>
            </a:pPr>
            <a:fld id="{112E9B4F-3664-431D-80B8-1766B71FC7B3}" type="slidenum">
              <a:rPr lang="en-US" altLang="hu-HU"/>
              <a:pPr>
                <a:defRPr/>
              </a:pPr>
              <a:t>‹#›</a:t>
            </a:fld>
            <a:endParaRPr lang="hu-HU" altLang="hu-H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6"/>
          <p:cNvSpPr>
            <a:spLocks noGrp="1" noChangeArrowheads="1"/>
          </p:cNvSpPr>
          <p:nvPr>
            <p:ph type="dt" sz="half" idx="10"/>
          </p:nvPr>
        </p:nvSpPr>
        <p:spPr>
          <a:ln/>
        </p:spPr>
        <p:txBody>
          <a:bodyPr/>
          <a:lstStyle>
            <a:lvl1pPr>
              <a:defRPr/>
            </a:lvl1pPr>
          </a:lstStyle>
          <a:p>
            <a:pPr>
              <a:defRPr/>
            </a:pPr>
            <a:fld id="{78DC2F8A-3305-4399-8548-D0682FDE0856}" type="datetime1">
              <a:rPr lang="hu-HU" altLang="hu-HU" smtClean="0"/>
              <a:t>2024. 11. 13.</a:t>
            </a:fld>
            <a:endParaRPr lang="en-US" altLang="hu-HU"/>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9" name="Rectangle 10"/>
          <p:cNvSpPr>
            <a:spLocks noGrp="1" noChangeArrowheads="1"/>
          </p:cNvSpPr>
          <p:nvPr>
            <p:ph type="sldNum" sz="quarter" idx="12"/>
          </p:nvPr>
        </p:nvSpPr>
        <p:spPr>
          <a:ln/>
        </p:spPr>
        <p:txBody>
          <a:bodyPr/>
          <a:lstStyle>
            <a:lvl1pPr>
              <a:defRPr/>
            </a:lvl1pPr>
          </a:lstStyle>
          <a:p>
            <a:pPr>
              <a:defRPr/>
            </a:pPr>
            <a:fld id="{C997CE00-F06B-41F9-A76A-785798D07926}" type="slidenum">
              <a:rPr lang="en-US" altLang="hu-HU"/>
              <a:pPr>
                <a:defRPr/>
              </a:pPr>
              <a:t>‹#›</a:t>
            </a:fld>
            <a:endParaRPr lang="hu-HU" altLang="hu-H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6"/>
          <p:cNvSpPr>
            <a:spLocks noGrp="1" noChangeArrowheads="1"/>
          </p:cNvSpPr>
          <p:nvPr>
            <p:ph type="dt" sz="half" idx="10"/>
          </p:nvPr>
        </p:nvSpPr>
        <p:spPr>
          <a:ln/>
        </p:spPr>
        <p:txBody>
          <a:bodyPr/>
          <a:lstStyle>
            <a:lvl1pPr>
              <a:defRPr/>
            </a:lvl1pPr>
          </a:lstStyle>
          <a:p>
            <a:pPr>
              <a:defRPr/>
            </a:pPr>
            <a:fld id="{18E3DE32-9FB4-4344-B17B-4BE5285C349E}" type="datetime1">
              <a:rPr lang="hu-HU" altLang="hu-HU" smtClean="0"/>
              <a:t>2024. 11. 13.</a:t>
            </a:fld>
            <a:endParaRPr lang="en-US" altLang="hu-HU"/>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5" name="Rectangle 10"/>
          <p:cNvSpPr>
            <a:spLocks noGrp="1" noChangeArrowheads="1"/>
          </p:cNvSpPr>
          <p:nvPr>
            <p:ph type="sldNum" sz="quarter" idx="12"/>
          </p:nvPr>
        </p:nvSpPr>
        <p:spPr>
          <a:ln/>
        </p:spPr>
        <p:txBody>
          <a:bodyPr/>
          <a:lstStyle>
            <a:lvl1pPr>
              <a:defRPr/>
            </a:lvl1pPr>
          </a:lstStyle>
          <a:p>
            <a:pPr>
              <a:defRPr/>
            </a:pPr>
            <a:fld id="{BBC1654B-E1A7-4F18-AD76-9199E4FB0763}" type="slidenum">
              <a:rPr lang="en-US" altLang="hu-HU"/>
              <a:pPr>
                <a:defRPr/>
              </a:pPr>
              <a:t>‹#›</a:t>
            </a:fld>
            <a:endParaRPr lang="hu-HU" altLang="hu-H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F49F1DBC-06DD-4187-BD9D-0EE45D84650F}" type="datetime1">
              <a:rPr lang="hu-HU" altLang="hu-HU" smtClean="0"/>
              <a:t>2024. 11. 13.</a:t>
            </a:fld>
            <a:endParaRPr lang="en-US" altLang="hu-HU"/>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4" name="Rectangle 10"/>
          <p:cNvSpPr>
            <a:spLocks noGrp="1" noChangeArrowheads="1"/>
          </p:cNvSpPr>
          <p:nvPr>
            <p:ph type="sldNum" sz="quarter" idx="12"/>
          </p:nvPr>
        </p:nvSpPr>
        <p:spPr>
          <a:ln/>
        </p:spPr>
        <p:txBody>
          <a:bodyPr/>
          <a:lstStyle>
            <a:lvl1pPr>
              <a:defRPr/>
            </a:lvl1pPr>
          </a:lstStyle>
          <a:p>
            <a:pPr>
              <a:defRPr/>
            </a:pPr>
            <a:fld id="{48939F61-3C80-4969-B95C-C3CAC2883269}" type="slidenum">
              <a:rPr lang="en-US" altLang="hu-HU"/>
              <a:pPr>
                <a:defRPr/>
              </a:pPr>
              <a:t>‹#›</a:t>
            </a:fld>
            <a:endParaRPr lang="hu-HU" altLang="hu-H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6"/>
          <p:cNvSpPr>
            <a:spLocks noGrp="1" noChangeArrowheads="1"/>
          </p:cNvSpPr>
          <p:nvPr>
            <p:ph type="dt" sz="half" idx="10"/>
          </p:nvPr>
        </p:nvSpPr>
        <p:spPr>
          <a:ln/>
        </p:spPr>
        <p:txBody>
          <a:bodyPr/>
          <a:lstStyle>
            <a:lvl1pPr>
              <a:defRPr/>
            </a:lvl1pPr>
          </a:lstStyle>
          <a:p>
            <a:pPr>
              <a:defRPr/>
            </a:pPr>
            <a:fld id="{E46C34E0-C892-4650-9929-5CA5533AE50E}" type="datetime1">
              <a:rPr lang="hu-HU" altLang="hu-HU" smtClean="0"/>
              <a:t>2024. 11. 13.</a:t>
            </a:fld>
            <a:endParaRPr lang="en-US" alt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7" name="Rectangle 10"/>
          <p:cNvSpPr>
            <a:spLocks noGrp="1" noChangeArrowheads="1"/>
          </p:cNvSpPr>
          <p:nvPr>
            <p:ph type="sldNum" sz="quarter" idx="12"/>
          </p:nvPr>
        </p:nvSpPr>
        <p:spPr>
          <a:ln/>
        </p:spPr>
        <p:txBody>
          <a:bodyPr/>
          <a:lstStyle>
            <a:lvl1pPr>
              <a:defRPr/>
            </a:lvl1pPr>
          </a:lstStyle>
          <a:p>
            <a:pPr>
              <a:defRPr/>
            </a:pPr>
            <a:fld id="{FD72AF38-7E77-470E-AB5F-48A9D6B41265}" type="slidenum">
              <a:rPr lang="en-US" altLang="hu-HU"/>
              <a:pPr>
                <a:defRPr/>
              </a:pPr>
              <a:t>‹#›</a:t>
            </a:fld>
            <a:endParaRPr lang="hu-HU" alt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fld id="{52C55BDC-3B32-489E-B08A-3E53A74048F5}"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7"/>
          <p:cNvSpPr>
            <a:spLocks noGrp="1" noChangeArrowheads="1"/>
          </p:cNvSpPr>
          <p:nvPr>
            <p:ph type="sldNum" sz="quarter" idx="12"/>
          </p:nvPr>
        </p:nvSpPr>
        <p:spPr>
          <a:ln/>
        </p:spPr>
        <p:txBody>
          <a:bodyPr/>
          <a:lstStyle>
            <a:lvl1pPr>
              <a:defRPr/>
            </a:lvl1pPr>
          </a:lstStyle>
          <a:p>
            <a:pPr>
              <a:defRPr/>
            </a:pPr>
            <a:fld id="{D6690EE7-108B-4BBD-A4A2-A5940D0FDF29}" type="slidenum">
              <a:rPr lang="en-US" altLang="hu-HU"/>
              <a:pPr>
                <a:defRPr/>
              </a:pPr>
              <a:t>‹#›</a:t>
            </a:fld>
            <a:endParaRPr lang="hu-HU" alt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6"/>
          <p:cNvSpPr>
            <a:spLocks noGrp="1" noChangeArrowheads="1"/>
          </p:cNvSpPr>
          <p:nvPr>
            <p:ph type="dt" sz="half" idx="10"/>
          </p:nvPr>
        </p:nvSpPr>
        <p:spPr>
          <a:ln/>
        </p:spPr>
        <p:txBody>
          <a:bodyPr/>
          <a:lstStyle>
            <a:lvl1pPr>
              <a:defRPr/>
            </a:lvl1pPr>
          </a:lstStyle>
          <a:p>
            <a:pPr>
              <a:defRPr/>
            </a:pPr>
            <a:fld id="{EB3D7077-438E-4E78-9340-D477E3DD5B82}" type="datetime1">
              <a:rPr lang="hu-HU" altLang="hu-HU" smtClean="0"/>
              <a:t>2024. 11. 13.</a:t>
            </a:fld>
            <a:endParaRPr lang="en-US" alt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7" name="Rectangle 10"/>
          <p:cNvSpPr>
            <a:spLocks noGrp="1" noChangeArrowheads="1"/>
          </p:cNvSpPr>
          <p:nvPr>
            <p:ph type="sldNum" sz="quarter" idx="12"/>
          </p:nvPr>
        </p:nvSpPr>
        <p:spPr>
          <a:ln/>
        </p:spPr>
        <p:txBody>
          <a:bodyPr/>
          <a:lstStyle>
            <a:lvl1pPr>
              <a:defRPr/>
            </a:lvl1pPr>
          </a:lstStyle>
          <a:p>
            <a:pPr>
              <a:defRPr/>
            </a:pPr>
            <a:fld id="{B129F516-78A2-4F58-80EC-E12FFFF9B245}" type="slidenum">
              <a:rPr lang="en-US" altLang="hu-HU"/>
              <a:pPr>
                <a:defRPr/>
              </a:pPr>
              <a:t>‹#›</a:t>
            </a:fld>
            <a:endParaRPr lang="hu-HU" altLang="hu-H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fld id="{4C84464A-FF37-4D8E-BC4F-BE6F84F377DA}"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0"/>
          <p:cNvSpPr>
            <a:spLocks noGrp="1" noChangeArrowheads="1"/>
          </p:cNvSpPr>
          <p:nvPr>
            <p:ph type="sldNum" sz="quarter" idx="12"/>
          </p:nvPr>
        </p:nvSpPr>
        <p:spPr>
          <a:ln/>
        </p:spPr>
        <p:txBody>
          <a:bodyPr/>
          <a:lstStyle>
            <a:lvl1pPr>
              <a:defRPr/>
            </a:lvl1pPr>
          </a:lstStyle>
          <a:p>
            <a:pPr>
              <a:defRPr/>
            </a:pPr>
            <a:fld id="{F0AA29BE-FE89-4D8F-8997-70EC57FB0BAC}" type="slidenum">
              <a:rPr lang="en-US" altLang="hu-HU"/>
              <a:pPr>
                <a:defRPr/>
              </a:pPr>
              <a:t>‹#›</a:t>
            </a:fld>
            <a:endParaRPr lang="hu-HU" altLang="hu-H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45300" y="12700"/>
            <a:ext cx="2138363" cy="612775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25450" y="12700"/>
            <a:ext cx="6267450" cy="61277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fld id="{820C691C-AA37-4EED-A2D6-D03D49C6FE5F}"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0"/>
          <p:cNvSpPr>
            <a:spLocks noGrp="1" noChangeArrowheads="1"/>
          </p:cNvSpPr>
          <p:nvPr>
            <p:ph type="sldNum" sz="quarter" idx="12"/>
          </p:nvPr>
        </p:nvSpPr>
        <p:spPr>
          <a:ln/>
        </p:spPr>
        <p:txBody>
          <a:bodyPr/>
          <a:lstStyle>
            <a:lvl1pPr>
              <a:defRPr/>
            </a:lvl1pPr>
          </a:lstStyle>
          <a:p>
            <a:pPr>
              <a:defRPr/>
            </a:pPr>
            <a:fld id="{E56060A6-6B86-4035-A7DA-544ADB32CEEA}" type="slidenum">
              <a:rPr lang="en-US" altLang="hu-HU"/>
              <a:pPr>
                <a:defRPr/>
              </a:pPr>
              <a:t>‹#›</a:t>
            </a:fld>
            <a:endParaRPr lang="hu-HU" alt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6"/>
          <p:cNvSpPr>
            <a:spLocks noGrp="1" noChangeArrowheads="1"/>
          </p:cNvSpPr>
          <p:nvPr>
            <p:ph type="dt" sz="half" idx="10"/>
          </p:nvPr>
        </p:nvSpPr>
        <p:spPr>
          <a:ln/>
        </p:spPr>
        <p:txBody>
          <a:bodyPr/>
          <a:lstStyle>
            <a:lvl1pPr>
              <a:defRPr/>
            </a:lvl1pPr>
          </a:lstStyle>
          <a:p>
            <a:pPr>
              <a:defRPr/>
            </a:pPr>
            <a:fld id="{C3B9B81C-D0B1-423F-B415-7781CC59DD66}" type="datetime1">
              <a:rPr lang="hu-HU" altLang="hu-HU" smtClean="0"/>
              <a:t>2024. 11. 13.</a:t>
            </a:fld>
            <a:endParaRPr lang="en-US" alt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6" name="Rectangle 17"/>
          <p:cNvSpPr>
            <a:spLocks noGrp="1" noChangeArrowheads="1"/>
          </p:cNvSpPr>
          <p:nvPr>
            <p:ph type="sldNum" sz="quarter" idx="12"/>
          </p:nvPr>
        </p:nvSpPr>
        <p:spPr>
          <a:ln/>
        </p:spPr>
        <p:txBody>
          <a:bodyPr/>
          <a:lstStyle>
            <a:lvl1pPr>
              <a:defRPr/>
            </a:lvl1pPr>
          </a:lstStyle>
          <a:p>
            <a:pPr>
              <a:defRPr/>
            </a:pPr>
            <a:fld id="{97ED3D00-7AA5-42FE-AA61-DC53E71CE9C7}" type="slidenum">
              <a:rPr lang="en-US" altLang="hu-HU"/>
              <a:pPr>
                <a:defRPr/>
              </a:pPr>
              <a:t>‹#›</a:t>
            </a:fld>
            <a:endParaRPr lang="hu-HU" alt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25450" y="768350"/>
            <a:ext cx="4202113" cy="537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779963" y="768350"/>
            <a:ext cx="4203700" cy="537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6"/>
          <p:cNvSpPr>
            <a:spLocks noGrp="1" noChangeArrowheads="1"/>
          </p:cNvSpPr>
          <p:nvPr>
            <p:ph type="dt" sz="half" idx="10"/>
          </p:nvPr>
        </p:nvSpPr>
        <p:spPr>
          <a:ln/>
        </p:spPr>
        <p:txBody>
          <a:bodyPr/>
          <a:lstStyle>
            <a:lvl1pPr>
              <a:defRPr/>
            </a:lvl1pPr>
          </a:lstStyle>
          <a:p>
            <a:pPr>
              <a:defRPr/>
            </a:pPr>
            <a:fld id="{0535F6C3-2A81-407D-B3A3-868939C7EA39}" type="datetime1">
              <a:rPr lang="hu-HU" altLang="hu-HU" smtClean="0"/>
              <a:t>2024. 11. 13.</a:t>
            </a:fld>
            <a:endParaRPr lang="en-US" alt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7" name="Rectangle 17"/>
          <p:cNvSpPr>
            <a:spLocks noGrp="1" noChangeArrowheads="1"/>
          </p:cNvSpPr>
          <p:nvPr>
            <p:ph type="sldNum" sz="quarter" idx="12"/>
          </p:nvPr>
        </p:nvSpPr>
        <p:spPr>
          <a:ln/>
        </p:spPr>
        <p:txBody>
          <a:bodyPr/>
          <a:lstStyle>
            <a:lvl1pPr>
              <a:defRPr/>
            </a:lvl1pPr>
          </a:lstStyle>
          <a:p>
            <a:pPr>
              <a:defRPr/>
            </a:pPr>
            <a:fld id="{6DA71D69-7617-40F9-B752-EA7625C1B74F}" type="slidenum">
              <a:rPr lang="en-US" altLang="hu-HU"/>
              <a:pPr>
                <a:defRPr/>
              </a:pPr>
              <a:t>‹#›</a:t>
            </a:fld>
            <a:endParaRPr lang="hu-HU" alt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6"/>
          <p:cNvSpPr>
            <a:spLocks noGrp="1" noChangeArrowheads="1"/>
          </p:cNvSpPr>
          <p:nvPr>
            <p:ph type="dt" sz="half" idx="10"/>
          </p:nvPr>
        </p:nvSpPr>
        <p:spPr>
          <a:ln/>
        </p:spPr>
        <p:txBody>
          <a:bodyPr/>
          <a:lstStyle>
            <a:lvl1pPr>
              <a:defRPr/>
            </a:lvl1pPr>
          </a:lstStyle>
          <a:p>
            <a:pPr>
              <a:defRPr/>
            </a:pPr>
            <a:fld id="{70C76391-29A3-4073-9305-6B37929E1023}" type="datetime1">
              <a:rPr lang="hu-HU" altLang="hu-HU" smtClean="0"/>
              <a:t>2024. 11. 13.</a:t>
            </a:fld>
            <a:endParaRPr lang="en-US" altLang="hu-HU"/>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9" name="Rectangle 17"/>
          <p:cNvSpPr>
            <a:spLocks noGrp="1" noChangeArrowheads="1"/>
          </p:cNvSpPr>
          <p:nvPr>
            <p:ph type="sldNum" sz="quarter" idx="12"/>
          </p:nvPr>
        </p:nvSpPr>
        <p:spPr>
          <a:ln/>
        </p:spPr>
        <p:txBody>
          <a:bodyPr/>
          <a:lstStyle>
            <a:lvl1pPr>
              <a:defRPr/>
            </a:lvl1pPr>
          </a:lstStyle>
          <a:p>
            <a:pPr>
              <a:defRPr/>
            </a:pPr>
            <a:fld id="{66C81F49-881D-421E-89A1-76990D36FEA6}" type="slidenum">
              <a:rPr lang="en-US" altLang="hu-HU"/>
              <a:pPr>
                <a:defRPr/>
              </a:pPr>
              <a:t>‹#›</a:t>
            </a:fld>
            <a:endParaRPr lang="hu-HU" alt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6"/>
          <p:cNvSpPr>
            <a:spLocks noGrp="1" noChangeArrowheads="1"/>
          </p:cNvSpPr>
          <p:nvPr>
            <p:ph type="dt" sz="half" idx="10"/>
          </p:nvPr>
        </p:nvSpPr>
        <p:spPr>
          <a:ln/>
        </p:spPr>
        <p:txBody>
          <a:bodyPr/>
          <a:lstStyle>
            <a:lvl1pPr>
              <a:defRPr/>
            </a:lvl1pPr>
          </a:lstStyle>
          <a:p>
            <a:pPr>
              <a:defRPr/>
            </a:pPr>
            <a:fld id="{17C8BEE7-A02F-40AD-A75C-2F6126FD4E8E}" type="datetime1">
              <a:rPr lang="hu-HU" altLang="hu-HU" smtClean="0"/>
              <a:t>2024. 11. 13.</a:t>
            </a:fld>
            <a:endParaRPr lang="en-US" altLang="hu-HU"/>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5" name="Rectangle 17"/>
          <p:cNvSpPr>
            <a:spLocks noGrp="1" noChangeArrowheads="1"/>
          </p:cNvSpPr>
          <p:nvPr>
            <p:ph type="sldNum" sz="quarter" idx="12"/>
          </p:nvPr>
        </p:nvSpPr>
        <p:spPr>
          <a:ln/>
        </p:spPr>
        <p:txBody>
          <a:bodyPr/>
          <a:lstStyle>
            <a:lvl1pPr>
              <a:defRPr/>
            </a:lvl1pPr>
          </a:lstStyle>
          <a:p>
            <a:pPr>
              <a:defRPr/>
            </a:pPr>
            <a:fld id="{7569C1F6-120A-4F09-8037-040FEFEF519B}" type="slidenum">
              <a:rPr lang="en-US" altLang="hu-HU"/>
              <a:pPr>
                <a:defRPr/>
              </a:pPr>
              <a:t>‹#›</a:t>
            </a:fld>
            <a:endParaRPr lang="hu-HU" alt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6045A38D-B3C4-4699-8331-434E26F72F9C}" type="datetime1">
              <a:rPr lang="hu-HU" altLang="hu-HU" smtClean="0"/>
              <a:t>2024. 11. 13.</a:t>
            </a:fld>
            <a:endParaRPr lang="en-US" altLang="hu-HU"/>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4" name="Rectangle 17"/>
          <p:cNvSpPr>
            <a:spLocks noGrp="1" noChangeArrowheads="1"/>
          </p:cNvSpPr>
          <p:nvPr>
            <p:ph type="sldNum" sz="quarter" idx="12"/>
          </p:nvPr>
        </p:nvSpPr>
        <p:spPr>
          <a:ln/>
        </p:spPr>
        <p:txBody>
          <a:bodyPr/>
          <a:lstStyle>
            <a:lvl1pPr>
              <a:defRPr/>
            </a:lvl1pPr>
          </a:lstStyle>
          <a:p>
            <a:pPr>
              <a:defRPr/>
            </a:pPr>
            <a:fld id="{0800A951-44CE-4926-A1CA-0F0B23FE3095}" type="slidenum">
              <a:rPr lang="en-US" altLang="hu-HU"/>
              <a:pPr>
                <a:defRPr/>
              </a:pPr>
              <a:t>‹#›</a:t>
            </a:fld>
            <a:endParaRPr lang="hu-HU" alt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6"/>
          <p:cNvSpPr>
            <a:spLocks noGrp="1" noChangeArrowheads="1"/>
          </p:cNvSpPr>
          <p:nvPr>
            <p:ph type="dt" sz="half" idx="10"/>
          </p:nvPr>
        </p:nvSpPr>
        <p:spPr>
          <a:ln/>
        </p:spPr>
        <p:txBody>
          <a:bodyPr/>
          <a:lstStyle>
            <a:lvl1pPr>
              <a:defRPr/>
            </a:lvl1pPr>
          </a:lstStyle>
          <a:p>
            <a:pPr>
              <a:defRPr/>
            </a:pPr>
            <a:fld id="{317CD030-4131-4073-8AC7-30B83396D7EB}" type="datetime1">
              <a:rPr lang="hu-HU" altLang="hu-HU" smtClean="0"/>
              <a:t>2024. 11. 13.</a:t>
            </a:fld>
            <a:endParaRPr lang="en-US" alt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7" name="Rectangle 17"/>
          <p:cNvSpPr>
            <a:spLocks noGrp="1" noChangeArrowheads="1"/>
          </p:cNvSpPr>
          <p:nvPr>
            <p:ph type="sldNum" sz="quarter" idx="12"/>
          </p:nvPr>
        </p:nvSpPr>
        <p:spPr>
          <a:ln/>
        </p:spPr>
        <p:txBody>
          <a:bodyPr/>
          <a:lstStyle>
            <a:lvl1pPr>
              <a:defRPr/>
            </a:lvl1pPr>
          </a:lstStyle>
          <a:p>
            <a:pPr>
              <a:defRPr/>
            </a:pPr>
            <a:fld id="{C469A0D3-F884-474F-903E-A0FEB5FC4D76}" type="slidenum">
              <a:rPr lang="en-US" altLang="hu-HU"/>
              <a:pPr>
                <a:defRPr/>
              </a:pPr>
              <a:t>‹#›</a:t>
            </a:fld>
            <a:endParaRPr lang="hu-HU" alt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6"/>
          <p:cNvSpPr>
            <a:spLocks noGrp="1" noChangeArrowheads="1"/>
          </p:cNvSpPr>
          <p:nvPr>
            <p:ph type="dt" sz="half" idx="10"/>
          </p:nvPr>
        </p:nvSpPr>
        <p:spPr>
          <a:ln/>
        </p:spPr>
        <p:txBody>
          <a:bodyPr/>
          <a:lstStyle>
            <a:lvl1pPr>
              <a:defRPr/>
            </a:lvl1pPr>
          </a:lstStyle>
          <a:p>
            <a:pPr>
              <a:defRPr/>
            </a:pPr>
            <a:fld id="{3E465305-4BFE-46C5-84B7-2AAFCCB6A4EB}" type="datetime1">
              <a:rPr lang="hu-HU" altLang="hu-HU" smtClean="0"/>
              <a:t>2024. 11. 13.</a:t>
            </a:fld>
            <a:endParaRPr lang="en-US" alt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hu-HU"/>
          </a:p>
        </p:txBody>
      </p:sp>
      <p:sp>
        <p:nvSpPr>
          <p:cNvPr id="7" name="Rectangle 17"/>
          <p:cNvSpPr>
            <a:spLocks noGrp="1" noChangeArrowheads="1"/>
          </p:cNvSpPr>
          <p:nvPr>
            <p:ph type="sldNum" sz="quarter" idx="12"/>
          </p:nvPr>
        </p:nvSpPr>
        <p:spPr>
          <a:ln/>
        </p:spPr>
        <p:txBody>
          <a:bodyPr/>
          <a:lstStyle>
            <a:lvl1pPr>
              <a:defRPr/>
            </a:lvl1pPr>
          </a:lstStyle>
          <a:p>
            <a:pPr>
              <a:defRPr/>
            </a:pPr>
            <a:fld id="{675461EA-8B02-49A8-9110-E2398C2E6D09}" type="slidenum">
              <a:rPr lang="en-US" altLang="hu-HU"/>
              <a:pPr>
                <a:defRPr/>
              </a:pPr>
              <a:t>‹#›</a:t>
            </a:fld>
            <a:endParaRPr lang="hu-HU" alt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9"/>
          <p:cNvSpPr>
            <a:spLocks noChangeArrowheads="1"/>
          </p:cNvSpPr>
          <p:nvPr userDrawn="1"/>
        </p:nvSpPr>
        <p:spPr bwMode="auto">
          <a:xfrm>
            <a:off x="117475" y="0"/>
            <a:ext cx="314325" cy="6858000"/>
          </a:xfrm>
          <a:prstGeom prst="rect">
            <a:avLst/>
          </a:prstGeom>
          <a:solidFill>
            <a:srgbClr val="02424E"/>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027" name="Rectangle 2"/>
          <p:cNvSpPr>
            <a:spLocks noGrp="1" noChangeArrowheads="1"/>
          </p:cNvSpPr>
          <p:nvPr>
            <p:ph type="title"/>
          </p:nvPr>
        </p:nvSpPr>
        <p:spPr bwMode="auto">
          <a:xfrm>
            <a:off x="463550" y="12700"/>
            <a:ext cx="8512175"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hu-HU" smtClean="0"/>
              <a:t>Click to edit Master title style</a:t>
            </a:r>
          </a:p>
        </p:txBody>
      </p:sp>
      <p:sp>
        <p:nvSpPr>
          <p:cNvPr id="1028" name="Rectangle 3"/>
          <p:cNvSpPr>
            <a:spLocks noGrp="1" noChangeArrowheads="1"/>
          </p:cNvSpPr>
          <p:nvPr>
            <p:ph type="body" idx="1"/>
          </p:nvPr>
        </p:nvSpPr>
        <p:spPr bwMode="auto">
          <a:xfrm>
            <a:off x="425450" y="768350"/>
            <a:ext cx="8558213" cy="5372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hu-HU" smtClean="0"/>
              <a:t>Click to edit Master text styles</a:t>
            </a:r>
          </a:p>
          <a:p>
            <a:pPr lvl="1"/>
            <a:r>
              <a:rPr lang="en-US" altLang="hu-HU" smtClean="0"/>
              <a:t>Second level</a:t>
            </a:r>
          </a:p>
          <a:p>
            <a:pPr lvl="2"/>
            <a:r>
              <a:rPr lang="en-US" altLang="hu-HU" smtClean="0"/>
              <a:t>Third level</a:t>
            </a:r>
          </a:p>
          <a:p>
            <a:pPr lvl="3"/>
            <a:r>
              <a:rPr lang="en-US" altLang="hu-HU" smtClean="0"/>
              <a:t>Fourth level</a:t>
            </a:r>
          </a:p>
          <a:p>
            <a:pPr lvl="4"/>
            <a:r>
              <a:rPr lang="en-US" altLang="hu-HU" smtClean="0"/>
              <a:t>Fifth level</a:t>
            </a:r>
          </a:p>
        </p:txBody>
      </p:sp>
      <p:sp>
        <p:nvSpPr>
          <p:cNvPr id="476166" name="Rectangle 6"/>
          <p:cNvSpPr>
            <a:spLocks noGrp="1" noChangeArrowheads="1"/>
          </p:cNvSpPr>
          <p:nvPr>
            <p:ph type="dt" sz="half" idx="2"/>
          </p:nvPr>
        </p:nvSpPr>
        <p:spPr bwMode="auto">
          <a:xfrm>
            <a:off x="6796088" y="6450013"/>
            <a:ext cx="1189037" cy="24288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000" b="1">
                <a:solidFill>
                  <a:srgbClr val="00004F"/>
                </a:solidFill>
                <a:latin typeface="Arial Narrow" pitchFamily="34" charset="0"/>
                <a:cs typeface="+mn-cs"/>
              </a:defRPr>
            </a:lvl1pPr>
          </a:lstStyle>
          <a:p>
            <a:pPr>
              <a:defRPr/>
            </a:pPr>
            <a:fld id="{65062255-489E-4A1B-99AC-186528A8E983}" type="datetime1">
              <a:rPr lang="hu-HU" altLang="hu-HU" smtClean="0"/>
              <a:t>2024. 11. 13.</a:t>
            </a:fld>
            <a:endParaRPr lang="en-US" altLang="hu-HU"/>
          </a:p>
        </p:txBody>
      </p:sp>
      <p:sp>
        <p:nvSpPr>
          <p:cNvPr id="476167" name="Rectangle 7"/>
          <p:cNvSpPr>
            <a:spLocks noGrp="1" noChangeArrowheads="1"/>
          </p:cNvSpPr>
          <p:nvPr>
            <p:ph type="ftr" sz="quarter" idx="3"/>
          </p:nvPr>
        </p:nvSpPr>
        <p:spPr bwMode="auto">
          <a:xfrm>
            <a:off x="2259013" y="6446838"/>
            <a:ext cx="4329112" cy="2889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000" b="1">
                <a:solidFill>
                  <a:srgbClr val="8C2532"/>
                </a:solidFill>
                <a:latin typeface="Arial Narrow" pitchFamily="34" charset="0"/>
                <a:cs typeface="+mn-cs"/>
              </a:defRPr>
            </a:lvl1pPr>
          </a:lstStyle>
          <a:p>
            <a:pPr>
              <a:defRPr/>
            </a:pPr>
            <a:endParaRPr lang="en-US" altLang="hu-HU"/>
          </a:p>
        </p:txBody>
      </p:sp>
      <p:sp>
        <p:nvSpPr>
          <p:cNvPr id="1031" name="Rectangle 32"/>
          <p:cNvSpPr>
            <a:spLocks noChangeArrowheads="1"/>
          </p:cNvSpPr>
          <p:nvPr userDrawn="1"/>
        </p:nvSpPr>
        <p:spPr bwMode="auto">
          <a:xfrm>
            <a:off x="7827963" y="6550025"/>
            <a:ext cx="1316037" cy="63500"/>
          </a:xfrm>
          <a:prstGeom prst="rect">
            <a:avLst/>
          </a:prstGeom>
          <a:solidFill>
            <a:srgbClr val="910026"/>
          </a:solidFill>
          <a:ln>
            <a:noFill/>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032" name="AutoShape 16"/>
          <p:cNvSpPr>
            <a:spLocks noChangeArrowheads="1"/>
          </p:cNvSpPr>
          <p:nvPr userDrawn="1"/>
        </p:nvSpPr>
        <p:spPr bwMode="auto">
          <a:xfrm>
            <a:off x="8528050" y="6457950"/>
            <a:ext cx="242888" cy="244475"/>
          </a:xfrm>
          <a:prstGeom prst="roundRect">
            <a:avLst>
              <a:gd name="adj" fmla="val 16667"/>
            </a:avLst>
          </a:prstGeom>
          <a:solidFill>
            <a:srgbClr val="00004F"/>
          </a:solidFill>
          <a:ln w="19050" algn="ctr">
            <a:solidFill>
              <a:srgbClr val="FFFFFF"/>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476177" name="Rectangle 17"/>
          <p:cNvSpPr>
            <a:spLocks noGrp="1" noChangeArrowheads="1"/>
          </p:cNvSpPr>
          <p:nvPr>
            <p:ph type="sldNum" sz="quarter" idx="4"/>
          </p:nvPr>
        </p:nvSpPr>
        <p:spPr bwMode="auto">
          <a:xfrm>
            <a:off x="8424863" y="6451600"/>
            <a:ext cx="452437" cy="222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defRPr sz="1000" b="1">
                <a:solidFill>
                  <a:schemeClr val="bg1"/>
                </a:solidFill>
                <a:latin typeface="Arial" panose="020B0604020202020204" pitchFamily="34" charset="0"/>
                <a:cs typeface="+mn-cs"/>
              </a:defRPr>
            </a:lvl1pPr>
          </a:lstStyle>
          <a:p>
            <a:pPr>
              <a:defRPr/>
            </a:pPr>
            <a:fld id="{82ECA46E-C1AC-47F9-92C3-A0D8388F966E}" type="slidenum">
              <a:rPr lang="en-US" altLang="hu-HU"/>
              <a:pPr>
                <a:defRPr/>
              </a:pPr>
              <a:t>‹#›</a:t>
            </a:fld>
            <a:endParaRPr lang="hu-HU" altLang="hu-HU"/>
          </a:p>
        </p:txBody>
      </p:sp>
      <p:grpSp>
        <p:nvGrpSpPr>
          <p:cNvPr id="1034" name="Group 52"/>
          <p:cNvGrpSpPr>
            <a:grpSpLocks/>
          </p:cNvGrpSpPr>
          <p:nvPr userDrawn="1"/>
        </p:nvGrpSpPr>
        <p:grpSpPr bwMode="auto">
          <a:xfrm>
            <a:off x="-153988" y="6340475"/>
            <a:ext cx="2073276" cy="454025"/>
            <a:chOff x="-97" y="3994"/>
            <a:chExt cx="1306" cy="286"/>
          </a:xfrm>
        </p:grpSpPr>
        <p:sp>
          <p:nvSpPr>
            <p:cNvPr id="1036" name="AutoShape 43"/>
            <p:cNvSpPr>
              <a:spLocks noChangeArrowheads="1"/>
            </p:cNvSpPr>
            <p:nvPr userDrawn="1"/>
          </p:nvSpPr>
          <p:spPr bwMode="auto">
            <a:xfrm>
              <a:off x="-97" y="4053"/>
              <a:ext cx="1306" cy="175"/>
            </a:xfrm>
            <a:prstGeom prst="roundRect">
              <a:avLst>
                <a:gd name="adj" fmla="val 27648"/>
              </a:avLst>
            </a:prstGeom>
            <a:solidFill>
              <a:srgbClr val="910026"/>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1037" name="Text Box 46"/>
            <p:cNvSpPr txBox="1">
              <a:spLocks noChangeArrowheads="1"/>
            </p:cNvSpPr>
            <p:nvPr userDrawn="1"/>
          </p:nvSpPr>
          <p:spPr bwMode="auto">
            <a:xfrm>
              <a:off x="326" y="4046"/>
              <a:ext cx="825" cy="189"/>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algn="ctr" eaLnBrk="0" hangingPunct="0">
                <a:lnSpc>
                  <a:spcPct val="85000"/>
                </a:lnSpc>
                <a:spcBef>
                  <a:spcPct val="50000"/>
                </a:spcBef>
                <a:defRPr/>
              </a:pPr>
              <a:r>
                <a:rPr lang="hu-HU" altLang="hu-HU" sz="1600" b="1" smtClean="0">
                  <a:solidFill>
                    <a:schemeClr val="bg1"/>
                  </a:solidFill>
                  <a:cs typeface="+mn-cs"/>
                </a:rPr>
                <a:t>eet.bme.hu</a:t>
              </a:r>
            </a:p>
          </p:txBody>
        </p:sp>
        <p:sp>
          <p:nvSpPr>
            <p:cNvPr id="1038" name="AutoShape 49" descr="vik-logo copy"/>
            <p:cNvSpPr>
              <a:spLocks noChangeAspect="1" noChangeArrowheads="1"/>
            </p:cNvSpPr>
            <p:nvPr userDrawn="1"/>
          </p:nvSpPr>
          <p:spPr bwMode="auto">
            <a:xfrm>
              <a:off x="32" y="3994"/>
              <a:ext cx="286" cy="286"/>
            </a:xfrm>
            <a:prstGeom prst="roundRect">
              <a:avLst>
                <a:gd name="adj" fmla="val 11023"/>
              </a:avLst>
            </a:prstGeom>
            <a:blipFill dpi="0" rotWithShape="1">
              <a:blip r:embed="rId13"/>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grpSp>
      <p:sp>
        <p:nvSpPr>
          <p:cNvPr id="1035" name="Text Box 51"/>
          <p:cNvSpPr txBox="1">
            <a:spLocks noChangeArrowheads="1"/>
          </p:cNvSpPr>
          <p:nvPr userDrawn="1"/>
        </p:nvSpPr>
        <p:spPr bwMode="auto">
          <a:xfrm>
            <a:off x="2247900" y="6650038"/>
            <a:ext cx="3133725" cy="209550"/>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50000"/>
              </a:spcBef>
              <a:defRPr/>
            </a:pPr>
            <a:r>
              <a:rPr lang="en-US" altLang="hu-HU" sz="900" dirty="0" smtClean="0">
                <a:solidFill>
                  <a:srgbClr val="00004F"/>
                </a:solidFill>
                <a:latin typeface="Arial Narrow" pitchFamily="34" charset="0"/>
                <a:ea typeface="Arial Unicode MS" pitchFamily="34" charset="-128"/>
                <a:cs typeface="Arial Unicode MS" pitchFamily="34" charset="-128"/>
              </a:rPr>
              <a:t>©</a:t>
            </a:r>
            <a:r>
              <a:rPr lang="hu-HU" altLang="hu-HU" sz="900" dirty="0" smtClean="0">
                <a:solidFill>
                  <a:srgbClr val="00004F"/>
                </a:solidFill>
                <a:latin typeface="Arial Narrow" pitchFamily="34" charset="0"/>
                <a:ea typeface="Arial Unicode MS" pitchFamily="34" charset="-128"/>
                <a:cs typeface="Arial Unicode MS" pitchFamily="34" charset="-128"/>
              </a:rPr>
              <a:t> BME Elektronikus Eszközök Tanszéke, 2018.</a:t>
            </a:r>
            <a:endParaRPr lang="en-US" altLang="hu-HU" sz="900" dirty="0" smtClean="0">
              <a:solidFill>
                <a:srgbClr val="00004F"/>
              </a:solidFill>
              <a:latin typeface="Arial Narrow" pitchFamily="34" charset="0"/>
              <a:ea typeface="Arial Unicode MS" pitchFamily="34" charset="-128"/>
              <a:cs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367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Lst>
  <p:timing>
    <p:tnLst>
      <p:par>
        <p:cTn id="1" dur="indefinite" restart="never" nodeType="tmRoot"/>
      </p:par>
    </p:tnLst>
  </p:timing>
  <p:hf hdr="0" ftr="0"/>
  <p:txStyles>
    <p:titleStyle>
      <a:lvl1pPr algn="l" rtl="0" eaLnBrk="0" fontAlgn="base" hangingPunct="0">
        <a:spcBef>
          <a:spcPct val="0"/>
        </a:spcBef>
        <a:spcAft>
          <a:spcPct val="0"/>
        </a:spcAft>
        <a:defRPr sz="3600" b="1">
          <a:solidFill>
            <a:srgbClr val="910026"/>
          </a:solidFill>
          <a:latin typeface="+mj-lt"/>
          <a:ea typeface="+mj-ea"/>
          <a:cs typeface="+mj-cs"/>
        </a:defRPr>
      </a:lvl1pPr>
      <a:lvl2pPr algn="l" rtl="0" eaLnBrk="0" fontAlgn="base" hangingPunct="0">
        <a:spcBef>
          <a:spcPct val="0"/>
        </a:spcBef>
        <a:spcAft>
          <a:spcPct val="0"/>
        </a:spcAft>
        <a:defRPr sz="3600" b="1">
          <a:solidFill>
            <a:srgbClr val="910026"/>
          </a:solidFill>
          <a:latin typeface="Arial" charset="0"/>
        </a:defRPr>
      </a:lvl2pPr>
      <a:lvl3pPr algn="l" rtl="0" eaLnBrk="0" fontAlgn="base" hangingPunct="0">
        <a:spcBef>
          <a:spcPct val="0"/>
        </a:spcBef>
        <a:spcAft>
          <a:spcPct val="0"/>
        </a:spcAft>
        <a:defRPr sz="3600" b="1">
          <a:solidFill>
            <a:srgbClr val="910026"/>
          </a:solidFill>
          <a:latin typeface="Arial" charset="0"/>
        </a:defRPr>
      </a:lvl3pPr>
      <a:lvl4pPr algn="l" rtl="0" eaLnBrk="0" fontAlgn="base" hangingPunct="0">
        <a:spcBef>
          <a:spcPct val="0"/>
        </a:spcBef>
        <a:spcAft>
          <a:spcPct val="0"/>
        </a:spcAft>
        <a:defRPr sz="3600" b="1">
          <a:solidFill>
            <a:srgbClr val="910026"/>
          </a:solidFill>
          <a:latin typeface="Arial" charset="0"/>
        </a:defRPr>
      </a:lvl4pPr>
      <a:lvl5pPr algn="l" rtl="0" eaLnBrk="0" fontAlgn="base" hangingPunct="0">
        <a:spcBef>
          <a:spcPct val="0"/>
        </a:spcBef>
        <a:spcAft>
          <a:spcPct val="0"/>
        </a:spcAft>
        <a:defRPr sz="3600" b="1">
          <a:solidFill>
            <a:srgbClr val="910026"/>
          </a:solidFill>
          <a:latin typeface="Arial" charset="0"/>
        </a:defRPr>
      </a:lvl5pPr>
      <a:lvl6pPr marL="457200" algn="l" rtl="0" fontAlgn="base">
        <a:spcBef>
          <a:spcPct val="0"/>
        </a:spcBef>
        <a:spcAft>
          <a:spcPct val="0"/>
        </a:spcAft>
        <a:defRPr sz="3600" b="1">
          <a:solidFill>
            <a:srgbClr val="910026"/>
          </a:solidFill>
          <a:latin typeface="Arial" charset="0"/>
        </a:defRPr>
      </a:lvl6pPr>
      <a:lvl7pPr marL="914400" algn="l" rtl="0" fontAlgn="base">
        <a:spcBef>
          <a:spcPct val="0"/>
        </a:spcBef>
        <a:spcAft>
          <a:spcPct val="0"/>
        </a:spcAft>
        <a:defRPr sz="3600" b="1">
          <a:solidFill>
            <a:srgbClr val="910026"/>
          </a:solidFill>
          <a:latin typeface="Arial" charset="0"/>
        </a:defRPr>
      </a:lvl7pPr>
      <a:lvl8pPr marL="1371600" algn="l" rtl="0" fontAlgn="base">
        <a:spcBef>
          <a:spcPct val="0"/>
        </a:spcBef>
        <a:spcAft>
          <a:spcPct val="0"/>
        </a:spcAft>
        <a:defRPr sz="3600" b="1">
          <a:solidFill>
            <a:srgbClr val="910026"/>
          </a:solidFill>
          <a:latin typeface="Arial" charset="0"/>
        </a:defRPr>
      </a:lvl8pPr>
      <a:lvl9pPr marL="1828800" algn="l" rtl="0" fontAlgn="base">
        <a:spcBef>
          <a:spcPct val="0"/>
        </a:spcBef>
        <a:spcAft>
          <a:spcPct val="0"/>
        </a:spcAft>
        <a:defRPr sz="3600" b="1">
          <a:solidFill>
            <a:srgbClr val="910026"/>
          </a:solidFill>
          <a:latin typeface="Arial" charset="0"/>
        </a:defRPr>
      </a:lvl9pPr>
    </p:titleStyle>
    <p:bodyStyle>
      <a:lvl1pPr marL="342900" indent="-342900" algn="l" rtl="0" eaLnBrk="0" fontAlgn="base" hangingPunct="0">
        <a:lnSpc>
          <a:spcPct val="90000"/>
        </a:lnSpc>
        <a:spcBef>
          <a:spcPct val="20000"/>
        </a:spcBef>
        <a:spcAft>
          <a:spcPct val="0"/>
        </a:spcAft>
        <a:buClr>
          <a:srgbClr val="910026"/>
        </a:buClr>
        <a:buFont typeface="Arial" charset="0"/>
        <a:buChar char="►"/>
        <a:defRPr sz="2400">
          <a:solidFill>
            <a:srgbClr val="00004F"/>
          </a:solidFill>
          <a:latin typeface="+mn-lt"/>
          <a:ea typeface="+mn-ea"/>
          <a:cs typeface="+mn-cs"/>
        </a:defRPr>
      </a:lvl1pPr>
      <a:lvl2pPr marL="742950" indent="-285750" algn="l" rtl="0" eaLnBrk="0" fontAlgn="base" hangingPunct="0">
        <a:lnSpc>
          <a:spcPct val="90000"/>
        </a:lnSpc>
        <a:spcBef>
          <a:spcPct val="20000"/>
        </a:spcBef>
        <a:spcAft>
          <a:spcPct val="0"/>
        </a:spcAft>
        <a:buClr>
          <a:srgbClr val="910026"/>
        </a:buClr>
        <a:buFont typeface="Wingdings" pitchFamily="2" charset="2"/>
        <a:buChar char="§"/>
        <a:defRPr sz="2000">
          <a:solidFill>
            <a:srgbClr val="00004F"/>
          </a:solidFill>
          <a:latin typeface="+mn-lt"/>
        </a:defRPr>
      </a:lvl2pPr>
      <a:lvl3pPr marL="1143000" indent="-228600" algn="l" rtl="0" eaLnBrk="0" fontAlgn="base" hangingPunct="0">
        <a:lnSpc>
          <a:spcPct val="90000"/>
        </a:lnSpc>
        <a:spcBef>
          <a:spcPct val="20000"/>
        </a:spcBef>
        <a:spcAft>
          <a:spcPct val="0"/>
        </a:spcAft>
        <a:buClr>
          <a:srgbClr val="910026"/>
        </a:buClr>
        <a:buChar char="•"/>
        <a:defRPr>
          <a:solidFill>
            <a:srgbClr val="00004F"/>
          </a:solidFill>
          <a:latin typeface="+mn-lt"/>
        </a:defRPr>
      </a:lvl3pPr>
      <a:lvl4pPr marL="1600200" indent="-228600" algn="l" rtl="0" eaLnBrk="0" fontAlgn="base" hangingPunct="0">
        <a:lnSpc>
          <a:spcPct val="90000"/>
        </a:lnSpc>
        <a:spcBef>
          <a:spcPct val="20000"/>
        </a:spcBef>
        <a:spcAft>
          <a:spcPct val="0"/>
        </a:spcAft>
        <a:buClr>
          <a:srgbClr val="910026"/>
        </a:buClr>
        <a:buChar char="–"/>
        <a:defRPr sz="1600">
          <a:solidFill>
            <a:srgbClr val="00004F"/>
          </a:solidFill>
          <a:latin typeface="+mn-lt"/>
        </a:defRPr>
      </a:lvl4pPr>
      <a:lvl5pPr marL="2057400" indent="-228600" algn="l" rtl="0" eaLnBrk="0" fontAlgn="base" hangingPunct="0">
        <a:lnSpc>
          <a:spcPct val="90000"/>
        </a:lnSpc>
        <a:spcBef>
          <a:spcPct val="20000"/>
        </a:spcBef>
        <a:spcAft>
          <a:spcPct val="0"/>
        </a:spcAft>
        <a:buClr>
          <a:srgbClr val="910026"/>
        </a:buClr>
        <a:buChar char="»"/>
        <a:defRPr sz="1600">
          <a:solidFill>
            <a:srgbClr val="00004F"/>
          </a:solidFill>
          <a:latin typeface="+mn-lt"/>
        </a:defRPr>
      </a:lvl5pPr>
      <a:lvl6pPr marL="2514600" indent="-228600" algn="l" rtl="0" fontAlgn="base">
        <a:lnSpc>
          <a:spcPct val="90000"/>
        </a:lnSpc>
        <a:spcBef>
          <a:spcPct val="20000"/>
        </a:spcBef>
        <a:spcAft>
          <a:spcPct val="0"/>
        </a:spcAft>
        <a:buClr>
          <a:srgbClr val="910026"/>
        </a:buClr>
        <a:buChar char="»"/>
        <a:defRPr sz="1600">
          <a:solidFill>
            <a:srgbClr val="00004F"/>
          </a:solidFill>
          <a:latin typeface="+mn-lt"/>
        </a:defRPr>
      </a:lvl6pPr>
      <a:lvl7pPr marL="2971800" indent="-228600" algn="l" rtl="0" fontAlgn="base">
        <a:lnSpc>
          <a:spcPct val="90000"/>
        </a:lnSpc>
        <a:spcBef>
          <a:spcPct val="20000"/>
        </a:spcBef>
        <a:spcAft>
          <a:spcPct val="0"/>
        </a:spcAft>
        <a:buClr>
          <a:srgbClr val="910026"/>
        </a:buClr>
        <a:buChar char="»"/>
        <a:defRPr sz="1600">
          <a:solidFill>
            <a:srgbClr val="00004F"/>
          </a:solidFill>
          <a:latin typeface="+mn-lt"/>
        </a:defRPr>
      </a:lvl7pPr>
      <a:lvl8pPr marL="3429000" indent="-228600" algn="l" rtl="0" fontAlgn="base">
        <a:lnSpc>
          <a:spcPct val="90000"/>
        </a:lnSpc>
        <a:spcBef>
          <a:spcPct val="20000"/>
        </a:spcBef>
        <a:spcAft>
          <a:spcPct val="0"/>
        </a:spcAft>
        <a:buClr>
          <a:srgbClr val="910026"/>
        </a:buClr>
        <a:buChar char="»"/>
        <a:defRPr sz="1600">
          <a:solidFill>
            <a:srgbClr val="00004F"/>
          </a:solidFill>
          <a:latin typeface="+mn-lt"/>
        </a:defRPr>
      </a:lvl8pPr>
      <a:lvl9pPr marL="3886200" indent="-228600" algn="l" rtl="0" fontAlgn="base">
        <a:lnSpc>
          <a:spcPct val="90000"/>
        </a:lnSpc>
        <a:spcBef>
          <a:spcPct val="20000"/>
        </a:spcBef>
        <a:spcAft>
          <a:spcPct val="0"/>
        </a:spcAft>
        <a:buClr>
          <a:srgbClr val="910026"/>
        </a:buClr>
        <a:buChar char="»"/>
        <a:defRPr sz="1600">
          <a:solidFill>
            <a:srgbClr val="00004F"/>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117475" y="0"/>
            <a:ext cx="314325" cy="6858000"/>
          </a:xfrm>
          <a:prstGeom prst="rect">
            <a:avLst/>
          </a:prstGeom>
          <a:solidFill>
            <a:srgbClr val="02424E"/>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528387" name="Rectangle 4"/>
          <p:cNvSpPr>
            <a:spLocks noGrp="1" noChangeArrowheads="1"/>
          </p:cNvSpPr>
          <p:nvPr>
            <p:ph type="title"/>
          </p:nvPr>
        </p:nvSpPr>
        <p:spPr bwMode="auto">
          <a:xfrm>
            <a:off x="463550" y="12700"/>
            <a:ext cx="8512175"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hu-HU" smtClean="0"/>
              <a:t>Click to edit Master title style</a:t>
            </a:r>
          </a:p>
        </p:txBody>
      </p:sp>
      <p:sp>
        <p:nvSpPr>
          <p:cNvPr id="528388" name="Rectangle 5"/>
          <p:cNvSpPr>
            <a:spLocks noGrp="1" noChangeArrowheads="1"/>
          </p:cNvSpPr>
          <p:nvPr>
            <p:ph type="body" idx="1"/>
          </p:nvPr>
        </p:nvSpPr>
        <p:spPr bwMode="auto">
          <a:xfrm>
            <a:off x="425450" y="768350"/>
            <a:ext cx="8558213" cy="5372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hu-HU" smtClean="0"/>
              <a:t>Click to edit Master text styles</a:t>
            </a:r>
          </a:p>
          <a:p>
            <a:pPr lvl="1"/>
            <a:r>
              <a:rPr lang="en-US" altLang="hu-HU" smtClean="0"/>
              <a:t>Second level</a:t>
            </a:r>
          </a:p>
          <a:p>
            <a:pPr lvl="2"/>
            <a:r>
              <a:rPr lang="en-US" altLang="hu-HU" smtClean="0"/>
              <a:t>Third level</a:t>
            </a:r>
          </a:p>
          <a:p>
            <a:pPr lvl="3"/>
            <a:r>
              <a:rPr lang="en-US" altLang="hu-HU" smtClean="0"/>
              <a:t>Fourth level</a:t>
            </a:r>
          </a:p>
          <a:p>
            <a:pPr lvl="4"/>
            <a:r>
              <a:rPr lang="en-US" altLang="hu-HU" smtClean="0"/>
              <a:t>Fifth level</a:t>
            </a:r>
          </a:p>
        </p:txBody>
      </p:sp>
      <p:sp>
        <p:nvSpPr>
          <p:cNvPr id="980998" name="Rectangle 6"/>
          <p:cNvSpPr>
            <a:spLocks noGrp="1" noChangeArrowheads="1"/>
          </p:cNvSpPr>
          <p:nvPr>
            <p:ph type="dt" sz="half" idx="2"/>
          </p:nvPr>
        </p:nvSpPr>
        <p:spPr bwMode="auto">
          <a:xfrm>
            <a:off x="6796088" y="6450013"/>
            <a:ext cx="1189037" cy="24288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000" b="1">
                <a:solidFill>
                  <a:srgbClr val="00004F"/>
                </a:solidFill>
                <a:latin typeface="Arial Narrow" pitchFamily="34" charset="0"/>
                <a:cs typeface="+mn-cs"/>
              </a:defRPr>
            </a:lvl1pPr>
          </a:lstStyle>
          <a:p>
            <a:pPr>
              <a:defRPr/>
            </a:pPr>
            <a:fld id="{259E0503-C34E-4EC3-ACE5-4BE2ED2ED3FC}" type="datetime1">
              <a:rPr lang="hu-HU" altLang="hu-HU" smtClean="0"/>
              <a:t>2024. 11. 13.</a:t>
            </a:fld>
            <a:endParaRPr lang="en-US" altLang="hu-HU"/>
          </a:p>
        </p:txBody>
      </p:sp>
      <p:sp>
        <p:nvSpPr>
          <p:cNvPr id="980999" name="Rectangle 7"/>
          <p:cNvSpPr>
            <a:spLocks noGrp="1" noChangeArrowheads="1"/>
          </p:cNvSpPr>
          <p:nvPr>
            <p:ph type="ftr" sz="quarter" idx="3"/>
          </p:nvPr>
        </p:nvSpPr>
        <p:spPr bwMode="auto">
          <a:xfrm>
            <a:off x="2259013" y="6446838"/>
            <a:ext cx="4329112" cy="2889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000" b="1">
                <a:solidFill>
                  <a:srgbClr val="8C2532"/>
                </a:solidFill>
                <a:latin typeface="Arial Narrow" pitchFamily="34" charset="0"/>
                <a:cs typeface="+mn-cs"/>
              </a:defRPr>
            </a:lvl1pPr>
          </a:lstStyle>
          <a:p>
            <a:pPr>
              <a:defRPr/>
            </a:pPr>
            <a:endParaRPr lang="en-US" altLang="hu-HU"/>
          </a:p>
        </p:txBody>
      </p:sp>
      <p:sp>
        <p:nvSpPr>
          <p:cNvPr id="2055" name="Rectangle 8"/>
          <p:cNvSpPr>
            <a:spLocks noChangeArrowheads="1"/>
          </p:cNvSpPr>
          <p:nvPr userDrawn="1"/>
        </p:nvSpPr>
        <p:spPr bwMode="auto">
          <a:xfrm>
            <a:off x="7827963" y="6550025"/>
            <a:ext cx="1316037" cy="63500"/>
          </a:xfrm>
          <a:prstGeom prst="rect">
            <a:avLst/>
          </a:prstGeom>
          <a:solidFill>
            <a:srgbClr val="910026"/>
          </a:solidFill>
          <a:ln>
            <a:noFill/>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2056" name="AutoShape 9"/>
          <p:cNvSpPr>
            <a:spLocks noChangeArrowheads="1"/>
          </p:cNvSpPr>
          <p:nvPr userDrawn="1"/>
        </p:nvSpPr>
        <p:spPr bwMode="auto">
          <a:xfrm>
            <a:off x="8528050" y="6457950"/>
            <a:ext cx="242888" cy="244475"/>
          </a:xfrm>
          <a:prstGeom prst="roundRect">
            <a:avLst>
              <a:gd name="adj" fmla="val 16667"/>
            </a:avLst>
          </a:prstGeom>
          <a:solidFill>
            <a:srgbClr val="00004F"/>
          </a:solidFill>
          <a:ln w="19050" algn="ctr">
            <a:solidFill>
              <a:srgbClr val="FFFFFF"/>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981002" name="Rectangle 10"/>
          <p:cNvSpPr>
            <a:spLocks noGrp="1" noChangeArrowheads="1"/>
          </p:cNvSpPr>
          <p:nvPr>
            <p:ph type="sldNum" sz="quarter" idx="4"/>
          </p:nvPr>
        </p:nvSpPr>
        <p:spPr bwMode="auto">
          <a:xfrm>
            <a:off x="8424863" y="6451600"/>
            <a:ext cx="452437" cy="222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defRPr sz="1000" b="1">
                <a:solidFill>
                  <a:schemeClr val="bg1"/>
                </a:solidFill>
                <a:latin typeface="Arial" panose="020B0604020202020204" pitchFamily="34" charset="0"/>
                <a:cs typeface="+mn-cs"/>
              </a:defRPr>
            </a:lvl1pPr>
          </a:lstStyle>
          <a:p>
            <a:pPr>
              <a:defRPr/>
            </a:pPr>
            <a:fld id="{6E1236E5-3038-451E-9776-09F9EF580EEA}" type="slidenum">
              <a:rPr lang="en-US" altLang="hu-HU"/>
              <a:pPr>
                <a:defRPr/>
              </a:pPr>
              <a:t>‹#›</a:t>
            </a:fld>
            <a:endParaRPr lang="hu-HU" altLang="hu-HU"/>
          </a:p>
        </p:txBody>
      </p:sp>
      <p:sp>
        <p:nvSpPr>
          <p:cNvPr id="2058" name="Text Box 19"/>
          <p:cNvSpPr txBox="1">
            <a:spLocks noChangeArrowheads="1"/>
          </p:cNvSpPr>
          <p:nvPr userDrawn="1"/>
        </p:nvSpPr>
        <p:spPr bwMode="auto">
          <a:xfrm>
            <a:off x="2247900" y="6650038"/>
            <a:ext cx="3133725" cy="207962"/>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50000"/>
              </a:spcBef>
              <a:defRPr/>
            </a:pPr>
            <a:r>
              <a:rPr lang="en-US" altLang="hu-HU" sz="900" smtClean="0">
                <a:solidFill>
                  <a:srgbClr val="00004F"/>
                </a:solidFill>
                <a:latin typeface="Arial Narrow" pitchFamily="34" charset="0"/>
                <a:ea typeface="Arial Unicode MS" pitchFamily="34" charset="-128"/>
                <a:cs typeface="Arial Unicode MS" pitchFamily="34" charset="-128"/>
              </a:rPr>
              <a:t>©</a:t>
            </a:r>
            <a:r>
              <a:rPr lang="hu-HU" altLang="hu-HU" sz="900" smtClean="0">
                <a:solidFill>
                  <a:srgbClr val="00004F"/>
                </a:solidFill>
                <a:latin typeface="Arial Narrow" pitchFamily="34" charset="0"/>
                <a:ea typeface="Arial Unicode MS" pitchFamily="34" charset="-128"/>
                <a:cs typeface="Arial Unicode MS" pitchFamily="34" charset="-128"/>
              </a:rPr>
              <a:t> BME Elektronikus Eszközök Tanszéke, 2010.</a:t>
            </a:r>
            <a:endParaRPr lang="en-US" altLang="hu-HU" sz="900" smtClean="0">
              <a:solidFill>
                <a:srgbClr val="00004F"/>
              </a:solidFill>
              <a:latin typeface="Arial Narrow" pitchFamily="34" charset="0"/>
              <a:ea typeface="Arial Unicode MS" pitchFamily="34" charset="-128"/>
              <a:cs typeface="Arial Unicode MS" pitchFamily="34" charset="-128"/>
            </a:endParaRPr>
          </a:p>
        </p:txBody>
      </p:sp>
      <p:grpSp>
        <p:nvGrpSpPr>
          <p:cNvPr id="528395" name="Group 20"/>
          <p:cNvGrpSpPr>
            <a:grpSpLocks/>
          </p:cNvGrpSpPr>
          <p:nvPr userDrawn="1"/>
        </p:nvGrpSpPr>
        <p:grpSpPr bwMode="auto">
          <a:xfrm>
            <a:off x="-153988" y="6340475"/>
            <a:ext cx="2073276" cy="454025"/>
            <a:chOff x="-97" y="3994"/>
            <a:chExt cx="1306" cy="286"/>
          </a:xfrm>
        </p:grpSpPr>
        <p:sp>
          <p:nvSpPr>
            <p:cNvPr id="2060" name="AutoShape 21"/>
            <p:cNvSpPr>
              <a:spLocks noChangeArrowheads="1"/>
            </p:cNvSpPr>
            <p:nvPr userDrawn="1"/>
          </p:nvSpPr>
          <p:spPr bwMode="auto">
            <a:xfrm>
              <a:off x="-97" y="4053"/>
              <a:ext cx="1306" cy="175"/>
            </a:xfrm>
            <a:prstGeom prst="roundRect">
              <a:avLst>
                <a:gd name="adj" fmla="val 27648"/>
              </a:avLst>
            </a:prstGeom>
            <a:solidFill>
              <a:srgbClr val="910026"/>
            </a:solidFill>
            <a:ln>
              <a:noFill/>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sp>
          <p:nvSpPr>
            <p:cNvPr id="2061" name="Text Box 22"/>
            <p:cNvSpPr txBox="1">
              <a:spLocks noChangeArrowheads="1"/>
            </p:cNvSpPr>
            <p:nvPr userDrawn="1"/>
          </p:nvSpPr>
          <p:spPr bwMode="auto">
            <a:xfrm>
              <a:off x="326" y="4046"/>
              <a:ext cx="825" cy="189"/>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algn="ctr" eaLnBrk="0" hangingPunct="0">
                <a:lnSpc>
                  <a:spcPct val="85000"/>
                </a:lnSpc>
                <a:spcBef>
                  <a:spcPct val="50000"/>
                </a:spcBef>
                <a:defRPr/>
              </a:pPr>
              <a:r>
                <a:rPr lang="hu-HU" altLang="hu-HU" sz="1600" b="1" smtClean="0">
                  <a:solidFill>
                    <a:schemeClr val="bg1"/>
                  </a:solidFill>
                  <a:cs typeface="+mn-cs"/>
                </a:rPr>
                <a:t>eet.bme.hu</a:t>
              </a:r>
            </a:p>
          </p:txBody>
        </p:sp>
        <p:sp>
          <p:nvSpPr>
            <p:cNvPr id="2062" name="AutoShape 23" descr="vik-logo copy"/>
            <p:cNvSpPr>
              <a:spLocks noChangeAspect="1" noChangeArrowheads="1"/>
            </p:cNvSpPr>
            <p:nvPr userDrawn="1"/>
          </p:nvSpPr>
          <p:spPr bwMode="auto">
            <a:xfrm>
              <a:off x="32" y="3994"/>
              <a:ext cx="286" cy="286"/>
            </a:xfrm>
            <a:prstGeom prst="roundRect">
              <a:avLst>
                <a:gd name="adj" fmla="val 11023"/>
              </a:avLst>
            </a:prstGeom>
            <a:blipFill dpi="0" rotWithShape="1">
              <a:blip r:embed="rId13"/>
              <a:srcRect/>
              <a:stretch>
                <a:fillRect/>
              </a:stretch>
            </a:blipFill>
            <a:ln w="19050" algn="ctr">
              <a:solidFill>
                <a:schemeClr val="bg1"/>
              </a:solidFill>
              <a:round/>
              <a:headEnd/>
              <a:tailEnd/>
            </a:ln>
            <a:effectLs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lnSpc>
                  <a:spcPct val="85000"/>
                </a:lnSpc>
                <a:spcBef>
                  <a:spcPct val="25000"/>
                </a:spcBef>
                <a:spcAft>
                  <a:spcPct val="0"/>
                </a:spcAft>
                <a:defRPr>
                  <a:solidFill>
                    <a:schemeClr val="tx1"/>
                  </a:solidFill>
                  <a:latin typeface="Arial" charset="0"/>
                </a:defRPr>
              </a:lvl6pPr>
              <a:lvl7pPr marL="2971800" indent="-228600" eaLnBrk="0" fontAlgn="base" hangingPunct="0">
                <a:lnSpc>
                  <a:spcPct val="85000"/>
                </a:lnSpc>
                <a:spcBef>
                  <a:spcPct val="25000"/>
                </a:spcBef>
                <a:spcAft>
                  <a:spcPct val="0"/>
                </a:spcAft>
                <a:defRPr>
                  <a:solidFill>
                    <a:schemeClr val="tx1"/>
                  </a:solidFill>
                  <a:latin typeface="Arial" charset="0"/>
                </a:defRPr>
              </a:lvl7pPr>
              <a:lvl8pPr marL="3429000" indent="-228600" eaLnBrk="0" fontAlgn="base" hangingPunct="0">
                <a:lnSpc>
                  <a:spcPct val="85000"/>
                </a:lnSpc>
                <a:spcBef>
                  <a:spcPct val="25000"/>
                </a:spcBef>
                <a:spcAft>
                  <a:spcPct val="0"/>
                </a:spcAft>
                <a:defRPr>
                  <a:solidFill>
                    <a:schemeClr val="tx1"/>
                  </a:solidFill>
                  <a:latin typeface="Arial" charset="0"/>
                </a:defRPr>
              </a:lvl8pPr>
              <a:lvl9pPr marL="3886200" indent="-228600" eaLnBrk="0" fontAlgn="base" hangingPunct="0">
                <a:lnSpc>
                  <a:spcPct val="85000"/>
                </a:lnSpc>
                <a:spcBef>
                  <a:spcPct val="25000"/>
                </a:spcBef>
                <a:spcAft>
                  <a:spcPct val="0"/>
                </a:spcAft>
                <a:defRPr>
                  <a:solidFill>
                    <a:schemeClr val="tx1"/>
                  </a:solidFill>
                  <a:latin typeface="Arial" charset="0"/>
                </a:defRPr>
              </a:lvl9pPr>
            </a:lstStyle>
            <a:p>
              <a:pPr eaLnBrk="0" hangingPunct="0">
                <a:lnSpc>
                  <a:spcPct val="85000"/>
                </a:lnSpc>
                <a:spcBef>
                  <a:spcPct val="25000"/>
                </a:spcBef>
                <a:defRPr/>
              </a:pPr>
              <a:endParaRPr lang="hu-HU" altLang="hu-HU" smtClean="0">
                <a:cs typeface="+mn-cs"/>
              </a:endParaRPr>
            </a:p>
          </p:txBody>
        </p:sp>
      </p:grpSp>
    </p:spTree>
  </p:cSld>
  <p:clrMap bg1="lt1" tx1="dk1" bg2="lt2" tx2="dk2" accent1="accent1" accent2="accent2" accent3="accent3" accent4="accent4" accent5="accent5" accent6="accent6" hlink="hlink" folHlink="folHlink"/>
  <p:sldLayoutIdLst>
    <p:sldLayoutId id="2147483678"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Lst>
  <p:timing>
    <p:tnLst>
      <p:par>
        <p:cTn id="1" dur="indefinite" restart="never" nodeType="tmRoot"/>
      </p:par>
    </p:tnLst>
  </p:timing>
  <p:hf hdr="0" ftr="0"/>
  <p:txStyles>
    <p:titleStyle>
      <a:lvl1pPr algn="l" rtl="0" eaLnBrk="0" fontAlgn="base" hangingPunct="0">
        <a:spcBef>
          <a:spcPct val="0"/>
        </a:spcBef>
        <a:spcAft>
          <a:spcPct val="0"/>
        </a:spcAft>
        <a:defRPr sz="3600" b="1">
          <a:solidFill>
            <a:srgbClr val="910026"/>
          </a:solidFill>
          <a:latin typeface="+mj-lt"/>
          <a:ea typeface="+mj-ea"/>
          <a:cs typeface="+mj-cs"/>
        </a:defRPr>
      </a:lvl1pPr>
      <a:lvl2pPr algn="l" rtl="0" eaLnBrk="0" fontAlgn="base" hangingPunct="0">
        <a:spcBef>
          <a:spcPct val="0"/>
        </a:spcBef>
        <a:spcAft>
          <a:spcPct val="0"/>
        </a:spcAft>
        <a:defRPr sz="3600" b="1">
          <a:solidFill>
            <a:srgbClr val="910026"/>
          </a:solidFill>
          <a:latin typeface="Arial" charset="0"/>
        </a:defRPr>
      </a:lvl2pPr>
      <a:lvl3pPr algn="l" rtl="0" eaLnBrk="0" fontAlgn="base" hangingPunct="0">
        <a:spcBef>
          <a:spcPct val="0"/>
        </a:spcBef>
        <a:spcAft>
          <a:spcPct val="0"/>
        </a:spcAft>
        <a:defRPr sz="3600" b="1">
          <a:solidFill>
            <a:srgbClr val="910026"/>
          </a:solidFill>
          <a:latin typeface="Arial" charset="0"/>
        </a:defRPr>
      </a:lvl3pPr>
      <a:lvl4pPr algn="l" rtl="0" eaLnBrk="0" fontAlgn="base" hangingPunct="0">
        <a:spcBef>
          <a:spcPct val="0"/>
        </a:spcBef>
        <a:spcAft>
          <a:spcPct val="0"/>
        </a:spcAft>
        <a:defRPr sz="3600" b="1">
          <a:solidFill>
            <a:srgbClr val="910026"/>
          </a:solidFill>
          <a:latin typeface="Arial" charset="0"/>
        </a:defRPr>
      </a:lvl4pPr>
      <a:lvl5pPr algn="l" rtl="0" eaLnBrk="0" fontAlgn="base" hangingPunct="0">
        <a:spcBef>
          <a:spcPct val="0"/>
        </a:spcBef>
        <a:spcAft>
          <a:spcPct val="0"/>
        </a:spcAft>
        <a:defRPr sz="3600" b="1">
          <a:solidFill>
            <a:srgbClr val="910026"/>
          </a:solidFill>
          <a:latin typeface="Arial" charset="0"/>
        </a:defRPr>
      </a:lvl5pPr>
      <a:lvl6pPr marL="457200" algn="l" rtl="0" fontAlgn="base">
        <a:spcBef>
          <a:spcPct val="0"/>
        </a:spcBef>
        <a:spcAft>
          <a:spcPct val="0"/>
        </a:spcAft>
        <a:defRPr sz="3600" b="1">
          <a:solidFill>
            <a:srgbClr val="910026"/>
          </a:solidFill>
          <a:latin typeface="Arial" charset="0"/>
        </a:defRPr>
      </a:lvl6pPr>
      <a:lvl7pPr marL="914400" algn="l" rtl="0" fontAlgn="base">
        <a:spcBef>
          <a:spcPct val="0"/>
        </a:spcBef>
        <a:spcAft>
          <a:spcPct val="0"/>
        </a:spcAft>
        <a:defRPr sz="3600" b="1">
          <a:solidFill>
            <a:srgbClr val="910026"/>
          </a:solidFill>
          <a:latin typeface="Arial" charset="0"/>
        </a:defRPr>
      </a:lvl7pPr>
      <a:lvl8pPr marL="1371600" algn="l" rtl="0" fontAlgn="base">
        <a:spcBef>
          <a:spcPct val="0"/>
        </a:spcBef>
        <a:spcAft>
          <a:spcPct val="0"/>
        </a:spcAft>
        <a:defRPr sz="3600" b="1">
          <a:solidFill>
            <a:srgbClr val="910026"/>
          </a:solidFill>
          <a:latin typeface="Arial" charset="0"/>
        </a:defRPr>
      </a:lvl8pPr>
      <a:lvl9pPr marL="1828800" algn="l" rtl="0" fontAlgn="base">
        <a:spcBef>
          <a:spcPct val="0"/>
        </a:spcBef>
        <a:spcAft>
          <a:spcPct val="0"/>
        </a:spcAft>
        <a:defRPr sz="3600" b="1">
          <a:solidFill>
            <a:srgbClr val="910026"/>
          </a:solidFill>
          <a:latin typeface="Arial" charset="0"/>
        </a:defRPr>
      </a:lvl9pPr>
    </p:titleStyle>
    <p:bodyStyle>
      <a:lvl1pPr marL="342900" indent="-342900" algn="l" rtl="0" eaLnBrk="0" fontAlgn="base" hangingPunct="0">
        <a:lnSpc>
          <a:spcPct val="90000"/>
        </a:lnSpc>
        <a:spcBef>
          <a:spcPct val="20000"/>
        </a:spcBef>
        <a:spcAft>
          <a:spcPct val="0"/>
        </a:spcAft>
        <a:buClr>
          <a:srgbClr val="910026"/>
        </a:buClr>
        <a:buFont typeface="Arial" charset="0"/>
        <a:buChar char="►"/>
        <a:defRPr sz="2400">
          <a:solidFill>
            <a:srgbClr val="4F2780"/>
          </a:solidFill>
          <a:latin typeface="+mn-lt"/>
          <a:ea typeface="+mn-ea"/>
          <a:cs typeface="+mn-cs"/>
        </a:defRPr>
      </a:lvl1pPr>
      <a:lvl2pPr marL="742950" indent="-285750" algn="l" rtl="0" eaLnBrk="0" fontAlgn="base" hangingPunct="0">
        <a:lnSpc>
          <a:spcPct val="90000"/>
        </a:lnSpc>
        <a:spcBef>
          <a:spcPct val="20000"/>
        </a:spcBef>
        <a:spcAft>
          <a:spcPct val="0"/>
        </a:spcAft>
        <a:buClr>
          <a:srgbClr val="910026"/>
        </a:buClr>
        <a:buFont typeface="Wingdings" pitchFamily="2" charset="2"/>
        <a:buChar char="§"/>
        <a:defRPr sz="2000">
          <a:solidFill>
            <a:srgbClr val="4F2780"/>
          </a:solidFill>
          <a:latin typeface="+mn-lt"/>
        </a:defRPr>
      </a:lvl2pPr>
      <a:lvl3pPr marL="1143000" indent="-228600" algn="l" rtl="0" eaLnBrk="0" fontAlgn="base" hangingPunct="0">
        <a:lnSpc>
          <a:spcPct val="90000"/>
        </a:lnSpc>
        <a:spcBef>
          <a:spcPct val="20000"/>
        </a:spcBef>
        <a:spcAft>
          <a:spcPct val="0"/>
        </a:spcAft>
        <a:buClr>
          <a:srgbClr val="910026"/>
        </a:buClr>
        <a:buChar char="•"/>
        <a:defRPr>
          <a:solidFill>
            <a:srgbClr val="4F2780"/>
          </a:solidFill>
          <a:latin typeface="+mn-lt"/>
        </a:defRPr>
      </a:lvl3pPr>
      <a:lvl4pPr marL="1600200" indent="-228600" algn="l" rtl="0" eaLnBrk="0" fontAlgn="base" hangingPunct="0">
        <a:lnSpc>
          <a:spcPct val="90000"/>
        </a:lnSpc>
        <a:spcBef>
          <a:spcPct val="20000"/>
        </a:spcBef>
        <a:spcAft>
          <a:spcPct val="0"/>
        </a:spcAft>
        <a:buClr>
          <a:srgbClr val="910026"/>
        </a:buClr>
        <a:buChar char="–"/>
        <a:defRPr sz="1600">
          <a:solidFill>
            <a:srgbClr val="4F2780"/>
          </a:solidFill>
          <a:latin typeface="+mn-lt"/>
        </a:defRPr>
      </a:lvl4pPr>
      <a:lvl5pPr marL="2057400" indent="-228600" algn="l" rtl="0" eaLnBrk="0" fontAlgn="base" hangingPunct="0">
        <a:lnSpc>
          <a:spcPct val="90000"/>
        </a:lnSpc>
        <a:spcBef>
          <a:spcPct val="20000"/>
        </a:spcBef>
        <a:spcAft>
          <a:spcPct val="0"/>
        </a:spcAft>
        <a:buClr>
          <a:srgbClr val="910026"/>
        </a:buClr>
        <a:buChar char="»"/>
        <a:defRPr sz="1600">
          <a:solidFill>
            <a:srgbClr val="4F2780"/>
          </a:solidFill>
          <a:latin typeface="+mn-lt"/>
        </a:defRPr>
      </a:lvl5pPr>
      <a:lvl6pPr marL="2514600" indent="-228600" algn="l" rtl="0" fontAlgn="base">
        <a:lnSpc>
          <a:spcPct val="90000"/>
        </a:lnSpc>
        <a:spcBef>
          <a:spcPct val="20000"/>
        </a:spcBef>
        <a:spcAft>
          <a:spcPct val="0"/>
        </a:spcAft>
        <a:buClr>
          <a:srgbClr val="910026"/>
        </a:buClr>
        <a:buChar char="»"/>
        <a:defRPr sz="1600">
          <a:solidFill>
            <a:srgbClr val="4F2780"/>
          </a:solidFill>
          <a:latin typeface="+mn-lt"/>
        </a:defRPr>
      </a:lvl6pPr>
      <a:lvl7pPr marL="2971800" indent="-228600" algn="l" rtl="0" fontAlgn="base">
        <a:lnSpc>
          <a:spcPct val="90000"/>
        </a:lnSpc>
        <a:spcBef>
          <a:spcPct val="20000"/>
        </a:spcBef>
        <a:spcAft>
          <a:spcPct val="0"/>
        </a:spcAft>
        <a:buClr>
          <a:srgbClr val="910026"/>
        </a:buClr>
        <a:buChar char="»"/>
        <a:defRPr sz="1600">
          <a:solidFill>
            <a:srgbClr val="4F2780"/>
          </a:solidFill>
          <a:latin typeface="+mn-lt"/>
        </a:defRPr>
      </a:lvl7pPr>
      <a:lvl8pPr marL="3429000" indent="-228600" algn="l" rtl="0" fontAlgn="base">
        <a:lnSpc>
          <a:spcPct val="90000"/>
        </a:lnSpc>
        <a:spcBef>
          <a:spcPct val="20000"/>
        </a:spcBef>
        <a:spcAft>
          <a:spcPct val="0"/>
        </a:spcAft>
        <a:buClr>
          <a:srgbClr val="910026"/>
        </a:buClr>
        <a:buChar char="»"/>
        <a:defRPr sz="1600">
          <a:solidFill>
            <a:srgbClr val="4F2780"/>
          </a:solidFill>
          <a:latin typeface="+mn-lt"/>
        </a:defRPr>
      </a:lvl8pPr>
      <a:lvl9pPr marL="3886200" indent="-228600" algn="l" rtl="0" fontAlgn="base">
        <a:lnSpc>
          <a:spcPct val="90000"/>
        </a:lnSpc>
        <a:spcBef>
          <a:spcPct val="20000"/>
        </a:spcBef>
        <a:spcAft>
          <a:spcPct val="0"/>
        </a:spcAft>
        <a:buClr>
          <a:srgbClr val="910026"/>
        </a:buClr>
        <a:buChar char="»"/>
        <a:defRPr sz="1600">
          <a:solidFill>
            <a:srgbClr val="4F2780"/>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livescience.com/technology/computing/quantum-computers-are-here-but-why-do-we-need-them-and-what-will-they-be-used-for" TargetMode="External"/><Relationship Id="rId2" Type="http://schemas.openxmlformats.org/officeDocument/2006/relationships/hyperlink" Target="https://www.livescience.com/20718-computer-history.html" TargetMode="External"/><Relationship Id="rId1" Type="http://schemas.openxmlformats.org/officeDocument/2006/relationships/slideLayout" Target="../slideLayouts/slideLayout7.xml"/><Relationship Id="rId5" Type="http://schemas.openxmlformats.org/officeDocument/2006/relationships/hyperlink" Target="https://www.kobakbt.hu/jegyzet/inftort/inftort.htm" TargetMode="External"/><Relationship Id="rId4" Type="http://schemas.openxmlformats.org/officeDocument/2006/relationships/hyperlink" Target="https://player.slideplayer.hu/25/805666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hyperlink" Target="https://www.backblaze.com/blog/history-hard-drives/"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backblaze.com/blog/history-hard-drives/"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backblaze.com/blog/history-hard-drive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backblaze.com/blog/history-hard-drives/" TargetMode="Externa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hu/url?sa=t&amp;rct=j&amp;q=&amp;esrc=s&amp;source=web&amp;cd=&amp;ved=2ahUKEwinlajk29mJAxWjzQIHHU_NBKMQFnoECBwQAw&amp;url=https%3A%2F%2Fsupport.microsoft.com%2Fhu-hu%2Foffice%2F%25C3%25B6sszetett-%25C3%25A9ves-n%25C3%25B6veked%25C3%25A9si-r%25C3%25A1ta-cagr-kisz%25C3%25A1m%25C3%25ADt%25C3%25A1sa-3ccb7cd3-39b3-49ee-8b38-c19972607dfa&amp;usg=AOvVaw0HvX6VzPWAmUuiVSc6u0Wf&amp;opi=89978449"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Millisecond" TargetMode="External"/><Relationship Id="rId13" Type="http://schemas.openxmlformats.org/officeDocument/2006/relationships/hyperlink" Target="https://en.wikipedia.org/wiki/Terabit" TargetMode="External"/><Relationship Id="rId3" Type="http://schemas.openxmlformats.org/officeDocument/2006/relationships/hyperlink" Target="https://en.wikipedia.org/wiki/Terabyte" TargetMode="External"/><Relationship Id="rId7" Type="http://schemas.openxmlformats.org/officeDocument/2006/relationships/hyperlink" Target="https://en.wikipedia.org/wiki/Access_time" TargetMode="External"/><Relationship Id="rId12" Type="http://schemas.openxmlformats.org/officeDocument/2006/relationships/hyperlink" Target="https://en.wikipedia.org/wiki/Hard_disk_drive#cite_note-33" TargetMode="External"/><Relationship Id="rId2" Type="http://schemas.openxmlformats.org/officeDocument/2006/relationships/hyperlink" Target="https://en.wikipedia.org/wiki/Megabyte" TargetMode="External"/><Relationship Id="rId1" Type="http://schemas.openxmlformats.org/officeDocument/2006/relationships/slideLayout" Target="../slideLayouts/slideLayout7.xml"/><Relationship Id="rId6" Type="http://schemas.openxmlformats.org/officeDocument/2006/relationships/hyperlink" Target="https://en.wikipedia.org/wiki/Kilogram" TargetMode="External"/><Relationship Id="rId11" Type="http://schemas.openxmlformats.org/officeDocument/2006/relationships/hyperlink" Target="https://en.wikipedia.org/wiki/Square_inch" TargetMode="External"/><Relationship Id="rId5" Type="http://schemas.openxmlformats.org/officeDocument/2006/relationships/hyperlink" Target="https://en.wikipedia.org/wiki/Cubic_centimetre" TargetMode="External"/><Relationship Id="rId10" Type="http://schemas.openxmlformats.org/officeDocument/2006/relationships/hyperlink" Target="https://en.wikipedia.org/wiki/Bit" TargetMode="External"/><Relationship Id="rId4" Type="http://schemas.openxmlformats.org/officeDocument/2006/relationships/hyperlink" Target="https://en.wikipedia.org/wiki/Cubic_metre" TargetMode="External"/><Relationship Id="rId9" Type="http://schemas.openxmlformats.org/officeDocument/2006/relationships/hyperlink" Target="https://en.wikipedia.org/wiki/Data_density" TargetMode="External"/><Relationship Id="rId14" Type="http://schemas.openxmlformats.org/officeDocument/2006/relationships/hyperlink" Target="https://en.wikipedia.org/wiki/MTB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computerhistory.org/revolution/digital-logic/12/280/1471" TargetMode="Externa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nzeldes.com/HOC/CoreMemory.htm" TargetMode="External"/><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en.wikipedia.org/wiki/1_%CE%BCm_process" TargetMode="External"/><Relationship Id="rId13" Type="http://schemas.openxmlformats.org/officeDocument/2006/relationships/hyperlink" Target="https://en.wikipedia.org/wiki/180_nm_process" TargetMode="External"/><Relationship Id="rId18" Type="http://schemas.openxmlformats.org/officeDocument/2006/relationships/hyperlink" Target="https://en.wikipedia.org/wiki/32_nm_process" TargetMode="External"/><Relationship Id="rId3" Type="http://schemas.openxmlformats.org/officeDocument/2006/relationships/hyperlink" Target="https://en.wikipedia.org/wiki/20_%CE%BCm_process" TargetMode="External"/><Relationship Id="rId21" Type="http://schemas.openxmlformats.org/officeDocument/2006/relationships/hyperlink" Target="https://en.wikipedia.org/wiki/14_nm_process" TargetMode="External"/><Relationship Id="rId7" Type="http://schemas.openxmlformats.org/officeDocument/2006/relationships/hyperlink" Target="https://en.wikipedia.org/wiki/1.5_%CE%BCm_process" TargetMode="External"/><Relationship Id="rId12" Type="http://schemas.openxmlformats.org/officeDocument/2006/relationships/hyperlink" Target="https://en.wikipedia.org/wiki/250_nm_process" TargetMode="External"/><Relationship Id="rId17" Type="http://schemas.openxmlformats.org/officeDocument/2006/relationships/hyperlink" Target="https://en.wikipedia.org/wiki/45_nm_process" TargetMode="External"/><Relationship Id="rId25" Type="http://schemas.openxmlformats.org/officeDocument/2006/relationships/hyperlink" Target="https://en.wikipedia.org/wiki/3_nm_process" TargetMode="External"/><Relationship Id="rId2" Type="http://schemas.openxmlformats.org/officeDocument/2006/relationships/image" Target="../media/image96.png"/><Relationship Id="rId16" Type="http://schemas.openxmlformats.org/officeDocument/2006/relationships/hyperlink" Target="https://en.wikipedia.org/wiki/65_nm_process" TargetMode="External"/><Relationship Id="rId20" Type="http://schemas.openxmlformats.org/officeDocument/2006/relationships/hyperlink" Target="https://en.wikipedia.org/wiki/22_nm_process" TargetMode="External"/><Relationship Id="rId1" Type="http://schemas.openxmlformats.org/officeDocument/2006/relationships/slideLayout" Target="../slideLayouts/slideLayout2.xml"/><Relationship Id="rId6" Type="http://schemas.openxmlformats.org/officeDocument/2006/relationships/hyperlink" Target="https://en.wikipedia.org/wiki/3_%CE%BCm_process" TargetMode="External"/><Relationship Id="rId11" Type="http://schemas.openxmlformats.org/officeDocument/2006/relationships/hyperlink" Target="https://en.wikipedia.org/wiki/350_nm_process" TargetMode="External"/><Relationship Id="rId24" Type="http://schemas.openxmlformats.org/officeDocument/2006/relationships/hyperlink" Target="https://en.wikipedia.org/wiki/5_nm_process" TargetMode="External"/><Relationship Id="rId5" Type="http://schemas.openxmlformats.org/officeDocument/2006/relationships/hyperlink" Target="https://en.wikipedia.org/wiki/6_%CE%BCm_process" TargetMode="External"/><Relationship Id="rId15" Type="http://schemas.openxmlformats.org/officeDocument/2006/relationships/hyperlink" Target="https://en.wikipedia.org/wiki/90_nm_process" TargetMode="External"/><Relationship Id="rId23" Type="http://schemas.openxmlformats.org/officeDocument/2006/relationships/hyperlink" Target="https://en.wikipedia.org/wiki/7_nm_process" TargetMode="External"/><Relationship Id="rId10" Type="http://schemas.openxmlformats.org/officeDocument/2006/relationships/hyperlink" Target="https://en.wikipedia.org/wiki/600_nm_process" TargetMode="External"/><Relationship Id="rId19" Type="http://schemas.openxmlformats.org/officeDocument/2006/relationships/hyperlink" Target="https://en.wikipedia.org/wiki/28_nm_process" TargetMode="External"/><Relationship Id="rId4" Type="http://schemas.openxmlformats.org/officeDocument/2006/relationships/hyperlink" Target="https://en.wikipedia.org/wiki/10_%CE%BCm_process" TargetMode="External"/><Relationship Id="rId9" Type="http://schemas.openxmlformats.org/officeDocument/2006/relationships/hyperlink" Target="https://en.wikipedia.org/wiki/800_nm_process" TargetMode="External"/><Relationship Id="rId14" Type="http://schemas.openxmlformats.org/officeDocument/2006/relationships/hyperlink" Target="https://en.wikipedia.org/wiki/130_nm_process" TargetMode="External"/><Relationship Id="rId22" Type="http://schemas.openxmlformats.org/officeDocument/2006/relationships/hyperlink" Target="https://en.wikipedia.org/wiki/10_nm_process"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www.computerhope.com/people/ken_olsen.htm"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AutoShape 55"/>
          <p:cNvSpPr>
            <a:spLocks noChangeArrowheads="1"/>
          </p:cNvSpPr>
          <p:nvPr/>
        </p:nvSpPr>
        <p:spPr bwMode="auto">
          <a:xfrm>
            <a:off x="2116138" y="2946400"/>
            <a:ext cx="5803900" cy="1439863"/>
          </a:xfrm>
          <a:prstGeom prst="roundRect">
            <a:avLst>
              <a:gd name="adj" fmla="val 10148"/>
            </a:avLst>
          </a:prstGeom>
          <a:solidFill>
            <a:srgbClr val="02424E"/>
          </a:solidFill>
          <a:ln w="9525">
            <a:noFill/>
            <a:round/>
            <a:headEnd/>
            <a:tailEnd/>
          </a:ln>
        </p:spPr>
        <p:txBody>
          <a:bodyPr anchor="ctr">
            <a:spAutoFit/>
          </a:bodyPr>
          <a:lstStyle/>
          <a:p>
            <a:pPr eaLnBrk="0" hangingPunct="0">
              <a:lnSpc>
                <a:spcPct val="85000"/>
              </a:lnSpc>
              <a:spcBef>
                <a:spcPct val="25000"/>
              </a:spcBef>
            </a:pPr>
            <a:endParaRPr lang="hu-HU" altLang="hu-HU"/>
          </a:p>
        </p:txBody>
      </p:sp>
      <p:sp>
        <p:nvSpPr>
          <p:cNvPr id="542722" name="Rectangle 4"/>
          <p:cNvSpPr>
            <a:spLocks noGrp="1" noChangeArrowheads="1"/>
          </p:cNvSpPr>
          <p:nvPr>
            <p:ph type="ctrTitle"/>
          </p:nvPr>
        </p:nvSpPr>
        <p:spPr>
          <a:xfrm>
            <a:off x="2138363" y="3208338"/>
            <a:ext cx="5803900" cy="731837"/>
          </a:xfrm>
          <a:solidFill>
            <a:srgbClr val="02424E"/>
          </a:solidFill>
        </p:spPr>
        <p:txBody>
          <a:bodyPr tIns="0" bIns="0"/>
          <a:lstStyle/>
          <a:p>
            <a:pPr algn="ctr"/>
            <a:r>
              <a:rPr lang="hu-HU" altLang="hu-HU" smtClean="0">
                <a:solidFill>
                  <a:srgbClr val="FFFF00"/>
                </a:solidFill>
              </a:rPr>
              <a:t>Memória sz</a:t>
            </a:r>
            <a:r>
              <a:rPr lang="en-US" altLang="hu-HU" smtClean="0">
                <a:solidFill>
                  <a:srgbClr val="FFFF00"/>
                </a:solidFill>
              </a:rPr>
              <a:t>tor</a:t>
            </a:r>
            <a:r>
              <a:rPr lang="hu-HU" altLang="hu-HU" smtClean="0">
                <a:solidFill>
                  <a:srgbClr val="FFFF00"/>
                </a:solidFill>
              </a:rPr>
              <a:t>i</a:t>
            </a:r>
            <a:br>
              <a:rPr lang="hu-HU" altLang="hu-HU" smtClean="0">
                <a:solidFill>
                  <a:srgbClr val="FFFF00"/>
                </a:solidFill>
              </a:rPr>
            </a:br>
            <a:r>
              <a:rPr lang="hu-HU" altLang="hu-HU" sz="2000" smtClean="0">
                <a:solidFill>
                  <a:srgbClr val="FFFF00"/>
                </a:solidFill>
              </a:rPr>
              <a:t>az információ tárolás története</a:t>
            </a:r>
            <a:endParaRPr lang="hu-HU" altLang="hu-HU" sz="2000" smtClean="0">
              <a:solidFill>
                <a:schemeClr val="bg1"/>
              </a:solidFill>
            </a:endParaRPr>
          </a:p>
        </p:txBody>
      </p:sp>
      <p:sp>
        <p:nvSpPr>
          <p:cNvPr id="542723" name="Rectangle 5"/>
          <p:cNvSpPr>
            <a:spLocks noGrp="1" noChangeArrowheads="1"/>
          </p:cNvSpPr>
          <p:nvPr>
            <p:ph type="subTitle" idx="1"/>
          </p:nvPr>
        </p:nvSpPr>
        <p:spPr>
          <a:xfrm>
            <a:off x="4872447" y="6135688"/>
            <a:ext cx="3761966" cy="338137"/>
          </a:xfrm>
        </p:spPr>
        <p:txBody>
          <a:bodyPr/>
          <a:lstStyle/>
          <a:p>
            <a:pPr eaLnBrk="1" hangingPunct="1">
              <a:lnSpc>
                <a:spcPct val="80000"/>
              </a:lnSpc>
            </a:pPr>
            <a:r>
              <a:rPr lang="hu-HU" altLang="hu-HU" sz="1800" dirty="0" smtClean="0"/>
              <a:t>Dr. Kollár Ernő, Dr. Mizsei János</a:t>
            </a:r>
          </a:p>
        </p:txBody>
      </p:sp>
      <p:sp>
        <p:nvSpPr>
          <p:cNvPr id="542724" name="Rectangle 14"/>
          <p:cNvSpPr>
            <a:spLocks noChangeArrowheads="1"/>
          </p:cNvSpPr>
          <p:nvPr/>
        </p:nvSpPr>
        <p:spPr bwMode="auto">
          <a:xfrm>
            <a:off x="2171700" y="6015038"/>
            <a:ext cx="6462713" cy="338137"/>
          </a:xfrm>
          <a:prstGeom prst="rect">
            <a:avLst/>
          </a:prstGeom>
          <a:noFill/>
          <a:ln w="9525">
            <a:noFill/>
            <a:miter lim="800000"/>
            <a:headEnd/>
            <a:tailEnd/>
          </a:ln>
        </p:spPr>
        <p:txBody>
          <a:bodyPr/>
          <a:lstStyle/>
          <a:p>
            <a:pPr>
              <a:lnSpc>
                <a:spcPct val="80000"/>
              </a:lnSpc>
              <a:spcBef>
                <a:spcPct val="20000"/>
              </a:spcBef>
              <a:buClr>
                <a:srgbClr val="910026"/>
              </a:buClr>
              <a:buFont typeface="Arial" charset="0"/>
              <a:buNone/>
            </a:pPr>
            <a:r>
              <a:rPr lang="en-US" altLang="hu-HU">
                <a:solidFill>
                  <a:srgbClr val="02424E"/>
                </a:solidFill>
              </a:rPr>
              <a:t>www.eet.bme.hu</a:t>
            </a:r>
            <a:endParaRPr lang="hu-HU" altLang="hu-HU">
              <a:solidFill>
                <a:srgbClr val="02424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F49F1DBC-06DD-4187-BD9D-0EE45D84650F}"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48939F61-3C80-4969-B95C-C3CAC2883269}" type="slidenum">
              <a:rPr lang="en-US" altLang="hu-HU" smtClean="0"/>
              <a:pPr>
                <a:defRPr/>
              </a:pPr>
              <a:t>10</a:t>
            </a:fld>
            <a:endParaRPr lang="hu-HU" altLang="hu-HU"/>
          </a:p>
        </p:txBody>
      </p:sp>
      <p:pic>
        <p:nvPicPr>
          <p:cNvPr id="6" name="Kép 5"/>
          <p:cNvPicPr>
            <a:picLocks noChangeAspect="1"/>
          </p:cNvPicPr>
          <p:nvPr/>
        </p:nvPicPr>
        <p:blipFill>
          <a:blip r:embed="rId2"/>
          <a:stretch>
            <a:fillRect/>
          </a:stretch>
        </p:blipFill>
        <p:spPr>
          <a:xfrm>
            <a:off x="927463" y="1822013"/>
            <a:ext cx="2481943" cy="3490647"/>
          </a:xfrm>
          <a:prstGeom prst="rect">
            <a:avLst/>
          </a:prstGeom>
        </p:spPr>
      </p:pic>
      <p:sp>
        <p:nvSpPr>
          <p:cNvPr id="4" name="Szövegdoboz 3"/>
          <p:cNvSpPr txBox="1"/>
          <p:nvPr/>
        </p:nvSpPr>
        <p:spPr>
          <a:xfrm>
            <a:off x="613954" y="723662"/>
            <a:ext cx="3735977" cy="584775"/>
          </a:xfrm>
          <a:prstGeom prst="rect">
            <a:avLst/>
          </a:prstGeom>
          <a:noFill/>
        </p:spPr>
        <p:txBody>
          <a:bodyPr wrap="square" rtlCol="0">
            <a:spAutoFit/>
          </a:bodyPr>
          <a:lstStyle/>
          <a:p>
            <a:r>
              <a:rPr lang="hu-HU" sz="3200" dirty="0" smtClean="0">
                <a:solidFill>
                  <a:srgbClr val="C00000"/>
                </a:solidFill>
              </a:rPr>
              <a:t>A „lyukas papír”</a:t>
            </a:r>
            <a:endParaRPr lang="hu-HU" sz="3200" dirty="0">
              <a:solidFill>
                <a:srgbClr val="C00000"/>
              </a:solidFill>
            </a:endParaRPr>
          </a:p>
        </p:txBody>
      </p:sp>
      <p:pic>
        <p:nvPicPr>
          <p:cNvPr id="59802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989" y="850707"/>
            <a:ext cx="4808311" cy="4447688"/>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522514" y="5617029"/>
            <a:ext cx="8503920" cy="369332"/>
          </a:xfrm>
          <a:prstGeom prst="rect">
            <a:avLst/>
          </a:prstGeom>
          <a:noFill/>
        </p:spPr>
        <p:txBody>
          <a:bodyPr wrap="square" rtlCol="0">
            <a:spAutoFit/>
          </a:bodyPr>
          <a:lstStyle/>
          <a:p>
            <a:r>
              <a:rPr lang="hu-HU" dirty="0" smtClean="0"/>
              <a:t>Az 1900-as évek technikája (távírás, telex, számítástechnika, </a:t>
            </a:r>
            <a:r>
              <a:rPr lang="hu-HU" dirty="0" smtClean="0"/>
              <a:t>titkosítás ~1990-ig)</a:t>
            </a:r>
            <a:endParaRPr lang="hu-HU" dirty="0"/>
          </a:p>
        </p:txBody>
      </p:sp>
    </p:spTree>
    <p:extLst>
      <p:ext uri="{BB962C8B-B14F-4D97-AF65-F5344CB8AC3E}">
        <p14:creationId xmlns:p14="http://schemas.microsoft.com/office/powerpoint/2010/main" val="3199545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F49F1DBC-06DD-4187-BD9D-0EE45D84650F}" type="datetime1">
              <a:rPr lang="hu-HU" altLang="hu-HU" smtClean="0"/>
              <a:t>2024. 11. 13.</a:t>
            </a:fld>
            <a:endParaRPr lang="en-US" altLang="hu-HU" dirty="0"/>
          </a:p>
        </p:txBody>
      </p:sp>
      <p:sp>
        <p:nvSpPr>
          <p:cNvPr id="3" name="Dia számának helye 2"/>
          <p:cNvSpPr>
            <a:spLocks noGrp="1"/>
          </p:cNvSpPr>
          <p:nvPr>
            <p:ph type="sldNum" sz="quarter" idx="12"/>
          </p:nvPr>
        </p:nvSpPr>
        <p:spPr/>
        <p:txBody>
          <a:bodyPr/>
          <a:lstStyle/>
          <a:p>
            <a:pPr>
              <a:defRPr/>
            </a:pPr>
            <a:fld id="{48939F61-3C80-4969-B95C-C3CAC2883269}" type="slidenum">
              <a:rPr lang="en-US" altLang="hu-HU" smtClean="0"/>
              <a:pPr>
                <a:defRPr/>
              </a:pPr>
              <a:t>11</a:t>
            </a:fld>
            <a:endParaRPr lang="hu-HU" altLang="hu-HU"/>
          </a:p>
        </p:txBody>
      </p:sp>
      <p:sp>
        <p:nvSpPr>
          <p:cNvPr id="4" name="Szövegdoboz 3"/>
          <p:cNvSpPr txBox="1"/>
          <p:nvPr/>
        </p:nvSpPr>
        <p:spPr>
          <a:xfrm>
            <a:off x="645611" y="153721"/>
            <a:ext cx="3735977" cy="584775"/>
          </a:xfrm>
          <a:prstGeom prst="rect">
            <a:avLst/>
          </a:prstGeom>
          <a:noFill/>
        </p:spPr>
        <p:txBody>
          <a:bodyPr wrap="square" rtlCol="0">
            <a:spAutoFit/>
          </a:bodyPr>
          <a:lstStyle/>
          <a:p>
            <a:r>
              <a:rPr lang="hu-HU" sz="3200" dirty="0" smtClean="0">
                <a:solidFill>
                  <a:srgbClr val="C00000"/>
                </a:solidFill>
              </a:rPr>
              <a:t>A „lyukas papír</a:t>
            </a:r>
            <a:r>
              <a:rPr lang="hu-HU" sz="3200" dirty="0" smtClean="0">
                <a:solidFill>
                  <a:srgbClr val="C00000"/>
                </a:solidFill>
              </a:rPr>
              <a:t>”</a:t>
            </a:r>
            <a:endParaRPr lang="hu-HU" sz="3200" dirty="0">
              <a:solidFill>
                <a:srgbClr val="C00000"/>
              </a:solidFill>
            </a:endParaRPr>
          </a:p>
        </p:txBody>
      </p:sp>
      <p:sp>
        <p:nvSpPr>
          <p:cNvPr id="8" name="Szövegdoboz 7"/>
          <p:cNvSpPr txBox="1"/>
          <p:nvPr/>
        </p:nvSpPr>
        <p:spPr>
          <a:xfrm>
            <a:off x="645611" y="4255121"/>
            <a:ext cx="2944843" cy="923330"/>
          </a:xfrm>
          <a:prstGeom prst="rect">
            <a:avLst/>
          </a:prstGeom>
          <a:noFill/>
        </p:spPr>
        <p:txBody>
          <a:bodyPr wrap="square" rtlCol="0">
            <a:spAutoFit/>
          </a:bodyPr>
          <a:lstStyle/>
          <a:p>
            <a:r>
              <a:rPr lang="hu-HU" dirty="0" smtClean="0"/>
              <a:t>Lyukkártya: pld. egy-egy programsort, vagy adatsort tárol, rendezhető </a:t>
            </a:r>
            <a:endParaRPr lang="hu-HU" dirty="0"/>
          </a:p>
        </p:txBody>
      </p:sp>
      <p:pic>
        <p:nvPicPr>
          <p:cNvPr id="599042" name="Picture 2" descr="Lyukkártya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728" y="397135"/>
            <a:ext cx="19050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599044" name="Picture 4" descr="Lyukkártya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810" y="3540412"/>
            <a:ext cx="4615837" cy="2561127"/>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p:cNvSpPr txBox="1"/>
          <p:nvPr/>
        </p:nvSpPr>
        <p:spPr>
          <a:xfrm>
            <a:off x="1664427" y="5302613"/>
            <a:ext cx="2573383" cy="646331"/>
          </a:xfrm>
          <a:prstGeom prst="rect">
            <a:avLst/>
          </a:prstGeom>
          <a:noFill/>
        </p:spPr>
        <p:txBody>
          <a:bodyPr wrap="square" rtlCol="0">
            <a:spAutoFit/>
          </a:bodyPr>
          <a:lstStyle/>
          <a:p>
            <a:r>
              <a:rPr lang="hu-HU" dirty="0" smtClean="0"/>
              <a:t>Lyukkártya lyukasztó, szortírozó</a:t>
            </a:r>
            <a:endParaRPr lang="hu-HU" dirty="0"/>
          </a:p>
        </p:txBody>
      </p:sp>
      <p:sp>
        <p:nvSpPr>
          <p:cNvPr id="11" name="Szövegdoboz 10"/>
          <p:cNvSpPr txBox="1"/>
          <p:nvPr/>
        </p:nvSpPr>
        <p:spPr>
          <a:xfrm>
            <a:off x="6910251" y="522372"/>
            <a:ext cx="1740830" cy="923330"/>
          </a:xfrm>
          <a:prstGeom prst="rect">
            <a:avLst/>
          </a:prstGeom>
          <a:noFill/>
        </p:spPr>
        <p:txBody>
          <a:bodyPr wrap="square" rtlCol="0">
            <a:spAutoFit/>
          </a:bodyPr>
          <a:lstStyle/>
          <a:p>
            <a:r>
              <a:rPr lang="hu-HU" dirty="0" smtClean="0"/>
              <a:t>Vezérlés: szövőgépek, zenedobozok</a:t>
            </a:r>
            <a:endParaRPr lang="hu-HU" dirty="0"/>
          </a:p>
        </p:txBody>
      </p:sp>
      <p:sp>
        <p:nvSpPr>
          <p:cNvPr id="12" name="Téglalap 11"/>
          <p:cNvSpPr/>
          <p:nvPr/>
        </p:nvSpPr>
        <p:spPr>
          <a:xfrm>
            <a:off x="4833095" y="2123588"/>
            <a:ext cx="3152030" cy="923330"/>
          </a:xfrm>
          <a:prstGeom prst="rect">
            <a:avLst/>
          </a:prstGeom>
        </p:spPr>
        <p:txBody>
          <a:bodyPr wrap="square">
            <a:spAutoFit/>
          </a:bodyPr>
          <a:lstStyle/>
          <a:p>
            <a:r>
              <a:rPr lang="hu-HU" dirty="0" smtClean="0"/>
              <a:t>„Kézi” adatfeldolgozásra is alkalmas </a:t>
            </a:r>
            <a:r>
              <a:rPr lang="hu-HU" dirty="0" smtClean="0"/>
              <a:t>technika (</a:t>
            </a:r>
            <a:r>
              <a:rPr lang="hu-HU" dirty="0" err="1" smtClean="0"/>
              <a:t>Hollerith-től</a:t>
            </a:r>
            <a:r>
              <a:rPr lang="hu-HU" dirty="0" smtClean="0"/>
              <a:t> a könyvtárakig)</a:t>
            </a:r>
            <a:endParaRPr lang="hu-HU" dirty="0"/>
          </a:p>
        </p:txBody>
      </p:sp>
      <p:pic>
        <p:nvPicPr>
          <p:cNvPr id="599052" name="Picture 12" descr="Lyukkártya - árak, akciók, vásárlás olcsón - Vatera.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310" y="264040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p:cNvPicPr>
            <a:picLocks noChangeAspect="1"/>
          </p:cNvPicPr>
          <p:nvPr/>
        </p:nvPicPr>
        <p:blipFill>
          <a:blip r:embed="rId5"/>
          <a:stretch>
            <a:fillRect/>
          </a:stretch>
        </p:blipFill>
        <p:spPr>
          <a:xfrm>
            <a:off x="393822" y="1119508"/>
            <a:ext cx="3448420" cy="1650411"/>
          </a:xfrm>
          <a:prstGeom prst="rect">
            <a:avLst/>
          </a:prstGeom>
        </p:spPr>
      </p:pic>
    </p:spTree>
    <p:extLst>
      <p:ext uri="{BB962C8B-B14F-4D97-AF65-F5344CB8AC3E}">
        <p14:creationId xmlns:p14="http://schemas.microsoft.com/office/powerpoint/2010/main" val="3116555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F49F1DBC-06DD-4187-BD9D-0EE45D84650F}"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48939F61-3C80-4969-B95C-C3CAC2883269}" type="slidenum">
              <a:rPr lang="en-US" altLang="hu-HU" smtClean="0"/>
              <a:pPr>
                <a:defRPr/>
              </a:pPr>
              <a:t>12</a:t>
            </a:fld>
            <a:endParaRPr lang="hu-HU" altLang="hu-HU"/>
          </a:p>
        </p:txBody>
      </p:sp>
      <p:pic>
        <p:nvPicPr>
          <p:cNvPr id="10" name="Kép 9"/>
          <p:cNvPicPr>
            <a:picLocks noChangeAspect="1"/>
          </p:cNvPicPr>
          <p:nvPr/>
        </p:nvPicPr>
        <p:blipFill>
          <a:blip r:embed="rId2"/>
          <a:stretch>
            <a:fillRect/>
          </a:stretch>
        </p:blipFill>
        <p:spPr>
          <a:xfrm>
            <a:off x="778136" y="2099631"/>
            <a:ext cx="1625646" cy="2442863"/>
          </a:xfrm>
          <a:prstGeom prst="rect">
            <a:avLst/>
          </a:prstGeom>
        </p:spPr>
      </p:pic>
      <p:sp>
        <p:nvSpPr>
          <p:cNvPr id="4" name="Szövegdoboz 3"/>
          <p:cNvSpPr txBox="1"/>
          <p:nvPr/>
        </p:nvSpPr>
        <p:spPr>
          <a:xfrm>
            <a:off x="927463" y="692331"/>
            <a:ext cx="7057662" cy="584775"/>
          </a:xfrm>
          <a:prstGeom prst="rect">
            <a:avLst/>
          </a:prstGeom>
          <a:noFill/>
        </p:spPr>
        <p:txBody>
          <a:bodyPr wrap="square" rtlCol="0">
            <a:spAutoFit/>
          </a:bodyPr>
          <a:lstStyle/>
          <a:p>
            <a:r>
              <a:rPr lang="hu-HU" sz="3200" dirty="0" smtClean="0">
                <a:solidFill>
                  <a:srgbClr val="C00000"/>
                </a:solidFill>
              </a:rPr>
              <a:t>A „lyukas papír” hétköznapjainkban</a:t>
            </a:r>
            <a:endParaRPr lang="hu-HU" sz="3200" dirty="0">
              <a:solidFill>
                <a:srgbClr val="C00000"/>
              </a:solidFill>
            </a:endParaRPr>
          </a:p>
        </p:txBody>
      </p:sp>
      <p:pic>
        <p:nvPicPr>
          <p:cNvPr id="598018" name="Picture 2" descr="https://static.bkv.hu/images/articles/tiny/5485_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583" y="2099631"/>
            <a:ext cx="3083222" cy="2198563"/>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778135" y="4799132"/>
            <a:ext cx="4055121" cy="1323439"/>
          </a:xfrm>
          <a:prstGeom prst="rect">
            <a:avLst/>
          </a:prstGeom>
        </p:spPr>
        <p:txBody>
          <a:bodyPr wrap="square">
            <a:spAutoFit/>
          </a:bodyPr>
          <a:lstStyle/>
          <a:p>
            <a:r>
              <a:rPr lang="hu-HU" sz="1600" dirty="0">
                <a:solidFill>
                  <a:srgbClr val="00316F"/>
                </a:solidFill>
                <a:latin typeface="poppins"/>
              </a:rPr>
              <a:t>1968-ban, a BKV megalakulásával létrejött a kalauz nélküli közlekedés. Ekkortól az utasoknak a menetjegyet előre kellett megváltani, és a járműveken elhelyezett érvényesítő készülékkel kezelni.</a:t>
            </a:r>
            <a:endParaRPr lang="hu-HU" sz="1600" dirty="0"/>
          </a:p>
        </p:txBody>
      </p:sp>
      <p:pic>
        <p:nvPicPr>
          <p:cNvPr id="600066" name="Picture 2" descr="https://ajovomultja.hu/sites/default/files/content_images/article_lyukkartya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034" y="2099630"/>
            <a:ext cx="2993322" cy="352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104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pPr>
              <a:defRPr/>
            </a:pPr>
            <a:fld id="{E01C62DD-223C-4464-9908-FFC35259B743}" type="slidenum">
              <a:rPr lang="en-US" altLang="hu-HU" smtClean="0"/>
              <a:pPr>
                <a:defRPr/>
              </a:pPr>
              <a:t>13</a:t>
            </a:fld>
            <a:endParaRPr lang="hu-HU" altLang="hu-HU"/>
          </a:p>
        </p:txBody>
      </p:sp>
      <p:pic>
        <p:nvPicPr>
          <p:cNvPr id="551940" name="Picture 2" descr="https://upload.wikimedia.org/wikipedia/commons/thumb/8/82/CharlesBabbage.jpg/250px-CharlesBabbage.jpg"/>
          <p:cNvPicPr>
            <a:picLocks noChangeAspect="1" noChangeArrowheads="1"/>
          </p:cNvPicPr>
          <p:nvPr/>
        </p:nvPicPr>
        <p:blipFill>
          <a:blip r:embed="rId2"/>
          <a:srcRect/>
          <a:stretch>
            <a:fillRect/>
          </a:stretch>
        </p:blipFill>
        <p:spPr bwMode="auto">
          <a:xfrm>
            <a:off x="6496050" y="311150"/>
            <a:ext cx="2381250" cy="2819400"/>
          </a:xfrm>
          <a:prstGeom prst="rect">
            <a:avLst/>
          </a:prstGeom>
          <a:noFill/>
          <a:ln w="9525">
            <a:noFill/>
            <a:miter lim="800000"/>
            <a:headEnd/>
            <a:tailEnd/>
          </a:ln>
        </p:spPr>
      </p:pic>
      <p:sp>
        <p:nvSpPr>
          <p:cNvPr id="5" name="Szövegdoboz 4"/>
          <p:cNvSpPr txBox="1"/>
          <p:nvPr/>
        </p:nvSpPr>
        <p:spPr>
          <a:xfrm>
            <a:off x="652463" y="2239963"/>
            <a:ext cx="6389687" cy="4154487"/>
          </a:xfrm>
          <a:prstGeom prst="rect">
            <a:avLst/>
          </a:prstGeom>
          <a:noFill/>
        </p:spPr>
        <p:txBody>
          <a:bodyPr>
            <a:spAutoFit/>
          </a:bodyPr>
          <a:lstStyle/>
          <a:p>
            <a:pPr>
              <a:defRPr/>
            </a:pPr>
            <a:r>
              <a:rPr lang="hu-HU" dirty="0"/>
              <a:t>Aminek minden programozható számológépnek meg kell felelnie:</a:t>
            </a:r>
          </a:p>
          <a:p>
            <a:pPr>
              <a:defRPr/>
            </a:pPr>
            <a:endParaRPr lang="hu-HU" dirty="0"/>
          </a:p>
          <a:p>
            <a:pPr marL="285750" indent="-285750">
              <a:buFont typeface="Arial" panose="020B0604020202020204" pitchFamily="34" charset="0"/>
              <a:buChar char="•"/>
              <a:defRPr/>
            </a:pPr>
            <a:r>
              <a:rPr lang="hu-HU" sz="1600" dirty="0">
                <a:solidFill>
                  <a:schemeClr val="accent2">
                    <a:lumMod val="40000"/>
                    <a:lumOff val="60000"/>
                  </a:schemeClr>
                </a:solidFill>
              </a:rPr>
              <a:t>ne kelljen mindig beállítani a számokat, meg lehessen adni egyszerre az összes számot és műveletet (ez például a lyukkártya segítségével oldható meg);</a:t>
            </a:r>
          </a:p>
          <a:p>
            <a:pPr marL="285750" indent="-285750">
              <a:buFont typeface="Arial" panose="020B0604020202020204" pitchFamily="34" charset="0"/>
              <a:buChar char="•"/>
              <a:defRPr/>
            </a:pPr>
            <a:r>
              <a:rPr lang="hu-HU" sz="1600" dirty="0">
                <a:solidFill>
                  <a:schemeClr val="accent2">
                    <a:lumMod val="40000"/>
                    <a:lumOff val="60000"/>
                  </a:schemeClr>
                </a:solidFill>
              </a:rPr>
              <a:t>legyen utasítás (a művelet a lyukkártyán);</a:t>
            </a:r>
          </a:p>
          <a:p>
            <a:pPr marL="285750" indent="-285750">
              <a:buFont typeface="Arial" panose="020B0604020202020204" pitchFamily="34" charset="0"/>
              <a:buChar char="•"/>
              <a:defRPr/>
            </a:pPr>
            <a:r>
              <a:rPr lang="hu-HU" sz="1600" dirty="0">
                <a:solidFill>
                  <a:schemeClr val="accent2">
                    <a:lumMod val="40000"/>
                    <a:lumOff val="60000"/>
                  </a:schemeClr>
                </a:solidFill>
              </a:rPr>
              <a:t>legyen külső programvezérlés (a lyukkártyákon tárolt utasítássorozat, a program);</a:t>
            </a:r>
          </a:p>
          <a:p>
            <a:pPr marL="285750" indent="-285750">
              <a:buFont typeface="Arial" panose="020B0604020202020204" pitchFamily="34" charset="0"/>
              <a:buChar char="•"/>
              <a:defRPr/>
            </a:pPr>
            <a:r>
              <a:rPr lang="hu-HU" sz="1600" dirty="0"/>
              <a:t>legyen </a:t>
            </a:r>
            <a:r>
              <a:rPr lang="hu-HU" sz="1600" i="1" dirty="0"/>
              <a:t>bemeneti egység</a:t>
            </a:r>
            <a:r>
              <a:rPr lang="hu-HU" sz="1600" dirty="0"/>
              <a:t> (ez a lyukkártyát olvasó berendezés);</a:t>
            </a:r>
          </a:p>
          <a:p>
            <a:pPr marL="285750" indent="-285750">
              <a:buFont typeface="Arial" panose="020B0604020202020204" pitchFamily="34" charset="0"/>
              <a:buChar char="•"/>
              <a:defRPr/>
            </a:pPr>
            <a:r>
              <a:rPr lang="hu-HU" sz="1600" dirty="0">
                <a:solidFill>
                  <a:schemeClr val="accent2">
                    <a:lumMod val="40000"/>
                    <a:lumOff val="60000"/>
                  </a:schemeClr>
                </a:solidFill>
              </a:rPr>
              <a:t>legyen olyan egység, amely a kiindulási és a keletkezett számokat tárolja </a:t>
            </a:r>
            <a:r>
              <a:rPr lang="hu-HU" sz="1600" i="1" dirty="0">
                <a:solidFill>
                  <a:schemeClr val="accent2">
                    <a:lumMod val="40000"/>
                    <a:lumOff val="60000"/>
                  </a:schemeClr>
                </a:solidFill>
              </a:rPr>
              <a:t>(memória);</a:t>
            </a:r>
            <a:endParaRPr lang="hu-HU" sz="1600" dirty="0">
              <a:solidFill>
                <a:schemeClr val="accent2">
                  <a:lumMod val="40000"/>
                  <a:lumOff val="60000"/>
                </a:schemeClr>
              </a:solidFill>
            </a:endParaRPr>
          </a:p>
          <a:p>
            <a:pPr marL="285750" indent="-285750">
              <a:buFont typeface="Arial" panose="020B0604020202020204" pitchFamily="34" charset="0"/>
              <a:buChar char="•"/>
              <a:defRPr/>
            </a:pPr>
            <a:r>
              <a:rPr lang="hu-HU" sz="1600" dirty="0"/>
              <a:t>legyen </a:t>
            </a:r>
            <a:r>
              <a:rPr lang="hu-HU" sz="1600" i="1" dirty="0"/>
              <a:t>aritmetikai egység,</a:t>
            </a:r>
            <a:r>
              <a:rPr lang="hu-HU" sz="1600" dirty="0"/>
              <a:t> amely számológépen belül a műveleteket végzi el;</a:t>
            </a:r>
          </a:p>
          <a:p>
            <a:pPr marL="285750" indent="-285750">
              <a:buFont typeface="Arial" panose="020B0604020202020204" pitchFamily="34" charset="0"/>
              <a:buChar char="•"/>
              <a:defRPr/>
            </a:pPr>
            <a:r>
              <a:rPr lang="hu-HU" sz="1600" dirty="0"/>
              <a:t>legyen </a:t>
            </a:r>
            <a:r>
              <a:rPr lang="hu-HU" sz="1600" i="1" dirty="0"/>
              <a:t>kimeneti egység</a:t>
            </a:r>
            <a:r>
              <a:rPr lang="hu-HU" sz="1600" dirty="0"/>
              <a:t> (a gép nyomtassa ki az eredményt).</a:t>
            </a:r>
          </a:p>
          <a:p>
            <a:pPr>
              <a:defRPr/>
            </a:pPr>
            <a:endParaRPr lang="hu-HU" dirty="0"/>
          </a:p>
        </p:txBody>
      </p:sp>
      <p:sp>
        <p:nvSpPr>
          <p:cNvPr id="551942" name="Szövegdoboz 6"/>
          <p:cNvSpPr txBox="1">
            <a:spLocks noChangeArrowheads="1"/>
          </p:cNvSpPr>
          <p:nvPr/>
        </p:nvSpPr>
        <p:spPr bwMode="auto">
          <a:xfrm>
            <a:off x="6885394" y="3230563"/>
            <a:ext cx="2101850" cy="646112"/>
          </a:xfrm>
          <a:prstGeom prst="rect">
            <a:avLst/>
          </a:prstGeom>
          <a:noFill/>
          <a:ln w="9525">
            <a:noFill/>
            <a:miter lim="800000"/>
            <a:headEnd/>
            <a:tailEnd/>
          </a:ln>
        </p:spPr>
        <p:txBody>
          <a:bodyPr>
            <a:spAutoFit/>
          </a:bodyPr>
          <a:lstStyle/>
          <a:p>
            <a:pPr algn="ctr"/>
            <a:r>
              <a:rPr lang="hu-HU" b="1" dirty="0"/>
              <a:t>Charles </a:t>
            </a:r>
            <a:r>
              <a:rPr lang="hu-HU" b="1" dirty="0" err="1"/>
              <a:t>Babbage</a:t>
            </a:r>
            <a:endParaRPr lang="hu-HU" b="1" dirty="0"/>
          </a:p>
          <a:p>
            <a:pPr algn="ctr"/>
            <a:r>
              <a:rPr lang="hu-HU" b="1" dirty="0"/>
              <a:t>1791-1871</a:t>
            </a:r>
            <a:endParaRPr lang="hu-HU" dirty="0"/>
          </a:p>
        </p:txBody>
      </p:sp>
      <p:pic>
        <p:nvPicPr>
          <p:cNvPr id="551943" name="Picture 2" descr="https://upload.wikimedia.org/wikipedia/commons/thumb/0/09/050114_2529_difference.jpg/220px-050114_2529_difference.jpg"/>
          <p:cNvPicPr>
            <a:picLocks noChangeAspect="1" noChangeArrowheads="1"/>
          </p:cNvPicPr>
          <p:nvPr/>
        </p:nvPicPr>
        <p:blipFill>
          <a:blip r:embed="rId3"/>
          <a:srcRect/>
          <a:stretch>
            <a:fillRect/>
          </a:stretch>
        </p:blipFill>
        <p:spPr bwMode="auto">
          <a:xfrm>
            <a:off x="3790950" y="490538"/>
            <a:ext cx="2095500" cy="1571625"/>
          </a:xfrm>
          <a:prstGeom prst="rect">
            <a:avLst/>
          </a:prstGeom>
          <a:noFill/>
          <a:ln w="9525">
            <a:noFill/>
            <a:miter lim="800000"/>
            <a:headEnd/>
            <a:tailEnd/>
          </a:ln>
        </p:spPr>
      </p:pic>
      <p:pic>
        <p:nvPicPr>
          <p:cNvPr id="551944" name="Picture 8" descr="undefined"/>
          <p:cNvPicPr>
            <a:picLocks noChangeAspect="1" noChangeArrowheads="1"/>
          </p:cNvPicPr>
          <p:nvPr/>
        </p:nvPicPr>
        <p:blipFill>
          <a:blip r:embed="rId4"/>
          <a:srcRect/>
          <a:stretch>
            <a:fillRect/>
          </a:stretch>
        </p:blipFill>
        <p:spPr bwMode="auto">
          <a:xfrm>
            <a:off x="6796088" y="4270375"/>
            <a:ext cx="2192337" cy="1614488"/>
          </a:xfrm>
          <a:prstGeom prst="rect">
            <a:avLst/>
          </a:prstGeom>
          <a:noFill/>
          <a:ln w="9525">
            <a:noFill/>
            <a:miter lim="800000"/>
            <a:headEnd/>
            <a:tailEnd/>
          </a:ln>
        </p:spPr>
      </p:pic>
      <p:sp>
        <p:nvSpPr>
          <p:cNvPr id="551945" name="Téglalap 8"/>
          <p:cNvSpPr>
            <a:spLocks noChangeArrowheads="1"/>
          </p:cNvSpPr>
          <p:nvPr/>
        </p:nvSpPr>
        <p:spPr bwMode="auto">
          <a:xfrm>
            <a:off x="652463" y="584200"/>
            <a:ext cx="3009900" cy="954088"/>
          </a:xfrm>
          <a:prstGeom prst="rect">
            <a:avLst/>
          </a:prstGeom>
          <a:noFill/>
          <a:ln w="9525">
            <a:noFill/>
            <a:miter lim="800000"/>
            <a:headEnd/>
            <a:tailEnd/>
          </a:ln>
        </p:spPr>
        <p:txBody>
          <a:bodyPr>
            <a:spAutoFit/>
          </a:bodyPr>
          <a:lstStyle/>
          <a:p>
            <a:r>
              <a:rPr lang="hu-HU" sz="2800">
                <a:solidFill>
                  <a:srgbClr val="910026"/>
                </a:solidFill>
              </a:rPr>
              <a:t>A programozható számítógép </a:t>
            </a:r>
          </a:p>
        </p:txBody>
      </p:sp>
      <p:sp>
        <p:nvSpPr>
          <p:cNvPr id="6" name="Dátum helye 5"/>
          <p:cNvSpPr>
            <a:spLocks noGrp="1"/>
          </p:cNvSpPr>
          <p:nvPr>
            <p:ph type="dt" sz="half" idx="10"/>
          </p:nvPr>
        </p:nvSpPr>
        <p:spPr/>
        <p:txBody>
          <a:bodyPr/>
          <a:lstStyle/>
          <a:p>
            <a:pPr>
              <a:defRPr/>
            </a:pPr>
            <a:fld id="{760FF35E-29EB-4873-BDF0-143F1AB25609}" type="datetime1">
              <a:rPr lang="hu-HU" altLang="hu-HU" smtClean="0"/>
              <a:t>2024. 11. 13.</a:t>
            </a:fld>
            <a:endParaRPr lang="en-US" altLang="hu-HU"/>
          </a:p>
        </p:txBody>
      </p:sp>
      <p:sp>
        <p:nvSpPr>
          <p:cNvPr id="12" name="Téglalap 11"/>
          <p:cNvSpPr/>
          <p:nvPr/>
        </p:nvSpPr>
        <p:spPr>
          <a:xfrm rot="19583630">
            <a:off x="967806" y="2976164"/>
            <a:ext cx="7365607"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elválik</a:t>
            </a:r>
            <a:endParaRPr lang="hu-HU" sz="2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églalap 4"/>
          <p:cNvSpPr/>
          <p:nvPr/>
        </p:nvSpPr>
        <p:spPr bwMode="auto">
          <a:xfrm>
            <a:off x="805520" y="713720"/>
            <a:ext cx="4197554" cy="1075891"/>
          </a:xfrm>
          <a:prstGeom prst="rect">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85000"/>
              </a:lnSpc>
              <a:spcBef>
                <a:spcPct val="25000"/>
              </a:spcBef>
              <a:spcAft>
                <a:spcPct val="0"/>
              </a:spcAft>
              <a:buClrTx/>
              <a:buSzTx/>
              <a:buFontTx/>
              <a:buNone/>
              <a:tabLst/>
            </a:pPr>
            <a:endParaRPr kumimoji="0" lang="hu-HU" sz="1800" b="0" i="0" u="none" strike="noStrike" cap="none" normalizeH="0" baseline="0" smtClean="0">
              <a:ln>
                <a:noFill/>
              </a:ln>
              <a:solidFill>
                <a:schemeClr val="tx1"/>
              </a:solidFill>
              <a:effectLst/>
              <a:latin typeface="Arial" charset="0"/>
            </a:endParaRPr>
          </a:p>
        </p:txBody>
      </p:sp>
      <p:sp>
        <p:nvSpPr>
          <p:cNvPr id="4" name="Dia számának helye 3"/>
          <p:cNvSpPr>
            <a:spLocks noGrp="1"/>
          </p:cNvSpPr>
          <p:nvPr>
            <p:ph type="sldNum" sz="quarter" idx="12"/>
          </p:nvPr>
        </p:nvSpPr>
        <p:spPr/>
        <p:txBody>
          <a:bodyPr/>
          <a:lstStyle/>
          <a:p>
            <a:pPr>
              <a:defRPr/>
            </a:pPr>
            <a:fld id="{2163598B-59D3-4A57-B182-04A7A4016586}" type="slidenum">
              <a:rPr lang="en-US" altLang="hu-HU" smtClean="0"/>
              <a:pPr>
                <a:defRPr/>
              </a:pPr>
              <a:t>14</a:t>
            </a:fld>
            <a:endParaRPr lang="hu-HU" altLang="hu-HU"/>
          </a:p>
        </p:txBody>
      </p:sp>
      <p:sp>
        <p:nvSpPr>
          <p:cNvPr id="560131" name="Téglalap 4"/>
          <p:cNvSpPr>
            <a:spLocks noChangeArrowheads="1"/>
          </p:cNvSpPr>
          <p:nvPr/>
        </p:nvSpPr>
        <p:spPr bwMode="auto">
          <a:xfrm>
            <a:off x="684213" y="190500"/>
            <a:ext cx="8459787" cy="523220"/>
          </a:xfrm>
          <a:prstGeom prst="rect">
            <a:avLst/>
          </a:prstGeom>
          <a:noFill/>
          <a:ln w="9525">
            <a:noFill/>
            <a:miter lim="800000"/>
            <a:headEnd/>
            <a:tailEnd/>
          </a:ln>
        </p:spPr>
        <p:txBody>
          <a:bodyPr>
            <a:spAutoFit/>
          </a:bodyPr>
          <a:lstStyle/>
          <a:p>
            <a:r>
              <a:rPr lang="hu-HU" sz="2800" b="1" dirty="0">
                <a:solidFill>
                  <a:srgbClr val="910026"/>
                </a:solidFill>
              </a:rPr>
              <a:t>Neumann </a:t>
            </a:r>
            <a:r>
              <a:rPr lang="hu-HU" sz="2800" b="1" dirty="0" smtClean="0">
                <a:solidFill>
                  <a:srgbClr val="910026"/>
                </a:solidFill>
              </a:rPr>
              <a:t>elv: adat</a:t>
            </a:r>
            <a:r>
              <a:rPr lang="hu-HU" sz="2800" b="1" dirty="0" smtClean="0">
                <a:solidFill>
                  <a:srgbClr val="FF0000"/>
                </a:solidFill>
              </a:rPr>
              <a:t>tárolás</a:t>
            </a:r>
            <a:r>
              <a:rPr lang="hu-HU" sz="2800" b="1" dirty="0" smtClean="0">
                <a:solidFill>
                  <a:srgbClr val="910026"/>
                </a:solidFill>
              </a:rPr>
              <a:t> és program</a:t>
            </a:r>
            <a:r>
              <a:rPr lang="hu-HU" sz="2800" b="1" dirty="0" smtClean="0">
                <a:solidFill>
                  <a:srgbClr val="FF0000"/>
                </a:solidFill>
              </a:rPr>
              <a:t>tárolás</a:t>
            </a:r>
            <a:endParaRPr lang="hu-HU" sz="2800" dirty="0">
              <a:solidFill>
                <a:srgbClr val="FF0000"/>
              </a:solidFill>
            </a:endParaRPr>
          </a:p>
        </p:txBody>
      </p:sp>
      <p:pic>
        <p:nvPicPr>
          <p:cNvPr id="560132" name="Picture 3" descr="Az 1940-es években"/>
          <p:cNvPicPr>
            <a:picLocks noChangeAspect="1" noChangeArrowheads="1"/>
          </p:cNvPicPr>
          <p:nvPr/>
        </p:nvPicPr>
        <p:blipFill>
          <a:blip r:embed="rId2"/>
          <a:srcRect/>
          <a:stretch>
            <a:fillRect/>
          </a:stretch>
        </p:blipFill>
        <p:spPr bwMode="auto">
          <a:xfrm>
            <a:off x="5969726" y="991395"/>
            <a:ext cx="2611505" cy="3384510"/>
          </a:xfrm>
          <a:prstGeom prst="rect">
            <a:avLst/>
          </a:prstGeom>
          <a:noFill/>
          <a:ln w="9525">
            <a:noFill/>
            <a:miter lim="800000"/>
            <a:headEnd/>
            <a:tailEnd/>
          </a:ln>
        </p:spPr>
      </p:pic>
      <p:sp>
        <p:nvSpPr>
          <p:cNvPr id="560133" name="Téglalap 1"/>
          <p:cNvSpPr>
            <a:spLocks noChangeArrowheads="1"/>
          </p:cNvSpPr>
          <p:nvPr/>
        </p:nvSpPr>
        <p:spPr bwMode="auto">
          <a:xfrm>
            <a:off x="6407149" y="4454182"/>
            <a:ext cx="1966913" cy="647700"/>
          </a:xfrm>
          <a:prstGeom prst="rect">
            <a:avLst/>
          </a:prstGeom>
          <a:noFill/>
          <a:ln w="9525">
            <a:noFill/>
            <a:miter lim="800000"/>
            <a:headEnd/>
            <a:tailEnd/>
          </a:ln>
        </p:spPr>
        <p:txBody>
          <a:bodyPr wrap="none">
            <a:spAutoFit/>
          </a:bodyPr>
          <a:lstStyle/>
          <a:p>
            <a:pPr algn="ctr"/>
            <a:r>
              <a:rPr lang="hu-HU" b="1" dirty="0">
                <a:solidFill>
                  <a:srgbClr val="000000"/>
                </a:solidFill>
              </a:rPr>
              <a:t>Neumann János</a:t>
            </a:r>
          </a:p>
          <a:p>
            <a:pPr algn="ctr"/>
            <a:r>
              <a:rPr lang="hu-HU" b="1" dirty="0">
                <a:solidFill>
                  <a:srgbClr val="000000"/>
                </a:solidFill>
              </a:rPr>
              <a:t>1903-1957</a:t>
            </a:r>
            <a:endParaRPr lang="hu-HU" dirty="0"/>
          </a:p>
        </p:txBody>
      </p:sp>
      <p:pic>
        <p:nvPicPr>
          <p:cNvPr id="560134" name="Picture 5" descr="undefined"/>
          <p:cNvPicPr>
            <a:picLocks noChangeAspect="1" noChangeArrowheads="1"/>
          </p:cNvPicPr>
          <p:nvPr/>
        </p:nvPicPr>
        <p:blipFill>
          <a:blip r:embed="rId3"/>
          <a:srcRect/>
          <a:stretch>
            <a:fillRect/>
          </a:stretch>
        </p:blipFill>
        <p:spPr bwMode="auto">
          <a:xfrm>
            <a:off x="992777" y="893763"/>
            <a:ext cx="4158343" cy="3961600"/>
          </a:xfrm>
          <a:prstGeom prst="rect">
            <a:avLst/>
          </a:prstGeom>
          <a:noFill/>
          <a:ln w="9525">
            <a:noFill/>
            <a:miter lim="800000"/>
            <a:headEnd/>
            <a:tailEnd/>
          </a:ln>
        </p:spPr>
      </p:pic>
      <p:sp>
        <p:nvSpPr>
          <p:cNvPr id="2" name="Dátum helye 1"/>
          <p:cNvSpPr>
            <a:spLocks noGrp="1"/>
          </p:cNvSpPr>
          <p:nvPr>
            <p:ph type="dt" sz="half" idx="10"/>
          </p:nvPr>
        </p:nvSpPr>
        <p:spPr/>
        <p:txBody>
          <a:bodyPr/>
          <a:lstStyle/>
          <a:p>
            <a:pPr>
              <a:defRPr/>
            </a:pPr>
            <a:fld id="{CE03E52D-8583-47E1-B546-215AF8339D06}" type="datetime1">
              <a:rPr lang="hu-HU" altLang="hu-HU" smtClean="0"/>
              <a:t>2024. 11. 13.</a:t>
            </a:fld>
            <a:endParaRPr lang="en-US" altLang="hu-HU"/>
          </a:p>
        </p:txBody>
      </p:sp>
      <p:sp>
        <p:nvSpPr>
          <p:cNvPr id="3" name="Szövegdoboz 2"/>
          <p:cNvSpPr txBox="1"/>
          <p:nvPr/>
        </p:nvSpPr>
        <p:spPr>
          <a:xfrm>
            <a:off x="805520" y="5551715"/>
            <a:ext cx="8071780" cy="646331"/>
          </a:xfrm>
          <a:prstGeom prst="rect">
            <a:avLst/>
          </a:prstGeom>
          <a:noFill/>
        </p:spPr>
        <p:txBody>
          <a:bodyPr wrap="square" rtlCol="0">
            <a:spAutoFit/>
          </a:bodyPr>
          <a:lstStyle/>
          <a:p>
            <a:r>
              <a:rPr lang="hu-HU" dirty="0" smtClean="0"/>
              <a:t>Lényegében </a:t>
            </a:r>
            <a:r>
              <a:rPr lang="hu-HU" b="1" dirty="0"/>
              <a:t>Charles </a:t>
            </a:r>
            <a:r>
              <a:rPr lang="hu-HU" b="1" dirty="0" err="1" smtClean="0"/>
              <a:t>Babbage</a:t>
            </a:r>
            <a:r>
              <a:rPr lang="hu-HU" b="1" dirty="0" smtClean="0"/>
              <a:t> </a:t>
            </a:r>
            <a:r>
              <a:rPr lang="hu-HU" dirty="0" smtClean="0"/>
              <a:t>kritériumai blokkdiagramban megfogalmazva</a:t>
            </a:r>
            <a:endParaRPr lang="hu-HU" dirty="0"/>
          </a:p>
          <a:p>
            <a:r>
              <a:rPr lang="hu-HU" dirty="0" smtClean="0"/>
              <a:t> </a:t>
            </a:r>
            <a:endParaRPr lang="hu-H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quarter" idx="10"/>
          </p:nvPr>
        </p:nvSpPr>
        <p:spPr/>
        <p:txBody>
          <a:bodyPr/>
          <a:lstStyle/>
          <a:p>
            <a:pPr>
              <a:defRPr/>
            </a:pPr>
            <a:fld id="{59C6234C-7579-4679-AC4D-F9802454BCB5}" type="datetime1">
              <a:rPr lang="hu-HU" altLang="hu-HU" smtClean="0"/>
              <a:t>2024. 11. 13.</a:t>
            </a:fld>
            <a:endParaRPr lang="en-US" altLang="hu-HU"/>
          </a:p>
        </p:txBody>
      </p:sp>
      <p:sp>
        <p:nvSpPr>
          <p:cNvPr id="4" name="Dia számának helye 3"/>
          <p:cNvSpPr>
            <a:spLocks noGrp="1"/>
          </p:cNvSpPr>
          <p:nvPr>
            <p:ph type="sldNum" sz="quarter" idx="12"/>
          </p:nvPr>
        </p:nvSpPr>
        <p:spPr/>
        <p:txBody>
          <a:bodyPr/>
          <a:lstStyle/>
          <a:p>
            <a:pPr>
              <a:defRPr/>
            </a:pPr>
            <a:fld id="{4339DF75-8881-4C09-8DA8-87EEE9C0341B}" type="slidenum">
              <a:rPr lang="en-US" altLang="hu-HU" smtClean="0"/>
              <a:pPr>
                <a:defRPr/>
              </a:pPr>
              <a:t>15</a:t>
            </a:fld>
            <a:endParaRPr lang="hu-HU" altLang="hu-HU"/>
          </a:p>
        </p:txBody>
      </p:sp>
      <p:sp>
        <p:nvSpPr>
          <p:cNvPr id="5" name="Téglalap 4"/>
          <p:cNvSpPr/>
          <p:nvPr/>
        </p:nvSpPr>
        <p:spPr>
          <a:xfrm>
            <a:off x="457200" y="1038453"/>
            <a:ext cx="8667585" cy="4401205"/>
          </a:xfrm>
          <a:prstGeom prst="rect">
            <a:avLst/>
          </a:prstGeom>
        </p:spPr>
        <p:txBody>
          <a:bodyPr wrap="square">
            <a:spAutoFit/>
          </a:bodyPr>
          <a:lstStyle/>
          <a:p>
            <a:pPr>
              <a:buFont typeface="Arial" panose="020B0604020202020204" pitchFamily="34" charset="0"/>
              <a:buChar char="•"/>
            </a:pPr>
            <a:r>
              <a:rPr lang="hu-HU" sz="2000" dirty="0">
                <a:solidFill>
                  <a:srgbClr val="202122"/>
                </a:solidFill>
                <a:latin typeface="Arial" panose="020B0604020202020204" pitchFamily="34" charset="0"/>
              </a:rPr>
              <a:t>elsődleges, másodlagos vagy harmadlagos tároló</a:t>
            </a:r>
          </a:p>
          <a:p>
            <a:pPr>
              <a:buFont typeface="Arial" panose="020B0604020202020204" pitchFamily="34" charset="0"/>
              <a:buChar char="•"/>
            </a:pPr>
            <a:endParaRPr lang="hu-HU" sz="2000" dirty="0">
              <a:solidFill>
                <a:srgbClr val="202122"/>
              </a:solidFill>
              <a:latin typeface="Arial" panose="020B0604020202020204" pitchFamily="34" charset="0"/>
            </a:endParaRPr>
          </a:p>
          <a:p>
            <a:pPr>
              <a:buFont typeface="Arial" panose="020B0604020202020204" pitchFamily="34" charset="0"/>
              <a:buChar char="•"/>
            </a:pPr>
            <a:r>
              <a:rPr lang="hu-HU" sz="2000" dirty="0">
                <a:solidFill>
                  <a:srgbClr val="202122"/>
                </a:solidFill>
                <a:latin typeface="Arial" panose="020B0604020202020204" pitchFamily="34" charset="0"/>
              </a:rPr>
              <a:t>maradandó vagy nem maradandó tároló (</a:t>
            </a:r>
            <a:r>
              <a:rPr lang="hu-HU" sz="2000" dirty="0" err="1">
                <a:solidFill>
                  <a:srgbClr val="202122"/>
                </a:solidFill>
                <a:latin typeface="Arial" panose="020B0604020202020204" pitchFamily="34" charset="0"/>
              </a:rPr>
              <a:t>volatil</a:t>
            </a:r>
            <a:r>
              <a:rPr lang="hu-HU" sz="2000" dirty="0">
                <a:solidFill>
                  <a:srgbClr val="202122"/>
                </a:solidFill>
                <a:latin typeface="Arial" panose="020B0604020202020204" pitchFamily="34" charset="0"/>
              </a:rPr>
              <a:t>, </a:t>
            </a:r>
            <a:r>
              <a:rPr lang="hu-HU" sz="2000" dirty="0" err="1" smtClean="0">
                <a:solidFill>
                  <a:srgbClr val="202122"/>
                </a:solidFill>
                <a:latin typeface="Arial" panose="020B0604020202020204" pitchFamily="34" charset="0"/>
              </a:rPr>
              <a:t>nonvolatil</a:t>
            </a:r>
            <a:r>
              <a:rPr lang="hu-HU" sz="2000" dirty="0" smtClean="0">
                <a:solidFill>
                  <a:srgbClr val="202122"/>
                </a:solidFill>
                <a:latin typeface="Arial" panose="020B0604020202020204" pitchFamily="34" charset="0"/>
              </a:rPr>
              <a:t>-&gt;tápfeszültség)</a:t>
            </a:r>
            <a:endParaRPr lang="hu-HU" sz="2000" dirty="0">
              <a:solidFill>
                <a:srgbClr val="202122"/>
              </a:solidFill>
              <a:latin typeface="Arial" panose="020B0604020202020204" pitchFamily="34" charset="0"/>
            </a:endParaRPr>
          </a:p>
          <a:p>
            <a:pPr>
              <a:buFont typeface="Arial" panose="020B0604020202020204" pitchFamily="34" charset="0"/>
              <a:buChar char="•"/>
            </a:pPr>
            <a:endParaRPr lang="hu-HU" sz="2000" dirty="0">
              <a:solidFill>
                <a:srgbClr val="202122"/>
              </a:solidFill>
              <a:latin typeface="Arial" panose="020B0604020202020204" pitchFamily="34" charset="0"/>
            </a:endParaRPr>
          </a:p>
          <a:p>
            <a:pPr>
              <a:buFont typeface="Arial" panose="020B0604020202020204" pitchFamily="34" charset="0"/>
              <a:buChar char="•"/>
            </a:pPr>
            <a:r>
              <a:rPr lang="hu-HU" sz="2000" dirty="0">
                <a:solidFill>
                  <a:srgbClr val="202122"/>
                </a:solidFill>
                <a:latin typeface="Arial" panose="020B0604020202020204" pitchFamily="34" charset="0"/>
              </a:rPr>
              <a:t>csak olvasható (ROM) vagy írható és olvasható is (EPROM), (EEPROM)</a:t>
            </a:r>
          </a:p>
          <a:p>
            <a:pPr>
              <a:buFont typeface="Arial" panose="020B0604020202020204" pitchFamily="34" charset="0"/>
              <a:buChar char="•"/>
            </a:pPr>
            <a:endParaRPr lang="hu-HU" sz="2000" dirty="0">
              <a:solidFill>
                <a:srgbClr val="202122"/>
              </a:solidFill>
              <a:latin typeface="Arial" panose="020B0604020202020204" pitchFamily="34" charset="0"/>
            </a:endParaRPr>
          </a:p>
          <a:p>
            <a:pPr>
              <a:buFont typeface="Arial" panose="020B0604020202020204" pitchFamily="34" charset="0"/>
              <a:buChar char="•"/>
            </a:pPr>
            <a:r>
              <a:rPr lang="hu-HU" sz="2000" dirty="0">
                <a:solidFill>
                  <a:srgbClr val="202122"/>
                </a:solidFill>
                <a:latin typeface="Arial" panose="020B0604020202020204" pitchFamily="34" charset="0"/>
              </a:rPr>
              <a:t>tetszőleges, közvetlen (RAM) vagy soros </a:t>
            </a:r>
            <a:r>
              <a:rPr lang="hu-HU" sz="2000" dirty="0" err="1">
                <a:solidFill>
                  <a:srgbClr val="202122"/>
                </a:solidFill>
                <a:latin typeface="Arial" panose="020B0604020202020204" pitchFamily="34" charset="0"/>
              </a:rPr>
              <a:t>hozzáférésű</a:t>
            </a:r>
            <a:endParaRPr lang="hu-HU" sz="2000" dirty="0">
              <a:solidFill>
                <a:srgbClr val="202122"/>
              </a:solidFill>
              <a:latin typeface="Arial" panose="020B0604020202020204" pitchFamily="34" charset="0"/>
            </a:endParaRPr>
          </a:p>
          <a:p>
            <a:pPr>
              <a:buFont typeface="Arial" panose="020B0604020202020204" pitchFamily="34" charset="0"/>
              <a:buChar char="•"/>
            </a:pPr>
            <a:endParaRPr lang="hu-HU" sz="2000" dirty="0">
              <a:solidFill>
                <a:srgbClr val="202122"/>
              </a:solidFill>
              <a:latin typeface="Arial" panose="020B0604020202020204" pitchFamily="34" charset="0"/>
            </a:endParaRPr>
          </a:p>
          <a:p>
            <a:pPr>
              <a:buFont typeface="Arial" panose="020B0604020202020204" pitchFamily="34" charset="0"/>
              <a:buChar char="•"/>
            </a:pPr>
            <a:r>
              <a:rPr lang="hu-HU" sz="2000" dirty="0">
                <a:solidFill>
                  <a:srgbClr val="202122"/>
                </a:solidFill>
                <a:latin typeface="Arial" panose="020B0604020202020204" pitchFamily="34" charset="0"/>
              </a:rPr>
              <a:t>blokk vagy fájl </a:t>
            </a:r>
            <a:r>
              <a:rPr lang="hu-HU" sz="2000" dirty="0" err="1" smtClean="0">
                <a:solidFill>
                  <a:srgbClr val="202122"/>
                </a:solidFill>
                <a:latin typeface="Arial" panose="020B0604020202020204" pitchFamily="34" charset="0"/>
              </a:rPr>
              <a:t>hozzáférésű</a:t>
            </a:r>
            <a:r>
              <a:rPr lang="hu-HU" sz="2000" dirty="0" smtClean="0">
                <a:solidFill>
                  <a:srgbClr val="202122"/>
                </a:solidFill>
                <a:latin typeface="Arial" panose="020B0604020202020204" pitchFamily="34" charset="0"/>
              </a:rPr>
              <a:t> (szervezés)</a:t>
            </a:r>
            <a:endParaRPr lang="hu-HU" sz="2000" dirty="0">
              <a:solidFill>
                <a:srgbClr val="202122"/>
              </a:solidFill>
              <a:latin typeface="Arial" panose="020B0604020202020204" pitchFamily="34" charset="0"/>
            </a:endParaRPr>
          </a:p>
          <a:p>
            <a:pPr>
              <a:buFont typeface="Arial" panose="020B0604020202020204" pitchFamily="34" charset="0"/>
              <a:buChar char="•"/>
            </a:pPr>
            <a:endParaRPr lang="hu-HU" sz="2000" dirty="0">
              <a:solidFill>
                <a:srgbClr val="202122"/>
              </a:solidFill>
              <a:latin typeface="Arial" panose="020B0604020202020204" pitchFamily="34" charset="0"/>
            </a:endParaRPr>
          </a:p>
          <a:p>
            <a:pPr>
              <a:buFont typeface="Arial" panose="020B0604020202020204" pitchFamily="34" charset="0"/>
              <a:buChar char="•"/>
            </a:pPr>
            <a:r>
              <a:rPr lang="hu-HU" sz="2000" dirty="0">
                <a:solidFill>
                  <a:srgbClr val="202122"/>
                </a:solidFill>
                <a:latin typeface="Arial" panose="020B0604020202020204" pitchFamily="34" charset="0"/>
              </a:rPr>
              <a:t>a közvetítő közeg alapján: </a:t>
            </a:r>
            <a:r>
              <a:rPr lang="hu-HU" sz="2000" dirty="0" smtClean="0">
                <a:solidFill>
                  <a:srgbClr val="202122"/>
                </a:solidFill>
                <a:latin typeface="Arial" panose="020B0604020202020204" pitchFamily="34" charset="0"/>
              </a:rPr>
              <a:t>mechanikus, elektromechanikus, elektronikus-vákuumcsöves, </a:t>
            </a:r>
            <a:r>
              <a:rPr lang="hu-HU" sz="2000" dirty="0">
                <a:solidFill>
                  <a:srgbClr val="202122"/>
                </a:solidFill>
                <a:latin typeface="Arial" panose="020B0604020202020204" pitchFamily="34" charset="0"/>
              </a:rPr>
              <a:t>mágneses</a:t>
            </a:r>
            <a:r>
              <a:rPr lang="hu-HU" sz="2000" dirty="0" smtClean="0">
                <a:solidFill>
                  <a:srgbClr val="202122"/>
                </a:solidFill>
                <a:latin typeface="Arial" panose="020B0604020202020204" pitchFamily="34" charset="0"/>
              </a:rPr>
              <a:t>, félvezetős</a:t>
            </a:r>
            <a:r>
              <a:rPr lang="hu-HU" sz="2000" dirty="0">
                <a:solidFill>
                  <a:srgbClr val="202122"/>
                </a:solidFill>
                <a:latin typeface="Arial" panose="020B0604020202020204" pitchFamily="34" charset="0"/>
              </a:rPr>
              <a:t>, optikai, </a:t>
            </a:r>
            <a:r>
              <a:rPr lang="hu-HU" sz="2000" dirty="0" smtClean="0">
                <a:solidFill>
                  <a:srgbClr val="202122"/>
                </a:solidFill>
                <a:latin typeface="Arial" panose="020B0604020202020204" pitchFamily="34" charset="0"/>
              </a:rPr>
              <a:t>optikai-mágneses</a:t>
            </a:r>
            <a:r>
              <a:rPr lang="hu-HU" sz="2000" dirty="0" smtClean="0">
                <a:solidFill>
                  <a:srgbClr val="202122"/>
                </a:solidFill>
                <a:latin typeface="Arial" panose="020B0604020202020204" pitchFamily="34" charset="0"/>
              </a:rPr>
              <a:t>, egyéb szilárdtest (</a:t>
            </a:r>
            <a:r>
              <a:rPr lang="hu-HU" sz="2000" dirty="0" err="1" smtClean="0">
                <a:solidFill>
                  <a:srgbClr val="202122"/>
                </a:solidFill>
                <a:latin typeface="Arial" panose="020B0604020202020204" pitchFamily="34" charset="0"/>
              </a:rPr>
              <a:t>fázisváltozásos</a:t>
            </a:r>
            <a:r>
              <a:rPr lang="hu-HU" sz="2000" dirty="0" smtClean="0">
                <a:solidFill>
                  <a:srgbClr val="202122"/>
                </a:solidFill>
                <a:latin typeface="Arial" panose="020B0604020202020204" pitchFamily="34" charset="0"/>
              </a:rPr>
              <a:t>), termikus (?) </a:t>
            </a:r>
            <a:endParaRPr lang="hu-HU" sz="2000" dirty="0">
              <a:solidFill>
                <a:srgbClr val="202122"/>
              </a:solidFill>
              <a:latin typeface="Arial" panose="020B0604020202020204" pitchFamily="34" charset="0"/>
            </a:endParaRPr>
          </a:p>
          <a:p>
            <a:pPr>
              <a:buFont typeface="Arial" panose="020B0604020202020204" pitchFamily="34" charset="0"/>
              <a:buChar char="•"/>
            </a:pPr>
            <a:endParaRPr lang="hu-HU" sz="2000" b="0" i="0" dirty="0">
              <a:solidFill>
                <a:srgbClr val="202122"/>
              </a:solidFill>
              <a:effectLst/>
              <a:latin typeface="Arial" panose="020B0604020202020204" pitchFamily="34" charset="0"/>
            </a:endParaRPr>
          </a:p>
        </p:txBody>
      </p:sp>
      <p:sp>
        <p:nvSpPr>
          <p:cNvPr id="14" name="Téglalap 4"/>
          <p:cNvSpPr>
            <a:spLocks noChangeArrowheads="1"/>
          </p:cNvSpPr>
          <p:nvPr/>
        </p:nvSpPr>
        <p:spPr bwMode="auto">
          <a:xfrm>
            <a:off x="684213" y="190500"/>
            <a:ext cx="3519297" cy="646331"/>
          </a:xfrm>
          <a:prstGeom prst="rect">
            <a:avLst/>
          </a:prstGeom>
          <a:noFill/>
          <a:ln w="9525">
            <a:noFill/>
            <a:miter lim="800000"/>
            <a:headEnd/>
            <a:tailEnd/>
          </a:ln>
        </p:spPr>
        <p:txBody>
          <a:bodyPr wrap="square">
            <a:spAutoFit/>
          </a:bodyPr>
          <a:lstStyle/>
          <a:p>
            <a:r>
              <a:rPr lang="hu-HU" sz="3600" b="1" dirty="0" smtClean="0">
                <a:solidFill>
                  <a:srgbClr val="910026"/>
                </a:solidFill>
              </a:rPr>
              <a:t>Memóriák</a:t>
            </a:r>
            <a:endParaRPr lang="hu-HU" sz="3600" dirty="0">
              <a:solidFill>
                <a:srgbClr val="910026"/>
              </a:solidFill>
            </a:endParaRPr>
          </a:p>
        </p:txBody>
      </p:sp>
      <p:sp>
        <p:nvSpPr>
          <p:cNvPr id="15" name="Szabadkézi sokszög 10"/>
          <p:cNvSpPr>
            <a:spLocks/>
          </p:cNvSpPr>
          <p:nvPr/>
        </p:nvSpPr>
        <p:spPr bwMode="auto">
          <a:xfrm>
            <a:off x="4619123" y="5621342"/>
            <a:ext cx="1550987" cy="1022350"/>
          </a:xfrm>
          <a:custGeom>
            <a:avLst/>
            <a:gdLst>
              <a:gd name="T0" fmla="*/ 0 w 1550125"/>
              <a:gd name="T1" fmla="*/ 17434 h 1022287"/>
              <a:gd name="T2" fmla="*/ 545058 w 1550125"/>
              <a:gd name="T3" fmla="*/ 993814 h 1022287"/>
              <a:gd name="T4" fmla="*/ 914291 w 1550125"/>
              <a:gd name="T5" fmla="*/ 584086 h 1022287"/>
              <a:gd name="T6" fmla="*/ 1204403 w 1550125"/>
              <a:gd name="T7" fmla="*/ 1011248 h 1022287"/>
              <a:gd name="T8" fmla="*/ 1564843 w 1550125"/>
              <a:gd name="T9" fmla="*/ 0 h 1022287"/>
              <a:gd name="T10" fmla="*/ 0 60000 65536"/>
              <a:gd name="T11" fmla="*/ 0 60000 65536"/>
              <a:gd name="T12" fmla="*/ 0 60000 65536"/>
              <a:gd name="T13" fmla="*/ 0 60000 65536"/>
              <a:gd name="T14" fmla="*/ 0 60000 65536"/>
              <a:gd name="T15" fmla="*/ 0 w 1550125"/>
              <a:gd name="T16" fmla="*/ 0 h 1022287"/>
              <a:gd name="T17" fmla="*/ 1550125 w 1550125"/>
              <a:gd name="T18" fmla="*/ 1022287 h 1022287"/>
            </a:gdLst>
            <a:ahLst/>
            <a:cxnLst>
              <a:cxn ang="T10">
                <a:pos x="T0" y="T1"/>
              </a:cxn>
              <a:cxn ang="T11">
                <a:pos x="T2" y="T3"/>
              </a:cxn>
              <a:cxn ang="T12">
                <a:pos x="T4" y="T5"/>
              </a:cxn>
              <a:cxn ang="T13">
                <a:pos x="T6" y="T7"/>
              </a:cxn>
              <a:cxn ang="T14">
                <a:pos x="T8" y="T9"/>
              </a:cxn>
            </a:cxnLst>
            <a:rect l="T15" t="T16" r="T17" b="T18"/>
            <a:pathLst>
              <a:path w="1550125" h="1022287">
                <a:moveTo>
                  <a:pt x="0" y="17417"/>
                </a:moveTo>
                <a:cubicBezTo>
                  <a:pt x="194491" y="457925"/>
                  <a:pt x="388983" y="898434"/>
                  <a:pt x="539931" y="992777"/>
                </a:cubicBezTo>
                <a:cubicBezTo>
                  <a:pt x="690880" y="1087120"/>
                  <a:pt x="796834" y="580571"/>
                  <a:pt x="905691" y="583474"/>
                </a:cubicBezTo>
                <a:cubicBezTo>
                  <a:pt x="1014548" y="586377"/>
                  <a:pt x="1085668" y="1107440"/>
                  <a:pt x="1193074" y="1010194"/>
                </a:cubicBezTo>
                <a:cubicBezTo>
                  <a:pt x="1300480" y="912948"/>
                  <a:pt x="1425302" y="456474"/>
                  <a:pt x="1550125" y="0"/>
                </a:cubicBezTo>
              </a:path>
            </a:pathLst>
          </a:custGeom>
          <a:noFill/>
          <a:ln w="19050" cap="flat" cmpd="sng" algn="ctr">
            <a:solidFill>
              <a:schemeClr val="tx1"/>
            </a:solidFill>
            <a:prstDash val="solid"/>
            <a:round/>
            <a:headEnd type="none" w="med" len="med"/>
            <a:tailEnd type="none" w="med" len="med"/>
          </a:ln>
        </p:spPr>
        <p:txBody>
          <a:bodyPr/>
          <a:lstStyle/>
          <a:p>
            <a:endParaRPr lang="hu-HU"/>
          </a:p>
        </p:txBody>
      </p:sp>
      <p:sp>
        <p:nvSpPr>
          <p:cNvPr id="16" name="Ellipszis 12"/>
          <p:cNvSpPr>
            <a:spLocks noChangeArrowheads="1"/>
          </p:cNvSpPr>
          <p:nvPr/>
        </p:nvSpPr>
        <p:spPr bwMode="auto">
          <a:xfrm>
            <a:off x="5103310" y="6426204"/>
            <a:ext cx="173038" cy="157163"/>
          </a:xfrm>
          <a:prstGeom prst="ellipse">
            <a:avLst/>
          </a:prstGeom>
          <a:solidFill>
            <a:srgbClr val="00B8FF"/>
          </a:solidFill>
          <a:ln w="9525" algn="ctr">
            <a:solidFill>
              <a:schemeClr val="tx1"/>
            </a:solidFill>
            <a:round/>
            <a:headEnd/>
            <a:tailEnd/>
          </a:ln>
        </p:spPr>
        <p:txBody>
          <a:bodyPr/>
          <a:lstStyle/>
          <a:p>
            <a:pPr eaLnBrk="0" hangingPunct="0">
              <a:lnSpc>
                <a:spcPct val="85000"/>
              </a:lnSpc>
              <a:spcBef>
                <a:spcPct val="25000"/>
              </a:spcBef>
            </a:pPr>
            <a:endParaRPr lang="hu-HU" altLang="hu-HU">
              <a:solidFill>
                <a:srgbClr val="000000"/>
              </a:solidFill>
            </a:endParaRPr>
          </a:p>
        </p:txBody>
      </p:sp>
      <p:cxnSp>
        <p:nvCxnSpPr>
          <p:cNvPr id="17" name="Egyenes összekötő nyíllal 15"/>
          <p:cNvCxnSpPr>
            <a:cxnSpLocks noChangeShapeType="1"/>
          </p:cNvCxnSpPr>
          <p:nvPr/>
        </p:nvCxnSpPr>
        <p:spPr bwMode="auto">
          <a:xfrm>
            <a:off x="6170110" y="6197604"/>
            <a:ext cx="0" cy="442913"/>
          </a:xfrm>
          <a:prstGeom prst="straightConnector1">
            <a:avLst/>
          </a:prstGeom>
          <a:noFill/>
          <a:ln w="19050" algn="ctr">
            <a:solidFill>
              <a:schemeClr val="tx1"/>
            </a:solidFill>
            <a:round/>
            <a:headEnd type="arrow" w="med" len="med"/>
            <a:tailEnd type="arrow" w="med" len="med"/>
          </a:ln>
        </p:spPr>
      </p:cxnSp>
      <p:sp>
        <p:nvSpPr>
          <p:cNvPr id="18" name="Téglalap 18"/>
          <p:cNvSpPr>
            <a:spLocks noChangeArrowheads="1"/>
          </p:cNvSpPr>
          <p:nvPr/>
        </p:nvSpPr>
        <p:spPr bwMode="auto">
          <a:xfrm>
            <a:off x="6143123" y="6269042"/>
            <a:ext cx="384175" cy="307975"/>
          </a:xfrm>
          <a:prstGeom prst="rect">
            <a:avLst/>
          </a:prstGeom>
          <a:noFill/>
          <a:ln w="9525">
            <a:noFill/>
            <a:miter lim="800000"/>
            <a:headEnd/>
            <a:tailEnd/>
          </a:ln>
        </p:spPr>
        <p:txBody>
          <a:bodyPr wrap="none">
            <a:spAutoFit/>
          </a:bodyPr>
          <a:lstStyle/>
          <a:p>
            <a:pPr eaLnBrk="0" hangingPunct="0">
              <a:lnSpc>
                <a:spcPct val="85000"/>
              </a:lnSpc>
              <a:spcBef>
                <a:spcPct val="25000"/>
              </a:spcBef>
            </a:pPr>
            <a:r>
              <a:rPr lang="fi-FI" altLang="hu-HU" sz="1400">
                <a:solidFill>
                  <a:srgbClr val="000000"/>
                </a:solidFill>
              </a:rPr>
              <a:t>kT</a:t>
            </a:r>
            <a:endParaRPr lang="hu-HU" altLang="hu-HU">
              <a:solidFill>
                <a:srgbClr val="000000"/>
              </a:solidFill>
            </a:endParaRPr>
          </a:p>
        </p:txBody>
      </p:sp>
      <p:cxnSp>
        <p:nvCxnSpPr>
          <p:cNvPr id="19" name="Egyenes összekötő 20"/>
          <p:cNvCxnSpPr>
            <a:cxnSpLocks noChangeShapeType="1"/>
          </p:cNvCxnSpPr>
          <p:nvPr/>
        </p:nvCxnSpPr>
        <p:spPr bwMode="auto">
          <a:xfrm>
            <a:off x="5395410" y="6197604"/>
            <a:ext cx="842963" cy="0"/>
          </a:xfrm>
          <a:prstGeom prst="line">
            <a:avLst/>
          </a:prstGeom>
          <a:noFill/>
          <a:ln w="9525" algn="ctr">
            <a:solidFill>
              <a:schemeClr val="tx1"/>
            </a:solidFill>
            <a:round/>
            <a:headEnd/>
            <a:tailEnd/>
          </a:ln>
        </p:spPr>
      </p:cxnSp>
      <p:cxnSp>
        <p:nvCxnSpPr>
          <p:cNvPr id="20" name="Egyenes összekötő 28"/>
          <p:cNvCxnSpPr>
            <a:cxnSpLocks noChangeShapeType="1"/>
          </p:cNvCxnSpPr>
          <p:nvPr/>
        </p:nvCxnSpPr>
        <p:spPr bwMode="auto">
          <a:xfrm flipV="1">
            <a:off x="5590673" y="6637342"/>
            <a:ext cx="647700" cy="3175"/>
          </a:xfrm>
          <a:prstGeom prst="line">
            <a:avLst/>
          </a:prstGeom>
          <a:noFill/>
          <a:ln w="9525" algn="ctr">
            <a:solidFill>
              <a:schemeClr val="tx1"/>
            </a:solidFill>
            <a:round/>
            <a:headEnd/>
            <a:tailEnd/>
          </a:ln>
        </p:spPr>
      </p:cxnSp>
      <p:sp>
        <p:nvSpPr>
          <p:cNvPr id="21" name="Téglalap 26"/>
          <p:cNvSpPr>
            <a:spLocks noChangeArrowheads="1"/>
          </p:cNvSpPr>
          <p:nvPr/>
        </p:nvSpPr>
        <p:spPr bwMode="auto">
          <a:xfrm>
            <a:off x="3930736" y="5181832"/>
            <a:ext cx="3985354" cy="275460"/>
          </a:xfrm>
          <a:prstGeom prst="rect">
            <a:avLst/>
          </a:prstGeom>
          <a:noFill/>
          <a:ln w="9525">
            <a:noFill/>
            <a:miter lim="800000"/>
            <a:headEnd/>
            <a:tailEnd/>
          </a:ln>
        </p:spPr>
        <p:txBody>
          <a:bodyPr wrap="square">
            <a:spAutoFit/>
          </a:bodyPr>
          <a:lstStyle/>
          <a:p>
            <a:pPr eaLnBrk="0" hangingPunct="0">
              <a:lnSpc>
                <a:spcPct val="85000"/>
              </a:lnSpc>
              <a:spcBef>
                <a:spcPct val="25000"/>
              </a:spcBef>
            </a:pPr>
            <a:r>
              <a:rPr lang="hu-HU" altLang="hu-HU" sz="1400" dirty="0" smtClean="0">
                <a:solidFill>
                  <a:srgbClr val="000000"/>
                </a:solidFill>
                <a:latin typeface="Gill Sans"/>
                <a:ea typeface="MS PGothic" pitchFamily="34" charset="-128"/>
              </a:rPr>
              <a:t>Energetika: egy</a:t>
            </a:r>
            <a:r>
              <a:rPr lang="fi-FI" altLang="hu-HU" sz="1400" dirty="0" smtClean="0">
                <a:solidFill>
                  <a:srgbClr val="000000"/>
                </a:solidFill>
                <a:latin typeface="Gill Sans"/>
                <a:ea typeface="MS PGothic" pitchFamily="34" charset="-128"/>
              </a:rPr>
              <a:t> </a:t>
            </a:r>
            <a:r>
              <a:rPr lang="fi-FI" altLang="hu-HU" sz="1400" dirty="0">
                <a:solidFill>
                  <a:srgbClr val="000000"/>
                </a:solidFill>
                <a:latin typeface="Gill Sans"/>
                <a:ea typeface="MS PGothic" pitchFamily="34" charset="-128"/>
              </a:rPr>
              <a:t>bit</a:t>
            </a:r>
            <a:r>
              <a:rPr lang="hu-HU" altLang="hu-HU" sz="1400" dirty="0">
                <a:solidFill>
                  <a:srgbClr val="000000"/>
                </a:solidFill>
                <a:latin typeface="Gill Sans"/>
                <a:ea typeface="MS PGothic" pitchFamily="34" charset="-128"/>
              </a:rPr>
              <a:t>, két stabil állapot</a:t>
            </a:r>
            <a:endParaRPr lang="hu-HU" altLang="hu-HU" sz="1400" dirty="0">
              <a:solidFill>
                <a:srgbClr val="000000"/>
              </a:solidFill>
            </a:endParaRPr>
          </a:p>
        </p:txBody>
      </p:sp>
      <p:sp>
        <p:nvSpPr>
          <p:cNvPr id="22" name="Szabadkézi sokszög 29"/>
          <p:cNvSpPr>
            <a:spLocks/>
          </p:cNvSpPr>
          <p:nvPr/>
        </p:nvSpPr>
        <p:spPr bwMode="auto">
          <a:xfrm>
            <a:off x="4619123" y="5381629"/>
            <a:ext cx="930275" cy="814388"/>
          </a:xfrm>
          <a:custGeom>
            <a:avLst/>
            <a:gdLst>
              <a:gd name="T0" fmla="*/ 1245791 w 914400"/>
              <a:gd name="T1" fmla="*/ 140320903 h 601579"/>
              <a:gd name="T2" fmla="*/ 458974 w 914400"/>
              <a:gd name="T3" fmla="*/ 95418245 h 601579"/>
              <a:gd name="T4" fmla="*/ 0 w 914400"/>
              <a:gd name="T5" fmla="*/ 0 h 601579"/>
              <a:gd name="T6" fmla="*/ 0 w 914400"/>
              <a:gd name="T7" fmla="*/ 0 h 601579"/>
              <a:gd name="T8" fmla="*/ 0 60000 65536"/>
              <a:gd name="T9" fmla="*/ 0 60000 65536"/>
              <a:gd name="T10" fmla="*/ 0 60000 65536"/>
              <a:gd name="T11" fmla="*/ 0 60000 65536"/>
              <a:gd name="T12" fmla="*/ 0 w 914400"/>
              <a:gd name="T13" fmla="*/ 0 h 601579"/>
              <a:gd name="T14" fmla="*/ 914400 w 914400"/>
              <a:gd name="T15" fmla="*/ 601579 h 601579"/>
            </a:gdLst>
            <a:ahLst/>
            <a:cxnLst>
              <a:cxn ang="T8">
                <a:pos x="T0" y="T1"/>
              </a:cxn>
              <a:cxn ang="T9">
                <a:pos x="T2" y="T3"/>
              </a:cxn>
              <a:cxn ang="T10">
                <a:pos x="T4" y="T5"/>
              </a:cxn>
              <a:cxn ang="T11">
                <a:pos x="T6" y="T7"/>
              </a:cxn>
            </a:cxnLst>
            <a:rect l="T12" t="T13" r="T14" b="T15"/>
            <a:pathLst>
              <a:path w="914400" h="601579">
                <a:moveTo>
                  <a:pt x="914400" y="601579"/>
                </a:moveTo>
                <a:cubicBezTo>
                  <a:pt x="701842" y="555458"/>
                  <a:pt x="489284" y="509337"/>
                  <a:pt x="336884" y="409074"/>
                </a:cubicBezTo>
                <a:cubicBezTo>
                  <a:pt x="184484" y="308811"/>
                  <a:pt x="0" y="0"/>
                  <a:pt x="0" y="0"/>
                </a:cubicBezTo>
              </a:path>
            </a:pathLst>
          </a:custGeom>
          <a:noFill/>
          <a:ln w="9525" cap="flat" cmpd="sng" algn="ctr">
            <a:solidFill>
              <a:schemeClr val="tx1"/>
            </a:solidFill>
            <a:prstDash val="lgDash"/>
            <a:round/>
            <a:headEnd type="none" w="med" len="med"/>
            <a:tailEnd type="none" w="med" len="med"/>
          </a:ln>
        </p:spPr>
        <p:txBody>
          <a:bodyPr/>
          <a:lstStyle/>
          <a:p>
            <a:endParaRPr lang="hu-HU"/>
          </a:p>
        </p:txBody>
      </p:sp>
      <p:sp>
        <p:nvSpPr>
          <p:cNvPr id="23" name="Ellipszis 35"/>
          <p:cNvSpPr>
            <a:spLocks noChangeArrowheads="1"/>
          </p:cNvSpPr>
          <p:nvPr/>
        </p:nvSpPr>
        <p:spPr bwMode="auto">
          <a:xfrm>
            <a:off x="5255710" y="5908679"/>
            <a:ext cx="173038" cy="158750"/>
          </a:xfrm>
          <a:prstGeom prst="ellipse">
            <a:avLst/>
          </a:prstGeom>
          <a:solidFill>
            <a:srgbClr val="FF0000"/>
          </a:solidFill>
          <a:ln w="9525" algn="ctr">
            <a:solidFill>
              <a:schemeClr val="tx1"/>
            </a:solidFill>
            <a:round/>
            <a:headEnd/>
            <a:tailEnd/>
          </a:ln>
        </p:spPr>
        <p:txBody>
          <a:bodyPr/>
          <a:lstStyle/>
          <a:p>
            <a:pPr eaLnBrk="0" hangingPunct="0">
              <a:lnSpc>
                <a:spcPct val="85000"/>
              </a:lnSpc>
              <a:spcBef>
                <a:spcPct val="25000"/>
              </a:spcBef>
            </a:pPr>
            <a:endParaRPr lang="hu-HU" altLang="hu-HU">
              <a:solidFill>
                <a:srgbClr val="000000"/>
              </a:solidFill>
            </a:endParaRPr>
          </a:p>
        </p:txBody>
      </p:sp>
      <p:cxnSp>
        <p:nvCxnSpPr>
          <p:cNvPr id="24" name="Egyenes összekötő nyíllal 31"/>
          <p:cNvCxnSpPr>
            <a:cxnSpLocks noChangeShapeType="1"/>
          </p:cNvCxnSpPr>
          <p:nvPr/>
        </p:nvCxnSpPr>
        <p:spPr bwMode="auto">
          <a:xfrm>
            <a:off x="5428748" y="6067429"/>
            <a:ext cx="306387" cy="201613"/>
          </a:xfrm>
          <a:prstGeom prst="straightConnector1">
            <a:avLst/>
          </a:prstGeom>
          <a:noFill/>
          <a:ln w="9525" algn="ctr">
            <a:solidFill>
              <a:srgbClr val="FF0000"/>
            </a:solidFill>
            <a:round/>
            <a:headEnd/>
            <a:tailEnd type="arrow" w="med" len="med"/>
          </a:ln>
        </p:spPr>
      </p:cxnSp>
      <p:sp>
        <p:nvSpPr>
          <p:cNvPr id="6" name="Szövegdoboz 5"/>
          <p:cNvSpPr txBox="1"/>
          <p:nvPr/>
        </p:nvSpPr>
        <p:spPr>
          <a:xfrm>
            <a:off x="684213" y="5407487"/>
            <a:ext cx="2476998" cy="523220"/>
          </a:xfrm>
          <a:prstGeom prst="rect">
            <a:avLst/>
          </a:prstGeom>
          <a:noFill/>
          <a:ln>
            <a:solidFill>
              <a:srgbClr val="00B050"/>
            </a:solidFill>
          </a:ln>
        </p:spPr>
        <p:txBody>
          <a:bodyPr wrap="square" rtlCol="0">
            <a:spAutoFit/>
          </a:bodyPr>
          <a:lstStyle/>
          <a:p>
            <a:r>
              <a:rPr lang="hu-HU" sz="1400" dirty="0" smtClean="0"/>
              <a:t>A számítás működésének (közegének) </a:t>
            </a:r>
            <a:r>
              <a:rPr lang="hu-HU" sz="1400" dirty="0" err="1" smtClean="0"/>
              <a:t>leképeződése</a:t>
            </a:r>
            <a:endParaRPr lang="hu-HU" sz="1400" dirty="0"/>
          </a:p>
        </p:txBody>
      </p:sp>
      <p:cxnSp>
        <p:nvCxnSpPr>
          <p:cNvPr id="8" name="Egyenes összekötő nyíllal 7"/>
          <p:cNvCxnSpPr/>
          <p:nvPr/>
        </p:nvCxnSpPr>
        <p:spPr bwMode="auto">
          <a:xfrm flipV="1">
            <a:off x="1918787" y="5159829"/>
            <a:ext cx="0" cy="238111"/>
          </a:xfrm>
          <a:prstGeom prst="straightConnector1">
            <a:avLst/>
          </a:prstGeom>
          <a:noFill/>
          <a:ln w="38100" cap="flat" cmpd="sng" algn="ctr">
            <a:solidFill>
              <a:srgbClr val="00B05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16</a:t>
            </a:fld>
            <a:endParaRPr lang="hu-HU" altLang="hu-HU"/>
          </a:p>
        </p:txBody>
      </p:sp>
      <p:sp>
        <p:nvSpPr>
          <p:cNvPr id="4" name="Téglalap 3"/>
          <p:cNvSpPr/>
          <p:nvPr/>
        </p:nvSpPr>
        <p:spPr>
          <a:xfrm>
            <a:off x="637587" y="417983"/>
            <a:ext cx="7086281" cy="523220"/>
          </a:xfrm>
          <a:prstGeom prst="rect">
            <a:avLst/>
          </a:prstGeom>
        </p:spPr>
        <p:txBody>
          <a:bodyPr wrap="square">
            <a:spAutoFit/>
          </a:bodyPr>
          <a:lstStyle/>
          <a:p>
            <a:r>
              <a:rPr lang="hu-HU" sz="2800" dirty="0" smtClean="0">
                <a:solidFill>
                  <a:srgbClr val="C00000"/>
                </a:solidFill>
                <a:latin typeface="Arial" panose="020B0604020202020204" pitchFamily="34" charset="0"/>
              </a:rPr>
              <a:t>Mechanikus memóriák (</a:t>
            </a:r>
            <a:r>
              <a:rPr lang="hu-HU" sz="2800" dirty="0" err="1" smtClean="0">
                <a:solidFill>
                  <a:srgbClr val="C00000"/>
                </a:solidFill>
                <a:latin typeface="Arial" panose="020B0604020202020204" pitchFamily="34" charset="0"/>
              </a:rPr>
              <a:t>nulladik</a:t>
            </a:r>
            <a:r>
              <a:rPr lang="hu-HU" sz="2800" dirty="0" smtClean="0">
                <a:solidFill>
                  <a:srgbClr val="C00000"/>
                </a:solidFill>
                <a:latin typeface="Arial" panose="020B0604020202020204" pitchFamily="34" charset="0"/>
              </a:rPr>
              <a:t> generáció)</a:t>
            </a:r>
            <a:endParaRPr lang="hu-HU" sz="2800" dirty="0">
              <a:solidFill>
                <a:srgbClr val="C00000"/>
              </a:solidFill>
            </a:endParaRPr>
          </a:p>
        </p:txBody>
      </p:sp>
      <p:sp>
        <p:nvSpPr>
          <p:cNvPr id="6" name="Szövegdoboz 5"/>
          <p:cNvSpPr txBox="1"/>
          <p:nvPr/>
        </p:nvSpPr>
        <p:spPr>
          <a:xfrm>
            <a:off x="898843" y="1176158"/>
            <a:ext cx="6178731" cy="2585323"/>
          </a:xfrm>
          <a:prstGeom prst="rect">
            <a:avLst/>
          </a:prstGeom>
          <a:noFill/>
        </p:spPr>
        <p:txBody>
          <a:bodyPr wrap="square" rtlCol="0">
            <a:spAutoFit/>
          </a:bodyPr>
          <a:lstStyle/>
          <a:p>
            <a:pPr marL="285750" indent="-285750">
              <a:buFont typeface="Arial" panose="020B0604020202020204" pitchFamily="34" charset="0"/>
              <a:buChar char="•"/>
            </a:pPr>
            <a:r>
              <a:rPr lang="hu-HU" dirty="0"/>
              <a:t>m</a:t>
            </a:r>
            <a:r>
              <a:rPr lang="hu-HU" dirty="0" smtClean="0"/>
              <a:t>echanikus számológépek állásai (fogaskerekek, logarléc)</a:t>
            </a:r>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r>
              <a:rPr lang="hu-HU" dirty="0"/>
              <a:t>p</a:t>
            </a:r>
            <a:r>
              <a:rPr lang="hu-HU" dirty="0" smtClean="0"/>
              <a:t>apír, ceruza, radír (a törléshez), tinta (nem törölhető</a:t>
            </a:r>
            <a:r>
              <a:rPr lang="hu-HU" dirty="0" smtClean="0"/>
              <a:t>)</a:t>
            </a: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dirty="0" smtClean="0"/>
              <a:t>„lyukas papír”</a:t>
            </a: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dirty="0"/>
              <a:t>l</a:t>
            </a:r>
            <a:r>
              <a:rPr lang="hu-HU" dirty="0" smtClean="0"/>
              <a:t>ényegében minden, ember alkotta fizikai objektum egyfajta memória (könyv, hanglemez)</a:t>
            </a:r>
          </a:p>
        </p:txBody>
      </p:sp>
      <p:sp>
        <p:nvSpPr>
          <p:cNvPr id="7" name="Téglalap 6"/>
          <p:cNvSpPr/>
          <p:nvPr/>
        </p:nvSpPr>
        <p:spPr>
          <a:xfrm>
            <a:off x="898843" y="5244504"/>
            <a:ext cx="7526019" cy="523220"/>
          </a:xfrm>
          <a:prstGeom prst="rect">
            <a:avLst/>
          </a:prstGeom>
        </p:spPr>
        <p:txBody>
          <a:bodyPr wrap="square">
            <a:spAutoFit/>
          </a:bodyPr>
          <a:lstStyle/>
          <a:p>
            <a:r>
              <a:rPr lang="hu-HU" sz="2800" dirty="0" smtClean="0">
                <a:solidFill>
                  <a:srgbClr val="C00000"/>
                </a:solidFill>
                <a:latin typeface="Arial" panose="020B0604020202020204" pitchFamily="34" charset="0"/>
              </a:rPr>
              <a:t>Elektromechanikus memóriák (első generáció)</a:t>
            </a:r>
            <a:endParaRPr lang="hu-HU" sz="2800" dirty="0">
              <a:solidFill>
                <a:srgbClr val="C00000"/>
              </a:solidFill>
            </a:endParaRPr>
          </a:p>
        </p:txBody>
      </p:sp>
      <p:sp>
        <p:nvSpPr>
          <p:cNvPr id="8" name="Téglalap 7"/>
          <p:cNvSpPr/>
          <p:nvPr/>
        </p:nvSpPr>
        <p:spPr>
          <a:xfrm>
            <a:off x="1550747" y="5830422"/>
            <a:ext cx="6756978" cy="369332"/>
          </a:xfrm>
          <a:prstGeom prst="rect">
            <a:avLst/>
          </a:prstGeom>
        </p:spPr>
        <p:txBody>
          <a:bodyPr wrap="none">
            <a:spAutoFit/>
          </a:bodyPr>
          <a:lstStyle/>
          <a:p>
            <a:pPr marL="285750" indent="-285750">
              <a:buFont typeface="Arial" panose="020B0604020202020204" pitchFamily="34" charset="0"/>
              <a:buChar char="•"/>
            </a:pPr>
            <a:r>
              <a:rPr lang="hu-HU" dirty="0" smtClean="0"/>
              <a:t>elektromechanikus számológépek reléi öntartó üzemmódban </a:t>
            </a:r>
            <a:endParaRPr lang="hu-HU" dirty="0"/>
          </a:p>
        </p:txBody>
      </p:sp>
      <p:pic>
        <p:nvPicPr>
          <p:cNvPr id="9" name="Picture 20" descr="Text, letter&#10;&#10;Description automatically generated">
            <a:extLst>
              <a:ext uri="{FF2B5EF4-FFF2-40B4-BE49-F238E27FC236}">
                <a16:creationId xmlns:a16="http://schemas.microsoft.com/office/drawing/2014/main" id="{F143A3A2-7718-4C51-960F-B74C33CA5424}"/>
              </a:ext>
            </a:extLst>
          </p:cNvPr>
          <p:cNvPicPr>
            <a:picLocks noChangeAspect="1"/>
          </p:cNvPicPr>
          <p:nvPr/>
        </p:nvPicPr>
        <p:blipFill>
          <a:blip r:embed="rId2"/>
          <a:stretch>
            <a:fillRect/>
          </a:stretch>
        </p:blipFill>
        <p:spPr>
          <a:xfrm>
            <a:off x="7723869" y="284413"/>
            <a:ext cx="1167712" cy="1370703"/>
          </a:xfrm>
          <a:prstGeom prst="rect">
            <a:avLst/>
          </a:prstGeom>
        </p:spPr>
      </p:pic>
      <p:pic>
        <p:nvPicPr>
          <p:cNvPr id="10" name="Picture 16">
            <a:extLst>
              <a:ext uri="{FF2B5EF4-FFF2-40B4-BE49-F238E27FC236}">
                <a16:creationId xmlns:a16="http://schemas.microsoft.com/office/drawing/2014/main" id="{0C7BB1C5-4336-4641-9ECA-6B9E7543E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408" y="1815200"/>
            <a:ext cx="1422892" cy="10927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El código quipu - La Tercera">
            <a:extLst>
              <a:ext uri="{FF2B5EF4-FFF2-40B4-BE49-F238E27FC236}">
                <a16:creationId xmlns:a16="http://schemas.microsoft.com/office/drawing/2014/main" id="{FCE12010-D3C9-4E64-B781-35C8E8D8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167" y="3010726"/>
            <a:ext cx="1945916" cy="1294919"/>
          </a:xfrm>
          <a:prstGeom prst="rect">
            <a:avLst/>
          </a:prstGeom>
          <a:noFill/>
          <a:extLst>
            <a:ext uri="{909E8E84-426E-40DD-AFC4-6F175D3DCCD1}">
              <a14:hiddenFill xmlns:a14="http://schemas.microsoft.com/office/drawing/2010/main">
                <a:solidFill>
                  <a:srgbClr val="FFFFFF"/>
                </a:solidFill>
              </a14:hiddenFill>
            </a:ext>
          </a:extLst>
        </p:spPr>
      </p:pic>
      <p:pic>
        <p:nvPicPr>
          <p:cNvPr id="596994" name="Picture 2" descr="https://upload.wikimedia.org/wikipedia/commons/thumb/4/4d/Hanglemezek.jpg/300px-Hanglemez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180080" y="3641617"/>
            <a:ext cx="1385150" cy="1846866"/>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781" y="3863630"/>
            <a:ext cx="1858659" cy="1393995"/>
          </a:xfrm>
          <a:prstGeom prst="rect">
            <a:avLst/>
          </a:prstGeom>
        </p:spPr>
      </p:pic>
      <p:pic>
        <p:nvPicPr>
          <p:cNvPr id="596996" name="Picture 4" descr="https://upload.wikimedia.org/wikipedia/commons/9/94/Bamboo_book_-_binding_-_UC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04984" y="3720898"/>
            <a:ext cx="1450866" cy="167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728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17</a:t>
            </a:fld>
            <a:endParaRPr lang="hu-HU" altLang="hu-HU"/>
          </a:p>
        </p:txBody>
      </p:sp>
      <p:sp>
        <p:nvSpPr>
          <p:cNvPr id="4" name="Téglalap 3"/>
          <p:cNvSpPr/>
          <p:nvPr/>
        </p:nvSpPr>
        <p:spPr>
          <a:xfrm>
            <a:off x="495566" y="-36798"/>
            <a:ext cx="7055136" cy="954107"/>
          </a:xfrm>
          <a:prstGeom prst="rect">
            <a:avLst/>
          </a:prstGeom>
        </p:spPr>
        <p:txBody>
          <a:bodyPr wrap="none">
            <a:spAutoFit/>
          </a:bodyPr>
          <a:lstStyle/>
          <a:p>
            <a:r>
              <a:rPr lang="hu-HU" sz="2800" dirty="0" smtClean="0">
                <a:solidFill>
                  <a:srgbClr val="C00000"/>
                </a:solidFill>
                <a:latin typeface="Arial" panose="020B0604020202020204" pitchFamily="34" charset="0"/>
              </a:rPr>
              <a:t>Elektronikus-vákuumcsöves flip-</a:t>
            </a:r>
            <a:r>
              <a:rPr lang="hu-HU" sz="2800" dirty="0" err="1" smtClean="0">
                <a:solidFill>
                  <a:srgbClr val="C00000"/>
                </a:solidFill>
                <a:latin typeface="Arial" panose="020B0604020202020204" pitchFamily="34" charset="0"/>
              </a:rPr>
              <a:t>flop</a:t>
            </a:r>
            <a:endParaRPr lang="hu-HU" sz="2800" dirty="0" smtClean="0">
              <a:solidFill>
                <a:srgbClr val="C00000"/>
              </a:solidFill>
              <a:latin typeface="Arial" panose="020B0604020202020204" pitchFamily="34" charset="0"/>
            </a:endParaRPr>
          </a:p>
          <a:p>
            <a:r>
              <a:rPr lang="hu-HU" sz="2800" dirty="0" smtClean="0">
                <a:solidFill>
                  <a:srgbClr val="C00000"/>
                </a:solidFill>
                <a:latin typeface="Arial" panose="020B0604020202020204" pitchFamily="34" charset="0"/>
              </a:rPr>
              <a:t>(második generáció) -&gt; főleg operatív tárak</a:t>
            </a:r>
            <a:endParaRPr lang="hu-HU" sz="2800" dirty="0">
              <a:solidFill>
                <a:srgbClr val="C00000"/>
              </a:solidFill>
            </a:endParaRPr>
          </a:p>
        </p:txBody>
      </p:sp>
      <p:pic>
        <p:nvPicPr>
          <p:cNvPr id="597000" name="Picture 8" descr=" The ENIAC's Accumulator program control circ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86" y="2050869"/>
            <a:ext cx="6501002" cy="3849813"/>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p:cNvSpPr/>
          <p:nvPr/>
        </p:nvSpPr>
        <p:spPr>
          <a:xfrm>
            <a:off x="1907176" y="6027519"/>
            <a:ext cx="5342709" cy="646331"/>
          </a:xfrm>
          <a:prstGeom prst="rect">
            <a:avLst/>
          </a:prstGeom>
        </p:spPr>
        <p:txBody>
          <a:bodyPr wrap="square">
            <a:spAutoFit/>
          </a:bodyPr>
          <a:lstStyle/>
          <a:p>
            <a:pPr algn="ctr"/>
            <a:r>
              <a:rPr lang="hu-HU" b="1" dirty="0">
                <a:solidFill>
                  <a:srgbClr val="333333"/>
                </a:solidFill>
                <a:latin typeface="Arial" panose="020B0604020202020204" pitchFamily="34" charset="0"/>
              </a:rPr>
              <a:t>The ENIAC </a:t>
            </a:r>
            <a:r>
              <a:rPr lang="hu-HU" b="1" dirty="0" err="1">
                <a:solidFill>
                  <a:srgbClr val="333333"/>
                </a:solidFill>
                <a:latin typeface="Arial" panose="020B0604020202020204" pitchFamily="34" charset="0"/>
              </a:rPr>
              <a:t>Accumulator</a:t>
            </a:r>
            <a:r>
              <a:rPr lang="hu-HU" b="1" dirty="0">
                <a:solidFill>
                  <a:srgbClr val="333333"/>
                </a:solidFill>
                <a:latin typeface="Arial" panose="020B0604020202020204" pitchFamily="34" charset="0"/>
              </a:rPr>
              <a:t> program </a:t>
            </a:r>
            <a:r>
              <a:rPr lang="hu-HU" b="1" dirty="0" err="1">
                <a:solidFill>
                  <a:srgbClr val="333333"/>
                </a:solidFill>
                <a:latin typeface="Arial" panose="020B0604020202020204" pitchFamily="34" charset="0"/>
              </a:rPr>
              <a:t>control</a:t>
            </a:r>
            <a:r>
              <a:rPr lang="hu-HU" b="1" dirty="0">
                <a:solidFill>
                  <a:srgbClr val="333333"/>
                </a:solidFill>
                <a:latin typeface="Arial" panose="020B0604020202020204" pitchFamily="34" charset="0"/>
              </a:rPr>
              <a:t> </a:t>
            </a:r>
            <a:r>
              <a:rPr lang="hu-HU" b="1" dirty="0" err="1">
                <a:solidFill>
                  <a:srgbClr val="333333"/>
                </a:solidFill>
                <a:latin typeface="Arial" panose="020B0604020202020204" pitchFamily="34" charset="0"/>
              </a:rPr>
              <a:t>circuit</a:t>
            </a:r>
            <a:r>
              <a:rPr lang="hu-HU" b="1" dirty="0">
                <a:solidFill>
                  <a:srgbClr val="333333"/>
                </a:solidFill>
                <a:latin typeface="Arial" panose="020B0604020202020204" pitchFamily="34" charset="0"/>
              </a:rPr>
              <a:t>.</a:t>
            </a:r>
            <a:endParaRPr lang="hu-HU" dirty="0"/>
          </a:p>
        </p:txBody>
      </p:sp>
      <p:pic>
        <p:nvPicPr>
          <p:cNvPr id="597002" name="Picture 10" descr="https://wikis.olin.edu/ca/lib/exe/fetch.php?w=840&amp;tok=cafd4c&amp;media=2014:img_4258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005" y="938460"/>
            <a:ext cx="3123202" cy="2082135"/>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p:cNvSpPr txBox="1"/>
          <p:nvPr/>
        </p:nvSpPr>
        <p:spPr>
          <a:xfrm>
            <a:off x="4255570" y="1292202"/>
            <a:ext cx="1713475" cy="646331"/>
          </a:xfrm>
          <a:prstGeom prst="rect">
            <a:avLst/>
          </a:prstGeom>
          <a:noFill/>
        </p:spPr>
        <p:txBody>
          <a:bodyPr wrap="square" rtlCol="0">
            <a:spAutoFit/>
          </a:bodyPr>
          <a:lstStyle/>
          <a:p>
            <a:r>
              <a:rPr lang="hu-HU" dirty="0" smtClean="0"/>
              <a:t>Rekonstruált flip-</a:t>
            </a:r>
            <a:r>
              <a:rPr lang="hu-HU" dirty="0" err="1" smtClean="0"/>
              <a:t>flop</a:t>
            </a:r>
            <a:endParaRPr lang="hu-HU" dirty="0"/>
          </a:p>
        </p:txBody>
      </p:sp>
      <p:pic>
        <p:nvPicPr>
          <p:cNvPr id="11" name="Kép 10"/>
          <p:cNvPicPr>
            <a:picLocks noChangeAspect="1"/>
          </p:cNvPicPr>
          <p:nvPr/>
        </p:nvPicPr>
        <p:blipFill>
          <a:blip r:embed="rId4"/>
          <a:stretch>
            <a:fillRect/>
          </a:stretch>
        </p:blipFill>
        <p:spPr>
          <a:xfrm>
            <a:off x="5829005" y="3443089"/>
            <a:ext cx="2998471" cy="2082500"/>
          </a:xfrm>
          <a:prstGeom prst="rect">
            <a:avLst/>
          </a:prstGeom>
        </p:spPr>
      </p:pic>
    </p:spTree>
    <p:extLst>
      <p:ext uri="{BB962C8B-B14F-4D97-AF65-F5344CB8AC3E}">
        <p14:creationId xmlns:p14="http://schemas.microsoft.com/office/powerpoint/2010/main" val="3479739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18</a:t>
            </a:fld>
            <a:endParaRPr lang="hu-HU" altLang="hu-HU"/>
          </a:p>
        </p:txBody>
      </p:sp>
      <p:sp>
        <p:nvSpPr>
          <p:cNvPr id="4" name="Téglalap 3"/>
          <p:cNvSpPr/>
          <p:nvPr/>
        </p:nvSpPr>
        <p:spPr>
          <a:xfrm>
            <a:off x="655630" y="17806"/>
            <a:ext cx="3877985" cy="1200329"/>
          </a:xfrm>
          <a:prstGeom prst="rect">
            <a:avLst/>
          </a:prstGeom>
        </p:spPr>
        <p:txBody>
          <a:bodyPr wrap="none">
            <a:spAutoFit/>
          </a:bodyPr>
          <a:lstStyle/>
          <a:p>
            <a:r>
              <a:rPr lang="hu-HU" sz="3600" dirty="0" smtClean="0">
                <a:solidFill>
                  <a:srgbClr val="C00000"/>
                </a:solidFill>
                <a:latin typeface="Arial" panose="020B0604020202020204" pitchFamily="34" charset="0"/>
              </a:rPr>
              <a:t>Mágneses tárolók</a:t>
            </a:r>
            <a:endParaRPr lang="hu-HU" sz="3600" dirty="0">
              <a:solidFill>
                <a:srgbClr val="C00000"/>
              </a:solidFill>
              <a:latin typeface="Arial" panose="020B0604020202020204" pitchFamily="34" charset="0"/>
            </a:endParaRPr>
          </a:p>
          <a:p>
            <a:r>
              <a:rPr lang="hu-HU" sz="3600" dirty="0" smtClean="0">
                <a:solidFill>
                  <a:srgbClr val="C00000"/>
                </a:solidFill>
                <a:latin typeface="Arial" panose="020B0604020202020204" pitchFamily="34" charset="0"/>
              </a:rPr>
              <a:t>Operatív			</a:t>
            </a:r>
            <a:endParaRPr lang="hu-HU" sz="3600" dirty="0">
              <a:solidFill>
                <a:srgbClr val="C00000"/>
              </a:solidFill>
            </a:endParaRPr>
          </a:p>
        </p:txBody>
      </p:sp>
      <p:sp>
        <p:nvSpPr>
          <p:cNvPr id="6" name="Téglalap 5"/>
          <p:cNvSpPr/>
          <p:nvPr/>
        </p:nvSpPr>
        <p:spPr>
          <a:xfrm>
            <a:off x="914399" y="838083"/>
            <a:ext cx="4663442" cy="5632311"/>
          </a:xfrm>
          <a:prstGeom prst="rect">
            <a:avLst/>
          </a:prstGeom>
        </p:spPr>
        <p:txBody>
          <a:bodyPr wrap="square">
            <a:spAutoFit/>
          </a:bodyPr>
          <a:lstStyle/>
          <a:p>
            <a:pPr marL="285750" indent="-285750">
              <a:buFont typeface="Arial" panose="020B0604020202020204" pitchFamily="34" charset="0"/>
              <a:buChar char="•"/>
            </a:pPr>
            <a:endParaRPr lang="hu-HU" dirty="0"/>
          </a:p>
          <a:p>
            <a:r>
              <a:rPr lang="hu-HU" dirty="0"/>
              <a:t>f</a:t>
            </a:r>
            <a:r>
              <a:rPr lang="hu-HU" dirty="0" smtClean="0"/>
              <a:t>erritgyűrűs (a „</a:t>
            </a:r>
            <a:r>
              <a:rPr lang="hu-HU" dirty="0" err="1" smtClean="0"/>
              <a:t>holdraszállásig</a:t>
            </a:r>
            <a:r>
              <a:rPr lang="hu-HU" dirty="0" smtClean="0"/>
              <a:t>”, ott majdnem baj lett)</a:t>
            </a: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smtClean="0"/>
          </a:p>
          <a:p>
            <a:r>
              <a:rPr lang="hu-HU" dirty="0" smtClean="0"/>
              <a:t>buborék </a:t>
            </a:r>
            <a:r>
              <a:rPr lang="hu-HU" dirty="0"/>
              <a:t>(mozgó alkatrész </a:t>
            </a:r>
            <a:r>
              <a:rPr lang="hu-HU" dirty="0" smtClean="0"/>
              <a:t>nélküli mágneses adattár, rövid életű,1970-80)</a:t>
            </a:r>
            <a:endParaRPr lang="hu-HU" dirty="0"/>
          </a:p>
          <a:p>
            <a:pPr marL="285750" indent="-285750">
              <a:buFont typeface="Arial" panose="020B0604020202020204" pitchFamily="34" charset="0"/>
              <a:buChar char="•"/>
            </a:pPr>
            <a:endParaRPr lang="hu-HU" dirty="0"/>
          </a:p>
        </p:txBody>
      </p:sp>
      <p:pic>
        <p:nvPicPr>
          <p:cNvPr id="596994" name="Picture 2" descr="Ferritgyűrűs memória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1786372"/>
            <a:ext cx="3579223" cy="3421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T-MRAM structure diagram">
            <a:extLst>
              <a:ext uri="{FF2B5EF4-FFF2-40B4-BE49-F238E27FC236}">
                <a16:creationId xmlns:a16="http://schemas.microsoft.com/office/drawing/2014/main" id="{C0550E35-9586-4CE2-94E4-C396FCD31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246" y="2918098"/>
            <a:ext cx="4338222" cy="2410123"/>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5577841" y="1122965"/>
            <a:ext cx="3073240" cy="923330"/>
          </a:xfrm>
          <a:prstGeom prst="rect">
            <a:avLst/>
          </a:prstGeom>
          <a:noFill/>
        </p:spPr>
        <p:txBody>
          <a:bodyPr wrap="square" rtlCol="0">
            <a:spAutoFit/>
          </a:bodyPr>
          <a:lstStyle/>
          <a:p>
            <a:r>
              <a:rPr lang="hu-HU" dirty="0" err="1"/>
              <a:t>s</a:t>
            </a:r>
            <a:r>
              <a:rPr lang="hu-HU" dirty="0" err="1" smtClean="0"/>
              <a:t>pintronika</a:t>
            </a:r>
            <a:r>
              <a:rPr lang="hu-HU" dirty="0" smtClean="0"/>
              <a:t>: GMR hatás alkalmazása </a:t>
            </a:r>
            <a:r>
              <a:rPr lang="hu-HU" dirty="0" err="1" smtClean="0"/>
              <a:t>magneto-rezisztív</a:t>
            </a:r>
            <a:r>
              <a:rPr lang="hu-HU" dirty="0" smtClean="0"/>
              <a:t> tárolásra</a:t>
            </a:r>
            <a:endParaRPr lang="hu-HU" dirty="0"/>
          </a:p>
        </p:txBody>
      </p:sp>
    </p:spTree>
    <p:extLst>
      <p:ext uri="{BB962C8B-B14F-4D97-AF65-F5344CB8AC3E}">
        <p14:creationId xmlns:p14="http://schemas.microsoft.com/office/powerpoint/2010/main" val="2546878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ím 1"/>
          <p:cNvSpPr>
            <a:spLocks noGrp="1"/>
          </p:cNvSpPr>
          <p:nvPr>
            <p:ph type="title"/>
          </p:nvPr>
        </p:nvSpPr>
        <p:spPr>
          <a:xfrm>
            <a:off x="463550" y="260350"/>
            <a:ext cx="8504238" cy="865188"/>
          </a:xfrm>
        </p:spPr>
        <p:txBody>
          <a:bodyPr/>
          <a:lstStyle/>
          <a:p>
            <a:r>
              <a:rPr lang="hu-HU" altLang="hu-HU" smtClean="0"/>
              <a:t>Spin: Einstein–de Haas effect</a:t>
            </a:r>
            <a:br>
              <a:rPr lang="hu-HU" altLang="hu-HU" smtClean="0"/>
            </a:br>
            <a:endParaRPr lang="hu-HU" altLang="hu-HU" smtClean="0"/>
          </a:p>
        </p:txBody>
      </p:sp>
      <p:pic>
        <p:nvPicPr>
          <p:cNvPr id="54275" name="Picture 2" descr="File:EinsteinHaa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3908425"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zövegdoboz 2"/>
          <p:cNvSpPr txBox="1">
            <a:spLocks noChangeArrowheads="1"/>
          </p:cNvSpPr>
          <p:nvPr/>
        </p:nvSpPr>
        <p:spPr bwMode="auto">
          <a:xfrm>
            <a:off x="642938" y="5570538"/>
            <a:ext cx="3352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600"/>
              </a:spcBef>
              <a:buClr>
                <a:srgbClr val="000000"/>
              </a:buClr>
              <a:buSzPct val="100000"/>
              <a:buFont typeface="Times New Roman" panose="02020603050405020304" pitchFamily="18" charset="0"/>
              <a:defRPr sz="2400">
                <a:solidFill>
                  <a:srgbClr val="4F2780"/>
                </a:solidFill>
                <a:latin typeface="Arial" panose="020B0604020202020204" pitchFamily="34" charset="0"/>
                <a:ea typeface="WenQuanYi Zen Hei"/>
                <a:cs typeface="WenQuanYi Zen Hei"/>
              </a:defRPr>
            </a:lvl1pPr>
            <a:lvl2pPr>
              <a:lnSpc>
                <a:spcPct val="90000"/>
              </a:lnSpc>
              <a:spcBef>
                <a:spcPts val="500"/>
              </a:spcBef>
              <a:buClr>
                <a:srgbClr val="000000"/>
              </a:buClr>
              <a:buSzPct val="100000"/>
              <a:buFont typeface="Times New Roman" panose="02020603050405020304" pitchFamily="18" charset="0"/>
              <a:defRPr sz="2000">
                <a:solidFill>
                  <a:srgbClr val="4F2780"/>
                </a:solidFill>
                <a:latin typeface="Arial" panose="020B0604020202020204" pitchFamily="34" charset="0"/>
                <a:ea typeface="WenQuanYi Zen Hei"/>
                <a:cs typeface="WenQuanYi Zen Hei"/>
              </a:defRPr>
            </a:lvl2pPr>
            <a:lvl3pPr>
              <a:lnSpc>
                <a:spcPct val="90000"/>
              </a:lnSpc>
              <a:spcBef>
                <a:spcPts val="450"/>
              </a:spcBef>
              <a:buClr>
                <a:srgbClr val="000000"/>
              </a:buClr>
              <a:buSzPct val="100000"/>
              <a:buFont typeface="Times New Roman" panose="02020603050405020304" pitchFamily="18" charset="0"/>
              <a:defRPr>
                <a:solidFill>
                  <a:srgbClr val="4F2780"/>
                </a:solidFill>
                <a:latin typeface="Arial" panose="020B0604020202020204" pitchFamily="34" charset="0"/>
                <a:ea typeface="WenQuanYi Zen Hei"/>
                <a:cs typeface="WenQuanYi Zen Hei"/>
              </a:defRPr>
            </a:lvl3pPr>
            <a:lvl4pPr>
              <a:lnSpc>
                <a:spcPct val="90000"/>
              </a:lnSpc>
              <a:spcBef>
                <a:spcPts val="400"/>
              </a:spcBef>
              <a:buClr>
                <a:srgbClr val="000000"/>
              </a:buClr>
              <a:buSzPct val="100000"/>
              <a:buFont typeface="Times New Roman" panose="02020603050405020304" pitchFamily="18" charset="0"/>
              <a:defRPr sz="1600">
                <a:solidFill>
                  <a:srgbClr val="4F2780"/>
                </a:solidFill>
                <a:latin typeface="Arial" panose="020B0604020202020204" pitchFamily="34" charset="0"/>
                <a:ea typeface="WenQuanYi Zen Hei"/>
                <a:cs typeface="WenQuanYi Zen Hei"/>
              </a:defRPr>
            </a:lvl4pPr>
            <a:lvl5pPr>
              <a:lnSpc>
                <a:spcPct val="90000"/>
              </a:lnSpc>
              <a:spcBef>
                <a:spcPts val="400"/>
              </a:spcBef>
              <a:buClr>
                <a:srgbClr val="000000"/>
              </a:buClr>
              <a:buSzPct val="100000"/>
              <a:buFont typeface="Times New Roman" panose="02020603050405020304" pitchFamily="18" charset="0"/>
              <a:defRPr sz="1600">
                <a:solidFill>
                  <a:srgbClr val="4F2780"/>
                </a:solidFill>
                <a:latin typeface="Arial" panose="020B0604020202020204" pitchFamily="34" charset="0"/>
                <a:ea typeface="WenQuanYi Zen Hei"/>
                <a:cs typeface="WenQuanYi Zen Hei"/>
              </a:defRPr>
            </a:lvl5pPr>
            <a:lvl6pPr marL="2514600" indent="-228600" defTabSz="457200" eaLnBrk="0" fontAlgn="base" hangingPunct="0">
              <a:lnSpc>
                <a:spcPct val="90000"/>
              </a:lnSpc>
              <a:spcBef>
                <a:spcPts val="400"/>
              </a:spcBef>
              <a:spcAft>
                <a:spcPct val="0"/>
              </a:spcAft>
              <a:buClr>
                <a:srgbClr val="000000"/>
              </a:buClr>
              <a:buSzPct val="100000"/>
              <a:buFont typeface="Times New Roman" panose="02020603050405020304" pitchFamily="18" charset="0"/>
              <a:defRPr sz="1600">
                <a:solidFill>
                  <a:srgbClr val="4F2780"/>
                </a:solidFill>
                <a:latin typeface="Arial" panose="020B0604020202020204" pitchFamily="34" charset="0"/>
                <a:ea typeface="WenQuanYi Zen Hei"/>
                <a:cs typeface="WenQuanYi Zen Hei"/>
              </a:defRPr>
            </a:lvl6pPr>
            <a:lvl7pPr marL="2971800" indent="-228600" defTabSz="457200" eaLnBrk="0" fontAlgn="base" hangingPunct="0">
              <a:lnSpc>
                <a:spcPct val="90000"/>
              </a:lnSpc>
              <a:spcBef>
                <a:spcPts val="400"/>
              </a:spcBef>
              <a:spcAft>
                <a:spcPct val="0"/>
              </a:spcAft>
              <a:buClr>
                <a:srgbClr val="000000"/>
              </a:buClr>
              <a:buSzPct val="100000"/>
              <a:buFont typeface="Times New Roman" panose="02020603050405020304" pitchFamily="18" charset="0"/>
              <a:defRPr sz="1600">
                <a:solidFill>
                  <a:srgbClr val="4F2780"/>
                </a:solidFill>
                <a:latin typeface="Arial" panose="020B0604020202020204" pitchFamily="34" charset="0"/>
                <a:ea typeface="WenQuanYi Zen Hei"/>
                <a:cs typeface="WenQuanYi Zen Hei"/>
              </a:defRPr>
            </a:lvl7pPr>
            <a:lvl8pPr marL="3429000" indent="-228600" defTabSz="457200" eaLnBrk="0" fontAlgn="base" hangingPunct="0">
              <a:lnSpc>
                <a:spcPct val="90000"/>
              </a:lnSpc>
              <a:spcBef>
                <a:spcPts val="400"/>
              </a:spcBef>
              <a:spcAft>
                <a:spcPct val="0"/>
              </a:spcAft>
              <a:buClr>
                <a:srgbClr val="000000"/>
              </a:buClr>
              <a:buSzPct val="100000"/>
              <a:buFont typeface="Times New Roman" panose="02020603050405020304" pitchFamily="18" charset="0"/>
              <a:defRPr sz="1600">
                <a:solidFill>
                  <a:srgbClr val="4F2780"/>
                </a:solidFill>
                <a:latin typeface="Arial" panose="020B0604020202020204" pitchFamily="34" charset="0"/>
                <a:ea typeface="WenQuanYi Zen Hei"/>
                <a:cs typeface="WenQuanYi Zen Hei"/>
              </a:defRPr>
            </a:lvl8pPr>
            <a:lvl9pPr marL="3886200" indent="-228600" defTabSz="457200" eaLnBrk="0" fontAlgn="base" hangingPunct="0">
              <a:lnSpc>
                <a:spcPct val="90000"/>
              </a:lnSpc>
              <a:spcBef>
                <a:spcPts val="400"/>
              </a:spcBef>
              <a:spcAft>
                <a:spcPct val="0"/>
              </a:spcAft>
              <a:buClr>
                <a:srgbClr val="000000"/>
              </a:buClr>
              <a:buSzPct val="100000"/>
              <a:buFont typeface="Times New Roman" panose="02020603050405020304" pitchFamily="18" charset="0"/>
              <a:defRPr sz="1600">
                <a:solidFill>
                  <a:srgbClr val="4F2780"/>
                </a:solidFill>
                <a:latin typeface="Arial" panose="020B0604020202020204" pitchFamily="34" charset="0"/>
                <a:ea typeface="WenQuanYi Zen Hei"/>
                <a:cs typeface="WenQuanYi Zen Hei"/>
              </a:defRPr>
            </a:lvl9pPr>
          </a:lstStyle>
          <a:p>
            <a:pPr eaLnBrk="1" hangingPunct="1">
              <a:lnSpc>
                <a:spcPct val="100000"/>
              </a:lnSpc>
              <a:spcBef>
                <a:spcPct val="0"/>
              </a:spcBef>
            </a:pPr>
            <a:r>
              <a:rPr lang="hu-HU" altLang="hu-HU" sz="1400" b="1" baseline="0">
                <a:solidFill>
                  <a:schemeClr val="tx1"/>
                </a:solidFill>
              </a:rPr>
              <a:t>Switch on and off with the resonance frequency of the suspended mass</a:t>
            </a:r>
          </a:p>
        </p:txBody>
      </p:sp>
      <p:cxnSp>
        <p:nvCxnSpPr>
          <p:cNvPr id="5" name="Egyenes összekötő nyíllal 4"/>
          <p:cNvCxnSpPr/>
          <p:nvPr/>
        </p:nvCxnSpPr>
        <p:spPr>
          <a:xfrm>
            <a:off x="2438400" y="6096000"/>
            <a:ext cx="1676400"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4278" name="Picture 5" descr="http://upload.wikimedia.org/wikipedia/commons/thumb/3/30/Vector_model_of_orbital_angular_momentum.svg/250px-Vector_model_of_orbital_angular_momentu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947738"/>
            <a:ext cx="3519487"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482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Dátum helye 1"/>
          <p:cNvSpPr>
            <a:spLocks noGrp="1"/>
          </p:cNvSpPr>
          <p:nvPr>
            <p:ph type="dt" sz="quarter" idx="10"/>
          </p:nvPr>
        </p:nvSpPr>
        <p:spPr>
          <a:noFill/>
          <a:ln>
            <a:miter lim="800000"/>
            <a:headEnd/>
            <a:tailEnd/>
          </a:ln>
        </p:spPr>
        <p:txBody>
          <a:bodyPr/>
          <a:lstStyle/>
          <a:p>
            <a:fld id="{779F6FEA-62B5-4383-99A8-56D5C8A930EF}" type="datetime1">
              <a:rPr lang="hu-HU" altLang="hu-HU" smtClean="0">
                <a:cs typeface="Arial" charset="0"/>
              </a:rPr>
              <a:t>2024. 11. 13.</a:t>
            </a:fld>
            <a:endParaRPr lang="en-US" altLang="hu-HU" smtClean="0">
              <a:cs typeface="Arial" charset="0"/>
            </a:endParaRPr>
          </a:p>
        </p:txBody>
      </p:sp>
      <p:sp>
        <p:nvSpPr>
          <p:cNvPr id="544771" name="Dia számának helye 3"/>
          <p:cNvSpPr>
            <a:spLocks noGrp="1"/>
          </p:cNvSpPr>
          <p:nvPr>
            <p:ph type="sldNum" sz="quarter" idx="12"/>
          </p:nvPr>
        </p:nvSpPr>
        <p:spPr>
          <a:noFill/>
          <a:ln>
            <a:miter lim="800000"/>
            <a:headEnd/>
            <a:tailEnd/>
          </a:ln>
        </p:spPr>
        <p:txBody>
          <a:bodyPr/>
          <a:lstStyle/>
          <a:p>
            <a:fld id="{2B115619-F3A8-4191-972C-FB52D9B03A2D}" type="slidenum">
              <a:rPr lang="en-US" altLang="hu-HU" smtClean="0">
                <a:latin typeface="Arial" charset="0"/>
                <a:cs typeface="Arial" charset="0"/>
              </a:rPr>
              <a:pPr/>
              <a:t>2</a:t>
            </a:fld>
            <a:endParaRPr lang="hu-HU" altLang="hu-HU" smtClean="0">
              <a:latin typeface="Arial" charset="0"/>
              <a:cs typeface="Arial" charset="0"/>
            </a:endParaRPr>
          </a:p>
        </p:txBody>
      </p:sp>
      <p:sp>
        <p:nvSpPr>
          <p:cNvPr id="544772" name="Szövegdoboz 4"/>
          <p:cNvSpPr txBox="1">
            <a:spLocks noChangeArrowheads="1"/>
          </p:cNvSpPr>
          <p:nvPr/>
        </p:nvSpPr>
        <p:spPr bwMode="auto">
          <a:xfrm>
            <a:off x="1412875" y="792163"/>
            <a:ext cx="6888163" cy="563562"/>
          </a:xfrm>
          <a:prstGeom prst="rect">
            <a:avLst/>
          </a:prstGeom>
          <a:noFill/>
          <a:ln w="9525">
            <a:noFill/>
            <a:miter lim="800000"/>
            <a:headEnd/>
            <a:tailEnd/>
          </a:ln>
        </p:spPr>
        <p:txBody>
          <a:bodyPr>
            <a:spAutoFit/>
          </a:bodyPr>
          <a:lstStyle/>
          <a:p>
            <a:pPr eaLnBrk="0" hangingPunct="0">
              <a:lnSpc>
                <a:spcPct val="85000"/>
              </a:lnSpc>
              <a:spcBef>
                <a:spcPct val="25000"/>
              </a:spcBef>
            </a:pPr>
            <a:r>
              <a:rPr lang="hu-HU" sz="3600" b="1">
                <a:solidFill>
                  <a:srgbClr val="C00000"/>
                </a:solidFill>
              </a:rPr>
              <a:t>Források:</a:t>
            </a:r>
          </a:p>
        </p:txBody>
      </p:sp>
      <p:sp>
        <p:nvSpPr>
          <p:cNvPr id="544773" name="Téglalap 1"/>
          <p:cNvSpPr>
            <a:spLocks noChangeArrowheads="1"/>
          </p:cNvSpPr>
          <p:nvPr/>
        </p:nvSpPr>
        <p:spPr bwMode="auto">
          <a:xfrm>
            <a:off x="760413" y="1806407"/>
            <a:ext cx="8383587" cy="2838450"/>
          </a:xfrm>
          <a:prstGeom prst="rect">
            <a:avLst/>
          </a:prstGeom>
          <a:noFill/>
          <a:ln w="9525">
            <a:noFill/>
            <a:miter lim="800000"/>
            <a:headEnd/>
            <a:tailEnd/>
          </a:ln>
        </p:spPr>
        <p:txBody>
          <a:bodyPr>
            <a:spAutoFit/>
          </a:bodyPr>
          <a:lstStyle/>
          <a:p>
            <a:r>
              <a:rPr lang="hu-HU" dirty="0"/>
              <a:t>https://blog.eduguru.in/info/computer-memory-history</a:t>
            </a:r>
            <a:r>
              <a:rPr lang="hu-HU" dirty="0">
                <a:solidFill>
                  <a:srgbClr val="242424"/>
                </a:solidFill>
                <a:latin typeface="Aptos"/>
              </a:rPr>
              <a:t> </a:t>
            </a:r>
          </a:p>
          <a:p>
            <a:endParaRPr lang="hu-HU" u="sng" dirty="0">
              <a:solidFill>
                <a:srgbClr val="467886"/>
              </a:solidFill>
              <a:latin typeface="Aptos"/>
            </a:endParaRPr>
          </a:p>
          <a:p>
            <a:r>
              <a:rPr lang="hu-HU" u="sng" dirty="0">
                <a:solidFill>
                  <a:srgbClr val="467886"/>
                </a:solidFill>
                <a:latin typeface="Aptos"/>
                <a:hlinkClick r:id="rId2" tooltip="https://www.livescience.com/20718-computer-history.html"/>
              </a:rPr>
              <a:t>https://www.livescience.com/20718-computer-history.html</a:t>
            </a:r>
            <a:endParaRPr lang="hu-HU" u="sng" dirty="0">
              <a:solidFill>
                <a:srgbClr val="467886"/>
              </a:solidFill>
              <a:latin typeface="Aptos"/>
            </a:endParaRPr>
          </a:p>
          <a:p>
            <a:endParaRPr lang="hu-HU" dirty="0">
              <a:solidFill>
                <a:srgbClr val="242424"/>
              </a:solidFill>
              <a:latin typeface="Aptos"/>
            </a:endParaRPr>
          </a:p>
          <a:p>
            <a:r>
              <a:rPr lang="hu-HU" u="sng" dirty="0">
                <a:solidFill>
                  <a:srgbClr val="467886"/>
                </a:solidFill>
                <a:latin typeface="Aptos"/>
                <a:hlinkClick r:id="rId3" tooltip="https://www.livescience.com/technology/computing/quantum-computers-are-here-but-why-do-we-need-them-and-what-will-they-be-used-for"/>
              </a:rPr>
              <a:t>https://www.livescience.com/technology/computing/quantum-computers-are-here-but-why-do-we-need-them-and-what-will-they-be-used-for</a:t>
            </a:r>
            <a:endParaRPr lang="hu-HU" u="sng" dirty="0">
              <a:solidFill>
                <a:srgbClr val="467886"/>
              </a:solidFill>
              <a:latin typeface="Aptos"/>
            </a:endParaRPr>
          </a:p>
          <a:p>
            <a:endParaRPr lang="hu-HU" dirty="0">
              <a:solidFill>
                <a:srgbClr val="242424"/>
              </a:solidFill>
              <a:latin typeface="Aptos"/>
            </a:endParaRPr>
          </a:p>
          <a:p>
            <a:r>
              <a:rPr lang="hu-HU" u="sng" dirty="0">
                <a:solidFill>
                  <a:srgbClr val="467886"/>
                </a:solidFill>
                <a:latin typeface="Aptos"/>
                <a:hlinkClick r:id="rId4" tooltip="https://player.slideplayer.hu/25/8056664/"/>
              </a:rPr>
              <a:t>https://player.slideplayer.hu/25/8056664/#</a:t>
            </a:r>
            <a:endParaRPr lang="hu-HU" u="sng" dirty="0">
              <a:solidFill>
                <a:srgbClr val="467886"/>
              </a:solidFill>
              <a:latin typeface="Aptos"/>
            </a:endParaRPr>
          </a:p>
          <a:p>
            <a:endParaRPr lang="hu-HU" dirty="0">
              <a:solidFill>
                <a:srgbClr val="242424"/>
              </a:solidFill>
              <a:latin typeface="Aptos"/>
            </a:endParaRPr>
          </a:p>
          <a:p>
            <a:r>
              <a:rPr lang="hu-HU" u="sng" dirty="0">
                <a:solidFill>
                  <a:srgbClr val="467886"/>
                </a:solidFill>
                <a:latin typeface="Aptos"/>
                <a:hlinkClick r:id="rId5"/>
              </a:rPr>
              <a:t>https://www.kobakbt.hu/jegyzet/inftort/inftort.htm</a:t>
            </a:r>
            <a:endParaRPr lang="hu-HU" u="sng" dirty="0">
              <a:solidFill>
                <a:srgbClr val="467886"/>
              </a:solidFill>
              <a:latin typeface="Apto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ím 1"/>
          <p:cNvSpPr>
            <a:spLocks noGrp="1"/>
          </p:cNvSpPr>
          <p:nvPr>
            <p:ph type="title"/>
          </p:nvPr>
        </p:nvSpPr>
        <p:spPr>
          <a:xfrm>
            <a:off x="631825" y="158032"/>
            <a:ext cx="8512175" cy="785813"/>
          </a:xfrm>
        </p:spPr>
        <p:txBody>
          <a:bodyPr/>
          <a:lstStyle/>
          <a:p>
            <a:r>
              <a:rPr lang="hu-HU" altLang="hu-HU" sz="3200" dirty="0" smtClean="0"/>
              <a:t>GMR - </a:t>
            </a:r>
            <a:r>
              <a:rPr lang="hu-HU" altLang="hu-HU" sz="3200" dirty="0" err="1" smtClean="0"/>
              <a:t>giant</a:t>
            </a:r>
            <a:r>
              <a:rPr lang="hu-HU" altLang="hu-HU" sz="3200" dirty="0" smtClean="0"/>
              <a:t> </a:t>
            </a:r>
            <a:r>
              <a:rPr lang="hu-HU" altLang="hu-HU" sz="3200" dirty="0" err="1" smtClean="0"/>
              <a:t>magnetoresistance</a:t>
            </a:r>
            <a:r>
              <a:rPr lang="hu-HU" altLang="hu-HU" sz="3200" dirty="0" smtClean="0"/>
              <a:t> </a:t>
            </a:r>
          </a:p>
        </p:txBody>
      </p:sp>
      <p:sp>
        <p:nvSpPr>
          <p:cNvPr id="55299" name="Dátum helye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1pPr>
            <a:lvl2pPr>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2pPr>
            <a:lvl3pPr>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3pPr>
            <a:lvl4pPr>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4pPr>
            <a:lvl5pPr>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2400" baseline="30000">
                <a:solidFill>
                  <a:schemeClr val="bg1"/>
                </a:solidFill>
                <a:latin typeface="Times New Roman" panose="02020603050405020304" pitchFamily="18" charset="0"/>
                <a:ea typeface="WenQuanYi Zen Hei"/>
                <a:cs typeface="WenQuanYi Zen Hei"/>
              </a:defRPr>
            </a:lvl9pPr>
          </a:lstStyle>
          <a:p>
            <a:pPr>
              <a:buClrTx/>
              <a:buFontTx/>
              <a:buNone/>
            </a:pPr>
            <a:r>
              <a:rPr lang="en-US" altLang="hu-HU" sz="1000" baseline="0" smtClean="0">
                <a:solidFill>
                  <a:srgbClr val="00004F"/>
                </a:solidFill>
                <a:latin typeface="Arial Narrow" panose="020B0606020202030204" pitchFamily="34" charset="0"/>
              </a:rPr>
              <a:t>February 6, 2013</a:t>
            </a:r>
          </a:p>
        </p:txBody>
      </p:sp>
      <p:pic>
        <p:nvPicPr>
          <p:cNvPr id="55300" name="Picture 5" descr="c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1" y="3443344"/>
            <a:ext cx="8478742" cy="268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zövegdoboz 4"/>
          <p:cNvSpPr txBox="1"/>
          <p:nvPr/>
        </p:nvSpPr>
        <p:spPr>
          <a:xfrm>
            <a:off x="1043237" y="5930568"/>
            <a:ext cx="7684294" cy="369332"/>
          </a:xfrm>
          <a:prstGeom prst="rect">
            <a:avLst/>
          </a:prstGeom>
          <a:noFill/>
        </p:spPr>
        <p:txBody>
          <a:bodyPr wrap="square">
            <a:spAutoFit/>
          </a:bodyPr>
          <a:lstStyle/>
          <a:p>
            <a:pPr>
              <a:buClr>
                <a:srgbClr val="000000"/>
              </a:buClr>
              <a:buSzPct val="100000"/>
              <a:buFont typeface="Times New Roman" panose="02020603050405020304" pitchFamily="18" charset="0"/>
              <a:buNone/>
              <a:defRPr/>
            </a:pPr>
            <a:r>
              <a:rPr lang="hu-HU" baseline="0" dirty="0" err="1">
                <a:solidFill>
                  <a:schemeClr val="tx1"/>
                </a:solidFill>
                <a:latin typeface="+mn-lt"/>
              </a:rPr>
              <a:t>Low</a:t>
            </a:r>
            <a:r>
              <a:rPr lang="hu-HU" baseline="0" dirty="0">
                <a:solidFill>
                  <a:schemeClr val="tx1"/>
                </a:solidFill>
                <a:latin typeface="+mn-lt"/>
              </a:rPr>
              <a:t> </a:t>
            </a:r>
            <a:r>
              <a:rPr lang="hu-HU" baseline="0" dirty="0" err="1">
                <a:solidFill>
                  <a:schemeClr val="tx1"/>
                </a:solidFill>
                <a:latin typeface="+mn-lt"/>
              </a:rPr>
              <a:t>resistance</a:t>
            </a:r>
            <a:r>
              <a:rPr lang="hu-HU" baseline="0" dirty="0">
                <a:solidFill>
                  <a:schemeClr val="tx1"/>
                </a:solidFill>
                <a:latin typeface="+mn-lt"/>
              </a:rPr>
              <a:t>					</a:t>
            </a:r>
            <a:r>
              <a:rPr lang="hu-HU" baseline="0" dirty="0" err="1">
                <a:solidFill>
                  <a:schemeClr val="tx1"/>
                </a:solidFill>
                <a:latin typeface="+mn-lt"/>
              </a:rPr>
              <a:t>high</a:t>
            </a:r>
            <a:r>
              <a:rPr lang="hu-HU" baseline="0" dirty="0">
                <a:solidFill>
                  <a:schemeClr val="tx1"/>
                </a:solidFill>
                <a:latin typeface="+mn-lt"/>
              </a:rPr>
              <a:t> </a:t>
            </a:r>
            <a:r>
              <a:rPr lang="hu-HU" baseline="0" dirty="0" err="1">
                <a:solidFill>
                  <a:schemeClr val="tx1"/>
                </a:solidFill>
                <a:latin typeface="+mn-lt"/>
              </a:rPr>
              <a:t>resistance</a:t>
            </a:r>
            <a:endParaRPr lang="hu-HU" baseline="0" dirty="0">
              <a:solidFill>
                <a:schemeClr val="tx1"/>
              </a:solidFill>
              <a:latin typeface="+mn-lt"/>
            </a:endParaRPr>
          </a:p>
        </p:txBody>
      </p:sp>
      <p:sp>
        <p:nvSpPr>
          <p:cNvPr id="6" name="Szövegdoboz 5"/>
          <p:cNvSpPr txBox="1"/>
          <p:nvPr/>
        </p:nvSpPr>
        <p:spPr>
          <a:xfrm>
            <a:off x="4079088" y="1147499"/>
            <a:ext cx="1841863" cy="923330"/>
          </a:xfrm>
          <a:prstGeom prst="rect">
            <a:avLst/>
          </a:prstGeom>
          <a:noFill/>
        </p:spPr>
        <p:txBody>
          <a:bodyPr wrap="square" rtlCol="0">
            <a:spAutoFit/>
          </a:bodyPr>
          <a:lstStyle/>
          <a:p>
            <a:r>
              <a:rPr lang="hu-HU" dirty="0" smtClean="0"/>
              <a:t>Nobel Díj a GMR hatás felfedezéséért</a:t>
            </a:r>
            <a:endParaRPr lang="hu-HU" dirty="0"/>
          </a:p>
        </p:txBody>
      </p:sp>
      <p:pic>
        <p:nvPicPr>
          <p:cNvPr id="7" name="Picture 2" descr="https://upload.wikimedia.org/wikipedia/commons/thumb/3/3f/Fert-002.jpg/339px-Fert-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2425" y="812833"/>
            <a:ext cx="1287608" cy="1815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pload.wikimedia.org/wikipedia/commons/thumb/b/b8/Peter_Gruenberg_01.jpg/220px-Peter_Gruenberg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016" y="260509"/>
            <a:ext cx="1472001" cy="2134402"/>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p:cNvSpPr/>
          <p:nvPr/>
        </p:nvSpPr>
        <p:spPr>
          <a:xfrm>
            <a:off x="7146290" y="2497388"/>
            <a:ext cx="1951452" cy="738664"/>
          </a:xfrm>
          <a:prstGeom prst="rect">
            <a:avLst/>
          </a:prstGeom>
        </p:spPr>
        <p:txBody>
          <a:bodyPr wrap="square">
            <a:spAutoFit/>
          </a:bodyPr>
          <a:lstStyle/>
          <a:p>
            <a:pPr algn="ctr"/>
            <a:r>
              <a:rPr lang="hu-HU" sz="1400" dirty="0">
                <a:solidFill>
                  <a:srgbClr val="000000"/>
                </a:solidFill>
                <a:latin typeface="Arial" panose="020B0604020202020204" pitchFamily="34" charset="0"/>
              </a:rPr>
              <a:t>Peter Andreas </a:t>
            </a:r>
            <a:r>
              <a:rPr lang="hu-HU" sz="1400" dirty="0" err="1" smtClean="0">
                <a:solidFill>
                  <a:srgbClr val="000000"/>
                </a:solidFill>
                <a:latin typeface="Arial" panose="020B0604020202020204" pitchFamily="34" charset="0"/>
              </a:rPr>
              <a:t>Grünberg</a:t>
            </a:r>
            <a:endParaRPr lang="hu-HU" sz="1400" dirty="0" smtClean="0">
              <a:solidFill>
                <a:srgbClr val="000000"/>
              </a:solidFill>
              <a:latin typeface="Arial" panose="020B0604020202020204" pitchFamily="34" charset="0"/>
            </a:endParaRPr>
          </a:p>
          <a:p>
            <a:pPr algn="ctr"/>
            <a:r>
              <a:rPr lang="hu-HU" sz="1400" dirty="0" smtClean="0">
                <a:solidFill>
                  <a:srgbClr val="000000"/>
                </a:solidFill>
                <a:latin typeface="Arial" panose="020B0604020202020204" pitchFamily="34" charset="0"/>
              </a:rPr>
              <a:t>1939-2018</a:t>
            </a:r>
            <a:endParaRPr lang="hu-HU" sz="1400" dirty="0"/>
          </a:p>
        </p:txBody>
      </p:sp>
      <p:sp>
        <p:nvSpPr>
          <p:cNvPr id="2" name="Téglalap 1"/>
          <p:cNvSpPr/>
          <p:nvPr/>
        </p:nvSpPr>
        <p:spPr>
          <a:xfrm>
            <a:off x="5797299" y="2719633"/>
            <a:ext cx="1348991" cy="523220"/>
          </a:xfrm>
          <a:prstGeom prst="rect">
            <a:avLst/>
          </a:prstGeom>
        </p:spPr>
        <p:txBody>
          <a:bodyPr wrap="square">
            <a:spAutoFit/>
          </a:bodyPr>
          <a:lstStyle/>
          <a:p>
            <a:pPr algn="ctr"/>
            <a:r>
              <a:rPr lang="hu-HU" sz="1400" dirty="0">
                <a:latin typeface="Arial" panose="020B0604020202020204" pitchFamily="34" charset="0"/>
              </a:rPr>
              <a:t>Albert </a:t>
            </a:r>
            <a:r>
              <a:rPr lang="hu-HU" sz="1400" dirty="0" err="1">
                <a:latin typeface="Arial" panose="020B0604020202020204" pitchFamily="34" charset="0"/>
              </a:rPr>
              <a:t>Fert</a:t>
            </a:r>
            <a:endParaRPr lang="hu-HU" sz="1400" dirty="0">
              <a:latin typeface="Arial" panose="020B0604020202020204" pitchFamily="34" charset="0"/>
            </a:endParaRPr>
          </a:p>
          <a:p>
            <a:pPr algn="ctr"/>
            <a:r>
              <a:rPr lang="hu-HU" sz="1400" dirty="0">
                <a:latin typeface="Arial" panose="020B0604020202020204" pitchFamily="34" charset="0"/>
              </a:rPr>
              <a:t>1938</a:t>
            </a:r>
            <a:endParaRPr lang="hu-HU" sz="1400" dirty="0"/>
          </a:p>
        </p:txBody>
      </p:sp>
      <p:sp>
        <p:nvSpPr>
          <p:cNvPr id="11" name="Téglalap 10"/>
          <p:cNvSpPr/>
          <p:nvPr/>
        </p:nvSpPr>
        <p:spPr>
          <a:xfrm>
            <a:off x="504493" y="847647"/>
            <a:ext cx="3332393" cy="307777"/>
          </a:xfrm>
          <a:prstGeom prst="rect">
            <a:avLst/>
          </a:prstGeom>
        </p:spPr>
        <p:txBody>
          <a:bodyPr wrap="square">
            <a:spAutoFit/>
          </a:bodyPr>
          <a:lstStyle/>
          <a:p>
            <a:r>
              <a:rPr lang="hu-HU" sz="1400" dirty="0" err="1" smtClean="0"/>
              <a:t>Spintronika</a:t>
            </a:r>
            <a:r>
              <a:rPr lang="hu-HU" sz="1400" dirty="0" smtClean="0"/>
              <a:t>: Stern-</a:t>
            </a:r>
            <a:r>
              <a:rPr lang="hu-HU" sz="1400" dirty="0" err="1" smtClean="0"/>
              <a:t>Gerlach</a:t>
            </a:r>
            <a:r>
              <a:rPr lang="hu-HU" sz="1400" dirty="0" smtClean="0"/>
              <a:t> kísérlet</a:t>
            </a:r>
            <a:endParaRPr lang="hu-HU" sz="1400" dirty="0"/>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439" y="1175791"/>
            <a:ext cx="2970224" cy="230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274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ím 1"/>
          <p:cNvSpPr>
            <a:spLocks noGrp="1"/>
          </p:cNvSpPr>
          <p:nvPr>
            <p:ph type="title"/>
          </p:nvPr>
        </p:nvSpPr>
        <p:spPr/>
        <p:txBody>
          <a:bodyPr/>
          <a:lstStyle/>
          <a:p>
            <a:r>
              <a:rPr lang="hu-HU" altLang="hu-HU" smtClean="0"/>
              <a:t>Spin- valve                            MRAM</a:t>
            </a:r>
          </a:p>
        </p:txBody>
      </p:sp>
      <p:sp>
        <p:nvSpPr>
          <p:cNvPr id="56323" name="Picture 5" descr="cs2"/>
          <p:cNvSpPr>
            <a:spLocks noChangeAspect="1" noChangeArrowheads="1"/>
          </p:cNvSpPr>
          <p:nvPr/>
        </p:nvSpPr>
        <p:spPr bwMode="auto">
          <a:xfrm>
            <a:off x="762000" y="1219200"/>
            <a:ext cx="21066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pic>
        <p:nvPicPr>
          <p:cNvPr id="563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95" y="973692"/>
            <a:ext cx="7087190" cy="503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342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22</a:t>
            </a:fld>
            <a:endParaRPr lang="hu-HU" altLang="hu-HU"/>
          </a:p>
        </p:txBody>
      </p:sp>
      <p:sp>
        <p:nvSpPr>
          <p:cNvPr id="4" name="Téglalap 3"/>
          <p:cNvSpPr/>
          <p:nvPr/>
        </p:nvSpPr>
        <p:spPr>
          <a:xfrm>
            <a:off x="655630" y="17806"/>
            <a:ext cx="3852530" cy="1200329"/>
          </a:xfrm>
          <a:prstGeom prst="rect">
            <a:avLst/>
          </a:prstGeom>
        </p:spPr>
        <p:txBody>
          <a:bodyPr wrap="none">
            <a:spAutoFit/>
          </a:bodyPr>
          <a:lstStyle/>
          <a:p>
            <a:r>
              <a:rPr lang="hu-HU" sz="3600" dirty="0" smtClean="0">
                <a:solidFill>
                  <a:srgbClr val="C00000"/>
                </a:solidFill>
                <a:latin typeface="Arial" panose="020B0604020202020204" pitchFamily="34" charset="0"/>
              </a:rPr>
              <a:t>Mágneses tárolók</a:t>
            </a:r>
            <a:endParaRPr lang="hu-HU" sz="3600" dirty="0">
              <a:solidFill>
                <a:srgbClr val="C00000"/>
              </a:solidFill>
              <a:latin typeface="Arial" panose="020B0604020202020204" pitchFamily="34" charset="0"/>
            </a:endParaRPr>
          </a:p>
          <a:p>
            <a:r>
              <a:rPr lang="hu-HU" sz="3600" dirty="0">
                <a:solidFill>
                  <a:srgbClr val="C00000"/>
                </a:solidFill>
                <a:latin typeface="Arial" panose="020B0604020202020204" pitchFamily="34" charset="0"/>
              </a:rPr>
              <a:t>h</a:t>
            </a:r>
            <a:r>
              <a:rPr lang="hu-HU" sz="3600" dirty="0" smtClean="0">
                <a:solidFill>
                  <a:srgbClr val="C00000"/>
                </a:solidFill>
                <a:latin typeface="Arial" panose="020B0604020202020204" pitchFamily="34" charset="0"/>
              </a:rPr>
              <a:t>áttér</a:t>
            </a:r>
            <a:r>
              <a:rPr lang="hu-HU" sz="3600" dirty="0" smtClean="0">
                <a:solidFill>
                  <a:srgbClr val="C00000"/>
                </a:solidFill>
                <a:latin typeface="Arial" panose="020B0604020202020204" pitchFamily="34" charset="0"/>
              </a:rPr>
              <a:t>, archív</a:t>
            </a:r>
            <a:endParaRPr lang="hu-HU" sz="3600" dirty="0">
              <a:solidFill>
                <a:srgbClr val="C00000"/>
              </a:solidFill>
            </a:endParaRPr>
          </a:p>
        </p:txBody>
      </p:sp>
      <p:sp>
        <p:nvSpPr>
          <p:cNvPr id="5" name="Szövegdoboz 4"/>
          <p:cNvSpPr txBox="1"/>
          <p:nvPr/>
        </p:nvSpPr>
        <p:spPr>
          <a:xfrm>
            <a:off x="1224936" y="1563740"/>
            <a:ext cx="4823167" cy="3693319"/>
          </a:xfrm>
          <a:prstGeom prst="rect">
            <a:avLst/>
          </a:prstGeom>
          <a:noFill/>
        </p:spPr>
        <p:txBody>
          <a:bodyPr wrap="square" rtlCol="0">
            <a:spAutoFit/>
          </a:bodyPr>
          <a:lstStyle/>
          <a:p>
            <a:r>
              <a:rPr lang="hu-HU" dirty="0" smtClean="0"/>
              <a:t>Mozgó alkatrészekkel:</a:t>
            </a:r>
          </a:p>
          <a:p>
            <a:endParaRPr lang="hu-HU" dirty="0" smtClean="0"/>
          </a:p>
          <a:p>
            <a:pPr marL="285750" indent="-285750">
              <a:buFont typeface="Arial" panose="020B0604020202020204" pitchFamily="34" charset="0"/>
              <a:buChar char="•"/>
            </a:pPr>
            <a:r>
              <a:rPr lang="hu-HU" dirty="0"/>
              <a:t>m</a:t>
            </a:r>
            <a:r>
              <a:rPr lang="hu-HU" dirty="0" smtClean="0"/>
              <a:t>ágnesezhető drót 1930-1950</a:t>
            </a:r>
            <a:endParaRPr lang="hu-HU" dirty="0" smtClean="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r>
              <a:rPr lang="hu-HU" dirty="0"/>
              <a:t>p</a:t>
            </a:r>
            <a:r>
              <a:rPr lang="hu-HU" dirty="0" smtClean="0"/>
              <a:t>olimer szalag mágnesezhető bevonattal</a:t>
            </a:r>
            <a:endParaRPr lang="hu-HU" dirty="0" smtClean="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dirty="0"/>
              <a:t>d</a:t>
            </a:r>
            <a:r>
              <a:rPr lang="hu-HU" dirty="0" smtClean="0"/>
              <a:t>ob (második generációs gépekhez)</a:t>
            </a:r>
            <a:endParaRPr lang="hu-HU" dirty="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dirty="0"/>
              <a:t>l</a:t>
            </a:r>
            <a:r>
              <a:rPr lang="hu-HU" dirty="0" smtClean="0"/>
              <a:t>emez (hosszú fejlődéstörténet)</a:t>
            </a:r>
            <a:endParaRPr lang="hu-HU" dirty="0" smtClean="0"/>
          </a:p>
          <a:p>
            <a:pPr marL="285750" indent="-285750">
              <a:buFont typeface="Arial" panose="020B0604020202020204" pitchFamily="34" charset="0"/>
              <a:buChar char="•"/>
            </a:pPr>
            <a:endParaRPr lang="hu-HU" dirty="0"/>
          </a:p>
          <a:p>
            <a:pPr marL="742950" lvl="1" indent="-285750">
              <a:buFont typeface="Arial" panose="020B0604020202020204" pitchFamily="34" charset="0"/>
              <a:buChar char="•"/>
            </a:pPr>
            <a:r>
              <a:rPr lang="hu-HU" dirty="0" smtClean="0"/>
              <a:t>„floppy</a:t>
            </a:r>
            <a:r>
              <a:rPr lang="hu-HU" dirty="0" smtClean="0"/>
              <a:t>” </a:t>
            </a:r>
            <a:endParaRPr lang="hu-HU" dirty="0" smtClean="0"/>
          </a:p>
          <a:p>
            <a:pPr marL="742950" lvl="1" indent="-285750">
              <a:buFont typeface="Arial" panose="020B0604020202020204" pitchFamily="34" charset="0"/>
              <a:buChar char="•"/>
            </a:pPr>
            <a:endParaRPr lang="hu-HU" dirty="0"/>
          </a:p>
          <a:p>
            <a:pPr marL="742950" lvl="1" indent="-285750">
              <a:buFont typeface="Arial" panose="020B0604020202020204" pitchFamily="34" charset="0"/>
              <a:buChar char="•"/>
            </a:pPr>
            <a:r>
              <a:rPr lang="hu-HU" dirty="0" smtClean="0"/>
              <a:t>„merev”</a:t>
            </a:r>
          </a:p>
        </p:txBody>
      </p:sp>
      <p:pic>
        <p:nvPicPr>
          <p:cNvPr id="598018" name="Picture 2" descr="https://ntf.hu/wp-content/uploads/2017/09/DSCF1081-e1505755060387-525x7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8079" y="1655180"/>
            <a:ext cx="1427520" cy="1903360"/>
          </a:xfrm>
          <a:prstGeom prst="rect">
            <a:avLst/>
          </a:prstGeom>
          <a:noFill/>
          <a:extLst>
            <a:ext uri="{909E8E84-426E-40DD-AFC4-6F175D3DCCD1}">
              <a14:hiddenFill xmlns:a14="http://schemas.microsoft.com/office/drawing/2010/main">
                <a:solidFill>
                  <a:srgbClr val="FFFFFF"/>
                </a:solidFill>
              </a14:hiddenFill>
            </a:ext>
          </a:extLst>
        </p:spPr>
      </p:pic>
      <p:pic>
        <p:nvPicPr>
          <p:cNvPr id="7" name="Kép 6"/>
          <p:cNvPicPr>
            <a:picLocks noChangeAspect="1"/>
          </p:cNvPicPr>
          <p:nvPr/>
        </p:nvPicPr>
        <p:blipFill>
          <a:blip r:embed="rId3"/>
          <a:stretch>
            <a:fillRect/>
          </a:stretch>
        </p:blipFill>
        <p:spPr>
          <a:xfrm>
            <a:off x="6872286" y="3879668"/>
            <a:ext cx="1939699" cy="1939699"/>
          </a:xfrm>
          <a:prstGeom prst="rect">
            <a:avLst/>
          </a:prstGeom>
        </p:spPr>
      </p:pic>
      <p:pic>
        <p:nvPicPr>
          <p:cNvPr id="598024"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826238" y="4178931"/>
            <a:ext cx="2875008" cy="215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59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23</a:t>
            </a:fld>
            <a:endParaRPr lang="hu-HU" altLang="hu-HU"/>
          </a:p>
        </p:txBody>
      </p:sp>
      <p:sp>
        <p:nvSpPr>
          <p:cNvPr id="4" name="Téglalap 3"/>
          <p:cNvSpPr/>
          <p:nvPr/>
        </p:nvSpPr>
        <p:spPr>
          <a:xfrm>
            <a:off x="655630" y="17806"/>
            <a:ext cx="7083991" cy="646331"/>
          </a:xfrm>
          <a:prstGeom prst="rect">
            <a:avLst/>
          </a:prstGeom>
        </p:spPr>
        <p:txBody>
          <a:bodyPr wrap="none">
            <a:spAutoFit/>
          </a:bodyPr>
          <a:lstStyle/>
          <a:p>
            <a:r>
              <a:rPr lang="hu-HU" sz="3600" dirty="0" smtClean="0">
                <a:solidFill>
                  <a:srgbClr val="C00000"/>
                </a:solidFill>
                <a:latin typeface="Arial" panose="020B0604020202020204" pitchFamily="34" charset="0"/>
              </a:rPr>
              <a:t>Mágneses </a:t>
            </a:r>
            <a:r>
              <a:rPr lang="hu-HU" sz="3600" dirty="0" smtClean="0">
                <a:solidFill>
                  <a:srgbClr val="C00000"/>
                </a:solidFill>
                <a:latin typeface="Arial" panose="020B0604020202020204" pitchFamily="34" charset="0"/>
              </a:rPr>
              <a:t>tárolók: merevlemezek</a:t>
            </a:r>
            <a:endParaRPr lang="hu-HU" sz="3600" dirty="0">
              <a:solidFill>
                <a:srgbClr val="C00000"/>
              </a:solidFill>
              <a:latin typeface="Arial" panose="020B0604020202020204" pitchFamily="34" charset="0"/>
            </a:endParaRPr>
          </a:p>
        </p:txBody>
      </p:sp>
      <p:pic>
        <p:nvPicPr>
          <p:cNvPr id="599042" name="Picture 2" descr="https://www.backblaze.com/blog/wp-content/uploads/2016/11/history-of-hard-dr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05217"/>
            <a:ext cx="7350014" cy="4134383"/>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655630" y="5885033"/>
            <a:ext cx="6147901" cy="369332"/>
          </a:xfrm>
          <a:prstGeom prst="rect">
            <a:avLst/>
          </a:prstGeom>
        </p:spPr>
        <p:txBody>
          <a:bodyPr wrap="none">
            <a:spAutoFit/>
          </a:bodyPr>
          <a:lstStyle/>
          <a:p>
            <a:r>
              <a:rPr lang="en-US" dirty="0" smtClean="0">
                <a:hlinkClick r:id="rId3"/>
              </a:rPr>
              <a:t>. </a:t>
            </a:r>
            <a:r>
              <a:rPr lang="en-US" dirty="0">
                <a:hlinkClick r:id="rId3"/>
              </a:rPr>
              <a:t>https://www.backblaze.com/blog/history-hard-drives/com)</a:t>
            </a:r>
            <a:endParaRPr lang="hu-HU" dirty="0"/>
          </a:p>
        </p:txBody>
      </p:sp>
      <p:sp>
        <p:nvSpPr>
          <p:cNvPr id="8" name="Téglalap 7"/>
          <p:cNvSpPr/>
          <p:nvPr/>
        </p:nvSpPr>
        <p:spPr>
          <a:xfrm>
            <a:off x="914400" y="5089151"/>
            <a:ext cx="6196084" cy="369332"/>
          </a:xfrm>
          <a:prstGeom prst="rect">
            <a:avLst/>
          </a:prstGeom>
        </p:spPr>
        <p:txBody>
          <a:bodyPr wrap="square">
            <a:spAutoFit/>
          </a:bodyPr>
          <a:lstStyle/>
          <a:p>
            <a:r>
              <a:rPr lang="en-US" dirty="0">
                <a:solidFill>
                  <a:srgbClr val="33335C"/>
                </a:solidFill>
                <a:latin typeface="Dmsans"/>
              </a:rPr>
              <a:t> </a:t>
            </a:r>
            <a:r>
              <a:rPr lang="en-US" dirty="0" smtClean="0">
                <a:solidFill>
                  <a:srgbClr val="33335C"/>
                </a:solidFill>
                <a:latin typeface="Dmsans"/>
              </a:rPr>
              <a:t>RAMAC</a:t>
            </a:r>
            <a:r>
              <a:rPr lang="hu-HU" dirty="0" smtClean="0">
                <a:solidFill>
                  <a:srgbClr val="33335C"/>
                </a:solidFill>
                <a:latin typeface="Dmsans"/>
              </a:rPr>
              <a:t>:</a:t>
            </a:r>
            <a:r>
              <a:rPr lang="en-US" dirty="0" smtClean="0">
                <a:solidFill>
                  <a:srgbClr val="33335C"/>
                </a:solidFill>
                <a:latin typeface="Dmsans"/>
              </a:rPr>
              <a:t> 5MB</a:t>
            </a:r>
            <a:r>
              <a:rPr lang="hu-HU" dirty="0" smtClean="0">
                <a:solidFill>
                  <a:srgbClr val="33335C"/>
                </a:solidFill>
                <a:latin typeface="Dmsans"/>
              </a:rPr>
              <a:t>, kell-e több? </a:t>
            </a:r>
            <a:r>
              <a:rPr lang="hu-HU" dirty="0" smtClean="0">
                <a:solidFill>
                  <a:srgbClr val="33335C"/>
                </a:solidFill>
                <a:latin typeface="Dmsans"/>
                <a:sym typeface="Wingdings" panose="05000000000000000000" pitchFamily="2" charset="2"/>
              </a:rPr>
              <a:t> </a:t>
            </a:r>
            <a:r>
              <a:rPr lang="hu-HU" dirty="0" smtClean="0">
                <a:solidFill>
                  <a:srgbClr val="33335C"/>
                </a:solidFill>
                <a:latin typeface="Dmsans"/>
              </a:rPr>
              <a:t> </a:t>
            </a:r>
            <a:endParaRPr lang="hu-HU" dirty="0"/>
          </a:p>
        </p:txBody>
      </p:sp>
    </p:spTree>
    <p:extLst>
      <p:ext uri="{BB962C8B-B14F-4D97-AF65-F5344CB8AC3E}">
        <p14:creationId xmlns:p14="http://schemas.microsoft.com/office/powerpoint/2010/main" val="3259303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24</a:t>
            </a:fld>
            <a:endParaRPr lang="hu-HU" altLang="hu-HU"/>
          </a:p>
        </p:txBody>
      </p:sp>
      <p:sp>
        <p:nvSpPr>
          <p:cNvPr id="4" name="Téglalap 3"/>
          <p:cNvSpPr/>
          <p:nvPr/>
        </p:nvSpPr>
        <p:spPr>
          <a:xfrm>
            <a:off x="655630" y="17806"/>
            <a:ext cx="7083991" cy="646331"/>
          </a:xfrm>
          <a:prstGeom prst="rect">
            <a:avLst/>
          </a:prstGeom>
        </p:spPr>
        <p:txBody>
          <a:bodyPr wrap="none">
            <a:spAutoFit/>
          </a:bodyPr>
          <a:lstStyle/>
          <a:p>
            <a:r>
              <a:rPr lang="hu-HU" sz="3600" dirty="0" smtClean="0">
                <a:solidFill>
                  <a:srgbClr val="C00000"/>
                </a:solidFill>
                <a:latin typeface="Arial" panose="020B0604020202020204" pitchFamily="34" charset="0"/>
              </a:rPr>
              <a:t>Mágneses </a:t>
            </a:r>
            <a:r>
              <a:rPr lang="hu-HU" sz="3600" dirty="0" smtClean="0">
                <a:solidFill>
                  <a:srgbClr val="C00000"/>
                </a:solidFill>
                <a:latin typeface="Arial" panose="020B0604020202020204" pitchFamily="34" charset="0"/>
              </a:rPr>
              <a:t>tárolók: merevlemezek</a:t>
            </a:r>
            <a:endParaRPr lang="hu-HU" sz="3600" dirty="0">
              <a:solidFill>
                <a:srgbClr val="C00000"/>
              </a:solidFill>
              <a:latin typeface="Arial" panose="020B0604020202020204" pitchFamily="34" charset="0"/>
            </a:endParaRPr>
          </a:p>
        </p:txBody>
      </p:sp>
      <p:sp>
        <p:nvSpPr>
          <p:cNvPr id="6" name="Téglalap 5"/>
          <p:cNvSpPr/>
          <p:nvPr/>
        </p:nvSpPr>
        <p:spPr>
          <a:xfrm>
            <a:off x="655630" y="5885033"/>
            <a:ext cx="6147901" cy="369332"/>
          </a:xfrm>
          <a:prstGeom prst="rect">
            <a:avLst/>
          </a:prstGeom>
        </p:spPr>
        <p:txBody>
          <a:bodyPr wrap="none">
            <a:spAutoFit/>
          </a:bodyPr>
          <a:lstStyle/>
          <a:p>
            <a:r>
              <a:rPr lang="en-US" dirty="0" smtClean="0">
                <a:hlinkClick r:id="rId2"/>
              </a:rPr>
              <a:t>. </a:t>
            </a:r>
            <a:r>
              <a:rPr lang="en-US" dirty="0">
                <a:hlinkClick r:id="rId2"/>
              </a:rPr>
              <a:t>https://www.backblaze.com/blog/history-hard-drives/com)</a:t>
            </a:r>
            <a:endParaRPr lang="hu-HU" dirty="0"/>
          </a:p>
        </p:txBody>
      </p:sp>
      <p:sp>
        <p:nvSpPr>
          <p:cNvPr id="8" name="Téglalap 7"/>
          <p:cNvSpPr/>
          <p:nvPr/>
        </p:nvSpPr>
        <p:spPr>
          <a:xfrm>
            <a:off x="522514" y="902442"/>
            <a:ext cx="3017520" cy="646331"/>
          </a:xfrm>
          <a:prstGeom prst="rect">
            <a:avLst/>
          </a:prstGeom>
        </p:spPr>
        <p:txBody>
          <a:bodyPr wrap="square">
            <a:spAutoFit/>
          </a:bodyPr>
          <a:lstStyle/>
          <a:p>
            <a:r>
              <a:rPr lang="en-US" dirty="0">
                <a:solidFill>
                  <a:srgbClr val="33335C"/>
                </a:solidFill>
                <a:latin typeface="Dmsans"/>
              </a:rPr>
              <a:t> </a:t>
            </a:r>
            <a:r>
              <a:rPr lang="en-US" dirty="0" smtClean="0">
                <a:solidFill>
                  <a:srgbClr val="33335C"/>
                </a:solidFill>
                <a:latin typeface="Dmsans"/>
              </a:rPr>
              <a:t>RAMAC</a:t>
            </a:r>
            <a:r>
              <a:rPr lang="hu-HU" dirty="0" smtClean="0">
                <a:solidFill>
                  <a:srgbClr val="33335C"/>
                </a:solidFill>
                <a:latin typeface="Dmsans"/>
              </a:rPr>
              <a:t>:</a:t>
            </a:r>
            <a:r>
              <a:rPr lang="en-US" dirty="0" smtClean="0">
                <a:solidFill>
                  <a:srgbClr val="33335C"/>
                </a:solidFill>
                <a:latin typeface="Dmsans"/>
              </a:rPr>
              <a:t> 5MB</a:t>
            </a:r>
            <a:r>
              <a:rPr lang="hu-HU" dirty="0" smtClean="0">
                <a:solidFill>
                  <a:srgbClr val="33335C"/>
                </a:solidFill>
                <a:latin typeface="Dmsans"/>
              </a:rPr>
              <a:t>, kell-e több? </a:t>
            </a:r>
            <a:r>
              <a:rPr lang="hu-HU" dirty="0" smtClean="0">
                <a:solidFill>
                  <a:srgbClr val="33335C"/>
                </a:solidFill>
                <a:latin typeface="Dmsans"/>
                <a:sym typeface="Wingdings" panose="05000000000000000000" pitchFamily="2" charset="2"/>
              </a:rPr>
              <a:t> </a:t>
            </a:r>
            <a:r>
              <a:rPr lang="hu-HU" dirty="0" smtClean="0">
                <a:solidFill>
                  <a:srgbClr val="33335C"/>
                </a:solidFill>
                <a:latin typeface="Dmsans"/>
              </a:rPr>
              <a:t> </a:t>
            </a:r>
            <a:endParaRPr lang="hu-HU" dirty="0"/>
          </a:p>
        </p:txBody>
      </p:sp>
      <p:pic>
        <p:nvPicPr>
          <p:cNvPr id="602114"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75" y="862586"/>
            <a:ext cx="5236680" cy="4989393"/>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p:cNvSpPr/>
          <p:nvPr/>
        </p:nvSpPr>
        <p:spPr>
          <a:xfrm>
            <a:off x="822960" y="2124035"/>
            <a:ext cx="2300630" cy="369332"/>
          </a:xfrm>
          <a:prstGeom prst="rect">
            <a:avLst/>
          </a:prstGeom>
        </p:spPr>
        <p:txBody>
          <a:bodyPr wrap="none">
            <a:spAutoFit/>
          </a:bodyPr>
          <a:lstStyle/>
          <a:p>
            <a:r>
              <a:rPr lang="hu-HU" dirty="0" smtClean="0">
                <a:solidFill>
                  <a:srgbClr val="000000"/>
                </a:solidFill>
                <a:latin typeface="Arial" panose="020B0604020202020204" pitchFamily="34" charset="0"/>
              </a:rPr>
              <a:t>1954</a:t>
            </a:r>
            <a:r>
              <a:rPr lang="hu-HU" dirty="0" smtClean="0"/>
              <a:t>, </a:t>
            </a:r>
            <a:r>
              <a:rPr lang="hu-HU" dirty="0">
                <a:solidFill>
                  <a:srgbClr val="000000"/>
                </a:solidFill>
                <a:latin typeface="Arial" panose="020B0604020202020204" pitchFamily="34" charset="0"/>
              </a:rPr>
              <a:t>d</a:t>
            </a:r>
            <a:r>
              <a:rPr lang="hu-HU" dirty="0" smtClean="0">
                <a:solidFill>
                  <a:srgbClr val="000000"/>
                </a:solidFill>
                <a:latin typeface="Arial" panose="020B0604020202020204" pitchFamily="34" charset="0"/>
              </a:rPr>
              <a:t>ecember</a:t>
            </a:r>
            <a:r>
              <a:rPr lang="hu-HU" dirty="0">
                <a:solidFill>
                  <a:srgbClr val="000000"/>
                </a:solidFill>
                <a:latin typeface="Arial" panose="020B0604020202020204" pitchFamily="34" charset="0"/>
              </a:rPr>
              <a:t> </a:t>
            </a:r>
            <a:r>
              <a:rPr lang="hu-HU" dirty="0" smtClean="0">
                <a:solidFill>
                  <a:srgbClr val="000000"/>
                </a:solidFill>
                <a:latin typeface="Arial" panose="020B0604020202020204" pitchFamily="34" charset="0"/>
              </a:rPr>
              <a:t>24. </a:t>
            </a:r>
            <a:endParaRPr lang="hu-HU" dirty="0"/>
          </a:p>
        </p:txBody>
      </p:sp>
    </p:spTree>
    <p:extLst>
      <p:ext uri="{BB962C8B-B14F-4D97-AF65-F5344CB8AC3E}">
        <p14:creationId xmlns:p14="http://schemas.microsoft.com/office/powerpoint/2010/main" val="3592305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25</a:t>
            </a:fld>
            <a:endParaRPr lang="hu-HU" altLang="hu-HU"/>
          </a:p>
        </p:txBody>
      </p:sp>
      <p:sp>
        <p:nvSpPr>
          <p:cNvPr id="4" name="Téglalap 3"/>
          <p:cNvSpPr/>
          <p:nvPr/>
        </p:nvSpPr>
        <p:spPr>
          <a:xfrm>
            <a:off x="655630" y="17806"/>
            <a:ext cx="7083991" cy="646331"/>
          </a:xfrm>
          <a:prstGeom prst="rect">
            <a:avLst/>
          </a:prstGeom>
        </p:spPr>
        <p:txBody>
          <a:bodyPr wrap="none">
            <a:spAutoFit/>
          </a:bodyPr>
          <a:lstStyle/>
          <a:p>
            <a:r>
              <a:rPr lang="hu-HU" sz="3600" dirty="0" smtClean="0">
                <a:solidFill>
                  <a:srgbClr val="C00000"/>
                </a:solidFill>
                <a:latin typeface="Arial" panose="020B0604020202020204" pitchFamily="34" charset="0"/>
              </a:rPr>
              <a:t>Mágneses </a:t>
            </a:r>
            <a:r>
              <a:rPr lang="hu-HU" sz="3600" dirty="0" smtClean="0">
                <a:solidFill>
                  <a:srgbClr val="C00000"/>
                </a:solidFill>
                <a:latin typeface="Arial" panose="020B0604020202020204" pitchFamily="34" charset="0"/>
              </a:rPr>
              <a:t>tárolók: merevlemezek</a:t>
            </a:r>
            <a:endParaRPr lang="hu-HU" sz="3600" dirty="0">
              <a:solidFill>
                <a:srgbClr val="C00000"/>
              </a:solidFill>
              <a:latin typeface="Arial" panose="020B0604020202020204" pitchFamily="34" charset="0"/>
            </a:endParaRPr>
          </a:p>
        </p:txBody>
      </p:sp>
      <p:sp>
        <p:nvSpPr>
          <p:cNvPr id="6" name="Téglalap 5"/>
          <p:cNvSpPr/>
          <p:nvPr/>
        </p:nvSpPr>
        <p:spPr>
          <a:xfrm>
            <a:off x="655630" y="5885033"/>
            <a:ext cx="6147901" cy="369332"/>
          </a:xfrm>
          <a:prstGeom prst="rect">
            <a:avLst/>
          </a:prstGeom>
        </p:spPr>
        <p:txBody>
          <a:bodyPr wrap="none">
            <a:spAutoFit/>
          </a:bodyPr>
          <a:lstStyle/>
          <a:p>
            <a:r>
              <a:rPr lang="en-US" dirty="0" smtClean="0">
                <a:hlinkClick r:id="rId2"/>
              </a:rPr>
              <a:t>. </a:t>
            </a:r>
            <a:r>
              <a:rPr lang="en-US" dirty="0">
                <a:hlinkClick r:id="rId2"/>
              </a:rPr>
              <a:t>https://www.backblaze.com/blog/history-hard-drives/com)</a:t>
            </a:r>
            <a:endParaRPr lang="hu-HU" dirty="0"/>
          </a:p>
        </p:txBody>
      </p:sp>
      <p:pic>
        <p:nvPicPr>
          <p:cNvPr id="600066" name="Picture 2" descr="ibm_13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84" y="1300298"/>
            <a:ext cx="3997098" cy="4311870"/>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p:cNvSpPr/>
          <p:nvPr/>
        </p:nvSpPr>
        <p:spPr>
          <a:xfrm>
            <a:off x="852984" y="1560934"/>
            <a:ext cx="2900149" cy="646331"/>
          </a:xfrm>
          <a:prstGeom prst="rect">
            <a:avLst/>
          </a:prstGeom>
        </p:spPr>
        <p:txBody>
          <a:bodyPr wrap="square">
            <a:spAutoFit/>
          </a:bodyPr>
          <a:lstStyle/>
          <a:p>
            <a:r>
              <a:rPr lang="en-US" dirty="0">
                <a:solidFill>
                  <a:srgbClr val="33335C"/>
                </a:solidFill>
                <a:latin typeface="Dmsans"/>
              </a:rPr>
              <a:t>1962, </a:t>
            </a:r>
            <a:r>
              <a:rPr lang="en-US" dirty="0" smtClean="0">
                <a:solidFill>
                  <a:srgbClr val="33335C"/>
                </a:solidFill>
                <a:latin typeface="Dmsans"/>
              </a:rPr>
              <a:t>IBM 1316</a:t>
            </a:r>
            <a:r>
              <a:rPr lang="hu-HU" dirty="0" smtClean="0">
                <a:solidFill>
                  <a:srgbClr val="33335C"/>
                </a:solidFill>
                <a:latin typeface="Dmsans"/>
              </a:rPr>
              <a:t>,</a:t>
            </a:r>
            <a:r>
              <a:rPr lang="en-US" dirty="0" smtClean="0">
                <a:solidFill>
                  <a:srgbClr val="33335C"/>
                </a:solidFill>
                <a:latin typeface="Dmsans"/>
              </a:rPr>
              <a:t> 24 inch</a:t>
            </a:r>
            <a:r>
              <a:rPr lang="hu-HU" dirty="0" smtClean="0">
                <a:solidFill>
                  <a:srgbClr val="33335C"/>
                </a:solidFill>
                <a:latin typeface="Dmsans"/>
              </a:rPr>
              <a:t>,</a:t>
            </a:r>
            <a:r>
              <a:rPr lang="en-US" dirty="0" smtClean="0">
                <a:solidFill>
                  <a:srgbClr val="33335C"/>
                </a:solidFill>
                <a:latin typeface="Dmsans"/>
              </a:rPr>
              <a:t> 2MB</a:t>
            </a:r>
            <a:r>
              <a:rPr lang="hu-HU" dirty="0" smtClean="0">
                <a:solidFill>
                  <a:srgbClr val="33335C"/>
                </a:solidFill>
                <a:latin typeface="Dmsans"/>
              </a:rPr>
              <a:t> lemezenként</a:t>
            </a:r>
            <a:endParaRPr lang="hu-HU" dirty="0"/>
          </a:p>
        </p:txBody>
      </p:sp>
    </p:spTree>
    <p:extLst>
      <p:ext uri="{BB962C8B-B14F-4D97-AF65-F5344CB8AC3E}">
        <p14:creationId xmlns:p14="http://schemas.microsoft.com/office/powerpoint/2010/main" val="2553330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26</a:t>
            </a:fld>
            <a:endParaRPr lang="hu-HU" altLang="hu-HU"/>
          </a:p>
        </p:txBody>
      </p:sp>
      <p:sp>
        <p:nvSpPr>
          <p:cNvPr id="4" name="Téglalap 3"/>
          <p:cNvSpPr/>
          <p:nvPr/>
        </p:nvSpPr>
        <p:spPr>
          <a:xfrm>
            <a:off x="655630" y="17806"/>
            <a:ext cx="7083991" cy="646331"/>
          </a:xfrm>
          <a:prstGeom prst="rect">
            <a:avLst/>
          </a:prstGeom>
        </p:spPr>
        <p:txBody>
          <a:bodyPr wrap="none">
            <a:spAutoFit/>
          </a:bodyPr>
          <a:lstStyle/>
          <a:p>
            <a:r>
              <a:rPr lang="hu-HU" sz="3600" dirty="0" smtClean="0">
                <a:solidFill>
                  <a:srgbClr val="C00000"/>
                </a:solidFill>
                <a:latin typeface="Arial" panose="020B0604020202020204" pitchFamily="34" charset="0"/>
              </a:rPr>
              <a:t>Mágneses </a:t>
            </a:r>
            <a:r>
              <a:rPr lang="hu-HU" sz="3600" dirty="0" smtClean="0">
                <a:solidFill>
                  <a:srgbClr val="C00000"/>
                </a:solidFill>
                <a:latin typeface="Arial" panose="020B0604020202020204" pitchFamily="34" charset="0"/>
              </a:rPr>
              <a:t>tárolók: merevlemezek</a:t>
            </a:r>
            <a:endParaRPr lang="hu-HU" sz="3600" dirty="0">
              <a:solidFill>
                <a:srgbClr val="C00000"/>
              </a:solidFill>
              <a:latin typeface="Arial" panose="020B0604020202020204" pitchFamily="34" charset="0"/>
            </a:endParaRPr>
          </a:p>
        </p:txBody>
      </p:sp>
      <p:sp>
        <p:nvSpPr>
          <p:cNvPr id="6" name="Téglalap 5"/>
          <p:cNvSpPr/>
          <p:nvPr/>
        </p:nvSpPr>
        <p:spPr>
          <a:xfrm>
            <a:off x="792108" y="6035161"/>
            <a:ext cx="6147901" cy="369332"/>
          </a:xfrm>
          <a:prstGeom prst="rect">
            <a:avLst/>
          </a:prstGeom>
        </p:spPr>
        <p:txBody>
          <a:bodyPr wrap="none">
            <a:spAutoFit/>
          </a:bodyPr>
          <a:lstStyle/>
          <a:p>
            <a:r>
              <a:rPr lang="en-US" dirty="0" smtClean="0">
                <a:hlinkClick r:id="rId2"/>
              </a:rPr>
              <a:t>. </a:t>
            </a:r>
            <a:r>
              <a:rPr lang="en-US" dirty="0">
                <a:hlinkClick r:id="rId2"/>
              </a:rPr>
              <a:t>https://www.backblaze.com/blog/history-hard-drives/com)</a:t>
            </a:r>
            <a:endParaRPr lang="hu-HU" dirty="0"/>
          </a:p>
        </p:txBody>
      </p:sp>
      <p:pic>
        <p:nvPicPr>
          <p:cNvPr id="601090" name="Picture 2" descr="winchester-festpla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78" y="859785"/>
            <a:ext cx="3942603" cy="2951614"/>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655629" y="1064525"/>
            <a:ext cx="3875427" cy="646331"/>
          </a:xfrm>
          <a:prstGeom prst="rect">
            <a:avLst/>
          </a:prstGeom>
          <a:noFill/>
        </p:spPr>
        <p:txBody>
          <a:bodyPr wrap="square" rtlCol="0">
            <a:spAutoFit/>
          </a:bodyPr>
          <a:lstStyle/>
          <a:p>
            <a:r>
              <a:rPr lang="hu-HU" dirty="0" smtClean="0"/>
              <a:t>PC kikényszerítette igény: </a:t>
            </a:r>
            <a:r>
              <a:rPr lang="en-US" dirty="0"/>
              <a:t> 1980, </a:t>
            </a:r>
            <a:r>
              <a:rPr lang="en-US" dirty="0" smtClean="0"/>
              <a:t>5MB</a:t>
            </a:r>
            <a:r>
              <a:rPr lang="hu-HU" dirty="0" smtClean="0"/>
              <a:t>,</a:t>
            </a:r>
            <a:r>
              <a:rPr lang="en-US" dirty="0" smtClean="0"/>
              <a:t> 5.25  </a:t>
            </a:r>
            <a:r>
              <a:rPr lang="en-US" dirty="0"/>
              <a:t>$1,500</a:t>
            </a:r>
            <a:r>
              <a:rPr lang="hu-HU" dirty="0" smtClean="0"/>
              <a:t> </a:t>
            </a:r>
            <a:endParaRPr lang="hu-HU" dirty="0"/>
          </a:p>
        </p:txBody>
      </p:sp>
      <p:pic>
        <p:nvPicPr>
          <p:cNvPr id="9" name="Kép 8"/>
          <p:cNvPicPr>
            <a:picLocks noChangeAspect="1"/>
          </p:cNvPicPr>
          <p:nvPr/>
        </p:nvPicPr>
        <p:blipFill>
          <a:blip r:embed="rId4"/>
          <a:stretch>
            <a:fillRect/>
          </a:stretch>
        </p:blipFill>
        <p:spPr>
          <a:xfrm>
            <a:off x="1021078" y="1876161"/>
            <a:ext cx="3144527" cy="4113480"/>
          </a:xfrm>
          <a:prstGeom prst="rect">
            <a:avLst/>
          </a:prstGeom>
        </p:spPr>
      </p:pic>
      <p:sp>
        <p:nvSpPr>
          <p:cNvPr id="10" name="Szövegdoboz 9"/>
          <p:cNvSpPr txBox="1"/>
          <p:nvPr/>
        </p:nvSpPr>
        <p:spPr>
          <a:xfrm>
            <a:off x="4950823" y="4284617"/>
            <a:ext cx="3474040" cy="369332"/>
          </a:xfrm>
          <a:prstGeom prst="rect">
            <a:avLst/>
          </a:prstGeom>
          <a:noFill/>
        </p:spPr>
        <p:txBody>
          <a:bodyPr wrap="square" rtlCol="0">
            <a:spAutoFit/>
          </a:bodyPr>
          <a:lstStyle/>
          <a:p>
            <a:r>
              <a:rPr lang="hu-HU" dirty="0" smtClean="0"/>
              <a:t>2007, TB</a:t>
            </a:r>
            <a:endParaRPr lang="hu-HU" dirty="0"/>
          </a:p>
        </p:txBody>
      </p:sp>
    </p:spTree>
    <p:extLst>
      <p:ext uri="{BB962C8B-B14F-4D97-AF65-F5344CB8AC3E}">
        <p14:creationId xmlns:p14="http://schemas.microsoft.com/office/powerpoint/2010/main" val="2828471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27</a:t>
            </a:fld>
            <a:endParaRPr lang="hu-HU" altLang="hu-HU"/>
          </a:p>
        </p:txBody>
      </p:sp>
      <p:pic>
        <p:nvPicPr>
          <p:cNvPr id="60416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51" y="549354"/>
            <a:ext cx="8351949" cy="525716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2468881" y="5943600"/>
            <a:ext cx="5786846" cy="369332"/>
          </a:xfrm>
          <a:prstGeom prst="rect">
            <a:avLst/>
          </a:prstGeom>
          <a:noFill/>
        </p:spPr>
        <p:txBody>
          <a:bodyPr wrap="square" rtlCol="0">
            <a:spAutoFit/>
          </a:bodyPr>
          <a:lstStyle/>
          <a:p>
            <a:r>
              <a:rPr lang="hu-HU" dirty="0" smtClean="0"/>
              <a:t>Ma SSD, </a:t>
            </a:r>
            <a:r>
              <a:rPr lang="hu-HU" dirty="0" err="1" smtClean="0"/>
              <a:t>solid</a:t>
            </a:r>
            <a:r>
              <a:rPr lang="hu-HU" dirty="0" smtClean="0"/>
              <a:t> </a:t>
            </a:r>
            <a:r>
              <a:rPr lang="hu-HU" dirty="0" err="1" smtClean="0"/>
              <a:t>state</a:t>
            </a:r>
            <a:r>
              <a:rPr lang="hu-HU" dirty="0" smtClean="0"/>
              <a:t> driver, más történet: félvezetők</a:t>
            </a:r>
            <a:endParaRPr lang="hu-HU" dirty="0"/>
          </a:p>
        </p:txBody>
      </p:sp>
      <p:sp>
        <p:nvSpPr>
          <p:cNvPr id="5" name="Téglalap 4"/>
          <p:cNvSpPr/>
          <p:nvPr/>
        </p:nvSpPr>
        <p:spPr>
          <a:xfrm>
            <a:off x="1317480" y="20477"/>
            <a:ext cx="5658921" cy="461665"/>
          </a:xfrm>
          <a:prstGeom prst="rect">
            <a:avLst/>
          </a:prstGeom>
        </p:spPr>
        <p:txBody>
          <a:bodyPr wrap="none">
            <a:spAutoFit/>
          </a:bodyPr>
          <a:lstStyle/>
          <a:p>
            <a:r>
              <a:rPr lang="hu-HU" sz="2400" dirty="0">
                <a:solidFill>
                  <a:srgbClr val="C00000"/>
                </a:solidFill>
                <a:latin typeface="Arial" panose="020B0604020202020204" pitchFamily="34" charset="0"/>
                <a:hlinkClick r:id="rId3"/>
              </a:rPr>
              <a:t>Összetett éves növekedési ráta (CAGR)</a:t>
            </a:r>
            <a:endParaRPr lang="hu-HU" sz="2400" b="0" i="0" u="none" strike="noStrike" dirty="0">
              <a:solidFill>
                <a:srgbClr val="C00000"/>
              </a:solidFill>
              <a:effectLst/>
              <a:latin typeface="Arial" panose="020B0604020202020204" pitchFamily="34" charset="0"/>
              <a:hlinkClick r:id="rId3"/>
            </a:endParaRPr>
          </a:p>
        </p:txBody>
      </p:sp>
    </p:spTree>
    <p:extLst>
      <p:ext uri="{BB962C8B-B14F-4D97-AF65-F5344CB8AC3E}">
        <p14:creationId xmlns:p14="http://schemas.microsoft.com/office/powerpoint/2010/main" val="3618542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28</a:t>
            </a:fld>
            <a:endParaRPr lang="hu-HU" altLang="hu-HU"/>
          </a:p>
        </p:txBody>
      </p:sp>
      <p:graphicFrame>
        <p:nvGraphicFramePr>
          <p:cNvPr id="4" name="Táblázat 3"/>
          <p:cNvGraphicFramePr>
            <a:graphicFrameLocks noGrp="1"/>
          </p:cNvGraphicFramePr>
          <p:nvPr>
            <p:extLst>
              <p:ext uri="{D42A27DB-BD31-4B8C-83A1-F6EECF244321}">
                <p14:modId xmlns:p14="http://schemas.microsoft.com/office/powerpoint/2010/main" val="327998099"/>
              </p:ext>
            </p:extLst>
          </p:nvPr>
        </p:nvGraphicFramePr>
        <p:xfrm>
          <a:off x="467206" y="470263"/>
          <a:ext cx="8441663" cy="5868697"/>
        </p:xfrm>
        <a:graphic>
          <a:graphicData uri="http://schemas.openxmlformats.org/drawingml/2006/table">
            <a:tbl>
              <a:tblPr/>
              <a:tblGrid>
                <a:gridCol w="700392">
                  <a:extLst>
                    <a:ext uri="{9D8B030D-6E8A-4147-A177-3AD203B41FA5}">
                      <a16:colId xmlns:a16="http://schemas.microsoft.com/office/drawing/2014/main" val="1889478509"/>
                    </a:ext>
                  </a:extLst>
                </a:gridCol>
                <a:gridCol w="7741271">
                  <a:extLst>
                    <a:ext uri="{9D8B030D-6E8A-4147-A177-3AD203B41FA5}">
                      <a16:colId xmlns:a16="http://schemas.microsoft.com/office/drawing/2014/main" val="1059368274"/>
                    </a:ext>
                  </a:extLst>
                </a:gridCol>
              </a:tblGrid>
              <a:tr h="508353">
                <a:tc>
                  <a:txBody>
                    <a:bodyPr/>
                    <a:lstStyle/>
                    <a:p>
                      <a:pPr algn="l" fontAlgn="base"/>
                      <a:r>
                        <a:rPr lang="hu-HU" sz="1400" b="1" dirty="0">
                          <a:effectLst/>
                          <a:latin typeface="inherit"/>
                        </a:rPr>
                        <a:t>Year</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hu-HU" sz="1400" b="1" dirty="0" err="1">
                          <a:effectLst/>
                          <a:latin typeface="inherit"/>
                        </a:rPr>
                        <a:t>Event</a:t>
                      </a:r>
                      <a:endParaRPr lang="hu-HU" sz="1400" b="1" dirty="0">
                        <a:effectLst/>
                        <a:latin typeface="inherit"/>
                      </a:endParaRP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762785401"/>
                  </a:ext>
                </a:extLst>
              </a:tr>
              <a:tr h="620056">
                <a:tc>
                  <a:txBody>
                    <a:bodyPr/>
                    <a:lstStyle/>
                    <a:p>
                      <a:pPr algn="l" fontAlgn="base"/>
                      <a:r>
                        <a:rPr lang="hu-HU" sz="1400" dirty="0">
                          <a:effectLst/>
                          <a:latin typeface="inherit"/>
                        </a:rPr>
                        <a:t>1890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just" fontAlgn="base"/>
                      <a:r>
                        <a:rPr lang="en-US" sz="1400" dirty="0">
                          <a:effectLst/>
                          <a:latin typeface="inherit"/>
                        </a:rPr>
                        <a:t>Herman Hollerith developed a method for machines to record and store information onto punch cards to be used for the US census. He later formed the company we know as IBM today.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440428575"/>
                  </a:ext>
                </a:extLst>
              </a:tr>
              <a:tr h="622570">
                <a:tc>
                  <a:txBody>
                    <a:bodyPr/>
                    <a:lstStyle/>
                    <a:p>
                      <a:pPr algn="l" fontAlgn="base"/>
                      <a:r>
                        <a:rPr lang="hu-HU" sz="1400">
                          <a:effectLst/>
                          <a:latin typeface="inherit"/>
                        </a:rPr>
                        <a:t>1946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just" fontAlgn="base"/>
                      <a:r>
                        <a:rPr lang="en-US" sz="1400" dirty="0">
                          <a:effectLst/>
                          <a:latin typeface="inherit"/>
                        </a:rPr>
                        <a:t>Freddie Williams applies for a patent on his CRT (cathode ray tube) storing device in December. The device that later became known as the Williams tube is capable of storing between 512 and 1024 bits of data.</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573672469"/>
                  </a:ext>
                </a:extLst>
              </a:tr>
              <a:tr h="412939">
                <a:tc>
                  <a:txBody>
                    <a:bodyPr/>
                    <a:lstStyle/>
                    <a:p>
                      <a:pPr algn="l" fontAlgn="base"/>
                      <a:r>
                        <a:rPr lang="hu-HU" sz="1400">
                          <a:effectLst/>
                          <a:latin typeface="inherit"/>
                        </a:rPr>
                        <a:t>1946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The </a:t>
                      </a:r>
                      <a:r>
                        <a:rPr lang="en-US" sz="1400" dirty="0" err="1">
                          <a:effectLst/>
                          <a:latin typeface="inherit"/>
                        </a:rPr>
                        <a:t>Selectron</a:t>
                      </a:r>
                      <a:r>
                        <a:rPr lang="en-US" sz="1400" dirty="0">
                          <a:effectLst/>
                          <a:latin typeface="inherit"/>
                        </a:rPr>
                        <a:t> tube capable of storing 256 bits of information begins development.</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059603573"/>
                  </a:ext>
                </a:extLst>
              </a:tr>
              <a:tr h="953310">
                <a:tc>
                  <a:txBody>
                    <a:bodyPr/>
                    <a:lstStyle/>
                    <a:p>
                      <a:pPr algn="l" fontAlgn="base"/>
                      <a:r>
                        <a:rPr lang="hu-HU" sz="1400">
                          <a:effectLst/>
                          <a:latin typeface="inherit"/>
                        </a:rPr>
                        <a:t>1950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just" fontAlgn="base"/>
                      <a:r>
                        <a:rPr lang="en-US" sz="1400" dirty="0">
                          <a:effectLst/>
                          <a:latin typeface="inherit"/>
                        </a:rPr>
                        <a:t>Before using disks, storage units used magnetic drums referred to as drum machines or drum-memory computers. The first commercial drum machine was developed by the Engineering Research Associates of Minneapolis and used by the U.S. Navy ERA 110. Drum machines were used throughout the early ’50s.</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987216979"/>
                  </a:ext>
                </a:extLst>
              </a:tr>
              <a:tr h="734600">
                <a:tc>
                  <a:txBody>
                    <a:bodyPr/>
                    <a:lstStyle/>
                    <a:p>
                      <a:pPr algn="l" fontAlgn="base"/>
                      <a:r>
                        <a:rPr lang="hu-HU" sz="1400">
                          <a:effectLst/>
                          <a:latin typeface="inherit"/>
                        </a:rPr>
                        <a:t>1956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just" fontAlgn="base"/>
                      <a:r>
                        <a:rPr lang="en-US" sz="1400" dirty="0">
                          <a:effectLst/>
                          <a:latin typeface="inherit"/>
                        </a:rPr>
                        <a:t>On September 13, 1956, the IBM 305 RAMAC was the first computer to be shipped with a hard drive. The drive contained 50 24-inch platters, was the size of two refrigerators, and weighed a ton. It could store only five megabytes of information and each megabyte cost $10,000.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605375898"/>
                  </a:ext>
                </a:extLst>
              </a:tr>
              <a:tr h="399057">
                <a:tc>
                  <a:txBody>
                    <a:bodyPr/>
                    <a:lstStyle/>
                    <a:p>
                      <a:pPr algn="l" fontAlgn="base"/>
                      <a:r>
                        <a:rPr lang="hu-HU" sz="1400">
                          <a:effectLst/>
                          <a:latin typeface="inherit"/>
                        </a:rPr>
                        <a:t>1959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Chucking Grinder Co. begins working on disk drives.</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87571732"/>
                  </a:ext>
                </a:extLst>
              </a:tr>
              <a:tr h="583112">
                <a:tc>
                  <a:txBody>
                    <a:bodyPr/>
                    <a:lstStyle/>
                    <a:p>
                      <a:pPr algn="l" fontAlgn="base"/>
                      <a:r>
                        <a:rPr lang="hu-HU" sz="1400" dirty="0">
                          <a:effectLst/>
                          <a:latin typeface="inherit"/>
                        </a:rPr>
                        <a:t>1961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just" fontAlgn="base"/>
                      <a:r>
                        <a:rPr lang="en-US" sz="1400" dirty="0">
                          <a:effectLst/>
                          <a:latin typeface="inherit"/>
                        </a:rPr>
                        <a:t>Chucking Grinder Co. moves to Walled Lake Michigan and becomes Bryant Computer Products, a subsidiary of Ex-Cello Corp. company.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064560593"/>
                  </a:ext>
                </a:extLst>
              </a:tr>
              <a:tr h="447472">
                <a:tc>
                  <a:txBody>
                    <a:bodyPr/>
                    <a:lstStyle/>
                    <a:p>
                      <a:pPr algn="l" fontAlgn="base"/>
                      <a:r>
                        <a:rPr lang="hu-HU" sz="1400">
                          <a:effectLst/>
                          <a:latin typeface="inherit"/>
                        </a:rPr>
                        <a:t>1961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IBM introduced the IBM 1301 disk storage unit on June 2, 1961, capable of storing 28 million characters.</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684905219"/>
                  </a:ext>
                </a:extLst>
              </a:tr>
              <a:tr h="295559">
                <a:tc>
                  <a:txBody>
                    <a:bodyPr/>
                    <a:lstStyle/>
                    <a:p>
                      <a:pPr algn="l" fontAlgn="base"/>
                      <a:r>
                        <a:rPr lang="hu-HU" sz="1400">
                          <a:effectLst/>
                          <a:latin typeface="inherit"/>
                        </a:rPr>
                        <a:t>1962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On October 11, 1962, IBM introduced the IBM 1311 disk storage drive, which stored.</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175403382"/>
                  </a:ext>
                </a:extLst>
              </a:tr>
            </a:tbl>
          </a:graphicData>
        </a:graphic>
      </p:graphicFrame>
      <p:sp>
        <p:nvSpPr>
          <p:cNvPr id="5" name="Szövegdoboz 4"/>
          <p:cNvSpPr txBox="1"/>
          <p:nvPr/>
        </p:nvSpPr>
        <p:spPr>
          <a:xfrm>
            <a:off x="966652" y="26124"/>
            <a:ext cx="8177348" cy="461665"/>
          </a:xfrm>
          <a:prstGeom prst="rect">
            <a:avLst/>
          </a:prstGeom>
          <a:noFill/>
        </p:spPr>
        <p:txBody>
          <a:bodyPr wrap="square" rtlCol="0">
            <a:spAutoFit/>
          </a:bodyPr>
          <a:lstStyle/>
          <a:p>
            <a:r>
              <a:rPr lang="hu-HU" sz="2400" b="1" dirty="0" err="1" smtClean="0">
                <a:solidFill>
                  <a:srgbClr val="C00000"/>
                </a:solidFill>
              </a:rPr>
              <a:t>Hard</a:t>
            </a:r>
            <a:r>
              <a:rPr lang="hu-HU" sz="2400" b="1" dirty="0" smtClean="0">
                <a:solidFill>
                  <a:srgbClr val="C00000"/>
                </a:solidFill>
              </a:rPr>
              <a:t> </a:t>
            </a:r>
            <a:r>
              <a:rPr lang="hu-HU" sz="2400" b="1" dirty="0" err="1" smtClean="0">
                <a:solidFill>
                  <a:srgbClr val="C00000"/>
                </a:solidFill>
              </a:rPr>
              <a:t>disk</a:t>
            </a:r>
            <a:r>
              <a:rPr lang="hu-HU" sz="2400" b="1" dirty="0" smtClean="0">
                <a:solidFill>
                  <a:srgbClr val="C00000"/>
                </a:solidFill>
              </a:rPr>
              <a:t> </a:t>
            </a:r>
            <a:r>
              <a:rPr lang="hu-HU" sz="2400" b="1" dirty="0">
                <a:solidFill>
                  <a:srgbClr val="C00000"/>
                </a:solidFill>
              </a:rPr>
              <a:t>(</a:t>
            </a:r>
            <a:r>
              <a:rPr lang="hu-HU" sz="2400" b="1" dirty="0" smtClean="0">
                <a:solidFill>
                  <a:srgbClr val="C00000"/>
                </a:solidFill>
              </a:rPr>
              <a:t>mágneses) fejlődésének összefoglalása</a:t>
            </a:r>
            <a:endParaRPr lang="hu-HU" sz="2400" b="1" dirty="0">
              <a:solidFill>
                <a:srgbClr val="C00000"/>
              </a:solidFill>
            </a:endParaRPr>
          </a:p>
        </p:txBody>
      </p:sp>
    </p:spTree>
    <p:extLst>
      <p:ext uri="{BB962C8B-B14F-4D97-AF65-F5344CB8AC3E}">
        <p14:creationId xmlns:p14="http://schemas.microsoft.com/office/powerpoint/2010/main" val="3331150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29</a:t>
            </a:fld>
            <a:endParaRPr lang="hu-HU" altLang="hu-HU"/>
          </a:p>
        </p:txBody>
      </p:sp>
      <p:graphicFrame>
        <p:nvGraphicFramePr>
          <p:cNvPr id="4" name="Táblázat 3"/>
          <p:cNvGraphicFramePr>
            <a:graphicFrameLocks noGrp="1"/>
          </p:cNvGraphicFramePr>
          <p:nvPr>
            <p:extLst>
              <p:ext uri="{D42A27DB-BD31-4B8C-83A1-F6EECF244321}">
                <p14:modId xmlns:p14="http://schemas.microsoft.com/office/powerpoint/2010/main" val="1059734676"/>
              </p:ext>
            </p:extLst>
          </p:nvPr>
        </p:nvGraphicFramePr>
        <p:xfrm>
          <a:off x="490764" y="1242046"/>
          <a:ext cx="8496482" cy="3131553"/>
        </p:xfrm>
        <a:graphic>
          <a:graphicData uri="http://schemas.openxmlformats.org/drawingml/2006/table">
            <a:tbl>
              <a:tblPr/>
              <a:tblGrid>
                <a:gridCol w="700392">
                  <a:extLst>
                    <a:ext uri="{9D8B030D-6E8A-4147-A177-3AD203B41FA5}">
                      <a16:colId xmlns:a16="http://schemas.microsoft.com/office/drawing/2014/main" val="4278161379"/>
                    </a:ext>
                  </a:extLst>
                </a:gridCol>
                <a:gridCol w="7796090">
                  <a:extLst>
                    <a:ext uri="{9D8B030D-6E8A-4147-A177-3AD203B41FA5}">
                      <a16:colId xmlns:a16="http://schemas.microsoft.com/office/drawing/2014/main" val="1116208678"/>
                    </a:ext>
                  </a:extLst>
                </a:gridCol>
              </a:tblGrid>
              <a:tr h="464009">
                <a:tc>
                  <a:txBody>
                    <a:bodyPr/>
                    <a:lstStyle/>
                    <a:p>
                      <a:pPr algn="l" fontAlgn="base"/>
                      <a:r>
                        <a:rPr lang="hu-HU" sz="1400" dirty="0">
                          <a:effectLst/>
                          <a:latin typeface="inherit"/>
                        </a:rPr>
                        <a:t>1973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just" fontAlgn="base"/>
                      <a:r>
                        <a:rPr lang="en-US" sz="1400" dirty="0">
                          <a:effectLst/>
                          <a:latin typeface="inherit"/>
                        </a:rPr>
                        <a:t>IBM ships the 3340 Winchester hard drive with two spindles and a capacity of 30 MB. This drive was the first drive to utilize the Winchester technology.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504821133"/>
                  </a:ext>
                </a:extLst>
              </a:tr>
              <a:tr h="467179">
                <a:tc>
                  <a:txBody>
                    <a:bodyPr/>
                    <a:lstStyle/>
                    <a:p>
                      <a:pPr algn="l" fontAlgn="base"/>
                      <a:r>
                        <a:rPr lang="hu-HU" sz="1400" dirty="0">
                          <a:effectLst/>
                          <a:latin typeface="inherit"/>
                        </a:rPr>
                        <a:t>1980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Seagate introduces the ST506 hard drive, the first hard drive developed for microcomputers.</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14575405"/>
                  </a:ext>
                </a:extLst>
              </a:tr>
              <a:tr h="483325">
                <a:tc>
                  <a:txBody>
                    <a:bodyPr/>
                    <a:lstStyle/>
                    <a:p>
                      <a:pPr algn="l" fontAlgn="base"/>
                      <a:r>
                        <a:rPr lang="hu-HU" sz="1400">
                          <a:effectLst/>
                          <a:latin typeface="inherit"/>
                        </a:rPr>
                        <a:t>1980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The first Gigabyte hard drive is introduced by IBM and weighed 550lbs with a price of $44,000.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44382811"/>
                  </a:ext>
                </a:extLst>
              </a:tr>
              <a:tr h="399057">
                <a:tc>
                  <a:txBody>
                    <a:bodyPr/>
                    <a:lstStyle/>
                    <a:p>
                      <a:pPr algn="l" fontAlgn="base"/>
                      <a:r>
                        <a:rPr lang="hu-HU" sz="1400" dirty="0">
                          <a:effectLst/>
                          <a:latin typeface="inherit"/>
                        </a:rPr>
                        <a:t>1986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The original SCSI, SCSI-1 is developed.</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592071436"/>
                  </a:ext>
                </a:extLst>
              </a:tr>
              <a:tr h="399057">
                <a:tc>
                  <a:txBody>
                    <a:bodyPr/>
                    <a:lstStyle/>
                    <a:p>
                      <a:pPr algn="l" fontAlgn="base"/>
                      <a:r>
                        <a:rPr lang="hu-HU" sz="1400" dirty="0">
                          <a:effectLst/>
                          <a:latin typeface="inherit"/>
                        </a:rPr>
                        <a:t>1990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hu-HU" sz="1400" dirty="0">
                          <a:effectLst/>
                          <a:latin typeface="inherit"/>
                        </a:rPr>
                        <a:t>SCSI-2 is </a:t>
                      </a:r>
                      <a:r>
                        <a:rPr lang="hu-HU" sz="1400" dirty="0" err="1">
                          <a:effectLst/>
                          <a:latin typeface="inherit"/>
                        </a:rPr>
                        <a:t>approved</a:t>
                      </a:r>
                      <a:r>
                        <a:rPr lang="hu-HU" sz="1400" dirty="0">
                          <a:effectLst/>
                          <a:latin typeface="inherit"/>
                        </a:rPr>
                        <a:t>.</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455904947"/>
                  </a:ext>
                </a:extLst>
              </a:tr>
              <a:tr h="442858">
                <a:tc>
                  <a:txBody>
                    <a:bodyPr/>
                    <a:lstStyle/>
                    <a:p>
                      <a:pPr algn="l" fontAlgn="base"/>
                      <a:r>
                        <a:rPr lang="hu-HU" sz="1400">
                          <a:effectLst/>
                          <a:latin typeface="inherit"/>
                        </a:rPr>
                        <a:t>1991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err="1">
                          <a:effectLst/>
                          <a:latin typeface="inherit"/>
                        </a:rPr>
                        <a:t>Sandisk</a:t>
                      </a:r>
                      <a:r>
                        <a:rPr lang="en-US" sz="1400" dirty="0">
                          <a:effectLst/>
                          <a:latin typeface="inherit"/>
                        </a:rPr>
                        <a:t> developed the first non-flash SSD (solid-state drive) with a capacity of 20 MB.</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160557597"/>
                  </a:ext>
                </a:extLst>
              </a:tr>
              <a:tr h="399057">
                <a:tc>
                  <a:txBody>
                    <a:bodyPr/>
                    <a:lstStyle/>
                    <a:p>
                      <a:pPr algn="l" fontAlgn="base"/>
                      <a:r>
                        <a:rPr lang="hu-HU" sz="1400">
                          <a:effectLst/>
                          <a:latin typeface="inherit"/>
                        </a:rPr>
                        <a:t>1995</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The first flash-based, non-volatile SSD is developed by M-Systems</a:t>
                      </a:r>
                      <a:r>
                        <a:rPr lang="en-US" sz="1400" dirty="0" smtClean="0">
                          <a:effectLst/>
                          <a:latin typeface="inherit"/>
                        </a:rPr>
                        <a:t>.</a:t>
                      </a:r>
                      <a:endParaRPr lang="hu-HU" sz="1400" dirty="0" smtClean="0">
                        <a:effectLst/>
                        <a:latin typeface="inherit"/>
                      </a:endParaRP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461648314"/>
                  </a:ext>
                </a:extLst>
              </a:tr>
            </a:tbl>
          </a:graphicData>
        </a:graphic>
      </p:graphicFrame>
      <p:graphicFrame>
        <p:nvGraphicFramePr>
          <p:cNvPr id="5" name="Táblázat 4"/>
          <p:cNvGraphicFramePr>
            <a:graphicFrameLocks noGrp="1"/>
          </p:cNvGraphicFramePr>
          <p:nvPr>
            <p:extLst>
              <p:ext uri="{D42A27DB-BD31-4B8C-83A1-F6EECF244321}">
                <p14:modId xmlns:p14="http://schemas.microsoft.com/office/powerpoint/2010/main" val="2809564070"/>
              </p:ext>
            </p:extLst>
          </p:nvPr>
        </p:nvGraphicFramePr>
        <p:xfrm>
          <a:off x="490765" y="4373599"/>
          <a:ext cx="8496482" cy="1760547"/>
        </p:xfrm>
        <a:graphic>
          <a:graphicData uri="http://schemas.openxmlformats.org/drawingml/2006/table">
            <a:tbl>
              <a:tblPr/>
              <a:tblGrid>
                <a:gridCol w="677461">
                  <a:extLst>
                    <a:ext uri="{9D8B030D-6E8A-4147-A177-3AD203B41FA5}">
                      <a16:colId xmlns:a16="http://schemas.microsoft.com/office/drawing/2014/main" val="3124118361"/>
                    </a:ext>
                  </a:extLst>
                </a:gridCol>
                <a:gridCol w="7819021">
                  <a:extLst>
                    <a:ext uri="{9D8B030D-6E8A-4147-A177-3AD203B41FA5}">
                      <a16:colId xmlns:a16="http://schemas.microsoft.com/office/drawing/2014/main" val="3736553238"/>
                    </a:ext>
                  </a:extLst>
                </a:gridCol>
              </a:tblGrid>
              <a:tr h="399057">
                <a:tc>
                  <a:txBody>
                    <a:bodyPr/>
                    <a:lstStyle/>
                    <a:p>
                      <a:pPr algn="l" fontAlgn="base"/>
                      <a:r>
                        <a:rPr lang="hu-HU" sz="1400" dirty="0">
                          <a:effectLst/>
                          <a:latin typeface="inherit"/>
                        </a:rPr>
                        <a:t>1996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hu-HU" sz="1400" dirty="0">
                          <a:effectLst/>
                          <a:latin typeface="inherit"/>
                        </a:rPr>
                        <a:t>SCSI-3 is </a:t>
                      </a:r>
                      <a:r>
                        <a:rPr lang="hu-HU" sz="1400" dirty="0" err="1">
                          <a:effectLst/>
                          <a:latin typeface="inherit"/>
                        </a:rPr>
                        <a:t>approved</a:t>
                      </a:r>
                      <a:r>
                        <a:rPr lang="hu-HU" sz="1400" dirty="0">
                          <a:effectLst/>
                          <a:latin typeface="inherit"/>
                        </a:rPr>
                        <a:t>.</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428429028"/>
                  </a:ext>
                </a:extLst>
              </a:tr>
              <a:tr h="680745">
                <a:tc>
                  <a:txBody>
                    <a:bodyPr/>
                    <a:lstStyle/>
                    <a:p>
                      <a:pPr algn="l" fontAlgn="base"/>
                      <a:r>
                        <a:rPr lang="hu-HU" sz="1400" dirty="0">
                          <a:effectLst/>
                          <a:latin typeface="inherit"/>
                        </a:rPr>
                        <a:t>2002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Hitachi closed deal to purchase IBM’s hard drive operation for $2.05 billion on December 31, 2002.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237638199"/>
                  </a:ext>
                </a:extLst>
              </a:tr>
              <a:tr h="680745">
                <a:tc>
                  <a:txBody>
                    <a:bodyPr/>
                    <a:lstStyle/>
                    <a:p>
                      <a:pPr algn="l" fontAlgn="base"/>
                      <a:r>
                        <a:rPr lang="hu-HU" sz="1400">
                          <a:effectLst/>
                          <a:latin typeface="inherit"/>
                        </a:rPr>
                        <a:t>2007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The first 1 TB (terabyte) hard drive, developed by Hitachi, was released in January 2007.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549411772"/>
                  </a:ext>
                </a:extLst>
              </a:tr>
            </a:tbl>
          </a:graphicData>
        </a:graphic>
      </p:graphicFrame>
      <p:sp>
        <p:nvSpPr>
          <p:cNvPr id="6" name="Téglalap 5"/>
          <p:cNvSpPr/>
          <p:nvPr/>
        </p:nvSpPr>
        <p:spPr>
          <a:xfrm>
            <a:off x="490763" y="375698"/>
            <a:ext cx="5988413" cy="369332"/>
          </a:xfrm>
          <a:prstGeom prst="rect">
            <a:avLst/>
          </a:prstGeom>
        </p:spPr>
        <p:txBody>
          <a:bodyPr wrap="square">
            <a:spAutoFit/>
          </a:bodyPr>
          <a:lstStyle/>
          <a:p>
            <a:r>
              <a:rPr lang="hu-HU" b="1" dirty="0" err="1">
                <a:solidFill>
                  <a:srgbClr val="C00000"/>
                </a:solidFill>
              </a:rPr>
              <a:t>Hard</a:t>
            </a:r>
            <a:r>
              <a:rPr lang="hu-HU" b="1" dirty="0">
                <a:solidFill>
                  <a:srgbClr val="C00000"/>
                </a:solidFill>
              </a:rPr>
              <a:t> </a:t>
            </a:r>
            <a:r>
              <a:rPr lang="hu-HU" b="1" dirty="0" err="1">
                <a:solidFill>
                  <a:srgbClr val="C00000"/>
                </a:solidFill>
              </a:rPr>
              <a:t>disk</a:t>
            </a:r>
            <a:r>
              <a:rPr lang="hu-HU" b="1" dirty="0">
                <a:solidFill>
                  <a:srgbClr val="C00000"/>
                </a:solidFill>
              </a:rPr>
              <a:t> (mágneses) fejlődésének összefoglalása</a:t>
            </a:r>
            <a:endParaRPr lang="hu-HU" b="1" dirty="0">
              <a:solidFill>
                <a:srgbClr val="C00000"/>
              </a:solidFill>
            </a:endParaRPr>
          </a:p>
        </p:txBody>
      </p:sp>
    </p:spTree>
    <p:extLst>
      <p:ext uri="{BB962C8B-B14F-4D97-AF65-F5344CB8AC3E}">
        <p14:creationId xmlns:p14="http://schemas.microsoft.com/office/powerpoint/2010/main" val="4130801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pPr>
              <a:defRPr/>
            </a:pPr>
            <a:fld id="{A0327C1C-8AB8-4A6D-892D-C64D65CD9D65}" type="slidenum">
              <a:rPr lang="en-US" altLang="hu-HU" smtClean="0"/>
              <a:pPr>
                <a:defRPr/>
              </a:pPr>
              <a:t>3</a:t>
            </a:fld>
            <a:endParaRPr lang="hu-HU" altLang="hu-HU"/>
          </a:p>
        </p:txBody>
      </p:sp>
      <p:sp>
        <p:nvSpPr>
          <p:cNvPr id="545794" name="Szövegdoboz 5"/>
          <p:cNvSpPr txBox="1">
            <a:spLocks noChangeArrowheads="1"/>
          </p:cNvSpPr>
          <p:nvPr/>
        </p:nvSpPr>
        <p:spPr bwMode="auto">
          <a:xfrm>
            <a:off x="565698" y="1546442"/>
            <a:ext cx="6264275" cy="706438"/>
          </a:xfrm>
          <a:prstGeom prst="rect">
            <a:avLst/>
          </a:prstGeom>
          <a:noFill/>
          <a:ln w="9525">
            <a:noFill/>
            <a:miter lim="800000"/>
            <a:headEnd/>
            <a:tailEnd/>
          </a:ln>
        </p:spPr>
        <p:txBody>
          <a:bodyPr>
            <a:spAutoFit/>
          </a:bodyPr>
          <a:lstStyle/>
          <a:p>
            <a:r>
              <a:rPr lang="hu-HU" sz="4000" b="1" dirty="0">
                <a:solidFill>
                  <a:srgbClr val="C00000"/>
                </a:solidFill>
              </a:rPr>
              <a:t>Ókor</a:t>
            </a:r>
          </a:p>
        </p:txBody>
      </p:sp>
      <p:pic>
        <p:nvPicPr>
          <p:cNvPr id="545795" name="Picture 2" descr="undefined"/>
          <p:cNvPicPr>
            <a:picLocks noChangeAspect="1" noChangeArrowheads="1"/>
          </p:cNvPicPr>
          <p:nvPr/>
        </p:nvPicPr>
        <p:blipFill>
          <a:blip r:embed="rId2"/>
          <a:srcRect/>
          <a:stretch>
            <a:fillRect/>
          </a:stretch>
        </p:blipFill>
        <p:spPr bwMode="auto">
          <a:xfrm>
            <a:off x="2013989" y="1599164"/>
            <a:ext cx="1683846" cy="1341464"/>
          </a:xfrm>
          <a:prstGeom prst="rect">
            <a:avLst/>
          </a:prstGeom>
          <a:noFill/>
          <a:ln w="9525">
            <a:noFill/>
            <a:miter lim="800000"/>
            <a:headEnd/>
            <a:tailEnd/>
          </a:ln>
        </p:spPr>
      </p:pic>
      <p:sp>
        <p:nvSpPr>
          <p:cNvPr id="545796" name="Téglalap 7"/>
          <p:cNvSpPr>
            <a:spLocks noChangeArrowheads="1"/>
          </p:cNvSpPr>
          <p:nvPr/>
        </p:nvSpPr>
        <p:spPr bwMode="auto">
          <a:xfrm>
            <a:off x="658813" y="2957513"/>
            <a:ext cx="3476459" cy="523220"/>
          </a:xfrm>
          <a:prstGeom prst="rect">
            <a:avLst/>
          </a:prstGeom>
          <a:noFill/>
          <a:ln w="9525">
            <a:noFill/>
            <a:miter lim="800000"/>
            <a:headEnd/>
            <a:tailEnd/>
          </a:ln>
        </p:spPr>
        <p:txBody>
          <a:bodyPr wrap="square">
            <a:spAutoFit/>
          </a:bodyPr>
          <a:lstStyle/>
          <a:p>
            <a:r>
              <a:rPr lang="hu-HU" sz="1400" dirty="0"/>
              <a:t>Az első ismert mechanikus számológép, az abakusz, kb. 5000 éves</a:t>
            </a:r>
          </a:p>
        </p:txBody>
      </p:sp>
      <p:sp>
        <p:nvSpPr>
          <p:cNvPr id="545797" name="Téglalap 11"/>
          <p:cNvSpPr>
            <a:spLocks noChangeArrowheads="1"/>
          </p:cNvSpPr>
          <p:nvPr/>
        </p:nvSpPr>
        <p:spPr bwMode="auto">
          <a:xfrm>
            <a:off x="565698" y="713859"/>
            <a:ext cx="3166023" cy="830997"/>
          </a:xfrm>
          <a:prstGeom prst="rect">
            <a:avLst/>
          </a:prstGeom>
          <a:noFill/>
          <a:ln w="9525">
            <a:noFill/>
            <a:miter lim="800000"/>
            <a:headEnd/>
            <a:tailEnd/>
          </a:ln>
        </p:spPr>
        <p:txBody>
          <a:bodyPr wrap="square">
            <a:spAutoFit/>
          </a:bodyPr>
          <a:lstStyle/>
          <a:p>
            <a:r>
              <a:rPr lang="hu-HU" sz="1600" dirty="0"/>
              <a:t>Eszközöket kb. 300 000 éve használ az emberiség, míg a számfogalom kb.  30 000 éves </a:t>
            </a:r>
          </a:p>
        </p:txBody>
      </p:sp>
      <p:sp>
        <p:nvSpPr>
          <p:cNvPr id="545798" name="Téglalap 12"/>
          <p:cNvSpPr>
            <a:spLocks noChangeArrowheads="1"/>
          </p:cNvSpPr>
          <p:nvPr/>
        </p:nvSpPr>
        <p:spPr bwMode="auto">
          <a:xfrm>
            <a:off x="565698" y="105237"/>
            <a:ext cx="2559050" cy="708025"/>
          </a:xfrm>
          <a:prstGeom prst="rect">
            <a:avLst/>
          </a:prstGeom>
          <a:noFill/>
          <a:ln w="9525">
            <a:noFill/>
            <a:miter lim="800000"/>
            <a:headEnd/>
            <a:tailEnd/>
          </a:ln>
        </p:spPr>
        <p:txBody>
          <a:bodyPr>
            <a:spAutoFit/>
          </a:bodyPr>
          <a:lstStyle/>
          <a:p>
            <a:r>
              <a:rPr lang="hu-HU" sz="4000" b="1" dirty="0">
                <a:solidFill>
                  <a:srgbClr val="C00000"/>
                </a:solidFill>
              </a:rPr>
              <a:t>Őskor</a:t>
            </a:r>
          </a:p>
        </p:txBody>
      </p:sp>
      <p:sp>
        <p:nvSpPr>
          <p:cNvPr id="545799" name="Szövegdoboz 6"/>
          <p:cNvSpPr txBox="1">
            <a:spLocks noChangeArrowheads="1"/>
          </p:cNvSpPr>
          <p:nvPr/>
        </p:nvSpPr>
        <p:spPr bwMode="auto">
          <a:xfrm>
            <a:off x="658813" y="6003581"/>
            <a:ext cx="7878763" cy="584775"/>
          </a:xfrm>
          <a:prstGeom prst="rect">
            <a:avLst/>
          </a:prstGeom>
          <a:noFill/>
          <a:ln w="9525">
            <a:noFill/>
            <a:miter lim="800000"/>
            <a:headEnd/>
            <a:tailEnd/>
          </a:ln>
        </p:spPr>
        <p:txBody>
          <a:bodyPr>
            <a:spAutoFit/>
          </a:bodyPr>
          <a:lstStyle/>
          <a:p>
            <a:pPr algn="ctr"/>
            <a:r>
              <a:rPr lang="hu-HU" sz="1600" dirty="0"/>
              <a:t>Az alapok megvannak: adatbevitel (karcolás, írás), aritmetika (a műveletvégzés), memória (a számítás eredménye megmarad)</a:t>
            </a:r>
          </a:p>
        </p:txBody>
      </p:sp>
      <p:pic>
        <p:nvPicPr>
          <p:cNvPr id="545800" name="Picture 2" descr="https://upload.wikimedia.org/wikipedia/commons/thumb/0/0b/Ybc7289-bw.jpg/200px-Ybc7289-bw.jpg"/>
          <p:cNvPicPr>
            <a:picLocks noChangeAspect="1" noChangeArrowheads="1"/>
          </p:cNvPicPr>
          <p:nvPr/>
        </p:nvPicPr>
        <p:blipFill>
          <a:blip r:embed="rId3"/>
          <a:srcRect/>
          <a:stretch>
            <a:fillRect/>
          </a:stretch>
        </p:blipFill>
        <p:spPr bwMode="auto">
          <a:xfrm>
            <a:off x="4297421" y="497777"/>
            <a:ext cx="1905000" cy="1771650"/>
          </a:xfrm>
          <a:prstGeom prst="rect">
            <a:avLst/>
          </a:prstGeom>
          <a:noFill/>
          <a:ln w="9525">
            <a:noFill/>
            <a:miter lim="800000"/>
            <a:headEnd/>
            <a:tailEnd/>
          </a:ln>
        </p:spPr>
      </p:pic>
      <p:pic>
        <p:nvPicPr>
          <p:cNvPr id="545801" name="Picture 4" descr="https://upload.wikimedia.org/wikipedia/commons/thumb/1/16/Babylonian_numerals.jpg/300px-Babylonian_numerals.jpg"/>
          <p:cNvPicPr>
            <a:picLocks noChangeAspect="1" noChangeArrowheads="1"/>
          </p:cNvPicPr>
          <p:nvPr/>
        </p:nvPicPr>
        <p:blipFill>
          <a:blip r:embed="rId4"/>
          <a:srcRect/>
          <a:stretch>
            <a:fillRect/>
          </a:stretch>
        </p:blipFill>
        <p:spPr bwMode="auto">
          <a:xfrm>
            <a:off x="658813" y="3657512"/>
            <a:ext cx="3350431" cy="2166746"/>
          </a:xfrm>
          <a:prstGeom prst="rect">
            <a:avLst/>
          </a:prstGeom>
          <a:noFill/>
          <a:ln w="9525">
            <a:noFill/>
            <a:miter lim="800000"/>
            <a:headEnd/>
            <a:tailEnd/>
          </a:ln>
        </p:spPr>
      </p:pic>
      <p:sp>
        <p:nvSpPr>
          <p:cNvPr id="5" name="Dátum helye 4"/>
          <p:cNvSpPr>
            <a:spLocks noGrp="1"/>
          </p:cNvSpPr>
          <p:nvPr>
            <p:ph type="dt" sz="half" idx="10"/>
          </p:nvPr>
        </p:nvSpPr>
        <p:spPr/>
        <p:txBody>
          <a:bodyPr/>
          <a:lstStyle/>
          <a:p>
            <a:pPr>
              <a:defRPr/>
            </a:pPr>
            <a:fld id="{68D10F4E-CD70-4993-94A4-CD8152AD2F31}" type="datetime1">
              <a:rPr lang="hu-HU" altLang="hu-HU" smtClean="0"/>
              <a:t>2024. 11. 13.</a:t>
            </a:fld>
            <a:endParaRPr lang="en-US" altLang="hu-HU"/>
          </a:p>
        </p:txBody>
      </p:sp>
      <p:sp>
        <p:nvSpPr>
          <p:cNvPr id="7" name="Szövegdoboz 6"/>
          <p:cNvSpPr txBox="1"/>
          <p:nvPr/>
        </p:nvSpPr>
        <p:spPr>
          <a:xfrm>
            <a:off x="4135272" y="4350929"/>
            <a:ext cx="1173708" cy="523220"/>
          </a:xfrm>
          <a:prstGeom prst="rect">
            <a:avLst/>
          </a:prstGeom>
          <a:noFill/>
        </p:spPr>
        <p:txBody>
          <a:bodyPr wrap="square" rtlCol="0">
            <a:spAutoFit/>
          </a:bodyPr>
          <a:lstStyle/>
          <a:p>
            <a:r>
              <a:rPr lang="hu-HU" sz="1400" dirty="0" smtClean="0"/>
              <a:t>Mordvin számírás</a:t>
            </a:r>
            <a:endParaRPr lang="hu-HU" sz="1400" dirty="0"/>
          </a:p>
        </p:txBody>
      </p:sp>
      <p:sp>
        <p:nvSpPr>
          <p:cNvPr id="8" name="Téglalap 7"/>
          <p:cNvSpPr/>
          <p:nvPr/>
        </p:nvSpPr>
        <p:spPr>
          <a:xfrm>
            <a:off x="4540014" y="2394762"/>
            <a:ext cx="1609249" cy="738664"/>
          </a:xfrm>
          <a:prstGeom prst="rect">
            <a:avLst/>
          </a:prstGeom>
        </p:spPr>
        <p:txBody>
          <a:bodyPr wrap="square">
            <a:spAutoFit/>
          </a:bodyPr>
          <a:lstStyle/>
          <a:p>
            <a:r>
              <a:rPr lang="hu-HU" sz="1400" dirty="0" smtClean="0"/>
              <a:t>Gyök kettő kiszámítása agyagtáblán.</a:t>
            </a:r>
            <a:endParaRPr lang="hu-HU" sz="1400" dirty="0"/>
          </a:p>
        </p:txBody>
      </p:sp>
      <p:pic>
        <p:nvPicPr>
          <p:cNvPr id="596994" name="Picture 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1656" y="663509"/>
            <a:ext cx="2560329" cy="144018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rot="19583630">
            <a:off x="-759430" y="2976164"/>
            <a:ext cx="1082007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nem válik el, „operatív tár”</a:t>
            </a:r>
            <a:endParaRPr lang="hu-HU" sz="2800" b="1" cap="none" spc="0" dirty="0">
              <a:ln/>
              <a:solidFill>
                <a:schemeClr val="accent3"/>
              </a:solidFill>
              <a:effectLst/>
            </a:endParaRPr>
          </a:p>
        </p:txBody>
      </p:sp>
      <p:sp>
        <p:nvSpPr>
          <p:cNvPr id="10" name="Szövegdoboz 9"/>
          <p:cNvSpPr txBox="1"/>
          <p:nvPr/>
        </p:nvSpPr>
        <p:spPr>
          <a:xfrm>
            <a:off x="6471656" y="2265577"/>
            <a:ext cx="2405644" cy="738664"/>
          </a:xfrm>
          <a:prstGeom prst="rect">
            <a:avLst/>
          </a:prstGeom>
          <a:noFill/>
        </p:spPr>
        <p:txBody>
          <a:bodyPr wrap="square" rtlCol="0">
            <a:spAutoFit/>
          </a:bodyPr>
          <a:lstStyle/>
          <a:p>
            <a:pPr algn="ctr"/>
            <a:r>
              <a:rPr lang="hu-HU" sz="1400" dirty="0" smtClean="0"/>
              <a:t>Azték </a:t>
            </a:r>
            <a:r>
              <a:rPr lang="hu-HU" sz="1400" dirty="0" err="1" smtClean="0"/>
              <a:t>napkő</a:t>
            </a:r>
            <a:r>
              <a:rPr lang="hu-HU" sz="1400" dirty="0" smtClean="0"/>
              <a:t>. Átmérője </a:t>
            </a:r>
            <a:r>
              <a:rPr lang="hu-HU" sz="1400" dirty="0"/>
              <a:t>3,6 méter, súlya megközelítően 24 tonna. </a:t>
            </a:r>
          </a:p>
        </p:txBody>
      </p:sp>
      <p:pic>
        <p:nvPicPr>
          <p:cNvPr id="596996" name="Picture 4" descr="https://cdn.origo.hu/2023/12/5d6zxhM2KBvMzLmSPApZdrReNY90qQlpgmPRuoijgq0/fit/1024/768/no/1/aHR0cHM6Ly9jbXNjZG4uYXBwLmNvbnRlbnQucHJpdmF0ZS9jb250ZW50L2QzNDAxZjY2MjE5NDRkZTZiNjMyNDMwYjhjMzY2YTI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7385" y="3305626"/>
            <a:ext cx="2247331" cy="1685498"/>
          </a:xfrm>
          <a:prstGeom prst="rect">
            <a:avLst/>
          </a:prstGeom>
          <a:noFill/>
          <a:extLst>
            <a:ext uri="{909E8E84-426E-40DD-AFC4-6F175D3DCCD1}">
              <a14:hiddenFill xmlns:a14="http://schemas.microsoft.com/office/drawing/2010/main">
                <a:solidFill>
                  <a:srgbClr val="FFFFFF"/>
                </a:solidFill>
              </a14:hiddenFill>
            </a:ext>
          </a:extLst>
        </p:spPr>
      </p:pic>
      <p:sp>
        <p:nvSpPr>
          <p:cNvPr id="11" name="Téglalap 10"/>
          <p:cNvSpPr/>
          <p:nvPr/>
        </p:nvSpPr>
        <p:spPr>
          <a:xfrm>
            <a:off x="6724555" y="5123035"/>
            <a:ext cx="1398140" cy="307777"/>
          </a:xfrm>
          <a:prstGeom prst="rect">
            <a:avLst/>
          </a:prstGeom>
        </p:spPr>
        <p:txBody>
          <a:bodyPr wrap="none">
            <a:spAutoFit/>
          </a:bodyPr>
          <a:lstStyle/>
          <a:p>
            <a:r>
              <a:rPr lang="hu-HU" sz="1400" dirty="0" smtClean="0"/>
              <a:t>Inka csomóírás</a:t>
            </a:r>
            <a:endParaRPr lang="hu-HU" sz="1400" dirty="0"/>
          </a:p>
        </p:txBody>
      </p:sp>
      <p:sp>
        <p:nvSpPr>
          <p:cNvPr id="12" name="Szövegdoboz 11"/>
          <p:cNvSpPr txBox="1"/>
          <p:nvPr/>
        </p:nvSpPr>
        <p:spPr>
          <a:xfrm>
            <a:off x="4540014" y="5430812"/>
            <a:ext cx="2775186" cy="369332"/>
          </a:xfrm>
          <a:prstGeom prst="rect">
            <a:avLst/>
          </a:prstGeom>
          <a:noFill/>
        </p:spPr>
        <p:txBody>
          <a:bodyPr wrap="square" rtlCol="0">
            <a:spAutoFit/>
          </a:bodyPr>
          <a:lstStyle/>
          <a:p>
            <a:r>
              <a:rPr lang="hu-HU" dirty="0" smtClean="0">
                <a:solidFill>
                  <a:schemeClr val="accent2">
                    <a:lumMod val="40000"/>
                    <a:lumOff val="60000"/>
                  </a:schemeClr>
                </a:solidFill>
              </a:rPr>
              <a:t>Igen tartósak!</a:t>
            </a:r>
            <a:endParaRPr lang="hu-HU" dirty="0">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30</a:t>
            </a:fld>
            <a:endParaRPr lang="hu-HU" altLang="hu-HU"/>
          </a:p>
        </p:txBody>
      </p:sp>
      <p:graphicFrame>
        <p:nvGraphicFramePr>
          <p:cNvPr id="4" name="Táblázat 3"/>
          <p:cNvGraphicFramePr>
            <a:graphicFrameLocks noGrp="1"/>
          </p:cNvGraphicFramePr>
          <p:nvPr>
            <p:extLst>
              <p:ext uri="{D42A27DB-BD31-4B8C-83A1-F6EECF244321}">
                <p14:modId xmlns:p14="http://schemas.microsoft.com/office/powerpoint/2010/main" val="3442160177"/>
              </p:ext>
            </p:extLst>
          </p:nvPr>
        </p:nvGraphicFramePr>
        <p:xfrm>
          <a:off x="901335" y="934328"/>
          <a:ext cx="7975964" cy="5376932"/>
        </p:xfrm>
        <a:graphic>
          <a:graphicData uri="http://schemas.openxmlformats.org/drawingml/2006/table">
            <a:tbl>
              <a:tblPr/>
              <a:tblGrid>
                <a:gridCol w="1993991">
                  <a:extLst>
                    <a:ext uri="{9D8B030D-6E8A-4147-A177-3AD203B41FA5}">
                      <a16:colId xmlns:a16="http://schemas.microsoft.com/office/drawing/2014/main" val="3273387709"/>
                    </a:ext>
                  </a:extLst>
                </a:gridCol>
                <a:gridCol w="1993991">
                  <a:extLst>
                    <a:ext uri="{9D8B030D-6E8A-4147-A177-3AD203B41FA5}">
                      <a16:colId xmlns:a16="http://schemas.microsoft.com/office/drawing/2014/main" val="89575824"/>
                    </a:ext>
                  </a:extLst>
                </a:gridCol>
                <a:gridCol w="1993991">
                  <a:extLst>
                    <a:ext uri="{9D8B030D-6E8A-4147-A177-3AD203B41FA5}">
                      <a16:colId xmlns:a16="http://schemas.microsoft.com/office/drawing/2014/main" val="2278008816"/>
                    </a:ext>
                  </a:extLst>
                </a:gridCol>
                <a:gridCol w="1993991">
                  <a:extLst>
                    <a:ext uri="{9D8B030D-6E8A-4147-A177-3AD203B41FA5}">
                      <a16:colId xmlns:a16="http://schemas.microsoft.com/office/drawing/2014/main" val="1856223961"/>
                    </a:ext>
                  </a:extLst>
                </a:gridCol>
              </a:tblGrid>
              <a:tr h="302654">
                <a:tc>
                  <a:txBody>
                    <a:bodyPr/>
                    <a:lstStyle/>
                    <a:p>
                      <a:pPr algn="ctr"/>
                      <a:r>
                        <a:rPr lang="hu-HU" sz="1500" dirty="0" err="1">
                          <a:solidFill>
                            <a:schemeClr val="tx1"/>
                          </a:solidFill>
                          <a:effectLst/>
                        </a:rPr>
                        <a:t>Parameter</a:t>
                      </a:r>
                      <a:endParaRPr lang="hu-HU" sz="1500" dirty="0">
                        <a:solidFill>
                          <a:schemeClr val="tx1"/>
                        </a:solidFill>
                        <a:effectLst/>
                      </a:endParaRPr>
                    </a:p>
                  </a:txBody>
                  <a:tcPr marL="75663" marR="75663" marT="37832" marB="37832" anchor="ctr">
                    <a:lnL>
                      <a:noFill/>
                    </a:lnL>
                    <a:lnR>
                      <a:noFill/>
                    </a:lnR>
                    <a:lnT>
                      <a:noFill/>
                    </a:lnT>
                    <a:lnB>
                      <a:noFill/>
                    </a:lnB>
                  </a:tcPr>
                </a:tc>
                <a:tc>
                  <a:txBody>
                    <a:bodyPr/>
                    <a:lstStyle/>
                    <a:p>
                      <a:pPr algn="ctr"/>
                      <a:r>
                        <a:rPr lang="hu-HU" sz="1500" dirty="0" err="1">
                          <a:solidFill>
                            <a:schemeClr val="tx1"/>
                          </a:solidFill>
                          <a:effectLst/>
                        </a:rPr>
                        <a:t>Started</a:t>
                      </a:r>
                      <a:r>
                        <a:rPr lang="hu-HU" sz="1500" dirty="0">
                          <a:solidFill>
                            <a:schemeClr val="tx1"/>
                          </a:solidFill>
                          <a:effectLst/>
                        </a:rPr>
                        <a:t> </a:t>
                      </a:r>
                      <a:r>
                        <a:rPr lang="hu-HU" sz="1500" dirty="0" err="1">
                          <a:solidFill>
                            <a:schemeClr val="tx1"/>
                          </a:solidFill>
                          <a:effectLst/>
                        </a:rPr>
                        <a:t>with</a:t>
                      </a:r>
                      <a:r>
                        <a:rPr lang="hu-HU" sz="1500" dirty="0">
                          <a:solidFill>
                            <a:schemeClr val="tx1"/>
                          </a:solidFill>
                          <a:effectLst/>
                        </a:rPr>
                        <a:t> (1957)</a:t>
                      </a:r>
                    </a:p>
                  </a:txBody>
                  <a:tcPr marL="75663" marR="75663" marT="37832" marB="37832" anchor="ctr">
                    <a:lnL>
                      <a:noFill/>
                    </a:lnL>
                    <a:lnR>
                      <a:noFill/>
                    </a:lnR>
                    <a:lnT>
                      <a:noFill/>
                    </a:lnT>
                    <a:lnB>
                      <a:noFill/>
                    </a:lnB>
                  </a:tcPr>
                </a:tc>
                <a:tc>
                  <a:txBody>
                    <a:bodyPr/>
                    <a:lstStyle/>
                    <a:p>
                      <a:r>
                        <a:rPr lang="hu-HU" sz="1500" dirty="0" err="1">
                          <a:solidFill>
                            <a:schemeClr val="tx1"/>
                          </a:solidFill>
                          <a:effectLst/>
                        </a:rPr>
                        <a:t>Improved</a:t>
                      </a:r>
                      <a:r>
                        <a:rPr lang="hu-HU" sz="1500" dirty="0">
                          <a:solidFill>
                            <a:schemeClr val="tx1"/>
                          </a:solidFill>
                          <a:effectLst/>
                        </a:rPr>
                        <a:t> </a:t>
                      </a:r>
                      <a:r>
                        <a:rPr lang="hu-HU" sz="1500" dirty="0" err="1" smtClean="0">
                          <a:solidFill>
                            <a:schemeClr val="tx1"/>
                          </a:solidFill>
                          <a:effectLst/>
                        </a:rPr>
                        <a:t>to</a:t>
                      </a:r>
                      <a:r>
                        <a:rPr lang="hu-HU" sz="1500" baseline="0" dirty="0" smtClean="0">
                          <a:solidFill>
                            <a:schemeClr val="tx1"/>
                          </a:solidFill>
                          <a:effectLst/>
                        </a:rPr>
                        <a:t> (</a:t>
                      </a:r>
                      <a:r>
                        <a:rPr lang="en-US" sz="1500" dirty="0" smtClean="0">
                          <a:solidFill>
                            <a:schemeClr val="tx1"/>
                          </a:solidFill>
                          <a:effectLst/>
                        </a:rPr>
                        <a:t>2024</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pPr algn="ctr"/>
                      <a:r>
                        <a:rPr lang="hu-HU" sz="1500">
                          <a:effectLst/>
                        </a:rPr>
                        <a:t>Improvement</a:t>
                      </a:r>
                    </a:p>
                  </a:txBody>
                  <a:tcPr marL="75663" marR="75663" marT="37832" marB="37832" anchor="ctr">
                    <a:lnL>
                      <a:noFill/>
                    </a:lnL>
                    <a:lnR>
                      <a:noFill/>
                    </a:lnR>
                    <a:lnT>
                      <a:noFill/>
                    </a:lnT>
                    <a:lnB>
                      <a:noFill/>
                    </a:lnB>
                  </a:tcPr>
                </a:tc>
                <a:extLst>
                  <a:ext uri="{0D108BD9-81ED-4DB2-BD59-A6C34878D82A}">
                    <a16:rowId xmlns:a16="http://schemas.microsoft.com/office/drawing/2014/main" val="2810003442"/>
                  </a:ext>
                </a:extLst>
              </a:tr>
              <a:tr h="529644">
                <a:tc>
                  <a:txBody>
                    <a:bodyPr/>
                    <a:lstStyle/>
                    <a:p>
                      <a:r>
                        <a:rPr lang="hu-HU" sz="1500" dirty="0" err="1">
                          <a:solidFill>
                            <a:schemeClr val="tx1"/>
                          </a:solidFill>
                          <a:effectLst/>
                        </a:rPr>
                        <a:t>Capacity</a:t>
                      </a:r>
                      <a:r>
                        <a:rPr lang="hu-HU" sz="1500" dirty="0">
                          <a:solidFill>
                            <a:schemeClr val="tx1"/>
                          </a:solidFill>
                          <a:effectLst/>
                        </a:rPr>
                        <a:t/>
                      </a:r>
                      <a:br>
                        <a:rPr lang="hu-HU" sz="1500" dirty="0">
                          <a:solidFill>
                            <a:schemeClr val="tx1"/>
                          </a:solidFill>
                          <a:effectLst/>
                        </a:rPr>
                      </a:br>
                      <a:r>
                        <a:rPr lang="hu-HU" sz="1500" dirty="0">
                          <a:solidFill>
                            <a:schemeClr val="tx1"/>
                          </a:solidFill>
                          <a:effectLst/>
                        </a:rPr>
                        <a:t>(</a:t>
                      </a:r>
                      <a:r>
                        <a:rPr lang="hu-HU" sz="1500" dirty="0" err="1">
                          <a:solidFill>
                            <a:schemeClr val="tx1"/>
                          </a:solidFill>
                          <a:effectLst/>
                        </a:rPr>
                        <a:t>formatted</a:t>
                      </a:r>
                      <a:r>
                        <a:rPr lang="hu-HU" sz="1500" dirty="0">
                          <a:solidFill>
                            <a:schemeClr val="tx1"/>
                          </a:solidFill>
                          <a:effectLst/>
                        </a:rPr>
                        <a:t>)</a:t>
                      </a:r>
                    </a:p>
                  </a:txBody>
                  <a:tcPr marL="75663" marR="75663" marT="37832" marB="37832" anchor="ctr">
                    <a:lnL>
                      <a:noFill/>
                    </a:lnL>
                    <a:lnR>
                      <a:noFill/>
                    </a:lnR>
                    <a:lnT>
                      <a:noFill/>
                    </a:lnT>
                    <a:lnB>
                      <a:noFill/>
                    </a:lnB>
                  </a:tcPr>
                </a:tc>
                <a:tc>
                  <a:txBody>
                    <a:bodyPr/>
                    <a:lstStyle/>
                    <a:p>
                      <a:r>
                        <a:rPr lang="hu-HU" sz="1500" dirty="0">
                          <a:solidFill>
                            <a:schemeClr val="tx1"/>
                          </a:solidFill>
                          <a:effectLst/>
                        </a:rPr>
                        <a:t>3.75 </a:t>
                      </a:r>
                      <a:r>
                        <a:rPr lang="hu-HU" sz="1500" u="none" strike="noStrike" dirty="0" err="1" smtClean="0">
                          <a:solidFill>
                            <a:schemeClr val="tx1"/>
                          </a:solidFill>
                          <a:effectLst/>
                          <a:hlinkClick r:id="rId2" tooltip="Megabyte"/>
                        </a:rPr>
                        <a:t>megabytes</a:t>
                      </a:r>
                      <a:endParaRPr lang="hu-HU" sz="1500" dirty="0">
                        <a:solidFill>
                          <a:schemeClr val="tx1"/>
                        </a:solidFill>
                        <a:effectLst/>
                      </a:endParaRPr>
                    </a:p>
                  </a:txBody>
                  <a:tcPr marL="75663" marR="75663" marT="37832" marB="37832" anchor="ctr">
                    <a:lnL>
                      <a:noFill/>
                    </a:lnL>
                    <a:lnR>
                      <a:noFill/>
                    </a:lnR>
                    <a:lnT>
                      <a:noFill/>
                    </a:lnT>
                    <a:lnB>
                      <a:noFill/>
                    </a:lnB>
                  </a:tcPr>
                </a:tc>
                <a:tc>
                  <a:txBody>
                    <a:bodyPr/>
                    <a:lstStyle/>
                    <a:p>
                      <a:r>
                        <a:rPr lang="en-US" sz="1500" dirty="0">
                          <a:solidFill>
                            <a:schemeClr val="tx1"/>
                          </a:solidFill>
                          <a:effectLst/>
                        </a:rPr>
                        <a:t>32 </a:t>
                      </a:r>
                      <a:r>
                        <a:rPr lang="en-US" sz="1500" u="none" strike="noStrike" dirty="0">
                          <a:solidFill>
                            <a:schemeClr val="tx1"/>
                          </a:solidFill>
                          <a:effectLst/>
                          <a:hlinkClick r:id="rId3" tooltip="Terabyte"/>
                        </a:rPr>
                        <a:t>terabytes</a:t>
                      </a:r>
                      <a:r>
                        <a:rPr lang="en-US" sz="1500" dirty="0">
                          <a:solidFill>
                            <a:schemeClr val="tx1"/>
                          </a:solidFill>
                          <a:effectLst/>
                        </a:rPr>
                        <a:t> </a:t>
                      </a:r>
                    </a:p>
                  </a:txBody>
                  <a:tcPr marL="75663" marR="75663" marT="37832" marB="37832" anchor="ctr">
                    <a:lnL>
                      <a:noFill/>
                    </a:lnL>
                    <a:lnR>
                      <a:noFill/>
                    </a:lnR>
                    <a:lnT>
                      <a:noFill/>
                    </a:lnT>
                    <a:lnB>
                      <a:noFill/>
                    </a:lnB>
                  </a:tcPr>
                </a:tc>
                <a:tc>
                  <a:txBody>
                    <a:bodyPr/>
                    <a:lstStyle/>
                    <a:p>
                      <a:r>
                        <a:rPr lang="hu-HU" sz="1500" dirty="0" smtClean="0">
                          <a:effectLst/>
                        </a:rPr>
                        <a:t>8.5-million-to-one</a:t>
                      </a:r>
                      <a:r>
                        <a:rPr lang="hu-HU" sz="1500" b="0" i="0" u="none" strike="noStrike" baseline="30000" dirty="0" smtClean="0">
                          <a:effectLst/>
                        </a:rPr>
                        <a:t>]</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3758349435"/>
                  </a:ext>
                </a:extLst>
              </a:tr>
              <a:tr h="756634">
                <a:tc>
                  <a:txBody>
                    <a:bodyPr/>
                    <a:lstStyle/>
                    <a:p>
                      <a:r>
                        <a:rPr lang="hu-HU" sz="1500">
                          <a:solidFill>
                            <a:schemeClr val="tx1"/>
                          </a:solidFill>
                          <a:effectLst/>
                        </a:rPr>
                        <a:t>Physical volume</a:t>
                      </a:r>
                    </a:p>
                  </a:txBody>
                  <a:tcPr marL="75663" marR="75663" marT="37832" marB="37832" anchor="ctr">
                    <a:lnL>
                      <a:noFill/>
                    </a:lnL>
                    <a:lnR>
                      <a:noFill/>
                    </a:lnR>
                    <a:lnT>
                      <a:noFill/>
                    </a:lnT>
                    <a:lnB>
                      <a:noFill/>
                    </a:lnB>
                  </a:tcPr>
                </a:tc>
                <a:tc>
                  <a:txBody>
                    <a:bodyPr/>
                    <a:lstStyle/>
                    <a:p>
                      <a:r>
                        <a:rPr lang="en-US" sz="1500" dirty="0" smtClean="0">
                          <a:solidFill>
                            <a:schemeClr val="tx1"/>
                          </a:solidFill>
                          <a:effectLst/>
                        </a:rPr>
                        <a:t>1.9</a:t>
                      </a:r>
                      <a:r>
                        <a:rPr lang="en-US" sz="1500" dirty="0">
                          <a:solidFill>
                            <a:schemeClr val="tx1"/>
                          </a:solidFill>
                          <a:effectLst/>
                        </a:rPr>
                        <a:t> </a:t>
                      </a:r>
                      <a:r>
                        <a:rPr lang="en-US" sz="1500" u="none" strike="noStrike" dirty="0" smtClean="0">
                          <a:solidFill>
                            <a:schemeClr val="tx1"/>
                          </a:solidFill>
                          <a:effectLst/>
                          <a:hlinkClick r:id="rId4" tooltip="Cubic metre"/>
                        </a:rPr>
                        <a:t>m</a:t>
                      </a:r>
                      <a:r>
                        <a:rPr lang="en-US" sz="1500" u="none" strike="noStrike" baseline="30000" dirty="0" smtClean="0">
                          <a:solidFill>
                            <a:schemeClr val="tx1"/>
                          </a:solidFill>
                          <a:effectLst/>
                          <a:hlinkClick r:id="rId4" tooltip="Cubic metre"/>
                        </a:rPr>
                        <a:t>3</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dirty="0" smtClean="0">
                          <a:solidFill>
                            <a:schemeClr val="tx1"/>
                          </a:solidFill>
                          <a:effectLst/>
                        </a:rPr>
                        <a:t>34</a:t>
                      </a:r>
                      <a:r>
                        <a:rPr lang="hu-HU" sz="1500" dirty="0">
                          <a:solidFill>
                            <a:schemeClr val="tx1"/>
                          </a:solidFill>
                          <a:effectLst/>
                        </a:rPr>
                        <a:t> </a:t>
                      </a:r>
                      <a:r>
                        <a:rPr lang="hu-HU" sz="1500" u="none" strike="noStrike" dirty="0" smtClean="0">
                          <a:solidFill>
                            <a:schemeClr val="tx1"/>
                          </a:solidFill>
                          <a:effectLst/>
                          <a:hlinkClick r:id="rId5" tooltip="Cubic centimetre"/>
                        </a:rPr>
                        <a:t>cm</a:t>
                      </a:r>
                      <a:r>
                        <a:rPr lang="hu-HU" sz="1500" u="none" strike="noStrike" baseline="30000" dirty="0" smtClean="0">
                          <a:solidFill>
                            <a:schemeClr val="tx1"/>
                          </a:solidFill>
                          <a:effectLst/>
                          <a:hlinkClick r:id="rId5" tooltip="Cubic centimetre"/>
                        </a:rPr>
                        <a:t>3</a:t>
                      </a:r>
                      <a:endParaRPr lang="hu-HU"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dirty="0" smtClean="0">
                          <a:effectLst/>
                        </a:rPr>
                        <a:t>56,000-to-one</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2800041505"/>
                  </a:ext>
                </a:extLst>
              </a:tr>
              <a:tr h="529644">
                <a:tc>
                  <a:txBody>
                    <a:bodyPr/>
                    <a:lstStyle/>
                    <a:p>
                      <a:r>
                        <a:rPr lang="hu-HU" sz="1500">
                          <a:solidFill>
                            <a:schemeClr val="tx1"/>
                          </a:solidFill>
                          <a:effectLst/>
                        </a:rPr>
                        <a:t>Weight</a:t>
                      </a:r>
                    </a:p>
                  </a:txBody>
                  <a:tcPr marL="75663" marR="75663" marT="37832" marB="37832" anchor="ctr">
                    <a:lnL>
                      <a:noFill/>
                    </a:lnL>
                    <a:lnR>
                      <a:noFill/>
                    </a:lnR>
                    <a:lnT>
                      <a:noFill/>
                    </a:lnT>
                    <a:lnB>
                      <a:noFill/>
                    </a:lnB>
                  </a:tcPr>
                </a:tc>
                <a:tc>
                  <a:txBody>
                    <a:bodyPr/>
                    <a:lstStyle/>
                    <a:p>
                      <a:r>
                        <a:rPr lang="en-US" sz="1500" dirty="0" smtClean="0">
                          <a:solidFill>
                            <a:schemeClr val="tx1"/>
                          </a:solidFill>
                          <a:effectLst/>
                        </a:rPr>
                        <a:t>910</a:t>
                      </a:r>
                      <a:r>
                        <a:rPr lang="en-US" sz="1500" dirty="0">
                          <a:solidFill>
                            <a:schemeClr val="tx1"/>
                          </a:solidFill>
                          <a:effectLst/>
                        </a:rPr>
                        <a:t> </a:t>
                      </a:r>
                      <a:r>
                        <a:rPr lang="en-US" sz="1500" u="none" strike="noStrike" dirty="0" smtClean="0">
                          <a:solidFill>
                            <a:schemeClr val="tx1"/>
                          </a:solidFill>
                          <a:effectLst/>
                          <a:hlinkClick r:id="rId6" tooltip="Kilogram"/>
                        </a:rPr>
                        <a:t>kg</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en-US" sz="1500" dirty="0" smtClean="0">
                          <a:solidFill>
                            <a:schemeClr val="tx1"/>
                          </a:solidFill>
                          <a:effectLst/>
                        </a:rPr>
                        <a:t>62</a:t>
                      </a:r>
                      <a:r>
                        <a:rPr lang="en-US" sz="1500" dirty="0">
                          <a:solidFill>
                            <a:schemeClr val="tx1"/>
                          </a:solidFill>
                          <a:effectLst/>
                        </a:rPr>
                        <a:t> </a:t>
                      </a:r>
                      <a:r>
                        <a:rPr lang="hu-HU" sz="1500" dirty="0" smtClean="0">
                          <a:solidFill>
                            <a:schemeClr val="tx1"/>
                          </a:solidFill>
                          <a:effectLst/>
                        </a:rPr>
                        <a:t>g</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dirty="0" smtClean="0">
                          <a:effectLst/>
                        </a:rPr>
                        <a:t>15,000-to-one</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955627626"/>
                  </a:ext>
                </a:extLst>
              </a:tr>
              <a:tr h="756634">
                <a:tc>
                  <a:txBody>
                    <a:bodyPr/>
                    <a:lstStyle/>
                    <a:p>
                      <a:r>
                        <a:rPr lang="hu-HU" sz="1500">
                          <a:solidFill>
                            <a:schemeClr val="tx1"/>
                          </a:solidFill>
                          <a:effectLst/>
                        </a:rPr>
                        <a:t>Average </a:t>
                      </a:r>
                      <a:r>
                        <a:rPr lang="hu-HU" sz="1500" u="none" strike="noStrike">
                          <a:solidFill>
                            <a:schemeClr val="tx1"/>
                          </a:solidFill>
                          <a:effectLst/>
                          <a:hlinkClick r:id="rId7" tooltip="Access time"/>
                        </a:rPr>
                        <a:t>access time</a:t>
                      </a:r>
                      <a:endParaRPr lang="hu-HU" sz="1500">
                        <a:solidFill>
                          <a:schemeClr val="tx1"/>
                        </a:solidFill>
                        <a:effectLst/>
                      </a:endParaRPr>
                    </a:p>
                  </a:txBody>
                  <a:tcPr marL="75663" marR="75663" marT="37832" marB="37832" anchor="ctr">
                    <a:lnL>
                      <a:noFill/>
                    </a:lnL>
                    <a:lnR>
                      <a:noFill/>
                    </a:lnR>
                    <a:lnT>
                      <a:noFill/>
                    </a:lnT>
                    <a:lnB>
                      <a:noFill/>
                    </a:lnB>
                  </a:tcPr>
                </a:tc>
                <a:tc>
                  <a:txBody>
                    <a:bodyPr/>
                    <a:lstStyle/>
                    <a:p>
                      <a:r>
                        <a:rPr lang="hu-HU" sz="1500" dirty="0" err="1">
                          <a:solidFill>
                            <a:schemeClr val="tx1"/>
                          </a:solidFill>
                          <a:effectLst/>
                        </a:rPr>
                        <a:t>approx</a:t>
                      </a:r>
                      <a:r>
                        <a:rPr lang="hu-HU" sz="1500" dirty="0">
                          <a:solidFill>
                            <a:schemeClr val="tx1"/>
                          </a:solidFill>
                          <a:effectLst/>
                        </a:rPr>
                        <a:t>. 600 </a:t>
                      </a:r>
                      <a:r>
                        <a:rPr lang="hu-HU" sz="1500" u="none" strike="noStrike" dirty="0" err="1" smtClean="0">
                          <a:solidFill>
                            <a:schemeClr val="tx1"/>
                          </a:solidFill>
                          <a:effectLst/>
                          <a:hlinkClick r:id="rId8" tooltip="Millisecond"/>
                        </a:rPr>
                        <a:t>milliseconds</a:t>
                      </a:r>
                      <a:endParaRPr lang="hu-HU" sz="1500" dirty="0">
                        <a:solidFill>
                          <a:schemeClr val="tx1"/>
                        </a:solidFill>
                        <a:effectLst/>
                      </a:endParaRPr>
                    </a:p>
                  </a:txBody>
                  <a:tcPr marL="75663" marR="75663" marT="37832" marB="37832" anchor="ctr">
                    <a:lnL>
                      <a:noFill/>
                    </a:lnL>
                    <a:lnR>
                      <a:noFill/>
                    </a:lnR>
                    <a:lnT>
                      <a:noFill/>
                    </a:lnT>
                    <a:lnB>
                      <a:noFill/>
                    </a:lnB>
                    <a:noFill/>
                  </a:tcPr>
                </a:tc>
                <a:tc>
                  <a:txBody>
                    <a:bodyPr/>
                    <a:lstStyle/>
                    <a:p>
                      <a:r>
                        <a:rPr lang="en-US" sz="1500" dirty="0">
                          <a:solidFill>
                            <a:schemeClr val="tx1"/>
                          </a:solidFill>
                          <a:effectLst/>
                        </a:rPr>
                        <a:t>2.5 </a:t>
                      </a:r>
                      <a:r>
                        <a:rPr lang="en-US" sz="1500" dirty="0" err="1">
                          <a:solidFill>
                            <a:schemeClr val="tx1"/>
                          </a:solidFill>
                          <a:effectLst/>
                        </a:rPr>
                        <a:t>ms</a:t>
                      </a:r>
                      <a:r>
                        <a:rPr lang="en-US" sz="1500" dirty="0">
                          <a:solidFill>
                            <a:schemeClr val="tx1"/>
                          </a:solidFill>
                          <a:effectLst/>
                        </a:rPr>
                        <a:t> to 10 </a:t>
                      </a:r>
                      <a:r>
                        <a:rPr lang="en-US" sz="1500" dirty="0" err="1">
                          <a:solidFill>
                            <a:schemeClr val="tx1"/>
                          </a:solidFill>
                          <a:effectLst/>
                        </a:rPr>
                        <a:t>ms</a:t>
                      </a:r>
                      <a:r>
                        <a:rPr lang="en-US" sz="1500" dirty="0">
                          <a:solidFill>
                            <a:schemeClr val="tx1"/>
                          </a:solidFill>
                          <a:effectLst/>
                        </a:rPr>
                        <a:t>; RW RAM dependent</a:t>
                      </a:r>
                    </a:p>
                  </a:txBody>
                  <a:tcPr marL="75663" marR="75663" marT="37832" marB="37832" anchor="ctr">
                    <a:lnL>
                      <a:noFill/>
                    </a:lnL>
                    <a:lnR>
                      <a:noFill/>
                    </a:lnR>
                    <a:lnT>
                      <a:noFill/>
                    </a:lnT>
                    <a:lnB>
                      <a:noFill/>
                    </a:lnB>
                  </a:tcPr>
                </a:tc>
                <a:tc>
                  <a:txBody>
                    <a:bodyPr/>
                    <a:lstStyle/>
                    <a:p>
                      <a:r>
                        <a:rPr lang="hu-HU" sz="1500" dirty="0" err="1">
                          <a:effectLst/>
                        </a:rPr>
                        <a:t>about</a:t>
                      </a:r>
                      <a:r>
                        <a:rPr lang="hu-HU" sz="1500" dirty="0">
                          <a:effectLst/>
                        </a:rPr>
                        <a:t/>
                      </a:r>
                      <a:br>
                        <a:rPr lang="hu-HU" sz="1500" dirty="0">
                          <a:effectLst/>
                        </a:rPr>
                      </a:br>
                      <a:r>
                        <a:rPr lang="hu-HU" sz="1500" dirty="0" smtClean="0">
                          <a:effectLst/>
                        </a:rPr>
                        <a:t>200-to-one</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1805635131"/>
                  </a:ext>
                </a:extLst>
              </a:tr>
              <a:tr h="983624">
                <a:tc>
                  <a:txBody>
                    <a:bodyPr/>
                    <a:lstStyle/>
                    <a:p>
                      <a:r>
                        <a:rPr lang="hu-HU" sz="1500">
                          <a:solidFill>
                            <a:schemeClr val="tx1"/>
                          </a:solidFill>
                          <a:effectLst/>
                        </a:rPr>
                        <a:t>Price</a:t>
                      </a:r>
                    </a:p>
                  </a:txBody>
                  <a:tcPr marL="75663" marR="75663" marT="37832" marB="37832" anchor="ctr">
                    <a:lnL>
                      <a:noFill/>
                    </a:lnL>
                    <a:lnR>
                      <a:noFill/>
                    </a:lnR>
                    <a:lnT>
                      <a:noFill/>
                    </a:lnT>
                    <a:lnB>
                      <a:noFill/>
                    </a:lnB>
                  </a:tcPr>
                </a:tc>
                <a:tc>
                  <a:txBody>
                    <a:bodyPr/>
                    <a:lstStyle/>
                    <a:p>
                      <a:r>
                        <a:rPr lang="en-US" sz="1500" dirty="0">
                          <a:solidFill>
                            <a:schemeClr val="tx1"/>
                          </a:solidFill>
                          <a:effectLst/>
                        </a:rPr>
                        <a:t>US$9,200 per </a:t>
                      </a:r>
                      <a:r>
                        <a:rPr lang="en-US" sz="1500" dirty="0" smtClean="0">
                          <a:solidFill>
                            <a:schemeClr val="tx1"/>
                          </a:solidFill>
                          <a:effectLst/>
                        </a:rPr>
                        <a:t>megabyte</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en-US" sz="1500" dirty="0">
                          <a:solidFill>
                            <a:schemeClr val="tx1"/>
                          </a:solidFill>
                          <a:effectLst/>
                        </a:rPr>
                        <a:t>US$14.4 per </a:t>
                      </a:r>
                      <a:r>
                        <a:rPr lang="en-US" sz="1500" u="none" strike="noStrike" dirty="0">
                          <a:solidFill>
                            <a:schemeClr val="tx1"/>
                          </a:solidFill>
                          <a:effectLst/>
                          <a:hlinkClick r:id="rId3" tooltip="Terabyte"/>
                        </a:rPr>
                        <a:t>terabyte</a:t>
                      </a:r>
                      <a:r>
                        <a:rPr lang="en-US" sz="1500" dirty="0">
                          <a:solidFill>
                            <a:schemeClr val="tx1"/>
                          </a:solidFill>
                          <a:effectLst/>
                        </a:rPr>
                        <a:t> by end of </a:t>
                      </a:r>
                      <a:r>
                        <a:rPr lang="en-US" sz="1500" dirty="0" smtClean="0">
                          <a:solidFill>
                            <a:schemeClr val="tx1"/>
                          </a:solidFill>
                          <a:effectLst/>
                        </a:rPr>
                        <a:t>2022</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dirty="0" smtClean="0">
                          <a:effectLst/>
                        </a:rPr>
                        <a:t>6.8-billion-to-one</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1355464342"/>
                  </a:ext>
                </a:extLst>
              </a:tr>
              <a:tr h="756634">
                <a:tc>
                  <a:txBody>
                    <a:bodyPr/>
                    <a:lstStyle/>
                    <a:p>
                      <a:r>
                        <a:rPr lang="hu-HU" sz="1500" u="none" strike="noStrike" dirty="0">
                          <a:solidFill>
                            <a:schemeClr val="tx1"/>
                          </a:solidFill>
                          <a:effectLst/>
                          <a:hlinkClick r:id="rId9" tooltip="Data density"/>
                        </a:rPr>
                        <a:t>Data </a:t>
                      </a:r>
                      <a:r>
                        <a:rPr lang="hu-HU" sz="1500" u="none" strike="noStrike" dirty="0" err="1">
                          <a:solidFill>
                            <a:schemeClr val="tx1"/>
                          </a:solidFill>
                          <a:effectLst/>
                          <a:hlinkClick r:id="rId9" tooltip="Data density"/>
                        </a:rPr>
                        <a:t>density</a:t>
                      </a:r>
                      <a:endParaRPr lang="hu-HU"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a:solidFill>
                            <a:schemeClr val="tx1"/>
                          </a:solidFill>
                          <a:effectLst/>
                        </a:rPr>
                        <a:t>2,000 </a:t>
                      </a:r>
                      <a:r>
                        <a:rPr lang="hu-HU" sz="1500" u="none" strike="noStrike">
                          <a:solidFill>
                            <a:schemeClr val="tx1"/>
                          </a:solidFill>
                          <a:effectLst/>
                          <a:hlinkClick r:id="rId10" tooltip="Bit"/>
                        </a:rPr>
                        <a:t>bits</a:t>
                      </a:r>
                      <a:r>
                        <a:rPr lang="hu-HU" sz="1500">
                          <a:solidFill>
                            <a:schemeClr val="tx1"/>
                          </a:solidFill>
                          <a:effectLst/>
                        </a:rPr>
                        <a:t> per </a:t>
                      </a:r>
                      <a:r>
                        <a:rPr lang="hu-HU" sz="1500" u="none" strike="noStrike">
                          <a:solidFill>
                            <a:schemeClr val="tx1"/>
                          </a:solidFill>
                          <a:effectLst/>
                          <a:hlinkClick r:id="rId11" tooltip="Square inch"/>
                        </a:rPr>
                        <a:t>square inch</a:t>
                      </a:r>
                      <a:r>
                        <a:rPr lang="hu-HU" sz="1500" b="0" i="0" u="none" strike="noStrike" baseline="30000">
                          <a:solidFill>
                            <a:schemeClr val="tx1"/>
                          </a:solidFill>
                          <a:effectLst/>
                          <a:hlinkClick r:id="rId12"/>
                        </a:rPr>
                        <a:t>[24]</a:t>
                      </a:r>
                      <a:endParaRPr lang="hu-HU" sz="1500">
                        <a:solidFill>
                          <a:schemeClr val="tx1"/>
                        </a:solidFill>
                        <a:effectLst/>
                      </a:endParaRPr>
                    </a:p>
                  </a:txBody>
                  <a:tcPr marL="75663" marR="75663" marT="37832" marB="37832" anchor="ctr">
                    <a:lnL>
                      <a:noFill/>
                    </a:lnL>
                    <a:lnR>
                      <a:noFill/>
                    </a:lnR>
                    <a:lnT>
                      <a:noFill/>
                    </a:lnT>
                    <a:lnB>
                      <a:noFill/>
                    </a:lnB>
                  </a:tcPr>
                </a:tc>
                <a:tc>
                  <a:txBody>
                    <a:bodyPr/>
                    <a:lstStyle/>
                    <a:p>
                      <a:r>
                        <a:rPr lang="it-IT" sz="1500" dirty="0">
                          <a:solidFill>
                            <a:schemeClr val="tx1"/>
                          </a:solidFill>
                          <a:effectLst/>
                        </a:rPr>
                        <a:t>1.4 </a:t>
                      </a:r>
                      <a:r>
                        <a:rPr lang="it-IT" sz="1500" u="none" strike="noStrike" dirty="0">
                          <a:solidFill>
                            <a:schemeClr val="tx1"/>
                          </a:solidFill>
                          <a:effectLst/>
                          <a:hlinkClick r:id="rId13" tooltip="Terabit"/>
                        </a:rPr>
                        <a:t>terabits</a:t>
                      </a:r>
                      <a:r>
                        <a:rPr lang="it-IT" sz="1500" dirty="0">
                          <a:solidFill>
                            <a:schemeClr val="tx1"/>
                          </a:solidFill>
                          <a:effectLst/>
                        </a:rPr>
                        <a:t> per square inch in </a:t>
                      </a:r>
                      <a:r>
                        <a:rPr lang="it-IT" sz="1500" dirty="0" smtClean="0">
                          <a:solidFill>
                            <a:schemeClr val="tx1"/>
                          </a:solidFill>
                          <a:effectLst/>
                        </a:rPr>
                        <a:t>2023</a:t>
                      </a:r>
                      <a:endParaRPr lang="it-IT"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dirty="0" smtClean="0">
                          <a:effectLst/>
                        </a:rPr>
                        <a:t>700-million-to-one</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736069992"/>
                  </a:ext>
                </a:extLst>
              </a:tr>
              <a:tr h="756634">
                <a:tc>
                  <a:txBody>
                    <a:bodyPr/>
                    <a:lstStyle/>
                    <a:p>
                      <a:r>
                        <a:rPr lang="hu-HU" sz="1500">
                          <a:solidFill>
                            <a:schemeClr val="tx1"/>
                          </a:solidFill>
                          <a:effectLst/>
                        </a:rPr>
                        <a:t>Average lifespan</a:t>
                      </a:r>
                    </a:p>
                  </a:txBody>
                  <a:tcPr marL="75663" marR="75663" marT="37832" marB="37832" anchor="ctr">
                    <a:lnL>
                      <a:noFill/>
                    </a:lnL>
                    <a:lnR>
                      <a:noFill/>
                    </a:lnR>
                    <a:lnT>
                      <a:noFill/>
                    </a:lnT>
                    <a:lnB>
                      <a:noFill/>
                    </a:lnB>
                  </a:tcPr>
                </a:tc>
                <a:tc>
                  <a:txBody>
                    <a:bodyPr/>
                    <a:lstStyle/>
                    <a:p>
                      <a:r>
                        <a:rPr lang="en-US" sz="1500" dirty="0">
                          <a:solidFill>
                            <a:schemeClr val="tx1"/>
                          </a:solidFill>
                          <a:effectLst/>
                        </a:rPr>
                        <a:t>c. 2000 </a:t>
                      </a:r>
                      <a:r>
                        <a:rPr lang="en-US" sz="1500" dirty="0" err="1">
                          <a:solidFill>
                            <a:schemeClr val="tx1"/>
                          </a:solidFill>
                          <a:effectLst/>
                        </a:rPr>
                        <a:t>hrs</a:t>
                      </a:r>
                      <a:r>
                        <a:rPr lang="en-US" sz="1500" dirty="0">
                          <a:solidFill>
                            <a:schemeClr val="tx1"/>
                          </a:solidFill>
                          <a:effectLst/>
                        </a:rPr>
                        <a:t> </a:t>
                      </a:r>
                      <a:r>
                        <a:rPr lang="en-US" sz="1500" u="none" strike="noStrike" dirty="0" smtClean="0">
                          <a:solidFill>
                            <a:schemeClr val="tx1"/>
                          </a:solidFill>
                          <a:effectLst/>
                          <a:hlinkClick r:id="rId14" tooltip="MTBF"/>
                        </a:rPr>
                        <a:t>MTBF</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en-US" sz="1500" dirty="0">
                          <a:solidFill>
                            <a:schemeClr val="tx1"/>
                          </a:solidFill>
                          <a:effectLst/>
                        </a:rPr>
                        <a:t>c. 2,500,000 </a:t>
                      </a:r>
                      <a:r>
                        <a:rPr lang="en-US" sz="1500" dirty="0" err="1">
                          <a:solidFill>
                            <a:schemeClr val="tx1"/>
                          </a:solidFill>
                          <a:effectLst/>
                        </a:rPr>
                        <a:t>hrs</a:t>
                      </a:r>
                      <a:r>
                        <a:rPr lang="en-US" sz="1500" dirty="0">
                          <a:solidFill>
                            <a:schemeClr val="tx1"/>
                          </a:solidFill>
                          <a:effectLst/>
                        </a:rPr>
                        <a:t> (~285 </a:t>
                      </a:r>
                      <a:r>
                        <a:rPr lang="en-US" sz="1500" dirty="0" smtClean="0">
                          <a:solidFill>
                            <a:schemeClr val="tx1"/>
                          </a:solidFill>
                          <a:effectLst/>
                        </a:rPr>
                        <a:t>years)</a:t>
                      </a:r>
                      <a:r>
                        <a:rPr lang="hu-HU" sz="1500" dirty="0" smtClean="0">
                          <a:solidFill>
                            <a:schemeClr val="tx1"/>
                          </a:solidFill>
                          <a:effectLst/>
                        </a:rPr>
                        <a:t> </a:t>
                      </a:r>
                      <a:r>
                        <a:rPr lang="en-US" sz="1500" dirty="0" smtClean="0">
                          <a:solidFill>
                            <a:schemeClr val="tx1"/>
                          </a:solidFill>
                          <a:effectLst/>
                        </a:rPr>
                        <a:t>MTBF</a:t>
                      </a:r>
                      <a:endParaRPr lang="en-US" sz="1500" dirty="0">
                        <a:solidFill>
                          <a:schemeClr val="tx1"/>
                        </a:solidFill>
                        <a:effectLst/>
                      </a:endParaRPr>
                    </a:p>
                  </a:txBody>
                  <a:tcPr marL="75663" marR="75663" marT="37832" marB="37832" anchor="ctr">
                    <a:lnL>
                      <a:noFill/>
                    </a:lnL>
                    <a:lnR>
                      <a:noFill/>
                    </a:lnR>
                    <a:lnT>
                      <a:noFill/>
                    </a:lnT>
                    <a:lnB>
                      <a:noFill/>
                    </a:lnB>
                  </a:tcPr>
                </a:tc>
                <a:tc>
                  <a:txBody>
                    <a:bodyPr/>
                    <a:lstStyle/>
                    <a:p>
                      <a:r>
                        <a:rPr lang="hu-HU" sz="1500" dirty="0" smtClean="0">
                          <a:effectLst/>
                        </a:rPr>
                        <a:t>1250-to-one</a:t>
                      </a:r>
                      <a:endParaRPr lang="hu-HU" sz="1500" dirty="0">
                        <a:effectLst/>
                      </a:endParaRPr>
                    </a:p>
                  </a:txBody>
                  <a:tcPr marL="75663" marR="75663" marT="37832" marB="37832" anchor="ctr">
                    <a:lnL>
                      <a:noFill/>
                    </a:lnL>
                    <a:lnR>
                      <a:noFill/>
                    </a:lnR>
                    <a:lnT>
                      <a:noFill/>
                    </a:lnT>
                    <a:lnB>
                      <a:noFill/>
                    </a:lnB>
                  </a:tcPr>
                </a:tc>
                <a:extLst>
                  <a:ext uri="{0D108BD9-81ED-4DB2-BD59-A6C34878D82A}">
                    <a16:rowId xmlns:a16="http://schemas.microsoft.com/office/drawing/2014/main" val="1627838467"/>
                  </a:ext>
                </a:extLst>
              </a:tr>
            </a:tbl>
          </a:graphicData>
        </a:graphic>
      </p:graphicFrame>
      <p:sp>
        <p:nvSpPr>
          <p:cNvPr id="5" name="Szövegdoboz 4"/>
          <p:cNvSpPr txBox="1"/>
          <p:nvPr/>
        </p:nvSpPr>
        <p:spPr>
          <a:xfrm>
            <a:off x="653143" y="136785"/>
            <a:ext cx="8224156" cy="523220"/>
          </a:xfrm>
          <a:prstGeom prst="rect">
            <a:avLst/>
          </a:prstGeom>
          <a:noFill/>
        </p:spPr>
        <p:txBody>
          <a:bodyPr wrap="square" rtlCol="0">
            <a:spAutoFit/>
          </a:bodyPr>
          <a:lstStyle/>
          <a:p>
            <a:r>
              <a:rPr lang="hu-HU" sz="2800" b="1" dirty="0" smtClean="0">
                <a:solidFill>
                  <a:srgbClr val="C00000"/>
                </a:solidFill>
              </a:rPr>
              <a:t>A HDD (mágneslemez) fejlődése számokban</a:t>
            </a:r>
            <a:endParaRPr lang="hu-HU" sz="2800" b="1" dirty="0">
              <a:solidFill>
                <a:srgbClr val="C00000"/>
              </a:solidFill>
            </a:endParaRPr>
          </a:p>
        </p:txBody>
      </p:sp>
    </p:spTree>
    <p:extLst>
      <p:ext uri="{BB962C8B-B14F-4D97-AF65-F5344CB8AC3E}">
        <p14:creationId xmlns:p14="http://schemas.microsoft.com/office/powerpoint/2010/main" val="2478664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31</a:t>
            </a:fld>
            <a:endParaRPr lang="hu-HU" altLang="hu-HU"/>
          </a:p>
        </p:txBody>
      </p:sp>
      <p:sp>
        <p:nvSpPr>
          <p:cNvPr id="4" name="Téglalap 3"/>
          <p:cNvSpPr/>
          <p:nvPr/>
        </p:nvSpPr>
        <p:spPr>
          <a:xfrm>
            <a:off x="838269" y="109245"/>
            <a:ext cx="8148976" cy="1323439"/>
          </a:xfrm>
          <a:prstGeom prst="rect">
            <a:avLst/>
          </a:prstGeom>
        </p:spPr>
        <p:txBody>
          <a:bodyPr wrap="square">
            <a:spAutoFit/>
          </a:bodyPr>
          <a:lstStyle/>
          <a:p>
            <a:r>
              <a:rPr lang="hu-HU" sz="3200" dirty="0" smtClean="0">
                <a:solidFill>
                  <a:srgbClr val="C00000"/>
                </a:solidFill>
                <a:latin typeface="Arial" panose="020B0604020202020204" pitchFamily="34" charset="0"/>
              </a:rPr>
              <a:t>Félvezetős </a:t>
            </a:r>
            <a:r>
              <a:rPr lang="hu-HU" sz="3200" dirty="0" smtClean="0">
                <a:solidFill>
                  <a:srgbClr val="C00000"/>
                </a:solidFill>
                <a:latin typeface="Arial" panose="020B0604020202020204" pitchFamily="34" charset="0"/>
              </a:rPr>
              <a:t>memóriá</a:t>
            </a:r>
            <a:r>
              <a:rPr lang="hu-HU" sz="3200" dirty="0">
                <a:solidFill>
                  <a:srgbClr val="C00000"/>
                </a:solidFill>
                <a:latin typeface="Arial" panose="020B0604020202020204" pitchFamily="34" charset="0"/>
              </a:rPr>
              <a:t>k</a:t>
            </a:r>
            <a:endParaRPr lang="hu-HU" sz="4000" dirty="0">
              <a:solidFill>
                <a:srgbClr val="C00000"/>
              </a:solidFill>
              <a:latin typeface="Arial" panose="020B0604020202020204" pitchFamily="34" charset="0"/>
            </a:endParaRPr>
          </a:p>
          <a:p>
            <a:r>
              <a:rPr lang="hu-HU" sz="2400" dirty="0" smtClean="0">
                <a:solidFill>
                  <a:srgbClr val="C00000"/>
                </a:solidFill>
                <a:latin typeface="Arial" panose="020B0604020202020204" pitchFamily="34" charset="0"/>
              </a:rPr>
              <a:t>Először: </a:t>
            </a:r>
            <a:r>
              <a:rPr lang="hu-HU" sz="2400" dirty="0" smtClean="0">
                <a:solidFill>
                  <a:srgbClr val="C00000"/>
                </a:solidFill>
                <a:latin typeface="Arial" panose="020B0604020202020204" pitchFamily="34" charset="0"/>
              </a:rPr>
              <a:t>operatív        </a:t>
            </a:r>
            <a:r>
              <a:rPr lang="hu-HU" sz="2400" dirty="0" smtClean="0">
                <a:solidFill>
                  <a:srgbClr val="C00000"/>
                </a:solidFill>
                <a:latin typeface="Arial" panose="020B0604020202020204" pitchFamily="34" charset="0"/>
              </a:rPr>
              <a:t>		</a:t>
            </a:r>
            <a:r>
              <a:rPr lang="hu-HU" sz="2400" dirty="0" smtClean="0">
                <a:solidFill>
                  <a:srgbClr val="C00000"/>
                </a:solidFill>
                <a:latin typeface="Arial" panose="020B0604020202020204" pitchFamily="34" charset="0"/>
              </a:rPr>
              <a:t>Ma</a:t>
            </a:r>
            <a:r>
              <a:rPr lang="hu-HU" sz="2400" dirty="0" smtClean="0">
                <a:solidFill>
                  <a:srgbClr val="C00000"/>
                </a:solidFill>
                <a:latin typeface="Arial" panose="020B0604020202020204" pitchFamily="34" charset="0"/>
              </a:rPr>
              <a:t>: </a:t>
            </a:r>
            <a:r>
              <a:rPr lang="hu-HU" sz="2400" dirty="0" smtClean="0">
                <a:solidFill>
                  <a:srgbClr val="C00000"/>
                </a:solidFill>
                <a:latin typeface="Arial" panose="020B0604020202020204" pitchFamily="34" charset="0"/>
              </a:rPr>
              <a:t>háttér</a:t>
            </a:r>
            <a:r>
              <a:rPr lang="hu-HU" sz="2400" dirty="0">
                <a:solidFill>
                  <a:srgbClr val="C00000"/>
                </a:solidFill>
                <a:latin typeface="Arial" panose="020B0604020202020204" pitchFamily="34" charset="0"/>
              </a:rPr>
              <a:t>, archív IS</a:t>
            </a:r>
            <a:endParaRPr lang="hu-HU" sz="2400" dirty="0">
              <a:solidFill>
                <a:srgbClr val="C00000"/>
              </a:solidFill>
            </a:endParaRPr>
          </a:p>
          <a:p>
            <a:r>
              <a:rPr lang="hu-HU" sz="2400" dirty="0" smtClean="0">
                <a:solidFill>
                  <a:srgbClr val="C00000"/>
                </a:solidFill>
                <a:latin typeface="Arial" panose="020B0604020202020204" pitchFamily="34" charset="0"/>
              </a:rPr>
              <a:t>							</a:t>
            </a:r>
            <a:endParaRPr lang="hu-HU" sz="2400" dirty="0">
              <a:solidFill>
                <a:srgbClr val="C00000"/>
              </a:solidFill>
            </a:endParaRPr>
          </a:p>
        </p:txBody>
      </p:sp>
      <p:sp>
        <p:nvSpPr>
          <p:cNvPr id="5" name="Szövegdoboz 4"/>
          <p:cNvSpPr txBox="1"/>
          <p:nvPr/>
        </p:nvSpPr>
        <p:spPr>
          <a:xfrm>
            <a:off x="838269" y="1235612"/>
            <a:ext cx="3576977" cy="3416320"/>
          </a:xfrm>
          <a:prstGeom prst="rect">
            <a:avLst/>
          </a:prstGeom>
          <a:noFill/>
        </p:spPr>
        <p:txBody>
          <a:bodyPr wrap="square" rtlCol="0">
            <a:spAutoFit/>
          </a:bodyPr>
          <a:lstStyle/>
          <a:p>
            <a:r>
              <a:rPr lang="hu-HU" dirty="0" smtClean="0"/>
              <a:t>ROM: csak olvasható,</a:t>
            </a:r>
          </a:p>
          <a:p>
            <a:r>
              <a:rPr lang="hu-HU" dirty="0" smtClean="0"/>
              <a:t>Pld. </a:t>
            </a:r>
            <a:r>
              <a:rPr lang="hu-HU" dirty="0"/>
              <a:t>m</a:t>
            </a:r>
            <a:r>
              <a:rPr lang="hu-HU" dirty="0" smtClean="0"/>
              <a:t>aszk-programozott</a:t>
            </a:r>
          </a:p>
          <a:p>
            <a:r>
              <a:rPr lang="hu-HU" dirty="0" smtClean="0"/>
              <a:t>(PROM: korlátozottan írható)</a:t>
            </a:r>
          </a:p>
          <a:p>
            <a:endParaRPr lang="hu-HU" dirty="0"/>
          </a:p>
          <a:p>
            <a:r>
              <a:rPr lang="hu-HU" dirty="0" smtClean="0"/>
              <a:t>SRAM: </a:t>
            </a:r>
            <a:r>
              <a:rPr lang="hu-HU" dirty="0" err="1"/>
              <a:t>b</a:t>
            </a:r>
            <a:r>
              <a:rPr lang="hu-HU" dirty="0" err="1" smtClean="0"/>
              <a:t>istabil</a:t>
            </a:r>
            <a:r>
              <a:rPr lang="hu-HU" dirty="0" smtClean="0"/>
              <a:t> multivibrátorok, az adott generációnak megfelelő technológiával (2-5)</a:t>
            </a:r>
          </a:p>
          <a:p>
            <a:endParaRPr lang="hu-HU" dirty="0"/>
          </a:p>
          <a:p>
            <a:r>
              <a:rPr lang="hu-HU" dirty="0" smtClean="0"/>
              <a:t>DRAM: kapcsoló + kondenzátor </a:t>
            </a:r>
            <a:r>
              <a:rPr lang="hu-HU" dirty="0"/>
              <a:t>az </a:t>
            </a:r>
            <a:r>
              <a:rPr lang="hu-HU" dirty="0" smtClean="0"/>
              <a:t>adott generációnak </a:t>
            </a:r>
            <a:r>
              <a:rPr lang="hu-HU" dirty="0"/>
              <a:t>megfelelő </a:t>
            </a:r>
            <a:r>
              <a:rPr lang="hu-HU" dirty="0" smtClean="0"/>
              <a:t>technológiával (2-5)</a:t>
            </a:r>
            <a:endParaRPr lang="hu-HU" dirty="0"/>
          </a:p>
          <a:p>
            <a:endParaRPr lang="hu-HU" dirty="0"/>
          </a:p>
        </p:txBody>
      </p:sp>
      <p:sp>
        <p:nvSpPr>
          <p:cNvPr id="6" name="Szövegdoboz 5"/>
          <p:cNvSpPr txBox="1"/>
          <p:nvPr/>
        </p:nvSpPr>
        <p:spPr>
          <a:xfrm>
            <a:off x="5638095" y="1206970"/>
            <a:ext cx="2677885" cy="1477328"/>
          </a:xfrm>
          <a:prstGeom prst="rect">
            <a:avLst/>
          </a:prstGeom>
          <a:noFill/>
        </p:spPr>
        <p:txBody>
          <a:bodyPr wrap="square" rtlCol="0">
            <a:spAutoFit/>
          </a:bodyPr>
          <a:lstStyle/>
          <a:p>
            <a:r>
              <a:rPr lang="hu-HU" dirty="0" smtClean="0"/>
              <a:t>„</a:t>
            </a:r>
            <a:r>
              <a:rPr lang="hu-HU" dirty="0" err="1" smtClean="0"/>
              <a:t>nonvolatil</a:t>
            </a:r>
            <a:r>
              <a:rPr lang="hu-HU" dirty="0" smtClean="0"/>
              <a:t>”, EEPROM </a:t>
            </a:r>
          </a:p>
          <a:p>
            <a:r>
              <a:rPr lang="hu-HU" dirty="0"/>
              <a:t>e</a:t>
            </a:r>
            <a:r>
              <a:rPr lang="hu-HU" dirty="0" smtClean="0"/>
              <a:t>lektromosan újraírható, PROM + töltéstárolás, vagy eltolható küszöbfeszültség</a:t>
            </a:r>
            <a:endParaRPr lang="hu-HU" dirty="0"/>
          </a:p>
        </p:txBody>
      </p:sp>
      <p:cxnSp>
        <p:nvCxnSpPr>
          <p:cNvPr id="8" name="Egyenes összekötő nyíllal 7"/>
          <p:cNvCxnSpPr/>
          <p:nvPr/>
        </p:nvCxnSpPr>
        <p:spPr bwMode="auto">
          <a:xfrm>
            <a:off x="3474720" y="1449977"/>
            <a:ext cx="2142309" cy="0"/>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8">
            <a:extLst>
              <a:ext uri="{FF2B5EF4-FFF2-40B4-BE49-F238E27FC236}">
                <a16:creationId xmlns:a16="http://schemas.microsoft.com/office/drawing/2014/main" id="{1C9FE152-09DE-4082-A58F-89A17A52C5E5}"/>
              </a:ext>
            </a:extLst>
          </p:cNvPr>
          <p:cNvPicPr>
            <a:picLocks noChangeAspect="1"/>
          </p:cNvPicPr>
          <p:nvPr/>
        </p:nvPicPr>
        <p:blipFill>
          <a:blip r:embed="rId2"/>
          <a:stretch>
            <a:fillRect/>
          </a:stretch>
        </p:blipFill>
        <p:spPr>
          <a:xfrm>
            <a:off x="3783253" y="4029611"/>
            <a:ext cx="3012835" cy="2326540"/>
          </a:xfrm>
          <a:prstGeom prst="rect">
            <a:avLst/>
          </a:prstGeom>
        </p:spPr>
      </p:pic>
      <p:pic>
        <p:nvPicPr>
          <p:cNvPr id="13" name="Picture 7">
            <a:extLst>
              <a:ext uri="{FF2B5EF4-FFF2-40B4-BE49-F238E27FC236}">
                <a16:creationId xmlns:a16="http://schemas.microsoft.com/office/drawing/2014/main" id="{C36B2DA7-1E30-4F27-AE15-69E52F2603B4}"/>
              </a:ext>
            </a:extLst>
          </p:cNvPr>
          <p:cNvPicPr>
            <a:picLocks noChangeAspect="1"/>
          </p:cNvPicPr>
          <p:nvPr/>
        </p:nvPicPr>
        <p:blipFill>
          <a:blip r:embed="rId3"/>
          <a:stretch>
            <a:fillRect/>
          </a:stretch>
        </p:blipFill>
        <p:spPr>
          <a:xfrm>
            <a:off x="6448266" y="2864139"/>
            <a:ext cx="2429034" cy="2060557"/>
          </a:xfrm>
          <a:prstGeom prst="rect">
            <a:avLst/>
          </a:prstGeom>
        </p:spPr>
      </p:pic>
    </p:spTree>
    <p:extLst>
      <p:ext uri="{BB962C8B-B14F-4D97-AF65-F5344CB8AC3E}">
        <p14:creationId xmlns:p14="http://schemas.microsoft.com/office/powerpoint/2010/main" val="42349701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32</a:t>
            </a:fld>
            <a:endParaRPr lang="hu-HU" altLang="hu-HU"/>
          </a:p>
        </p:txBody>
      </p:sp>
      <p:sp>
        <p:nvSpPr>
          <p:cNvPr id="4" name="Téglalap 3"/>
          <p:cNvSpPr/>
          <p:nvPr/>
        </p:nvSpPr>
        <p:spPr>
          <a:xfrm>
            <a:off x="838269" y="318253"/>
            <a:ext cx="8148976" cy="707886"/>
          </a:xfrm>
          <a:prstGeom prst="rect">
            <a:avLst/>
          </a:prstGeom>
        </p:spPr>
        <p:txBody>
          <a:bodyPr wrap="square">
            <a:spAutoFit/>
          </a:bodyPr>
          <a:lstStyle/>
          <a:p>
            <a:r>
              <a:rPr lang="hu-HU" sz="4000" dirty="0" smtClean="0">
                <a:solidFill>
                  <a:srgbClr val="C00000"/>
                </a:solidFill>
                <a:latin typeface="Arial" panose="020B0604020202020204" pitchFamily="34" charset="0"/>
              </a:rPr>
              <a:t>Félvezetős </a:t>
            </a:r>
            <a:r>
              <a:rPr lang="hu-HU" sz="4000" dirty="0" smtClean="0">
                <a:solidFill>
                  <a:srgbClr val="C00000"/>
                </a:solidFill>
                <a:latin typeface="Arial" panose="020B0604020202020204" pitchFamily="34" charset="0"/>
              </a:rPr>
              <a:t>memóriák</a:t>
            </a:r>
            <a:endParaRPr lang="hu-HU" sz="4000" dirty="0" smtClean="0">
              <a:solidFill>
                <a:srgbClr val="C00000"/>
              </a:solidFill>
              <a:latin typeface="Arial" panose="020B0604020202020204" pitchFamily="34" charset="0"/>
            </a:endParaRPr>
          </a:p>
        </p:txBody>
      </p:sp>
      <p:sp>
        <p:nvSpPr>
          <p:cNvPr id="5" name="Szövegdoboz 4"/>
          <p:cNvSpPr txBox="1"/>
          <p:nvPr/>
        </p:nvSpPr>
        <p:spPr>
          <a:xfrm>
            <a:off x="838268" y="821026"/>
            <a:ext cx="7757091" cy="1200329"/>
          </a:xfrm>
          <a:prstGeom prst="rect">
            <a:avLst/>
          </a:prstGeom>
          <a:noFill/>
        </p:spPr>
        <p:txBody>
          <a:bodyPr wrap="square" rtlCol="0">
            <a:spAutoFit/>
          </a:bodyPr>
          <a:lstStyle/>
          <a:p>
            <a:endParaRPr lang="hu-HU" dirty="0"/>
          </a:p>
          <a:p>
            <a:r>
              <a:rPr lang="hu-HU" dirty="0" smtClean="0"/>
              <a:t>SRAM: </a:t>
            </a:r>
            <a:r>
              <a:rPr lang="hu-HU" dirty="0" err="1"/>
              <a:t>b</a:t>
            </a:r>
            <a:r>
              <a:rPr lang="hu-HU" dirty="0" err="1" smtClean="0"/>
              <a:t>istabil</a:t>
            </a:r>
            <a:r>
              <a:rPr lang="hu-HU" dirty="0" smtClean="0"/>
              <a:t> multivibrátorok, az adott generációnak megfelelő technológiával (2-5)</a:t>
            </a:r>
          </a:p>
          <a:p>
            <a:endParaRPr lang="hu-HU" dirty="0"/>
          </a:p>
        </p:txBody>
      </p:sp>
      <p:pic>
        <p:nvPicPr>
          <p:cNvPr id="605188" name="Picture 4" descr="https://upload.wikimedia.org/wikipedia/commons/thumb/3/31/SRAM_Cell_%286_Transistors%29.svg/220px-SRAM_Cell_%286_Transistors%29.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846" y="1878245"/>
            <a:ext cx="2095500" cy="1571626"/>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838268" y="4085173"/>
            <a:ext cx="6138863" cy="646331"/>
          </a:xfrm>
          <a:prstGeom prst="rect">
            <a:avLst/>
          </a:prstGeom>
        </p:spPr>
        <p:txBody>
          <a:bodyPr wrap="square">
            <a:spAutoFit/>
          </a:bodyPr>
          <a:lstStyle/>
          <a:p>
            <a:r>
              <a:rPr lang="hu-HU" dirty="0"/>
              <a:t>DRAM: kapcsoló + kondenzátor az adott generációnak megfelelő technológiával (2-5)</a:t>
            </a:r>
            <a:endParaRPr lang="hu-HU" dirty="0"/>
          </a:p>
        </p:txBody>
      </p:sp>
      <p:pic>
        <p:nvPicPr>
          <p:cNvPr id="10" name="Kép 9"/>
          <p:cNvPicPr>
            <a:picLocks noChangeAspect="1"/>
          </p:cNvPicPr>
          <p:nvPr/>
        </p:nvPicPr>
        <p:blipFill>
          <a:blip r:embed="rId3"/>
          <a:stretch>
            <a:fillRect/>
          </a:stretch>
        </p:blipFill>
        <p:spPr>
          <a:xfrm>
            <a:off x="2277903" y="4810125"/>
            <a:ext cx="2609850" cy="1752600"/>
          </a:xfrm>
          <a:prstGeom prst="rect">
            <a:avLst/>
          </a:prstGeom>
        </p:spPr>
      </p:pic>
      <p:pic>
        <p:nvPicPr>
          <p:cNvPr id="605194" name="Picture 10" descr="9.2. RAM memorije - Read Access Memory (RAM) RAM memorije se reliziraju u  bipolarnoj i unipolarnoj tehnologiji. Najbrže polup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295" y="1770947"/>
            <a:ext cx="2057400"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46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33</a:t>
            </a:fld>
            <a:endParaRPr lang="hu-HU" altLang="hu-HU"/>
          </a:p>
        </p:txBody>
      </p:sp>
      <p:sp>
        <p:nvSpPr>
          <p:cNvPr id="4" name="Téglalap 3"/>
          <p:cNvSpPr/>
          <p:nvPr/>
        </p:nvSpPr>
        <p:spPr>
          <a:xfrm>
            <a:off x="659222" y="312357"/>
            <a:ext cx="4892686" cy="461665"/>
          </a:xfrm>
          <a:prstGeom prst="rect">
            <a:avLst/>
          </a:prstGeom>
        </p:spPr>
        <p:txBody>
          <a:bodyPr wrap="none">
            <a:spAutoFit/>
          </a:bodyPr>
          <a:lstStyle/>
          <a:p>
            <a:r>
              <a:rPr lang="hu-HU" sz="2400" dirty="0">
                <a:solidFill>
                  <a:srgbClr val="C00000"/>
                </a:solidFill>
                <a:latin typeface="Lucida Grande"/>
              </a:rPr>
              <a:t>16-bit SP95 </a:t>
            </a:r>
            <a:r>
              <a:rPr lang="hu-HU" sz="2400" dirty="0" smtClean="0">
                <a:solidFill>
                  <a:srgbClr val="C00000"/>
                </a:solidFill>
                <a:latin typeface="Lucida Grande"/>
              </a:rPr>
              <a:t>Bipoláris SRAM, 1965</a:t>
            </a:r>
            <a:endParaRPr lang="hu-HU" sz="2400" dirty="0">
              <a:solidFill>
                <a:srgbClr val="C00000"/>
              </a:solidFill>
            </a:endParaRPr>
          </a:p>
        </p:txBody>
      </p:sp>
      <p:sp>
        <p:nvSpPr>
          <p:cNvPr id="6" name="Téglalap 5"/>
          <p:cNvSpPr/>
          <p:nvPr/>
        </p:nvSpPr>
        <p:spPr>
          <a:xfrm>
            <a:off x="715137" y="5261415"/>
            <a:ext cx="7855186" cy="523220"/>
          </a:xfrm>
          <a:prstGeom prst="rect">
            <a:avLst/>
          </a:prstGeom>
        </p:spPr>
        <p:txBody>
          <a:bodyPr wrap="square">
            <a:spAutoFit/>
          </a:bodyPr>
          <a:lstStyle/>
          <a:p>
            <a:r>
              <a:rPr lang="en-US" sz="1400" b="1" dirty="0">
                <a:solidFill>
                  <a:srgbClr val="0E70BB"/>
                </a:solidFill>
                <a:latin typeface="Lucida Grande"/>
                <a:hlinkClick r:id="rId2"/>
              </a:rPr>
              <a:t>256-bit Bipolar SRAM, Fairchild, 1971</a:t>
            </a:r>
            <a:endParaRPr lang="en-US" sz="1400" b="1" dirty="0">
              <a:solidFill>
                <a:srgbClr val="333333"/>
              </a:solidFill>
              <a:latin typeface="Lucida Grande"/>
            </a:endParaRPr>
          </a:p>
          <a:p>
            <a:r>
              <a:rPr lang="en-US" sz="1400" dirty="0">
                <a:solidFill>
                  <a:srgbClr val="666666"/>
                </a:solidFill>
                <a:latin typeface="Lucida Grande"/>
              </a:rPr>
              <a:t>The oxide-isolated bipolar process supported the speed needs of supercomputers.</a:t>
            </a:r>
            <a:endParaRPr lang="en-US" sz="1400" b="0" i="0" dirty="0">
              <a:solidFill>
                <a:srgbClr val="666666"/>
              </a:solidFill>
              <a:effectLst/>
              <a:latin typeface="Lucida Grande"/>
            </a:endParaRPr>
          </a:p>
        </p:txBody>
      </p:sp>
      <p:sp>
        <p:nvSpPr>
          <p:cNvPr id="7" name="Téglalap 6"/>
          <p:cNvSpPr/>
          <p:nvPr/>
        </p:nvSpPr>
        <p:spPr>
          <a:xfrm>
            <a:off x="659222" y="829581"/>
            <a:ext cx="7103450" cy="369332"/>
          </a:xfrm>
          <a:prstGeom prst="rect">
            <a:avLst/>
          </a:prstGeom>
        </p:spPr>
        <p:txBody>
          <a:bodyPr wrap="square">
            <a:spAutoFit/>
          </a:bodyPr>
          <a:lstStyle/>
          <a:p>
            <a:r>
              <a:rPr lang="hu-HU" dirty="0" smtClean="0">
                <a:solidFill>
                  <a:srgbClr val="666666"/>
                </a:solidFill>
                <a:latin typeface="Lucida Grande"/>
              </a:rPr>
              <a:t>Az </a:t>
            </a:r>
            <a:r>
              <a:rPr lang="en-US" dirty="0" smtClean="0">
                <a:solidFill>
                  <a:srgbClr val="666666"/>
                </a:solidFill>
                <a:latin typeface="Lucida Grande"/>
              </a:rPr>
              <a:t>IBM</a:t>
            </a:r>
            <a:r>
              <a:rPr lang="hu-HU" dirty="0" smtClean="0">
                <a:solidFill>
                  <a:srgbClr val="666666"/>
                </a:solidFill>
                <a:latin typeface="Lucida Grande"/>
              </a:rPr>
              <a:t> első memória lapkája a  </a:t>
            </a:r>
            <a:r>
              <a:rPr lang="en-US" dirty="0" smtClean="0">
                <a:solidFill>
                  <a:srgbClr val="666666"/>
                </a:solidFill>
                <a:latin typeface="Lucida Grande"/>
              </a:rPr>
              <a:t>System/360 </a:t>
            </a:r>
            <a:r>
              <a:rPr lang="hu-HU" dirty="0" smtClean="0">
                <a:solidFill>
                  <a:srgbClr val="666666"/>
                </a:solidFill>
                <a:latin typeface="Lucida Grande"/>
              </a:rPr>
              <a:t>számítógépekhez</a:t>
            </a:r>
            <a:endParaRPr lang="hu-HU" dirty="0"/>
          </a:p>
        </p:txBody>
      </p:sp>
      <p:pic>
        <p:nvPicPr>
          <p:cNvPr id="612356" name="Picture 4" descr="http://images.computerhistory.org/revonline/images/102669085p-03-02.jpg?w=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545" y="1617866"/>
            <a:ext cx="4286318" cy="3486206"/>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89" y="1265461"/>
            <a:ext cx="2889182" cy="234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172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34</a:t>
            </a:fld>
            <a:endParaRPr lang="hu-HU" altLang="hu-HU"/>
          </a:p>
        </p:txBody>
      </p:sp>
      <p:pic>
        <p:nvPicPr>
          <p:cNvPr id="4" name="Picture 5" descr="fig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89" y="1136469"/>
            <a:ext cx="4047797" cy="504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7"/>
          <p:cNvPicPr>
            <a:picLocks noChangeAspect="1"/>
          </p:cNvPicPr>
          <p:nvPr/>
        </p:nvPicPr>
        <p:blipFill>
          <a:blip r:embed="rId3"/>
          <a:stretch>
            <a:fillRect/>
          </a:stretch>
        </p:blipFill>
        <p:spPr>
          <a:xfrm>
            <a:off x="5568719" y="972595"/>
            <a:ext cx="3352739" cy="3054718"/>
          </a:xfrm>
          <a:prstGeom prst="rect">
            <a:avLst/>
          </a:prstGeom>
        </p:spPr>
      </p:pic>
      <p:sp>
        <p:nvSpPr>
          <p:cNvPr id="10" name="Téglalap 9"/>
          <p:cNvSpPr/>
          <p:nvPr/>
        </p:nvSpPr>
        <p:spPr>
          <a:xfrm>
            <a:off x="1965807" y="257943"/>
            <a:ext cx="6109558" cy="646331"/>
          </a:xfrm>
          <a:prstGeom prst="rect">
            <a:avLst/>
          </a:prstGeom>
        </p:spPr>
        <p:txBody>
          <a:bodyPr wrap="none">
            <a:spAutoFit/>
          </a:bodyPr>
          <a:lstStyle/>
          <a:p>
            <a:r>
              <a:rPr lang="hu-HU" sz="3600" b="1" dirty="0">
                <a:solidFill>
                  <a:srgbClr val="C00000"/>
                </a:solidFill>
              </a:rPr>
              <a:t>Intel 1103 </a:t>
            </a:r>
            <a:r>
              <a:rPr lang="hu-HU" sz="3600" b="1" dirty="0" smtClean="0">
                <a:solidFill>
                  <a:srgbClr val="C00000"/>
                </a:solidFill>
              </a:rPr>
              <a:t>MOS DRAM (1 K)</a:t>
            </a:r>
            <a:endParaRPr lang="hu-HU" sz="3600" b="1" dirty="0">
              <a:solidFill>
                <a:srgbClr val="C00000"/>
              </a:solidFill>
            </a:endParaRPr>
          </a:p>
        </p:txBody>
      </p:sp>
      <p:sp>
        <p:nvSpPr>
          <p:cNvPr id="11" name="Szövegdoboz 10"/>
          <p:cNvSpPr txBox="1"/>
          <p:nvPr/>
        </p:nvSpPr>
        <p:spPr>
          <a:xfrm>
            <a:off x="5984614" y="4095634"/>
            <a:ext cx="2811984" cy="369332"/>
          </a:xfrm>
          <a:prstGeom prst="rect">
            <a:avLst/>
          </a:prstGeom>
          <a:noFill/>
        </p:spPr>
        <p:txBody>
          <a:bodyPr wrap="square" rtlCol="0">
            <a:spAutoFit/>
          </a:bodyPr>
          <a:lstStyle/>
          <a:p>
            <a:r>
              <a:rPr lang="hu-HU" dirty="0" smtClean="0"/>
              <a:t>G. Moore </a:t>
            </a:r>
            <a:r>
              <a:rPr lang="hu-HU" dirty="0" err="1" smtClean="0"/>
              <a:t>ünnepli</a:t>
            </a:r>
            <a:r>
              <a:rPr lang="hu-HU" dirty="0" smtClean="0"/>
              <a:t> (1970)</a:t>
            </a:r>
            <a:endParaRPr lang="hu-HU" dirty="0"/>
          </a:p>
        </p:txBody>
      </p:sp>
      <p:pic>
        <p:nvPicPr>
          <p:cNvPr id="12" name="Kép 11"/>
          <p:cNvPicPr>
            <a:picLocks noChangeAspect="1"/>
          </p:cNvPicPr>
          <p:nvPr/>
        </p:nvPicPr>
        <p:blipFill>
          <a:blip r:embed="rId4"/>
          <a:stretch>
            <a:fillRect/>
          </a:stretch>
        </p:blipFill>
        <p:spPr>
          <a:xfrm>
            <a:off x="4905914" y="4464966"/>
            <a:ext cx="2157399" cy="1934569"/>
          </a:xfrm>
          <a:prstGeom prst="rect">
            <a:avLst/>
          </a:prstGeom>
        </p:spPr>
      </p:pic>
      <p:sp>
        <p:nvSpPr>
          <p:cNvPr id="13" name="Szövegdoboz 12"/>
          <p:cNvSpPr txBox="1"/>
          <p:nvPr/>
        </p:nvSpPr>
        <p:spPr>
          <a:xfrm>
            <a:off x="7063314" y="5489140"/>
            <a:ext cx="1858144" cy="523220"/>
          </a:xfrm>
          <a:prstGeom prst="rect">
            <a:avLst/>
          </a:prstGeom>
          <a:noFill/>
        </p:spPr>
        <p:txBody>
          <a:bodyPr wrap="square" rtlCol="0">
            <a:spAutoFit/>
          </a:bodyPr>
          <a:lstStyle/>
          <a:p>
            <a:r>
              <a:rPr lang="hu-HU" sz="1400" dirty="0" smtClean="0"/>
              <a:t>Háromtranzisztoros cella</a:t>
            </a:r>
            <a:endParaRPr lang="hu-HU" sz="1400" dirty="0"/>
          </a:p>
        </p:txBody>
      </p:sp>
    </p:spTree>
    <p:extLst>
      <p:ext uri="{BB962C8B-B14F-4D97-AF65-F5344CB8AC3E}">
        <p14:creationId xmlns:p14="http://schemas.microsoft.com/office/powerpoint/2010/main" val="3991211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35</a:t>
            </a:fld>
            <a:endParaRPr lang="hu-HU" altLang="hu-HU"/>
          </a:p>
        </p:txBody>
      </p:sp>
      <p:pic>
        <p:nvPicPr>
          <p:cNvPr id="614402" name="Picture 2" descr="https://www.shmj.or.jp/shimura/shimura_J_S/shimura2_1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51" y="558423"/>
            <a:ext cx="7824230" cy="5772544"/>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1928416" y="68458"/>
            <a:ext cx="5699061" cy="369332"/>
          </a:xfrm>
          <a:prstGeom prst="rect">
            <a:avLst/>
          </a:prstGeom>
        </p:spPr>
        <p:txBody>
          <a:bodyPr wrap="none">
            <a:spAutoFit/>
          </a:bodyPr>
          <a:lstStyle/>
          <a:p>
            <a:r>
              <a:rPr lang="hu-HU" b="1" dirty="0">
                <a:solidFill>
                  <a:srgbClr val="C00000"/>
                </a:solidFill>
              </a:rPr>
              <a:t>Intel 1103 MOS DRAM (1 K</a:t>
            </a:r>
            <a:r>
              <a:rPr lang="hu-HU" b="1" dirty="0" smtClean="0">
                <a:solidFill>
                  <a:srgbClr val="C00000"/>
                </a:solidFill>
              </a:rPr>
              <a:t>), 256 bit látszik a képen</a:t>
            </a:r>
            <a:endParaRPr lang="hu-HU" b="1" dirty="0">
              <a:solidFill>
                <a:srgbClr val="C00000"/>
              </a:solidFill>
            </a:endParaRPr>
          </a:p>
        </p:txBody>
      </p:sp>
    </p:spTree>
    <p:extLst>
      <p:ext uri="{BB962C8B-B14F-4D97-AF65-F5344CB8AC3E}">
        <p14:creationId xmlns:p14="http://schemas.microsoft.com/office/powerpoint/2010/main" val="42653490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36</a:t>
            </a:fld>
            <a:endParaRPr lang="hu-HU" altLang="hu-HU"/>
          </a:p>
        </p:txBody>
      </p:sp>
      <p:pic>
        <p:nvPicPr>
          <p:cNvPr id="615426" name="Picture 2" descr="The five silicon chips with which Intel changed our world: 3101, 1101, 1103, 1702 and 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41" y="97276"/>
            <a:ext cx="8529627" cy="2857425"/>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32847" y="3178438"/>
            <a:ext cx="1789957" cy="2462213"/>
          </a:xfrm>
          <a:prstGeom prst="rect">
            <a:avLst/>
          </a:prstGeom>
        </p:spPr>
        <p:txBody>
          <a:bodyPr wrap="square">
            <a:spAutoFit/>
          </a:bodyPr>
          <a:lstStyle/>
          <a:p>
            <a:r>
              <a:rPr lang="en-US" sz="1100" dirty="0">
                <a:solidFill>
                  <a:srgbClr val="000000"/>
                </a:solidFill>
                <a:latin typeface="Trebuchet MS" panose="020B0603020202020204" pitchFamily="34" charset="0"/>
              </a:rPr>
              <a:t>April 1969.</a:t>
            </a:r>
          </a:p>
          <a:p>
            <a:r>
              <a:rPr lang="en-US" sz="1100" b="1" dirty="0">
                <a:solidFill>
                  <a:srgbClr val="000000"/>
                </a:solidFill>
                <a:latin typeface="Trebuchet MS" panose="020B0603020202020204" pitchFamily="34" charset="0"/>
              </a:rPr>
              <a:t>Intel 3101: The first solid state memory chip.</a:t>
            </a:r>
            <a:endParaRPr lang="en-US" sz="1100" dirty="0">
              <a:solidFill>
                <a:srgbClr val="000000"/>
              </a:solidFill>
              <a:latin typeface="Trebuchet MS" panose="020B0603020202020204" pitchFamily="34" charset="0"/>
            </a:endParaRPr>
          </a:p>
          <a:p>
            <a:r>
              <a:rPr lang="en-US" sz="1100" dirty="0">
                <a:solidFill>
                  <a:srgbClr val="000000"/>
                </a:solidFill>
                <a:latin typeface="Trebuchet MS" panose="020B0603020202020204" pitchFamily="34" charset="0"/>
              </a:rPr>
              <a:t>    Intel’s first product, this is a 64-bit SRAM (Static Random Access Memory).</a:t>
            </a:r>
          </a:p>
          <a:p>
            <a:r>
              <a:rPr lang="en-US" sz="1100" dirty="0">
                <a:solidFill>
                  <a:srgbClr val="000000"/>
                </a:solidFill>
                <a:latin typeface="Trebuchet MS" panose="020B0603020202020204" pitchFamily="34" charset="0"/>
              </a:rPr>
              <a:t>    It applied the newly developed </a:t>
            </a:r>
            <a:r>
              <a:rPr lang="en-US" sz="1100" dirty="0" err="1">
                <a:solidFill>
                  <a:srgbClr val="000000"/>
                </a:solidFill>
                <a:latin typeface="Trebuchet MS" panose="020B0603020202020204" pitchFamily="34" charset="0"/>
              </a:rPr>
              <a:t>Schottky</a:t>
            </a:r>
            <a:r>
              <a:rPr lang="en-US" sz="1100" dirty="0">
                <a:solidFill>
                  <a:srgbClr val="000000"/>
                </a:solidFill>
                <a:latin typeface="Trebuchet MS" panose="020B0603020202020204" pitchFamily="34" charset="0"/>
              </a:rPr>
              <a:t> Bipolar technology, which made it twice as fast as earlier implementations.</a:t>
            </a:r>
          </a:p>
        </p:txBody>
      </p:sp>
      <p:sp>
        <p:nvSpPr>
          <p:cNvPr id="5" name="Téglalap 4"/>
          <p:cNvSpPr/>
          <p:nvPr/>
        </p:nvSpPr>
        <p:spPr>
          <a:xfrm>
            <a:off x="2091447" y="3178438"/>
            <a:ext cx="1527243" cy="3477875"/>
          </a:xfrm>
          <a:prstGeom prst="rect">
            <a:avLst/>
          </a:prstGeom>
        </p:spPr>
        <p:txBody>
          <a:bodyPr wrap="square">
            <a:spAutoFit/>
          </a:bodyPr>
          <a:lstStyle/>
          <a:p>
            <a:r>
              <a:rPr lang="en-US" sz="1100" dirty="0">
                <a:solidFill>
                  <a:srgbClr val="000000"/>
                </a:solidFill>
                <a:latin typeface="Trebuchet MS" panose="020B0603020202020204" pitchFamily="34" charset="0"/>
              </a:rPr>
              <a:t>July 1969.</a:t>
            </a:r>
            <a:r>
              <a:rPr lang="en-US" sz="1100" b="1" dirty="0">
                <a:solidFill>
                  <a:srgbClr val="000000"/>
                </a:solidFill>
                <a:latin typeface="Trebuchet MS" panose="020B0603020202020204" pitchFamily="34" charset="0"/>
              </a:rPr>
              <a:t>Intel 1101: The first MOS memory chip.</a:t>
            </a:r>
            <a:endParaRPr lang="en-US" sz="1100" dirty="0">
              <a:solidFill>
                <a:srgbClr val="000000"/>
              </a:solidFill>
              <a:latin typeface="Trebuchet MS" panose="020B0603020202020204" pitchFamily="34" charset="0"/>
            </a:endParaRPr>
          </a:p>
          <a:p>
            <a:r>
              <a:rPr lang="en-US" sz="1100" dirty="0">
                <a:solidFill>
                  <a:srgbClr val="000000"/>
                </a:solidFill>
                <a:latin typeface="Trebuchet MS" panose="020B0603020202020204" pitchFamily="34" charset="0"/>
              </a:rPr>
              <a:t>    A 256-bit SRAM (Static Random Access Memory).</a:t>
            </a:r>
          </a:p>
          <a:p>
            <a:r>
              <a:rPr lang="en-US" sz="1100" dirty="0">
                <a:solidFill>
                  <a:srgbClr val="000000"/>
                </a:solidFill>
                <a:latin typeface="Trebuchet MS" panose="020B0603020202020204" pitchFamily="34" charset="0"/>
              </a:rPr>
              <a:t>    The 1101 was developed in parallel with the 3101, but lost the race to be Intel’s first product. It was produced with Silicon gate </a:t>
            </a:r>
            <a:r>
              <a:rPr lang="hu-HU" sz="1100" dirty="0" smtClean="0">
                <a:solidFill>
                  <a:srgbClr val="000000"/>
                </a:solidFill>
                <a:latin typeface="Trebuchet MS" panose="020B0603020202020204" pitchFamily="34" charset="0"/>
              </a:rPr>
              <a:t>p-</a:t>
            </a:r>
            <a:r>
              <a:rPr lang="en-US" sz="1100" dirty="0" smtClean="0">
                <a:solidFill>
                  <a:srgbClr val="000000"/>
                </a:solidFill>
                <a:latin typeface="Trebuchet MS" panose="020B0603020202020204" pitchFamily="34" charset="0"/>
              </a:rPr>
              <a:t>MOS </a:t>
            </a:r>
            <a:r>
              <a:rPr lang="en-US" sz="1100" dirty="0">
                <a:solidFill>
                  <a:srgbClr val="000000"/>
                </a:solidFill>
                <a:latin typeface="Trebuchet MS" panose="020B0603020202020204" pitchFamily="34" charset="0"/>
              </a:rPr>
              <a:t>(Metal Oxide Semiconductor) technology, which gave Intel the edge it needed to produce high density memories.</a:t>
            </a:r>
          </a:p>
        </p:txBody>
      </p:sp>
      <p:sp>
        <p:nvSpPr>
          <p:cNvPr id="6" name="Téglalap 5"/>
          <p:cNvSpPr/>
          <p:nvPr/>
        </p:nvSpPr>
        <p:spPr>
          <a:xfrm>
            <a:off x="3618690" y="3178438"/>
            <a:ext cx="1527311" cy="2462213"/>
          </a:xfrm>
          <a:prstGeom prst="rect">
            <a:avLst/>
          </a:prstGeom>
        </p:spPr>
        <p:txBody>
          <a:bodyPr wrap="square">
            <a:spAutoFit/>
          </a:bodyPr>
          <a:lstStyle/>
          <a:p>
            <a:r>
              <a:rPr lang="en-US" sz="1100" dirty="0">
                <a:solidFill>
                  <a:srgbClr val="000000"/>
                </a:solidFill>
                <a:latin typeface="Trebuchet MS" panose="020B0603020202020204" pitchFamily="34" charset="0"/>
              </a:rPr>
              <a:t>October 1970.</a:t>
            </a:r>
            <a:r>
              <a:rPr lang="en-US" sz="1100" b="1" dirty="0">
                <a:solidFill>
                  <a:srgbClr val="000000"/>
                </a:solidFill>
                <a:latin typeface="Trebuchet MS" panose="020B0603020202020204" pitchFamily="34" charset="0"/>
              </a:rPr>
              <a:t>Intel 1103: The first DRAM memory chip.</a:t>
            </a:r>
            <a:endParaRPr lang="en-US" sz="1100" dirty="0">
              <a:solidFill>
                <a:srgbClr val="000000"/>
              </a:solidFill>
              <a:latin typeface="Trebuchet MS" panose="020B0603020202020204" pitchFamily="34" charset="0"/>
            </a:endParaRPr>
          </a:p>
          <a:p>
            <a:r>
              <a:rPr lang="en-US" sz="1100" dirty="0">
                <a:solidFill>
                  <a:srgbClr val="000000"/>
                </a:solidFill>
                <a:latin typeface="Trebuchet MS" panose="020B0603020202020204" pitchFamily="34" charset="0"/>
              </a:rPr>
              <a:t>    A 1024-bit DRAM (Dynamic Random Access Memory).</a:t>
            </a:r>
          </a:p>
          <a:p>
            <a:r>
              <a:rPr lang="en-US" sz="1100" dirty="0">
                <a:solidFill>
                  <a:srgbClr val="000000"/>
                </a:solidFill>
                <a:latin typeface="Trebuchet MS" panose="020B0603020202020204" pitchFamily="34" charset="0"/>
              </a:rPr>
              <a:t>    This is the chip that kicked magnetic </a:t>
            </a:r>
            <a:r>
              <a:rPr lang="en-US" sz="1100" dirty="0">
                <a:solidFill>
                  <a:srgbClr val="000000"/>
                </a:solidFill>
                <a:latin typeface="Trebuchet MS" panose="020B0603020202020204" pitchFamily="34" charset="0"/>
                <a:hlinkClick r:id="rId3"/>
              </a:rPr>
              <a:t>Core Memory</a:t>
            </a:r>
            <a:r>
              <a:rPr lang="en-US" sz="1100" dirty="0">
                <a:solidFill>
                  <a:srgbClr val="000000"/>
                </a:solidFill>
                <a:latin typeface="Trebuchet MS" panose="020B0603020202020204" pitchFamily="34" charset="0"/>
              </a:rPr>
              <a:t> out of the game, making Intel a world leader in memories for a decade.</a:t>
            </a:r>
          </a:p>
        </p:txBody>
      </p:sp>
      <p:sp>
        <p:nvSpPr>
          <p:cNvPr id="7" name="Téglalap 6"/>
          <p:cNvSpPr/>
          <p:nvPr/>
        </p:nvSpPr>
        <p:spPr>
          <a:xfrm>
            <a:off x="5239333" y="3178438"/>
            <a:ext cx="1506658" cy="2800767"/>
          </a:xfrm>
          <a:prstGeom prst="rect">
            <a:avLst/>
          </a:prstGeom>
        </p:spPr>
        <p:txBody>
          <a:bodyPr wrap="square">
            <a:spAutoFit/>
          </a:bodyPr>
          <a:lstStyle/>
          <a:p>
            <a:r>
              <a:rPr lang="en-US" sz="1100" dirty="0">
                <a:solidFill>
                  <a:srgbClr val="000000"/>
                </a:solidFill>
                <a:latin typeface="Trebuchet MS" panose="020B0603020202020204" pitchFamily="34" charset="0"/>
              </a:rPr>
              <a:t>September 1971.</a:t>
            </a:r>
            <a:r>
              <a:rPr lang="en-US" sz="1100" b="1" dirty="0">
                <a:solidFill>
                  <a:srgbClr val="000000"/>
                </a:solidFill>
                <a:latin typeface="Trebuchet MS" panose="020B0603020202020204" pitchFamily="34" charset="0"/>
              </a:rPr>
              <a:t>Intel 1702: The first EPROM chip.</a:t>
            </a:r>
            <a:endParaRPr lang="en-US" sz="1100" dirty="0">
              <a:solidFill>
                <a:srgbClr val="000000"/>
              </a:solidFill>
              <a:latin typeface="Trebuchet MS" panose="020B0603020202020204" pitchFamily="34" charset="0"/>
            </a:endParaRPr>
          </a:p>
          <a:p>
            <a:r>
              <a:rPr lang="en-US" sz="1100" dirty="0">
                <a:solidFill>
                  <a:srgbClr val="000000"/>
                </a:solidFill>
                <a:latin typeface="Trebuchet MS" panose="020B0603020202020204" pitchFamily="34" charset="0"/>
              </a:rPr>
              <a:t>    A 2048-bit EPROM (Erasable Programmable Read Only Memory).</a:t>
            </a:r>
          </a:p>
          <a:p>
            <a:r>
              <a:rPr lang="en-US" sz="1100" dirty="0">
                <a:solidFill>
                  <a:srgbClr val="000000"/>
                </a:solidFill>
                <a:latin typeface="Trebuchet MS" panose="020B0603020202020204" pitchFamily="34" charset="0"/>
              </a:rPr>
              <a:t>    This chip, which can be erased by shining UV light through its quartz window, was based on a serendipitous discovery made by </a:t>
            </a:r>
            <a:r>
              <a:rPr lang="en-US" sz="1100" dirty="0" err="1">
                <a:solidFill>
                  <a:srgbClr val="000000"/>
                </a:solidFill>
                <a:latin typeface="Trebuchet MS" panose="020B0603020202020204" pitchFamily="34" charset="0"/>
              </a:rPr>
              <a:t>Dov</a:t>
            </a:r>
            <a:r>
              <a:rPr lang="en-US" sz="1100" dirty="0">
                <a:solidFill>
                  <a:srgbClr val="000000"/>
                </a:solidFill>
                <a:latin typeface="Trebuchet MS" panose="020B0603020202020204" pitchFamily="34" charset="0"/>
              </a:rPr>
              <a:t> Frohman.</a:t>
            </a:r>
          </a:p>
        </p:txBody>
      </p:sp>
      <p:sp>
        <p:nvSpPr>
          <p:cNvPr id="8" name="Téglalap 7"/>
          <p:cNvSpPr/>
          <p:nvPr/>
        </p:nvSpPr>
        <p:spPr>
          <a:xfrm>
            <a:off x="6766644" y="3109105"/>
            <a:ext cx="2033081" cy="2123658"/>
          </a:xfrm>
          <a:prstGeom prst="rect">
            <a:avLst/>
          </a:prstGeom>
        </p:spPr>
        <p:txBody>
          <a:bodyPr wrap="square">
            <a:spAutoFit/>
          </a:bodyPr>
          <a:lstStyle/>
          <a:p>
            <a:r>
              <a:rPr lang="en-US" sz="1100" dirty="0">
                <a:solidFill>
                  <a:srgbClr val="000000"/>
                </a:solidFill>
                <a:latin typeface="Trebuchet MS" panose="020B0603020202020204" pitchFamily="34" charset="0"/>
              </a:rPr>
              <a:t>November 1971.</a:t>
            </a:r>
            <a:r>
              <a:rPr lang="en-US" sz="1100" b="1" dirty="0">
                <a:solidFill>
                  <a:srgbClr val="000000"/>
                </a:solidFill>
                <a:latin typeface="Trebuchet MS" panose="020B0603020202020204" pitchFamily="34" charset="0"/>
              </a:rPr>
              <a:t>Intel 4004: The first microprocessor.</a:t>
            </a:r>
            <a:endParaRPr lang="en-US" sz="1100" dirty="0">
              <a:solidFill>
                <a:srgbClr val="000000"/>
              </a:solidFill>
              <a:latin typeface="Trebuchet MS" panose="020B0603020202020204" pitchFamily="34" charset="0"/>
            </a:endParaRPr>
          </a:p>
          <a:p>
            <a:r>
              <a:rPr lang="en-US" sz="1100" dirty="0">
                <a:solidFill>
                  <a:srgbClr val="000000"/>
                </a:solidFill>
                <a:latin typeface="Trebuchet MS" panose="020B0603020202020204" pitchFamily="34" charset="0"/>
              </a:rPr>
              <a:t>    A 4-bit microprocessor (central processing unit on a chip).</a:t>
            </a:r>
          </a:p>
          <a:p>
            <a:r>
              <a:rPr lang="en-US" sz="1100" dirty="0">
                <a:solidFill>
                  <a:srgbClr val="000000"/>
                </a:solidFill>
                <a:latin typeface="Trebuchet MS" panose="020B0603020202020204" pitchFamily="34" charset="0"/>
              </a:rPr>
              <a:t>    The 4004 had only 2300 transistors and ran at a clock speed of 740KHz; but it was a historic breakthrough that enabled the ubiquitous computing technology we have today.</a:t>
            </a:r>
          </a:p>
        </p:txBody>
      </p:sp>
    </p:spTree>
    <p:extLst>
      <p:ext uri="{BB962C8B-B14F-4D97-AF65-F5344CB8AC3E}">
        <p14:creationId xmlns:p14="http://schemas.microsoft.com/office/powerpoint/2010/main" val="3510737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37</a:t>
            </a:fld>
            <a:endParaRPr lang="hu-HU" altLang="hu-HU"/>
          </a:p>
        </p:txBody>
      </p:sp>
      <p:pic>
        <p:nvPicPr>
          <p:cNvPr id="4" name="Kép 3"/>
          <p:cNvPicPr>
            <a:picLocks noChangeAspect="1"/>
          </p:cNvPicPr>
          <p:nvPr/>
        </p:nvPicPr>
        <p:blipFill>
          <a:blip r:embed="rId2"/>
          <a:stretch>
            <a:fillRect/>
          </a:stretch>
        </p:blipFill>
        <p:spPr>
          <a:xfrm>
            <a:off x="1434830" y="0"/>
            <a:ext cx="6274340" cy="6425033"/>
          </a:xfrm>
          <a:prstGeom prst="rect">
            <a:avLst/>
          </a:prstGeom>
        </p:spPr>
      </p:pic>
      <p:sp>
        <p:nvSpPr>
          <p:cNvPr id="6" name="Téglalap 5"/>
          <p:cNvSpPr/>
          <p:nvPr/>
        </p:nvSpPr>
        <p:spPr>
          <a:xfrm>
            <a:off x="2474518" y="6175329"/>
            <a:ext cx="3881832" cy="369332"/>
          </a:xfrm>
          <a:prstGeom prst="rect">
            <a:avLst/>
          </a:prstGeom>
          <a:solidFill>
            <a:schemeClr val="bg1"/>
          </a:solidFill>
        </p:spPr>
        <p:txBody>
          <a:bodyPr wrap="none">
            <a:spAutoFit/>
          </a:bodyPr>
          <a:lstStyle/>
          <a:p>
            <a:r>
              <a:rPr lang="en-US" b="1" dirty="0">
                <a:solidFill>
                  <a:srgbClr val="000000"/>
                </a:solidFill>
                <a:latin typeface="Trebuchet MS" panose="020B0603020202020204" pitchFamily="34" charset="0"/>
              </a:rPr>
              <a:t>1101: The first MOS memory chip.</a:t>
            </a:r>
            <a:endParaRPr lang="en-US"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589959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38</a:t>
            </a:fld>
            <a:endParaRPr lang="hu-HU" altLang="hu-HU"/>
          </a:p>
        </p:txBody>
      </p:sp>
      <p:pic>
        <p:nvPicPr>
          <p:cNvPr id="607234" name="Picture 2" descr="A closeup of the memory chip under the microscope, showing individual storage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11" y="1598012"/>
            <a:ext cx="7198814" cy="4852001"/>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227909" y="404949"/>
            <a:ext cx="6757216" cy="584775"/>
          </a:xfrm>
          <a:prstGeom prst="rect">
            <a:avLst/>
          </a:prstGeom>
          <a:noFill/>
        </p:spPr>
        <p:txBody>
          <a:bodyPr wrap="square" rtlCol="0">
            <a:spAutoFit/>
          </a:bodyPr>
          <a:lstStyle/>
          <a:p>
            <a:r>
              <a:rPr lang="hu-HU" sz="3200" b="1" dirty="0" smtClean="0">
                <a:solidFill>
                  <a:srgbClr val="C00000"/>
                </a:solidFill>
              </a:rPr>
              <a:t>16 K MOS DRAM cellái</a:t>
            </a:r>
            <a:endParaRPr lang="hu-HU" sz="3200" b="1" dirty="0">
              <a:solidFill>
                <a:srgbClr val="C00000"/>
              </a:solidFill>
            </a:endParaRPr>
          </a:p>
        </p:txBody>
      </p:sp>
    </p:spTree>
    <p:extLst>
      <p:ext uri="{BB962C8B-B14F-4D97-AF65-F5344CB8AC3E}">
        <p14:creationId xmlns:p14="http://schemas.microsoft.com/office/powerpoint/2010/main" val="936997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39</a:t>
            </a:fld>
            <a:endParaRPr lang="hu-HU" altLang="hu-HU"/>
          </a:p>
        </p:txBody>
      </p:sp>
      <p:pic>
        <p:nvPicPr>
          <p:cNvPr id="4" name="Kép 3"/>
          <p:cNvPicPr>
            <a:picLocks noChangeAspect="1"/>
          </p:cNvPicPr>
          <p:nvPr/>
        </p:nvPicPr>
        <p:blipFill>
          <a:blip r:embed="rId2"/>
          <a:stretch>
            <a:fillRect/>
          </a:stretch>
        </p:blipFill>
        <p:spPr>
          <a:xfrm>
            <a:off x="490946" y="1131109"/>
            <a:ext cx="8457067" cy="4637314"/>
          </a:xfrm>
          <a:prstGeom prst="rect">
            <a:avLst/>
          </a:prstGeom>
        </p:spPr>
      </p:pic>
      <p:sp>
        <p:nvSpPr>
          <p:cNvPr id="5" name="Téglalap 4"/>
          <p:cNvSpPr/>
          <p:nvPr/>
        </p:nvSpPr>
        <p:spPr>
          <a:xfrm>
            <a:off x="1221153" y="300112"/>
            <a:ext cx="4362524" cy="461665"/>
          </a:xfrm>
          <a:prstGeom prst="rect">
            <a:avLst/>
          </a:prstGeom>
        </p:spPr>
        <p:txBody>
          <a:bodyPr wrap="square">
            <a:spAutoFit/>
          </a:bodyPr>
          <a:lstStyle/>
          <a:p>
            <a:r>
              <a:rPr lang="hu-HU" sz="2400" b="1" dirty="0" smtClean="0">
                <a:solidFill>
                  <a:srgbClr val="C00000"/>
                </a:solidFill>
              </a:rPr>
              <a:t>A DRAM cella  fejlődése</a:t>
            </a:r>
            <a:endParaRPr lang="hu-HU" sz="2400" b="1" dirty="0"/>
          </a:p>
        </p:txBody>
      </p:sp>
      <p:sp>
        <p:nvSpPr>
          <p:cNvPr id="6" name="Szövegdoboz 5"/>
          <p:cNvSpPr txBox="1"/>
          <p:nvPr/>
        </p:nvSpPr>
        <p:spPr>
          <a:xfrm>
            <a:off x="979715" y="1399793"/>
            <a:ext cx="979714" cy="461665"/>
          </a:xfrm>
          <a:prstGeom prst="rect">
            <a:avLst/>
          </a:prstGeom>
          <a:noFill/>
        </p:spPr>
        <p:txBody>
          <a:bodyPr wrap="square" rtlCol="0">
            <a:spAutoFit/>
          </a:bodyPr>
          <a:lstStyle/>
          <a:p>
            <a:pPr lvl="0"/>
            <a:r>
              <a:rPr lang="hu-HU" sz="2400" b="1" dirty="0">
                <a:solidFill>
                  <a:srgbClr val="000000"/>
                </a:solidFill>
              </a:rPr>
              <a:t>1970</a:t>
            </a:r>
            <a:endParaRPr lang="hu-HU" sz="2400" b="1" dirty="0">
              <a:solidFill>
                <a:srgbClr val="000000"/>
              </a:solidFill>
            </a:endParaRPr>
          </a:p>
        </p:txBody>
      </p:sp>
      <p:sp>
        <p:nvSpPr>
          <p:cNvPr id="7" name="Szövegdoboz 6"/>
          <p:cNvSpPr txBox="1"/>
          <p:nvPr/>
        </p:nvSpPr>
        <p:spPr>
          <a:xfrm>
            <a:off x="4624252" y="5695952"/>
            <a:ext cx="1074557" cy="461665"/>
          </a:xfrm>
          <a:prstGeom prst="rect">
            <a:avLst/>
          </a:prstGeom>
          <a:noFill/>
        </p:spPr>
        <p:txBody>
          <a:bodyPr wrap="square" rtlCol="0">
            <a:spAutoFit/>
          </a:bodyPr>
          <a:lstStyle/>
          <a:p>
            <a:r>
              <a:rPr lang="hu-HU" sz="2400" b="1" dirty="0" smtClean="0"/>
              <a:t>1980</a:t>
            </a:r>
            <a:endParaRPr lang="hu-HU" sz="2400" b="1" dirty="0"/>
          </a:p>
        </p:txBody>
      </p:sp>
      <p:sp>
        <p:nvSpPr>
          <p:cNvPr id="8" name="Téglalap 7"/>
          <p:cNvSpPr/>
          <p:nvPr/>
        </p:nvSpPr>
        <p:spPr>
          <a:xfrm>
            <a:off x="7114374" y="3218933"/>
            <a:ext cx="870751" cy="461665"/>
          </a:xfrm>
          <a:prstGeom prst="rect">
            <a:avLst/>
          </a:prstGeom>
        </p:spPr>
        <p:txBody>
          <a:bodyPr wrap="none">
            <a:spAutoFit/>
          </a:bodyPr>
          <a:lstStyle/>
          <a:p>
            <a:r>
              <a:rPr lang="hu-HU" sz="2400" b="1" dirty="0" smtClean="0"/>
              <a:t>2000</a:t>
            </a:r>
            <a:endParaRPr lang="hu-HU" sz="2400" b="1" dirty="0"/>
          </a:p>
        </p:txBody>
      </p:sp>
    </p:spTree>
    <p:extLst>
      <p:ext uri="{BB962C8B-B14F-4D97-AF65-F5344CB8AC3E}">
        <p14:creationId xmlns:p14="http://schemas.microsoft.com/office/powerpoint/2010/main" val="4135042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pPr>
              <a:defRPr/>
            </a:pPr>
            <a:fld id="{A0327C1C-8AB8-4A6D-892D-C64D65CD9D65}" type="slidenum">
              <a:rPr lang="en-US" altLang="hu-HU" smtClean="0"/>
              <a:pPr>
                <a:defRPr/>
              </a:pPr>
              <a:t>4</a:t>
            </a:fld>
            <a:endParaRPr lang="hu-HU" altLang="hu-HU"/>
          </a:p>
        </p:txBody>
      </p:sp>
      <p:sp>
        <p:nvSpPr>
          <p:cNvPr id="5" name="Dátum helye 4"/>
          <p:cNvSpPr>
            <a:spLocks noGrp="1"/>
          </p:cNvSpPr>
          <p:nvPr>
            <p:ph type="dt" sz="half" idx="10"/>
          </p:nvPr>
        </p:nvSpPr>
        <p:spPr/>
        <p:txBody>
          <a:bodyPr/>
          <a:lstStyle/>
          <a:p>
            <a:pPr>
              <a:defRPr/>
            </a:pPr>
            <a:fld id="{68D10F4E-CD70-4993-94A4-CD8152AD2F31}" type="datetime1">
              <a:rPr lang="hu-HU" altLang="hu-HU" smtClean="0"/>
              <a:t>2024. 11. 13.</a:t>
            </a:fld>
            <a:endParaRPr lang="en-US" altLang="hu-HU"/>
          </a:p>
        </p:txBody>
      </p:sp>
      <p:pic>
        <p:nvPicPr>
          <p:cNvPr id="20" name="Picture 2">
            <a:extLst>
              <a:ext uri="{FF2B5EF4-FFF2-40B4-BE49-F238E27FC236}">
                <a16:creationId xmlns:a16="http://schemas.microsoft.com/office/drawing/2014/main" id="{A8984FEC-C588-4242-AC86-CDCCCFC2E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087" y="3475164"/>
            <a:ext cx="1743213" cy="263567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658814" y="4282035"/>
            <a:ext cx="2410958" cy="1815882"/>
          </a:xfrm>
          <a:prstGeom prst="rect">
            <a:avLst/>
          </a:prstGeom>
        </p:spPr>
        <p:txBody>
          <a:bodyPr wrap="square">
            <a:spAutoFit/>
          </a:bodyPr>
          <a:lstStyle/>
          <a:p>
            <a:r>
              <a:rPr lang="hu-HU" sz="1400" b="1" dirty="0" err="1">
                <a:latin typeface="opensans_bold"/>
              </a:rPr>
              <a:t>Mnemosyne</a:t>
            </a:r>
            <a:r>
              <a:rPr lang="hu-HU" sz="1400" b="1" dirty="0">
                <a:latin typeface="opensans_bold"/>
              </a:rPr>
              <a:t>,</a:t>
            </a:r>
            <a:r>
              <a:rPr lang="hu-HU" sz="1400" dirty="0">
                <a:solidFill>
                  <a:srgbClr val="000000"/>
                </a:solidFill>
                <a:latin typeface="opensans_semibold"/>
              </a:rPr>
              <a:t> a görög </a:t>
            </a:r>
            <a:r>
              <a:rPr lang="hu-HU" sz="1400" dirty="0" err="1">
                <a:solidFill>
                  <a:srgbClr val="000000"/>
                </a:solidFill>
                <a:latin typeface="opensans_semibold"/>
              </a:rPr>
              <a:t>mitologiában</a:t>
            </a:r>
            <a:r>
              <a:rPr lang="hu-HU" sz="1400" dirty="0">
                <a:solidFill>
                  <a:srgbClr val="000000"/>
                </a:solidFill>
                <a:latin typeface="opensans_semibold"/>
              </a:rPr>
              <a:t> </a:t>
            </a:r>
            <a:r>
              <a:rPr lang="hu-HU" sz="1400" dirty="0" err="1">
                <a:solidFill>
                  <a:srgbClr val="000000"/>
                </a:solidFill>
                <a:latin typeface="opensans_semibold"/>
              </a:rPr>
              <a:t>Uranos</a:t>
            </a:r>
            <a:r>
              <a:rPr lang="hu-HU" sz="1400" dirty="0">
                <a:solidFill>
                  <a:srgbClr val="000000"/>
                </a:solidFill>
                <a:latin typeface="opensans_semibold"/>
              </a:rPr>
              <a:t> és Gaia leánya, az emlékezés meg az emlékező tehetség istennője, </a:t>
            </a:r>
            <a:r>
              <a:rPr lang="hu-HU" sz="1400" dirty="0" smtClean="0">
                <a:solidFill>
                  <a:srgbClr val="000000"/>
                </a:solidFill>
                <a:latin typeface="opensans_semibold"/>
              </a:rPr>
              <a:t>akit </a:t>
            </a:r>
            <a:r>
              <a:rPr lang="hu-HU" sz="1400" dirty="0" err="1" smtClean="0">
                <a:solidFill>
                  <a:srgbClr val="000000"/>
                </a:solidFill>
                <a:latin typeface="opensans_semibold"/>
              </a:rPr>
              <a:t>Zeus</a:t>
            </a:r>
            <a:r>
              <a:rPr lang="hu-HU" sz="1400" dirty="0" smtClean="0">
                <a:solidFill>
                  <a:srgbClr val="000000"/>
                </a:solidFill>
                <a:latin typeface="opensans_semibold"/>
              </a:rPr>
              <a:t>, </a:t>
            </a:r>
            <a:r>
              <a:rPr lang="hu-HU" sz="1400" dirty="0">
                <a:solidFill>
                  <a:srgbClr val="000000"/>
                </a:solidFill>
                <a:latin typeface="opensans_semibold"/>
              </a:rPr>
              <a:t>miután a </a:t>
            </a:r>
            <a:r>
              <a:rPr lang="hu-HU" sz="1400" dirty="0" err="1">
                <a:solidFill>
                  <a:srgbClr val="000000"/>
                </a:solidFill>
                <a:latin typeface="opensans_semibold"/>
              </a:rPr>
              <a:t>Pieriákban</a:t>
            </a:r>
            <a:r>
              <a:rPr lang="hu-HU" sz="1400" dirty="0">
                <a:solidFill>
                  <a:srgbClr val="000000"/>
                </a:solidFill>
                <a:latin typeface="opensans_semibold"/>
              </a:rPr>
              <a:t> kilenc napig vele élt, a kilenc </a:t>
            </a:r>
            <a:r>
              <a:rPr lang="hu-HU" sz="1400" i="1" dirty="0" err="1" smtClean="0">
                <a:solidFill>
                  <a:srgbClr val="000000"/>
                </a:solidFill>
                <a:latin typeface="opensans_semibold"/>
              </a:rPr>
              <a:t>muzsa</a:t>
            </a:r>
            <a:r>
              <a:rPr lang="hu-HU" sz="1400" dirty="0" smtClean="0">
                <a:solidFill>
                  <a:srgbClr val="000000"/>
                </a:solidFill>
                <a:latin typeface="opensans_semibold"/>
              </a:rPr>
              <a:t> </a:t>
            </a:r>
            <a:r>
              <a:rPr lang="hu-HU" sz="1400" dirty="0" err="1">
                <a:solidFill>
                  <a:srgbClr val="000000"/>
                </a:solidFill>
                <a:latin typeface="opensans_semibold"/>
              </a:rPr>
              <a:t>anyjává</a:t>
            </a:r>
            <a:r>
              <a:rPr lang="hu-HU" sz="1400" dirty="0">
                <a:solidFill>
                  <a:srgbClr val="000000"/>
                </a:solidFill>
                <a:latin typeface="opensans_semibold"/>
              </a:rPr>
              <a:t> tett.</a:t>
            </a:r>
            <a:endParaRPr lang="hu-HU" sz="1400" dirty="0"/>
          </a:p>
        </p:txBody>
      </p:sp>
      <p:pic>
        <p:nvPicPr>
          <p:cNvPr id="22" name="Picture 4" descr="Mnemosyne:Greek Goddess - Lessons - Blendspace">
            <a:extLst>
              <a:ext uri="{FF2B5EF4-FFF2-40B4-BE49-F238E27FC236}">
                <a16:creationId xmlns:a16="http://schemas.microsoft.com/office/drawing/2014/main" id="{97C2359B-2F3F-4180-AE09-41EE642CB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93" y="187530"/>
            <a:ext cx="2501226" cy="41463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B487F68D-478F-4536-B05A-D37DCF7C30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9888" y="187529"/>
            <a:ext cx="4924975" cy="2912233"/>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4202843" y="3111475"/>
            <a:ext cx="3123790" cy="369332"/>
          </a:xfrm>
          <a:prstGeom prst="rect">
            <a:avLst/>
          </a:prstGeom>
          <a:noFill/>
        </p:spPr>
        <p:txBody>
          <a:bodyPr wrap="square" rtlCol="0">
            <a:spAutoFit/>
          </a:bodyPr>
          <a:lstStyle/>
          <a:p>
            <a:r>
              <a:rPr lang="hu-HU" dirty="0" smtClean="0"/>
              <a:t>Az alexandriai könyvtár</a:t>
            </a:r>
            <a:endParaRPr lang="hu-HU" dirty="0"/>
          </a:p>
        </p:txBody>
      </p:sp>
      <p:pic>
        <p:nvPicPr>
          <p:cNvPr id="25" name="Picture 20" descr="Text, letter&#10;&#10;Description automatically generated">
            <a:extLst>
              <a:ext uri="{FF2B5EF4-FFF2-40B4-BE49-F238E27FC236}">
                <a16:creationId xmlns:a16="http://schemas.microsoft.com/office/drawing/2014/main" id="{F143A3A2-7718-4C51-960F-B74C33CA5424}"/>
              </a:ext>
            </a:extLst>
          </p:cNvPr>
          <p:cNvPicPr>
            <a:picLocks noChangeAspect="1"/>
          </p:cNvPicPr>
          <p:nvPr/>
        </p:nvPicPr>
        <p:blipFill>
          <a:blip r:embed="rId5"/>
          <a:stretch>
            <a:fillRect/>
          </a:stretch>
        </p:blipFill>
        <p:spPr>
          <a:xfrm>
            <a:off x="3279376" y="3586924"/>
            <a:ext cx="2052037" cy="2408755"/>
          </a:xfrm>
          <a:prstGeom prst="rect">
            <a:avLst/>
          </a:prstGeom>
        </p:spPr>
      </p:pic>
      <p:sp>
        <p:nvSpPr>
          <p:cNvPr id="9" name="Szövegdoboz 8"/>
          <p:cNvSpPr txBox="1"/>
          <p:nvPr/>
        </p:nvSpPr>
        <p:spPr>
          <a:xfrm>
            <a:off x="5279161" y="4439460"/>
            <a:ext cx="1854926" cy="646331"/>
          </a:xfrm>
          <a:prstGeom prst="rect">
            <a:avLst/>
          </a:prstGeom>
          <a:noFill/>
        </p:spPr>
        <p:txBody>
          <a:bodyPr wrap="square" rtlCol="0">
            <a:spAutoFit/>
          </a:bodyPr>
          <a:lstStyle/>
          <a:p>
            <a:r>
              <a:rPr lang="hu-HU" dirty="0" err="1" smtClean="0"/>
              <a:t>Hammurabi</a:t>
            </a:r>
            <a:r>
              <a:rPr lang="hu-HU" dirty="0" smtClean="0"/>
              <a:t> </a:t>
            </a:r>
            <a:r>
              <a:rPr lang="hu-HU" dirty="0" err="1" smtClean="0"/>
              <a:t>törvény”könyve</a:t>
            </a:r>
            <a:r>
              <a:rPr lang="hu-HU" dirty="0" smtClean="0"/>
              <a:t>”</a:t>
            </a:r>
            <a:endParaRPr lang="hu-HU" dirty="0"/>
          </a:p>
        </p:txBody>
      </p:sp>
    </p:spTree>
    <p:extLst>
      <p:ext uri="{BB962C8B-B14F-4D97-AF65-F5344CB8AC3E}">
        <p14:creationId xmlns:p14="http://schemas.microsoft.com/office/powerpoint/2010/main" val="2525855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40</a:t>
            </a:fld>
            <a:endParaRPr lang="hu-HU" altLang="hu-HU"/>
          </a:p>
        </p:txBody>
      </p:sp>
      <p:pic>
        <p:nvPicPr>
          <p:cNvPr id="5" name="Picture 3" descr="A picture containing graphical user interface&#10;&#10;Description automatically generated">
            <a:extLst>
              <a:ext uri="{FF2B5EF4-FFF2-40B4-BE49-F238E27FC236}">
                <a16:creationId xmlns:a16="http://schemas.microsoft.com/office/drawing/2014/main" id="{5FD03CF3-E8F9-4B8F-957B-D78021001FF1}"/>
              </a:ext>
            </a:extLst>
          </p:cNvPr>
          <p:cNvPicPr>
            <a:picLocks noChangeAspect="1"/>
          </p:cNvPicPr>
          <p:nvPr/>
        </p:nvPicPr>
        <p:blipFill>
          <a:blip r:embed="rId2"/>
          <a:stretch>
            <a:fillRect/>
          </a:stretch>
        </p:blipFill>
        <p:spPr>
          <a:xfrm>
            <a:off x="4745660" y="2710947"/>
            <a:ext cx="4100855" cy="2524159"/>
          </a:xfrm>
          <a:prstGeom prst="rect">
            <a:avLst/>
          </a:prstGeo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62" y="3500845"/>
            <a:ext cx="3693281" cy="2218367"/>
          </a:xfrm>
          <a:prstGeom prst="rect">
            <a:avLst/>
          </a:prstGeom>
        </p:spPr>
      </p:pic>
      <p:sp>
        <p:nvSpPr>
          <p:cNvPr id="7" name="Szövegdoboz 6"/>
          <p:cNvSpPr txBox="1"/>
          <p:nvPr/>
        </p:nvSpPr>
        <p:spPr>
          <a:xfrm>
            <a:off x="899762" y="509452"/>
            <a:ext cx="7643347" cy="584775"/>
          </a:xfrm>
          <a:prstGeom prst="rect">
            <a:avLst/>
          </a:prstGeom>
          <a:noFill/>
        </p:spPr>
        <p:txBody>
          <a:bodyPr wrap="square" rtlCol="0">
            <a:spAutoFit/>
          </a:bodyPr>
          <a:lstStyle/>
          <a:p>
            <a:r>
              <a:rPr lang="hu-HU" sz="3200" b="1" dirty="0" smtClean="0">
                <a:solidFill>
                  <a:srgbClr val="C00000"/>
                </a:solidFill>
              </a:rPr>
              <a:t>A „</a:t>
            </a:r>
            <a:r>
              <a:rPr lang="hu-HU" sz="3200" b="1" dirty="0" err="1" smtClean="0">
                <a:solidFill>
                  <a:srgbClr val="C00000"/>
                </a:solidFill>
              </a:rPr>
              <a:t>soft</a:t>
            </a:r>
            <a:r>
              <a:rPr lang="hu-HU" sz="3200" b="1" dirty="0" smtClean="0">
                <a:solidFill>
                  <a:srgbClr val="C00000"/>
                </a:solidFill>
              </a:rPr>
              <a:t> </a:t>
            </a:r>
            <a:r>
              <a:rPr lang="hu-HU" sz="3200" b="1" dirty="0" err="1" smtClean="0">
                <a:solidFill>
                  <a:srgbClr val="C00000"/>
                </a:solidFill>
              </a:rPr>
              <a:t>error</a:t>
            </a:r>
            <a:r>
              <a:rPr lang="hu-HU" sz="3200" b="1" dirty="0" smtClean="0">
                <a:solidFill>
                  <a:srgbClr val="C00000"/>
                </a:solidFill>
              </a:rPr>
              <a:t>”, 1970-es évek</a:t>
            </a:r>
            <a:endParaRPr lang="hu-HU" sz="3200" b="1" dirty="0">
              <a:solidFill>
                <a:srgbClr val="C00000"/>
              </a:solidFill>
            </a:endParaRPr>
          </a:p>
        </p:txBody>
      </p:sp>
      <p:sp>
        <p:nvSpPr>
          <p:cNvPr id="8" name="Szövegdoboz 7"/>
          <p:cNvSpPr txBox="1"/>
          <p:nvPr/>
        </p:nvSpPr>
        <p:spPr>
          <a:xfrm>
            <a:off x="1123406" y="1567543"/>
            <a:ext cx="5878285" cy="369332"/>
          </a:xfrm>
          <a:prstGeom prst="rect">
            <a:avLst/>
          </a:prstGeom>
          <a:noFill/>
        </p:spPr>
        <p:txBody>
          <a:bodyPr wrap="square" rtlCol="0">
            <a:spAutoFit/>
          </a:bodyPr>
          <a:lstStyle/>
          <a:p>
            <a:r>
              <a:rPr lang="hu-HU" dirty="0" smtClean="0"/>
              <a:t>A tokozásból jövő alfa részek átírták a memóriát! </a:t>
            </a:r>
            <a:endParaRPr lang="hu-HU" dirty="0"/>
          </a:p>
        </p:txBody>
      </p:sp>
    </p:spTree>
    <p:extLst>
      <p:ext uri="{BB962C8B-B14F-4D97-AF65-F5344CB8AC3E}">
        <p14:creationId xmlns:p14="http://schemas.microsoft.com/office/powerpoint/2010/main" val="2435285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41</a:t>
            </a:fld>
            <a:endParaRPr lang="hu-HU" altLang="hu-HU"/>
          </a:p>
        </p:txBody>
      </p:sp>
      <p:pic>
        <p:nvPicPr>
          <p:cNvPr id="4" name="Kép 3"/>
          <p:cNvPicPr>
            <a:picLocks noChangeAspect="1"/>
          </p:cNvPicPr>
          <p:nvPr/>
        </p:nvPicPr>
        <p:blipFill>
          <a:blip r:embed="rId2"/>
          <a:stretch>
            <a:fillRect/>
          </a:stretch>
        </p:blipFill>
        <p:spPr>
          <a:xfrm>
            <a:off x="940526" y="1018904"/>
            <a:ext cx="7609568" cy="5362016"/>
          </a:xfrm>
          <a:prstGeom prst="rect">
            <a:avLst/>
          </a:prstGeom>
        </p:spPr>
      </p:pic>
      <p:sp>
        <p:nvSpPr>
          <p:cNvPr id="5" name="Szövegdoboz 4"/>
          <p:cNvSpPr txBox="1"/>
          <p:nvPr/>
        </p:nvSpPr>
        <p:spPr>
          <a:xfrm>
            <a:off x="705394" y="248194"/>
            <a:ext cx="8171906" cy="369332"/>
          </a:xfrm>
          <a:prstGeom prst="rect">
            <a:avLst/>
          </a:prstGeom>
          <a:noFill/>
        </p:spPr>
        <p:txBody>
          <a:bodyPr wrap="square" rtlCol="0">
            <a:spAutoFit/>
          </a:bodyPr>
          <a:lstStyle/>
          <a:p>
            <a:r>
              <a:rPr lang="hu-HU" dirty="0" smtClean="0">
                <a:solidFill>
                  <a:srgbClr val="C00000"/>
                </a:solidFill>
              </a:rPr>
              <a:t>Pásztázó elektronmikroszkópos kép az első árokkapacitásos DRAM celláról</a:t>
            </a:r>
            <a:endParaRPr lang="hu-HU" dirty="0">
              <a:solidFill>
                <a:srgbClr val="C00000"/>
              </a:solidFill>
            </a:endParaRPr>
          </a:p>
        </p:txBody>
      </p:sp>
    </p:spTree>
    <p:extLst>
      <p:ext uri="{BB962C8B-B14F-4D97-AF65-F5344CB8AC3E}">
        <p14:creationId xmlns:p14="http://schemas.microsoft.com/office/powerpoint/2010/main" val="3786769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42</a:t>
            </a:fld>
            <a:endParaRPr lang="hu-HU" altLang="hu-HU"/>
          </a:p>
        </p:txBody>
      </p:sp>
      <p:sp>
        <p:nvSpPr>
          <p:cNvPr id="4" name="Téglalap 3"/>
          <p:cNvSpPr/>
          <p:nvPr/>
        </p:nvSpPr>
        <p:spPr>
          <a:xfrm>
            <a:off x="581227" y="100537"/>
            <a:ext cx="8456040" cy="400110"/>
          </a:xfrm>
          <a:prstGeom prst="rect">
            <a:avLst/>
          </a:prstGeom>
        </p:spPr>
        <p:txBody>
          <a:bodyPr wrap="square">
            <a:spAutoFit/>
          </a:bodyPr>
          <a:lstStyle/>
          <a:p>
            <a:r>
              <a:rPr lang="hu-HU" sz="2000" b="1" dirty="0" smtClean="0">
                <a:solidFill>
                  <a:srgbClr val="C00000"/>
                </a:solidFill>
              </a:rPr>
              <a:t>EEPROM: elektromosan újraírható – memória kártya történet</a:t>
            </a:r>
            <a:endParaRPr lang="hu-HU" sz="2000" b="1" dirty="0">
              <a:solidFill>
                <a:srgbClr val="C00000"/>
              </a:solidFill>
            </a:endParaRPr>
          </a:p>
        </p:txBody>
      </p:sp>
      <p:sp>
        <p:nvSpPr>
          <p:cNvPr id="5" name="Téglalap 4"/>
          <p:cNvSpPr/>
          <p:nvPr/>
        </p:nvSpPr>
        <p:spPr>
          <a:xfrm>
            <a:off x="1050948" y="600065"/>
            <a:ext cx="6453051" cy="369332"/>
          </a:xfrm>
          <a:prstGeom prst="rect">
            <a:avLst/>
          </a:prstGeom>
        </p:spPr>
        <p:txBody>
          <a:bodyPr wrap="square">
            <a:spAutoFit/>
          </a:bodyPr>
          <a:lstStyle/>
          <a:p>
            <a:r>
              <a:rPr lang="hu-HU" dirty="0"/>
              <a:t>PROM + töltéstárolás, vagy eltolható küszöbfeszültség</a:t>
            </a:r>
            <a:endParaRPr lang="hu-HU" dirty="0"/>
          </a:p>
        </p:txBody>
      </p:sp>
      <p:cxnSp>
        <p:nvCxnSpPr>
          <p:cNvPr id="6" name="Straight Connector 97">
            <a:extLst>
              <a:ext uri="{FF2B5EF4-FFF2-40B4-BE49-F238E27FC236}">
                <a16:creationId xmlns:a16="http://schemas.microsoft.com/office/drawing/2014/main" id="{157BE758-5C97-4D5D-9A1F-4224E0A14EB0}"/>
              </a:ext>
            </a:extLst>
          </p:cNvPr>
          <p:cNvCxnSpPr>
            <a:cxnSpLocks/>
          </p:cNvCxnSpPr>
          <p:nvPr/>
        </p:nvCxnSpPr>
        <p:spPr>
          <a:xfrm>
            <a:off x="5189441" y="3593207"/>
            <a:ext cx="2558073" cy="1899387"/>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pic>
        <p:nvPicPr>
          <p:cNvPr id="7" name="Picture 59" descr="Chart, box and whisker chart&#10;&#10;Description automatically generated">
            <a:extLst>
              <a:ext uri="{FF2B5EF4-FFF2-40B4-BE49-F238E27FC236}">
                <a16:creationId xmlns:a16="http://schemas.microsoft.com/office/drawing/2014/main" id="{2D4326B3-4634-4C07-938E-F6CF7A4FC8A3}"/>
              </a:ext>
            </a:extLst>
          </p:cNvPr>
          <p:cNvPicPr>
            <a:picLocks noChangeAspect="1"/>
          </p:cNvPicPr>
          <p:nvPr/>
        </p:nvPicPr>
        <p:blipFill>
          <a:blip r:embed="rId2"/>
          <a:stretch>
            <a:fillRect/>
          </a:stretch>
        </p:blipFill>
        <p:spPr>
          <a:xfrm>
            <a:off x="7759637" y="4419569"/>
            <a:ext cx="1170606" cy="1053899"/>
          </a:xfrm>
          <a:prstGeom prst="rect">
            <a:avLst/>
          </a:prstGeom>
        </p:spPr>
      </p:pic>
      <p:sp>
        <p:nvSpPr>
          <p:cNvPr id="8" name="Szöveg helye 5">
            <a:extLst>
              <a:ext uri="{FF2B5EF4-FFF2-40B4-BE49-F238E27FC236}">
                <a16:creationId xmlns:a16="http://schemas.microsoft.com/office/drawing/2014/main" id="{9416961E-A595-4F5B-AB33-7CBA79702D7D}"/>
              </a:ext>
            </a:extLst>
          </p:cNvPr>
          <p:cNvSpPr>
            <a:spLocks noGrp="1"/>
          </p:cNvSpPr>
          <p:nvPr/>
        </p:nvSpPr>
        <p:spPr>
          <a:xfrm>
            <a:off x="482551" y="969743"/>
            <a:ext cx="8610600" cy="914400"/>
          </a:xfrm>
          <a:prstGeom prst="rect">
            <a:avLst/>
          </a:prstGeom>
        </p:spPr>
        <p:txBody>
          <a:bodyPr vert="horz" lIns="91440" tIns="45720" rIns="91440" bIns="45720" rtlCol="0">
            <a:normAutofit/>
          </a:bodyPr>
          <a:lstStyle>
            <a:lvl1pPr marL="0" indent="-228600" algn="l" defTabSz="914400" rtl="0" eaLnBrk="1" latinLnBrk="0" hangingPunct="1">
              <a:lnSpc>
                <a:spcPct val="90000"/>
              </a:lnSpc>
              <a:spcBef>
                <a:spcPts val="1000"/>
              </a:spcBef>
              <a:buFontTx/>
              <a:buNone/>
              <a:defRPr sz="2400" kern="1200" baseline="0">
                <a:solidFill>
                  <a:srgbClr val="234DA2"/>
                </a:solidFill>
                <a:latin typeface="Neo Tech Semilab Bold Bold"/>
                <a:ea typeface="+mn-ea"/>
                <a:cs typeface="Neo Tech Semilab Bold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altLang="hu-HU" dirty="0"/>
              <a:t>SD </a:t>
            </a:r>
            <a:r>
              <a:rPr lang="hu-HU" altLang="hu-HU" dirty="0" err="1"/>
              <a:t>Card</a:t>
            </a:r>
            <a:endParaRPr lang="hu-HU" altLang="hu-HU" dirty="0"/>
          </a:p>
        </p:txBody>
      </p:sp>
      <p:pic>
        <p:nvPicPr>
          <p:cNvPr id="9" name="Picture 2">
            <a:extLst>
              <a:ext uri="{FF2B5EF4-FFF2-40B4-BE49-F238E27FC236}">
                <a16:creationId xmlns:a16="http://schemas.microsoft.com/office/drawing/2014/main" id="{97D29BF8-947D-4A51-9F5C-C89577680623}"/>
              </a:ext>
            </a:extLst>
          </p:cNvPr>
          <p:cNvPicPr>
            <a:picLocks noChangeAspect="1"/>
          </p:cNvPicPr>
          <p:nvPr/>
        </p:nvPicPr>
        <p:blipFill>
          <a:blip r:embed="rId3"/>
          <a:stretch>
            <a:fillRect/>
          </a:stretch>
        </p:blipFill>
        <p:spPr>
          <a:xfrm>
            <a:off x="447628" y="1377772"/>
            <a:ext cx="3966822" cy="2656009"/>
          </a:xfrm>
          <a:prstGeom prst="rect">
            <a:avLst/>
          </a:prstGeom>
        </p:spPr>
      </p:pic>
      <p:pic>
        <p:nvPicPr>
          <p:cNvPr id="10" name="Picture 8" descr="Functional diagram of a memory block. | Download Scientific Diagram">
            <a:extLst>
              <a:ext uri="{FF2B5EF4-FFF2-40B4-BE49-F238E27FC236}">
                <a16:creationId xmlns:a16="http://schemas.microsoft.com/office/drawing/2014/main" id="{A5823699-61FE-4F05-81CD-E17DE76109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731" y="4440792"/>
            <a:ext cx="2498939" cy="16404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ED63847A-4178-4573-8EB8-526FBF40E7F3}"/>
              </a:ext>
            </a:extLst>
          </p:cNvPr>
          <p:cNvSpPr/>
          <p:nvPr/>
        </p:nvSpPr>
        <p:spPr>
          <a:xfrm>
            <a:off x="554395" y="3046404"/>
            <a:ext cx="1530279" cy="726934"/>
          </a:xfrm>
          <a:prstGeom prst="rect">
            <a:avLst/>
          </a:prstGeom>
          <a:solidFill>
            <a:schemeClr val="accent2">
              <a:lumMod val="40000"/>
              <a:lumOff val="60000"/>
              <a:alpha val="38000"/>
            </a:schemeClr>
          </a:solidFill>
          <a:ln w="38100"/>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sp>
        <p:nvSpPr>
          <p:cNvPr id="12" name="Rectangle 16">
            <a:extLst>
              <a:ext uri="{FF2B5EF4-FFF2-40B4-BE49-F238E27FC236}">
                <a16:creationId xmlns:a16="http://schemas.microsoft.com/office/drawing/2014/main" id="{B28B3705-8C19-4425-86A5-A160853D3540}"/>
              </a:ext>
            </a:extLst>
          </p:cNvPr>
          <p:cNvSpPr/>
          <p:nvPr/>
        </p:nvSpPr>
        <p:spPr>
          <a:xfrm>
            <a:off x="629183" y="4315787"/>
            <a:ext cx="2718034" cy="1882949"/>
          </a:xfrm>
          <a:prstGeom prst="rect">
            <a:avLst/>
          </a:prstGeom>
          <a:solidFill>
            <a:schemeClr val="accent2">
              <a:lumMod val="40000"/>
              <a:lumOff val="60000"/>
              <a:alpha val="38000"/>
            </a:schemeClr>
          </a:solidFill>
          <a:ln w="38100"/>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sp>
        <p:nvSpPr>
          <p:cNvPr id="13" name="Rectangle 17">
            <a:extLst>
              <a:ext uri="{FF2B5EF4-FFF2-40B4-BE49-F238E27FC236}">
                <a16:creationId xmlns:a16="http://schemas.microsoft.com/office/drawing/2014/main" id="{BA368EBB-83A9-4C04-A751-F596E72FF8B2}"/>
              </a:ext>
            </a:extLst>
          </p:cNvPr>
          <p:cNvSpPr/>
          <p:nvPr/>
        </p:nvSpPr>
        <p:spPr>
          <a:xfrm>
            <a:off x="2719838" y="2816308"/>
            <a:ext cx="1496092" cy="914400"/>
          </a:xfrm>
          <a:prstGeom prst="rect">
            <a:avLst/>
          </a:prstGeom>
          <a:solidFill>
            <a:schemeClr val="accent2">
              <a:lumMod val="40000"/>
              <a:lumOff val="60000"/>
              <a:alpha val="38000"/>
            </a:schemeClr>
          </a:solidFill>
          <a:ln w="38100"/>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cxnSp>
        <p:nvCxnSpPr>
          <p:cNvPr id="14" name="Straight Connector 7">
            <a:extLst>
              <a:ext uri="{FF2B5EF4-FFF2-40B4-BE49-F238E27FC236}">
                <a16:creationId xmlns:a16="http://schemas.microsoft.com/office/drawing/2014/main" id="{E0F3FAA9-8058-4218-A7C4-7E96EF90E1C6}"/>
              </a:ext>
            </a:extLst>
          </p:cNvPr>
          <p:cNvCxnSpPr>
            <a:cxnSpLocks/>
          </p:cNvCxnSpPr>
          <p:nvPr/>
        </p:nvCxnSpPr>
        <p:spPr>
          <a:xfrm>
            <a:off x="2009636" y="3049902"/>
            <a:ext cx="1350350" cy="1264713"/>
          </a:xfrm>
          <a:prstGeom prst="line">
            <a:avLst/>
          </a:prstGeom>
          <a:solidFill>
            <a:schemeClr val="accent2">
              <a:lumMod val="40000"/>
              <a:lumOff val="60000"/>
              <a:alpha val="38000"/>
            </a:schemeClr>
          </a:solidFill>
          <a:ln w="9525"/>
        </p:spPr>
        <p:style>
          <a:lnRef idx="2">
            <a:schemeClr val="accent2"/>
          </a:lnRef>
          <a:fillRef idx="1">
            <a:schemeClr val="lt1"/>
          </a:fillRef>
          <a:effectRef idx="0">
            <a:schemeClr val="accent2"/>
          </a:effectRef>
          <a:fontRef idx="minor">
            <a:schemeClr val="dk1"/>
          </a:fontRef>
        </p:style>
      </p:cxnSp>
      <p:cxnSp>
        <p:nvCxnSpPr>
          <p:cNvPr id="15" name="Straight Connector 22">
            <a:extLst>
              <a:ext uri="{FF2B5EF4-FFF2-40B4-BE49-F238E27FC236}">
                <a16:creationId xmlns:a16="http://schemas.microsoft.com/office/drawing/2014/main" id="{DE290D00-55F8-4BCC-9914-AF2DE8A02DA6}"/>
              </a:ext>
            </a:extLst>
          </p:cNvPr>
          <p:cNvCxnSpPr>
            <a:cxnSpLocks/>
          </p:cNvCxnSpPr>
          <p:nvPr/>
        </p:nvCxnSpPr>
        <p:spPr>
          <a:xfrm>
            <a:off x="542272" y="3124216"/>
            <a:ext cx="67061" cy="1159321"/>
          </a:xfrm>
          <a:prstGeom prst="line">
            <a:avLst/>
          </a:prstGeom>
          <a:solidFill>
            <a:schemeClr val="accent2">
              <a:lumMod val="40000"/>
              <a:lumOff val="60000"/>
              <a:alpha val="38000"/>
            </a:schemeClr>
          </a:solidFill>
          <a:ln w="9525"/>
        </p:spPr>
        <p:style>
          <a:lnRef idx="2">
            <a:schemeClr val="accent2"/>
          </a:lnRef>
          <a:fillRef idx="1">
            <a:schemeClr val="lt1"/>
          </a:fillRef>
          <a:effectRef idx="0">
            <a:schemeClr val="accent2"/>
          </a:effectRef>
          <a:fontRef idx="minor">
            <a:schemeClr val="dk1"/>
          </a:fontRef>
        </p:style>
      </p:cxnSp>
      <p:cxnSp>
        <p:nvCxnSpPr>
          <p:cNvPr id="16" name="Straight Connector 25">
            <a:extLst>
              <a:ext uri="{FF2B5EF4-FFF2-40B4-BE49-F238E27FC236}">
                <a16:creationId xmlns:a16="http://schemas.microsoft.com/office/drawing/2014/main" id="{B641442A-6B19-4B31-A874-3772283A8052}"/>
              </a:ext>
            </a:extLst>
          </p:cNvPr>
          <p:cNvCxnSpPr>
            <a:cxnSpLocks/>
          </p:cNvCxnSpPr>
          <p:nvPr/>
        </p:nvCxnSpPr>
        <p:spPr>
          <a:xfrm>
            <a:off x="320846" y="3829594"/>
            <a:ext cx="253564" cy="2342067"/>
          </a:xfrm>
          <a:prstGeom prst="line">
            <a:avLst/>
          </a:prstGeom>
          <a:solidFill>
            <a:schemeClr val="accent2">
              <a:lumMod val="40000"/>
              <a:lumOff val="60000"/>
              <a:alpha val="38000"/>
            </a:schemeClr>
          </a:solidFill>
          <a:ln w="9525"/>
        </p:spPr>
        <p:style>
          <a:lnRef idx="2">
            <a:schemeClr val="accent2"/>
          </a:lnRef>
          <a:fillRef idx="1">
            <a:schemeClr val="lt1"/>
          </a:fillRef>
          <a:effectRef idx="0">
            <a:schemeClr val="accent2"/>
          </a:effectRef>
          <a:fontRef idx="minor">
            <a:schemeClr val="dk1"/>
          </a:fontRef>
        </p:style>
      </p:cxnSp>
      <p:cxnSp>
        <p:nvCxnSpPr>
          <p:cNvPr id="17" name="Straight Connector 30">
            <a:extLst>
              <a:ext uri="{FF2B5EF4-FFF2-40B4-BE49-F238E27FC236}">
                <a16:creationId xmlns:a16="http://schemas.microsoft.com/office/drawing/2014/main" id="{DCC814C4-3EB0-40A8-A159-11F85004378F}"/>
              </a:ext>
            </a:extLst>
          </p:cNvPr>
          <p:cNvCxnSpPr>
            <a:cxnSpLocks/>
          </p:cNvCxnSpPr>
          <p:nvPr/>
        </p:nvCxnSpPr>
        <p:spPr>
          <a:xfrm>
            <a:off x="1851934" y="3798708"/>
            <a:ext cx="366936" cy="484829"/>
          </a:xfrm>
          <a:prstGeom prst="line">
            <a:avLst/>
          </a:prstGeom>
          <a:solidFill>
            <a:schemeClr val="accent2">
              <a:lumMod val="40000"/>
              <a:lumOff val="60000"/>
              <a:alpha val="38000"/>
            </a:schemeClr>
          </a:solidFill>
          <a:ln w="9525"/>
        </p:spPr>
        <p:style>
          <a:lnRef idx="2">
            <a:schemeClr val="accent2"/>
          </a:lnRef>
          <a:fillRef idx="1">
            <a:schemeClr val="lt1"/>
          </a:fillRef>
          <a:effectRef idx="0">
            <a:schemeClr val="accent2"/>
          </a:effectRef>
          <a:fontRef idx="minor">
            <a:schemeClr val="dk1"/>
          </a:fontRef>
        </p:style>
      </p:cxnSp>
      <p:pic>
        <p:nvPicPr>
          <p:cNvPr id="18" name="Picture 24">
            <a:extLst>
              <a:ext uri="{FF2B5EF4-FFF2-40B4-BE49-F238E27FC236}">
                <a16:creationId xmlns:a16="http://schemas.microsoft.com/office/drawing/2014/main" id="{0437832B-B1BB-4811-8BC7-AD39EC80C6B7}"/>
              </a:ext>
            </a:extLst>
          </p:cNvPr>
          <p:cNvPicPr>
            <a:picLocks noChangeAspect="1"/>
          </p:cNvPicPr>
          <p:nvPr/>
        </p:nvPicPr>
        <p:blipFill>
          <a:blip r:embed="rId5"/>
          <a:stretch>
            <a:fillRect/>
          </a:stretch>
        </p:blipFill>
        <p:spPr>
          <a:xfrm>
            <a:off x="4215930" y="4105477"/>
            <a:ext cx="2979697" cy="2044366"/>
          </a:xfrm>
          <a:prstGeom prst="rect">
            <a:avLst/>
          </a:prstGeom>
        </p:spPr>
      </p:pic>
      <p:sp>
        <p:nvSpPr>
          <p:cNvPr id="19" name="Rectangle 36">
            <a:extLst>
              <a:ext uri="{FF2B5EF4-FFF2-40B4-BE49-F238E27FC236}">
                <a16:creationId xmlns:a16="http://schemas.microsoft.com/office/drawing/2014/main" id="{E730C6B1-5C6C-4BE5-AD01-5C90637A81FA}"/>
              </a:ext>
            </a:extLst>
          </p:cNvPr>
          <p:cNvSpPr/>
          <p:nvPr/>
        </p:nvSpPr>
        <p:spPr>
          <a:xfrm>
            <a:off x="4169468" y="4059151"/>
            <a:ext cx="3061081" cy="2139584"/>
          </a:xfrm>
          <a:prstGeom prst="rect">
            <a:avLst/>
          </a:prstGeom>
          <a:solidFill>
            <a:schemeClr val="accent3">
              <a:lumMod val="75000"/>
              <a:alpha val="38000"/>
            </a:schemeClr>
          </a:solidFill>
          <a:ln w="38100">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sp>
        <p:nvSpPr>
          <p:cNvPr id="20" name="Rectangle 37">
            <a:extLst>
              <a:ext uri="{FF2B5EF4-FFF2-40B4-BE49-F238E27FC236}">
                <a16:creationId xmlns:a16="http://schemas.microsoft.com/office/drawing/2014/main" id="{B4E555F4-3DE8-49C4-88BA-D92545762667}"/>
              </a:ext>
            </a:extLst>
          </p:cNvPr>
          <p:cNvSpPr/>
          <p:nvPr/>
        </p:nvSpPr>
        <p:spPr>
          <a:xfrm>
            <a:off x="2615525" y="4707748"/>
            <a:ext cx="582374" cy="591504"/>
          </a:xfrm>
          <a:prstGeom prst="rect">
            <a:avLst/>
          </a:prstGeom>
          <a:solidFill>
            <a:schemeClr val="accent3">
              <a:lumMod val="75000"/>
              <a:alpha val="38000"/>
            </a:schemeClr>
          </a:solidFill>
          <a:ln w="38100">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cxnSp>
        <p:nvCxnSpPr>
          <p:cNvPr id="21" name="Straight Connector 38">
            <a:extLst>
              <a:ext uri="{FF2B5EF4-FFF2-40B4-BE49-F238E27FC236}">
                <a16:creationId xmlns:a16="http://schemas.microsoft.com/office/drawing/2014/main" id="{0E25365A-51E6-428C-B073-7515ECC6C1F6}"/>
              </a:ext>
            </a:extLst>
          </p:cNvPr>
          <p:cNvCxnSpPr>
            <a:cxnSpLocks/>
          </p:cNvCxnSpPr>
          <p:nvPr/>
        </p:nvCxnSpPr>
        <p:spPr>
          <a:xfrm>
            <a:off x="2615525" y="5299252"/>
            <a:ext cx="1519020" cy="872408"/>
          </a:xfrm>
          <a:prstGeom prst="line">
            <a:avLst/>
          </a:prstGeom>
          <a:solidFill>
            <a:schemeClr val="accent2">
              <a:lumMod val="40000"/>
              <a:lumOff val="60000"/>
              <a:alpha val="38000"/>
            </a:schemeClr>
          </a:solidFill>
          <a:ln w="9525">
            <a:solidFill>
              <a:schemeClr val="accent3">
                <a:lumMod val="75000"/>
              </a:schemeClr>
            </a:solidFill>
          </a:ln>
        </p:spPr>
        <p:style>
          <a:lnRef idx="2">
            <a:schemeClr val="accent2"/>
          </a:lnRef>
          <a:fillRef idx="1">
            <a:schemeClr val="lt1"/>
          </a:fillRef>
          <a:effectRef idx="0">
            <a:schemeClr val="accent2"/>
          </a:effectRef>
          <a:fontRef idx="minor">
            <a:schemeClr val="dk1"/>
          </a:fontRef>
        </p:style>
      </p:cxnSp>
      <p:cxnSp>
        <p:nvCxnSpPr>
          <p:cNvPr id="22" name="Straight Connector 42">
            <a:extLst>
              <a:ext uri="{FF2B5EF4-FFF2-40B4-BE49-F238E27FC236}">
                <a16:creationId xmlns:a16="http://schemas.microsoft.com/office/drawing/2014/main" id="{F519B546-48CF-43C5-A03D-A84EA70F22A9}"/>
              </a:ext>
            </a:extLst>
          </p:cNvPr>
          <p:cNvCxnSpPr>
            <a:cxnSpLocks/>
          </p:cNvCxnSpPr>
          <p:nvPr/>
        </p:nvCxnSpPr>
        <p:spPr>
          <a:xfrm flipV="1">
            <a:off x="2607557" y="4066030"/>
            <a:ext cx="1526988" cy="625426"/>
          </a:xfrm>
          <a:prstGeom prst="line">
            <a:avLst/>
          </a:prstGeom>
          <a:solidFill>
            <a:schemeClr val="accent2">
              <a:lumMod val="40000"/>
              <a:lumOff val="60000"/>
              <a:alpha val="38000"/>
            </a:schemeClr>
          </a:solidFill>
          <a:ln w="9525">
            <a:solidFill>
              <a:schemeClr val="accent3">
                <a:lumMod val="75000"/>
              </a:schemeClr>
            </a:solidFill>
          </a:ln>
        </p:spPr>
        <p:style>
          <a:lnRef idx="2">
            <a:schemeClr val="accent2"/>
          </a:lnRef>
          <a:fillRef idx="1">
            <a:schemeClr val="lt1"/>
          </a:fillRef>
          <a:effectRef idx="0">
            <a:schemeClr val="accent2"/>
          </a:effectRef>
          <a:fontRef idx="minor">
            <a:schemeClr val="dk1"/>
          </a:fontRef>
        </p:style>
      </p:cxnSp>
      <p:cxnSp>
        <p:nvCxnSpPr>
          <p:cNvPr id="23" name="Straight Connector 44">
            <a:extLst>
              <a:ext uri="{FF2B5EF4-FFF2-40B4-BE49-F238E27FC236}">
                <a16:creationId xmlns:a16="http://schemas.microsoft.com/office/drawing/2014/main" id="{2F778481-6C4E-49C7-9B98-263364B28945}"/>
              </a:ext>
            </a:extLst>
          </p:cNvPr>
          <p:cNvCxnSpPr>
            <a:cxnSpLocks/>
          </p:cNvCxnSpPr>
          <p:nvPr/>
        </p:nvCxnSpPr>
        <p:spPr>
          <a:xfrm flipV="1">
            <a:off x="3197901" y="4519104"/>
            <a:ext cx="936645" cy="172352"/>
          </a:xfrm>
          <a:prstGeom prst="line">
            <a:avLst/>
          </a:prstGeom>
          <a:solidFill>
            <a:schemeClr val="accent2">
              <a:lumMod val="40000"/>
              <a:lumOff val="60000"/>
              <a:alpha val="38000"/>
            </a:schemeClr>
          </a:solidFill>
          <a:ln w="9525">
            <a:solidFill>
              <a:schemeClr val="accent3">
                <a:lumMod val="75000"/>
              </a:schemeClr>
            </a:solidFill>
          </a:ln>
        </p:spPr>
        <p:style>
          <a:lnRef idx="2">
            <a:schemeClr val="accent2"/>
          </a:lnRef>
          <a:fillRef idx="1">
            <a:schemeClr val="lt1"/>
          </a:fillRef>
          <a:effectRef idx="0">
            <a:schemeClr val="accent2"/>
          </a:effectRef>
          <a:fontRef idx="minor">
            <a:schemeClr val="dk1"/>
          </a:fontRef>
        </p:style>
      </p:cxnSp>
      <p:cxnSp>
        <p:nvCxnSpPr>
          <p:cNvPr id="24" name="Straight Connector 48">
            <a:extLst>
              <a:ext uri="{FF2B5EF4-FFF2-40B4-BE49-F238E27FC236}">
                <a16:creationId xmlns:a16="http://schemas.microsoft.com/office/drawing/2014/main" id="{1B783027-4695-4E94-9EB5-1E14E1C6DB3A}"/>
              </a:ext>
            </a:extLst>
          </p:cNvPr>
          <p:cNvCxnSpPr>
            <a:cxnSpLocks/>
          </p:cNvCxnSpPr>
          <p:nvPr/>
        </p:nvCxnSpPr>
        <p:spPr>
          <a:xfrm>
            <a:off x="3197899" y="5295040"/>
            <a:ext cx="971568" cy="253968"/>
          </a:xfrm>
          <a:prstGeom prst="line">
            <a:avLst/>
          </a:prstGeom>
          <a:solidFill>
            <a:schemeClr val="accent2">
              <a:lumMod val="40000"/>
              <a:lumOff val="60000"/>
              <a:alpha val="38000"/>
            </a:schemeClr>
          </a:solidFill>
          <a:ln w="9525">
            <a:solidFill>
              <a:schemeClr val="accent3">
                <a:lumMod val="75000"/>
              </a:schemeClr>
            </a:solidFill>
          </a:ln>
        </p:spPr>
        <p:style>
          <a:lnRef idx="2">
            <a:schemeClr val="accent2"/>
          </a:lnRef>
          <a:fillRef idx="1">
            <a:schemeClr val="lt1"/>
          </a:fillRef>
          <a:effectRef idx="0">
            <a:schemeClr val="accent2"/>
          </a:effectRef>
          <a:fontRef idx="minor">
            <a:schemeClr val="dk1"/>
          </a:fontRef>
        </p:style>
      </p:cxnSp>
      <p:sp>
        <p:nvSpPr>
          <p:cNvPr id="25" name="Szöveg helye 6">
            <a:extLst>
              <a:ext uri="{FF2B5EF4-FFF2-40B4-BE49-F238E27FC236}">
                <a16:creationId xmlns:a16="http://schemas.microsoft.com/office/drawing/2014/main" id="{7FBE2F55-43FA-4F8B-8046-78A96400E179}"/>
              </a:ext>
            </a:extLst>
          </p:cNvPr>
          <p:cNvSpPr txBox="1">
            <a:spLocks/>
          </p:cNvSpPr>
          <p:nvPr/>
        </p:nvSpPr>
        <p:spPr bwMode="auto">
          <a:xfrm>
            <a:off x="4169468" y="3740156"/>
            <a:ext cx="3026158" cy="37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hu-HU" altLang="hu-HU" sz="1400" dirty="0">
                <a:solidFill>
                  <a:schemeClr val="accent3">
                    <a:lumMod val="75000"/>
                  </a:schemeClr>
                </a:solidFill>
                <a:latin typeface="+mn-lt"/>
                <a:ea typeface="ＭＳ Ｐゴシック" panose="020B0600070205080204" pitchFamily="34" charset="-128"/>
                <a:cs typeface="ＭＳ Ｐゴシック" charset="-128"/>
              </a:rPr>
              <a:t>M x N </a:t>
            </a:r>
            <a:r>
              <a:rPr lang="hu-HU" altLang="hu-HU" sz="1400" dirty="0" err="1">
                <a:solidFill>
                  <a:schemeClr val="accent3">
                    <a:lumMod val="75000"/>
                  </a:schemeClr>
                </a:solidFill>
                <a:latin typeface="+mn-lt"/>
                <a:ea typeface="ＭＳ Ｐゴシック" panose="020B0600070205080204" pitchFamily="34" charset="-128"/>
                <a:cs typeface="ＭＳ Ｐゴシック" charset="-128"/>
              </a:rPr>
              <a:t>Array</a:t>
            </a:r>
            <a:endParaRPr lang="en-US" altLang="hu-HU" sz="1400" dirty="0">
              <a:solidFill>
                <a:schemeClr val="accent3">
                  <a:lumMod val="75000"/>
                </a:schemeClr>
              </a:solidFill>
              <a:latin typeface="+mn-lt"/>
              <a:ea typeface="ＭＳ Ｐゴシック" panose="020B0600070205080204" pitchFamily="34" charset="-128"/>
              <a:cs typeface="ＭＳ Ｐゴシック" charset="-128"/>
            </a:endParaRPr>
          </a:p>
        </p:txBody>
      </p:sp>
      <p:sp>
        <p:nvSpPr>
          <p:cNvPr id="26" name="Szöveg helye 6">
            <a:extLst>
              <a:ext uri="{FF2B5EF4-FFF2-40B4-BE49-F238E27FC236}">
                <a16:creationId xmlns:a16="http://schemas.microsoft.com/office/drawing/2014/main" id="{BF07F431-E509-4E98-B0C3-F6BD345F0167}"/>
              </a:ext>
            </a:extLst>
          </p:cNvPr>
          <p:cNvSpPr txBox="1">
            <a:spLocks/>
          </p:cNvSpPr>
          <p:nvPr/>
        </p:nvSpPr>
        <p:spPr bwMode="auto">
          <a:xfrm>
            <a:off x="692611" y="4033781"/>
            <a:ext cx="1845124" cy="2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hu-HU" altLang="hu-HU" sz="1400" dirty="0" err="1">
                <a:solidFill>
                  <a:srgbClr val="C00000"/>
                </a:solidFill>
                <a:latin typeface="+mn-lt"/>
                <a:ea typeface="ＭＳ Ｐゴシック" panose="020B0600070205080204" pitchFamily="34" charset="-128"/>
                <a:cs typeface="ＭＳ Ｐゴシック" charset="-128"/>
              </a:rPr>
              <a:t>Memory</a:t>
            </a:r>
            <a:r>
              <a:rPr lang="hu-HU" altLang="hu-HU" sz="1400" dirty="0">
                <a:solidFill>
                  <a:srgbClr val="C00000"/>
                </a:solidFill>
                <a:latin typeface="+mn-lt"/>
                <a:ea typeface="ＭＳ Ｐゴシック" panose="020B0600070205080204" pitchFamily="34" charset="-128"/>
                <a:cs typeface="ＭＳ Ｐゴシック" charset="-128"/>
              </a:rPr>
              <a:t> IC</a:t>
            </a:r>
            <a:endParaRPr lang="en-US" altLang="hu-HU" sz="1400" dirty="0">
              <a:solidFill>
                <a:srgbClr val="C00000"/>
              </a:solidFill>
              <a:latin typeface="+mn-lt"/>
              <a:ea typeface="ＭＳ Ｐゴシック" panose="020B0600070205080204" pitchFamily="34" charset="-128"/>
              <a:cs typeface="ＭＳ Ｐゴシック" charset="-128"/>
            </a:endParaRPr>
          </a:p>
        </p:txBody>
      </p:sp>
      <p:sp>
        <p:nvSpPr>
          <p:cNvPr id="27" name="Szöveg helye 6">
            <a:extLst>
              <a:ext uri="{FF2B5EF4-FFF2-40B4-BE49-F238E27FC236}">
                <a16:creationId xmlns:a16="http://schemas.microsoft.com/office/drawing/2014/main" id="{652A5BF9-756A-4636-8065-FE557FD7F682}"/>
              </a:ext>
            </a:extLst>
          </p:cNvPr>
          <p:cNvSpPr txBox="1">
            <a:spLocks/>
          </p:cNvSpPr>
          <p:nvPr/>
        </p:nvSpPr>
        <p:spPr bwMode="auto">
          <a:xfrm>
            <a:off x="2275337" y="1204882"/>
            <a:ext cx="1845124" cy="2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hu-HU" altLang="hu-HU" sz="1400" dirty="0">
                <a:solidFill>
                  <a:schemeClr val="tx2"/>
                </a:solidFill>
                <a:latin typeface="+mn-lt"/>
                <a:ea typeface="ＭＳ Ｐゴシック" panose="020B0600070205080204" pitchFamily="34" charset="-128"/>
                <a:cs typeface="ＭＳ Ｐゴシック" charset="-128"/>
              </a:rPr>
              <a:t>SD </a:t>
            </a:r>
            <a:r>
              <a:rPr lang="hu-HU" altLang="hu-HU" sz="1400" dirty="0" err="1">
                <a:solidFill>
                  <a:schemeClr val="tx2"/>
                </a:solidFill>
                <a:latin typeface="+mn-lt"/>
                <a:ea typeface="ＭＳ Ｐゴシック" panose="020B0600070205080204" pitchFamily="34" charset="-128"/>
                <a:cs typeface="ＭＳ Ｐゴシック" charset="-128"/>
              </a:rPr>
              <a:t>Card</a:t>
            </a:r>
            <a:endParaRPr lang="en-US" altLang="hu-HU" sz="1400" dirty="0">
              <a:solidFill>
                <a:schemeClr val="tx2"/>
              </a:solidFill>
              <a:latin typeface="+mn-lt"/>
              <a:ea typeface="ＭＳ Ｐゴシック" panose="020B0600070205080204" pitchFamily="34" charset="-128"/>
              <a:cs typeface="ＭＳ Ｐゴシック" charset="-128"/>
            </a:endParaRPr>
          </a:p>
        </p:txBody>
      </p:sp>
      <p:sp>
        <p:nvSpPr>
          <p:cNvPr id="28" name="Rectangle 53">
            <a:extLst>
              <a:ext uri="{FF2B5EF4-FFF2-40B4-BE49-F238E27FC236}">
                <a16:creationId xmlns:a16="http://schemas.microsoft.com/office/drawing/2014/main" id="{666F3539-9B36-4E26-80AF-D10BE0E12570}"/>
              </a:ext>
            </a:extLst>
          </p:cNvPr>
          <p:cNvSpPr/>
          <p:nvPr/>
        </p:nvSpPr>
        <p:spPr>
          <a:xfrm>
            <a:off x="6499260" y="4614806"/>
            <a:ext cx="328123" cy="359749"/>
          </a:xfrm>
          <a:prstGeom prst="rect">
            <a:avLst/>
          </a:prstGeom>
          <a:solidFill>
            <a:schemeClr val="tx2">
              <a:lumMod val="60000"/>
              <a:lumOff val="40000"/>
              <a:alpha val="38000"/>
            </a:schemeClr>
          </a:solidFill>
          <a:ln w="38100">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sp>
        <p:nvSpPr>
          <p:cNvPr id="29" name="Rectangle 54">
            <a:extLst>
              <a:ext uri="{FF2B5EF4-FFF2-40B4-BE49-F238E27FC236}">
                <a16:creationId xmlns:a16="http://schemas.microsoft.com/office/drawing/2014/main" id="{33E36C3A-66C5-44CE-85C3-8386CBA9BD13}"/>
              </a:ext>
            </a:extLst>
          </p:cNvPr>
          <p:cNvSpPr/>
          <p:nvPr/>
        </p:nvSpPr>
        <p:spPr>
          <a:xfrm>
            <a:off x="7701052" y="4365809"/>
            <a:ext cx="1313683" cy="1126784"/>
          </a:xfrm>
          <a:prstGeom prst="rect">
            <a:avLst/>
          </a:prstGeom>
          <a:solidFill>
            <a:schemeClr val="tx2">
              <a:lumMod val="60000"/>
              <a:lumOff val="40000"/>
              <a:alpha val="38000"/>
            </a:schemeClr>
          </a:solidFill>
          <a:ln w="38100">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sp>
        <p:nvSpPr>
          <p:cNvPr id="30" name="Szöveg helye 6">
            <a:extLst>
              <a:ext uri="{FF2B5EF4-FFF2-40B4-BE49-F238E27FC236}">
                <a16:creationId xmlns:a16="http://schemas.microsoft.com/office/drawing/2014/main" id="{75D00B92-4D2F-4645-A995-ABAB070CE3FF}"/>
              </a:ext>
            </a:extLst>
          </p:cNvPr>
          <p:cNvSpPr txBox="1">
            <a:spLocks/>
          </p:cNvSpPr>
          <p:nvPr/>
        </p:nvSpPr>
        <p:spPr bwMode="auto">
          <a:xfrm>
            <a:off x="7673218" y="4008073"/>
            <a:ext cx="1196204" cy="37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hu-HU" altLang="hu-HU" sz="1400" dirty="0" err="1">
                <a:solidFill>
                  <a:schemeClr val="tx2">
                    <a:lumMod val="60000"/>
                    <a:lumOff val="40000"/>
                  </a:schemeClr>
                </a:solidFill>
                <a:latin typeface="+mn-lt"/>
                <a:ea typeface="ＭＳ Ｐゴシック" panose="020B0600070205080204" pitchFamily="34" charset="-128"/>
                <a:cs typeface="ＭＳ Ｐゴシック" charset="-128"/>
              </a:rPr>
              <a:t>Cell</a:t>
            </a:r>
            <a:endParaRPr lang="en-US" altLang="hu-HU" sz="1400" dirty="0">
              <a:solidFill>
                <a:schemeClr val="tx2">
                  <a:lumMod val="60000"/>
                  <a:lumOff val="40000"/>
                </a:schemeClr>
              </a:solidFill>
              <a:latin typeface="+mn-lt"/>
              <a:ea typeface="ＭＳ Ｐゴシック" panose="020B0600070205080204" pitchFamily="34" charset="-128"/>
              <a:cs typeface="ＭＳ Ｐゴシック" charset="-128"/>
            </a:endParaRPr>
          </a:p>
        </p:txBody>
      </p:sp>
      <p:cxnSp>
        <p:nvCxnSpPr>
          <p:cNvPr id="31" name="Straight Connector 56">
            <a:extLst>
              <a:ext uri="{FF2B5EF4-FFF2-40B4-BE49-F238E27FC236}">
                <a16:creationId xmlns:a16="http://schemas.microsoft.com/office/drawing/2014/main" id="{3618EEDC-1738-4CC2-89F5-31FC37B1062E}"/>
              </a:ext>
            </a:extLst>
          </p:cNvPr>
          <p:cNvCxnSpPr>
            <a:cxnSpLocks/>
          </p:cNvCxnSpPr>
          <p:nvPr/>
        </p:nvCxnSpPr>
        <p:spPr>
          <a:xfrm>
            <a:off x="6510158" y="4947028"/>
            <a:ext cx="1163060" cy="528773"/>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cxnSp>
        <p:nvCxnSpPr>
          <p:cNvPr id="32" name="Straight Connector 58">
            <a:extLst>
              <a:ext uri="{FF2B5EF4-FFF2-40B4-BE49-F238E27FC236}">
                <a16:creationId xmlns:a16="http://schemas.microsoft.com/office/drawing/2014/main" id="{4F9B4202-6723-4B39-81EF-63C91AE64944}"/>
              </a:ext>
            </a:extLst>
          </p:cNvPr>
          <p:cNvCxnSpPr>
            <a:cxnSpLocks/>
          </p:cNvCxnSpPr>
          <p:nvPr/>
        </p:nvCxnSpPr>
        <p:spPr>
          <a:xfrm flipV="1">
            <a:off x="6499260" y="4357126"/>
            <a:ext cx="1201793" cy="257681"/>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cxnSp>
        <p:nvCxnSpPr>
          <p:cNvPr id="33" name="Straight Connector 63">
            <a:extLst>
              <a:ext uri="{FF2B5EF4-FFF2-40B4-BE49-F238E27FC236}">
                <a16:creationId xmlns:a16="http://schemas.microsoft.com/office/drawing/2014/main" id="{8BE411A4-3603-4C6C-B6EA-C09D366A0A3D}"/>
              </a:ext>
            </a:extLst>
          </p:cNvPr>
          <p:cNvCxnSpPr>
            <a:cxnSpLocks/>
          </p:cNvCxnSpPr>
          <p:nvPr/>
        </p:nvCxnSpPr>
        <p:spPr>
          <a:xfrm>
            <a:off x="6827382" y="4974555"/>
            <a:ext cx="873670" cy="229753"/>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cxnSp>
        <p:nvCxnSpPr>
          <p:cNvPr id="34" name="Straight Connector 66">
            <a:extLst>
              <a:ext uri="{FF2B5EF4-FFF2-40B4-BE49-F238E27FC236}">
                <a16:creationId xmlns:a16="http://schemas.microsoft.com/office/drawing/2014/main" id="{C1D29527-2212-453C-AE97-F2D2B1E5B00F}"/>
              </a:ext>
            </a:extLst>
          </p:cNvPr>
          <p:cNvCxnSpPr>
            <a:cxnSpLocks/>
          </p:cNvCxnSpPr>
          <p:nvPr/>
        </p:nvCxnSpPr>
        <p:spPr>
          <a:xfrm flipV="1">
            <a:off x="6827382" y="4519104"/>
            <a:ext cx="869432" cy="95702"/>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sp>
        <p:nvSpPr>
          <p:cNvPr id="35" name="Szöveg helye 6">
            <a:extLst>
              <a:ext uri="{FF2B5EF4-FFF2-40B4-BE49-F238E27FC236}">
                <a16:creationId xmlns:a16="http://schemas.microsoft.com/office/drawing/2014/main" id="{F16B47A3-99B4-4531-A1F1-38C6662D9276}"/>
              </a:ext>
            </a:extLst>
          </p:cNvPr>
          <p:cNvSpPr txBox="1">
            <a:spLocks/>
          </p:cNvSpPr>
          <p:nvPr/>
        </p:nvSpPr>
        <p:spPr bwMode="auto">
          <a:xfrm>
            <a:off x="4134545" y="959507"/>
            <a:ext cx="1845124" cy="2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hu-HU" altLang="hu-HU" sz="1400" dirty="0" err="1">
                <a:latin typeface="+mn-lt"/>
                <a:ea typeface="ＭＳ Ｐゴシック" panose="020B0600070205080204" pitchFamily="34" charset="-128"/>
                <a:cs typeface="ＭＳ Ｐゴシック" charset="-128"/>
              </a:rPr>
              <a:t>Serial</a:t>
            </a:r>
            <a:r>
              <a:rPr lang="hu-HU" altLang="hu-HU" sz="1400" dirty="0">
                <a:latin typeface="+mn-lt"/>
                <a:ea typeface="ＭＳ Ｐゴシック" panose="020B0600070205080204" pitchFamily="34" charset="-128"/>
                <a:cs typeface="ＭＳ Ｐゴシック" charset="-128"/>
              </a:rPr>
              <a:t> Access</a:t>
            </a:r>
            <a:endParaRPr lang="en-US" altLang="hu-HU" sz="1400" dirty="0">
              <a:latin typeface="+mn-lt"/>
              <a:ea typeface="ＭＳ Ｐゴシック" panose="020B0600070205080204" pitchFamily="34" charset="-128"/>
              <a:cs typeface="ＭＳ Ｐゴシック" charset="-128"/>
            </a:endParaRPr>
          </a:p>
        </p:txBody>
      </p:sp>
      <p:sp>
        <p:nvSpPr>
          <p:cNvPr id="36" name="Szöveg helye 6">
            <a:extLst>
              <a:ext uri="{FF2B5EF4-FFF2-40B4-BE49-F238E27FC236}">
                <a16:creationId xmlns:a16="http://schemas.microsoft.com/office/drawing/2014/main" id="{8559758C-9D33-4F08-A25B-4A0634F66108}"/>
              </a:ext>
            </a:extLst>
          </p:cNvPr>
          <p:cNvSpPr txBox="1">
            <a:spLocks/>
          </p:cNvSpPr>
          <p:nvPr/>
        </p:nvSpPr>
        <p:spPr bwMode="auto">
          <a:xfrm>
            <a:off x="4120461" y="1234052"/>
            <a:ext cx="1845124" cy="2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hu-HU" altLang="hu-HU" sz="1400" dirty="0">
                <a:latin typeface="+mn-lt"/>
                <a:ea typeface="ＭＳ Ｐゴシック" panose="020B0600070205080204" pitchFamily="34" charset="-128"/>
                <a:cs typeface="ＭＳ Ｐゴシック" charset="-128"/>
              </a:rPr>
              <a:t>Parallel Access</a:t>
            </a:r>
            <a:endParaRPr lang="en-US" altLang="hu-HU" sz="1400" dirty="0">
              <a:latin typeface="+mn-lt"/>
              <a:ea typeface="ＭＳ Ｐゴシック" panose="020B0600070205080204" pitchFamily="34" charset="-128"/>
              <a:cs typeface="ＭＳ Ｐゴシック" charset="-128"/>
            </a:endParaRPr>
          </a:p>
        </p:txBody>
      </p:sp>
      <p:cxnSp>
        <p:nvCxnSpPr>
          <p:cNvPr id="37" name="Straight Arrow Connector 61">
            <a:extLst>
              <a:ext uri="{FF2B5EF4-FFF2-40B4-BE49-F238E27FC236}">
                <a16:creationId xmlns:a16="http://schemas.microsoft.com/office/drawing/2014/main" id="{22BA3E79-DF4F-49D8-B960-D9D91CEC4194}"/>
              </a:ext>
            </a:extLst>
          </p:cNvPr>
          <p:cNvCxnSpPr>
            <a:cxnSpLocks/>
          </p:cNvCxnSpPr>
          <p:nvPr/>
        </p:nvCxnSpPr>
        <p:spPr>
          <a:xfrm flipH="1">
            <a:off x="3666224" y="1134206"/>
            <a:ext cx="784895" cy="2158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78">
            <a:extLst>
              <a:ext uri="{FF2B5EF4-FFF2-40B4-BE49-F238E27FC236}">
                <a16:creationId xmlns:a16="http://schemas.microsoft.com/office/drawing/2014/main" id="{BA03851F-CA5C-44FF-A167-31500651785D}"/>
              </a:ext>
            </a:extLst>
          </p:cNvPr>
          <p:cNvCxnSpPr>
            <a:cxnSpLocks/>
          </p:cNvCxnSpPr>
          <p:nvPr/>
        </p:nvCxnSpPr>
        <p:spPr>
          <a:xfrm flipH="1">
            <a:off x="3251339" y="1563732"/>
            <a:ext cx="1570297" cy="16644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9" name="Picture 10" descr="EEPROM vs. Flash">
            <a:extLst>
              <a:ext uri="{FF2B5EF4-FFF2-40B4-BE49-F238E27FC236}">
                <a16:creationId xmlns:a16="http://schemas.microsoft.com/office/drawing/2014/main" id="{33C52530-B0B1-49DC-B510-4E45789E6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454" y="1903595"/>
            <a:ext cx="3420888" cy="165668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86">
            <a:extLst>
              <a:ext uri="{FF2B5EF4-FFF2-40B4-BE49-F238E27FC236}">
                <a16:creationId xmlns:a16="http://schemas.microsoft.com/office/drawing/2014/main" id="{4CAFED4A-AB72-4EDA-8D90-95023553B8A3}"/>
              </a:ext>
            </a:extLst>
          </p:cNvPr>
          <p:cNvSpPr/>
          <p:nvPr/>
        </p:nvSpPr>
        <p:spPr>
          <a:xfrm>
            <a:off x="5124653" y="1840818"/>
            <a:ext cx="3535410" cy="1738457"/>
          </a:xfrm>
          <a:prstGeom prst="rect">
            <a:avLst/>
          </a:prstGeom>
          <a:solidFill>
            <a:schemeClr val="accent1">
              <a:lumMod val="20000"/>
              <a:lumOff val="80000"/>
              <a:alpha val="38000"/>
            </a:schemeClr>
          </a:solidFill>
          <a:ln w="38100">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cxnSp>
        <p:nvCxnSpPr>
          <p:cNvPr id="41" name="Straight Connector 87">
            <a:extLst>
              <a:ext uri="{FF2B5EF4-FFF2-40B4-BE49-F238E27FC236}">
                <a16:creationId xmlns:a16="http://schemas.microsoft.com/office/drawing/2014/main" id="{6959A95A-A36D-4536-A1C7-3F454EB7F5A3}"/>
              </a:ext>
            </a:extLst>
          </p:cNvPr>
          <p:cNvCxnSpPr>
            <a:cxnSpLocks/>
          </p:cNvCxnSpPr>
          <p:nvPr/>
        </p:nvCxnSpPr>
        <p:spPr>
          <a:xfrm>
            <a:off x="8690472" y="1882623"/>
            <a:ext cx="346795" cy="2483186"/>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cxnSp>
        <p:nvCxnSpPr>
          <p:cNvPr id="42" name="Straight Connector 91">
            <a:extLst>
              <a:ext uri="{FF2B5EF4-FFF2-40B4-BE49-F238E27FC236}">
                <a16:creationId xmlns:a16="http://schemas.microsoft.com/office/drawing/2014/main" id="{160E561F-AC05-41A2-8E92-B3A1E51C80C7}"/>
              </a:ext>
            </a:extLst>
          </p:cNvPr>
          <p:cNvCxnSpPr>
            <a:cxnSpLocks/>
            <a:stCxn id="40" idx="2"/>
          </p:cNvCxnSpPr>
          <p:nvPr/>
        </p:nvCxnSpPr>
        <p:spPr>
          <a:xfrm>
            <a:off x="6892358" y="3579275"/>
            <a:ext cx="756316" cy="759955"/>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cxnSp>
        <p:nvCxnSpPr>
          <p:cNvPr id="43" name="Straight Connector 94">
            <a:extLst>
              <a:ext uri="{FF2B5EF4-FFF2-40B4-BE49-F238E27FC236}">
                <a16:creationId xmlns:a16="http://schemas.microsoft.com/office/drawing/2014/main" id="{B79C83F0-199E-4811-9977-A531C416D7A6}"/>
              </a:ext>
            </a:extLst>
          </p:cNvPr>
          <p:cNvCxnSpPr>
            <a:cxnSpLocks/>
          </p:cNvCxnSpPr>
          <p:nvPr/>
        </p:nvCxnSpPr>
        <p:spPr>
          <a:xfrm>
            <a:off x="8660061" y="3579274"/>
            <a:ext cx="132116" cy="759956"/>
          </a:xfrm>
          <a:prstGeom prst="line">
            <a:avLst/>
          </a:prstGeom>
          <a:solidFill>
            <a:schemeClr val="accent2">
              <a:lumMod val="40000"/>
              <a:lumOff val="60000"/>
              <a:alpha val="38000"/>
            </a:schemeClr>
          </a:solidFill>
          <a:ln w="9525">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cxnSp>
      <p:sp>
        <p:nvSpPr>
          <p:cNvPr id="44" name="Rectangle 101">
            <a:extLst>
              <a:ext uri="{FF2B5EF4-FFF2-40B4-BE49-F238E27FC236}">
                <a16:creationId xmlns:a16="http://schemas.microsoft.com/office/drawing/2014/main" id="{B70C4662-599C-4788-93B3-27B8A119DFF3}"/>
              </a:ext>
            </a:extLst>
          </p:cNvPr>
          <p:cNvSpPr/>
          <p:nvPr/>
        </p:nvSpPr>
        <p:spPr>
          <a:xfrm>
            <a:off x="5965586" y="2603214"/>
            <a:ext cx="1437861" cy="893376"/>
          </a:xfrm>
          <a:prstGeom prst="rect">
            <a:avLst/>
          </a:prstGeom>
          <a:solidFill>
            <a:schemeClr val="accent2">
              <a:lumMod val="40000"/>
              <a:lumOff val="60000"/>
              <a:alpha val="38000"/>
            </a:schemeClr>
          </a:solidFill>
          <a:ln w="38100"/>
        </p:spPr>
        <p:style>
          <a:lnRef idx="2">
            <a:schemeClr val="accent2"/>
          </a:lnRef>
          <a:fillRef idx="1">
            <a:schemeClr val="lt1"/>
          </a:fillRef>
          <a:effectRef idx="0">
            <a:schemeClr val="accent2"/>
          </a:effectRef>
          <a:fontRef idx="minor">
            <a:schemeClr val="dk1"/>
          </a:fontRef>
        </p:style>
        <p:txBody>
          <a:bodyPr rtlCol="0" anchor="ctr"/>
          <a:lstStyle>
            <a:defPPr>
              <a:defRPr lang="hu-H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hu-HU"/>
          </a:p>
        </p:txBody>
      </p:sp>
      <p:pic>
        <p:nvPicPr>
          <p:cNvPr id="45" name="Picture 12">
            <a:extLst>
              <a:ext uri="{FF2B5EF4-FFF2-40B4-BE49-F238E27FC236}">
                <a16:creationId xmlns:a16="http://schemas.microsoft.com/office/drawing/2014/main" id="{293D89D4-3745-41D5-88C7-92AD611E8A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8047" y="742263"/>
            <a:ext cx="715657" cy="8991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355">
            <a:extLst>
              <a:ext uri="{FF2B5EF4-FFF2-40B4-BE49-F238E27FC236}">
                <a16:creationId xmlns:a16="http://schemas.microsoft.com/office/drawing/2014/main" id="{A8D9B8F4-5BA1-4328-BCF6-3593BDEC4198}"/>
              </a:ext>
            </a:extLst>
          </p:cNvPr>
          <p:cNvPicPr>
            <a:picLocks noChangeAspect="1"/>
          </p:cNvPicPr>
          <p:nvPr/>
        </p:nvPicPr>
        <p:blipFill>
          <a:blip r:embed="rId8"/>
          <a:stretch>
            <a:fillRect/>
          </a:stretch>
        </p:blipFill>
        <p:spPr>
          <a:xfrm>
            <a:off x="8377974" y="660924"/>
            <a:ext cx="729261" cy="997762"/>
          </a:xfrm>
          <a:prstGeom prst="rect">
            <a:avLst/>
          </a:prstGeom>
        </p:spPr>
      </p:pic>
    </p:spTree>
    <p:extLst>
      <p:ext uri="{BB962C8B-B14F-4D97-AF65-F5344CB8AC3E}">
        <p14:creationId xmlns:p14="http://schemas.microsoft.com/office/powerpoint/2010/main" val="1181697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43</a:t>
            </a:fld>
            <a:endParaRPr lang="hu-HU" altLang="hu-HU"/>
          </a:p>
        </p:txBody>
      </p:sp>
      <p:pic>
        <p:nvPicPr>
          <p:cNvPr id="613378" name="Picture 2" descr="http://images.computerhistory.org/revonline/images/102671129p-03-01.jpg?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4292158"/>
            <a:ext cx="3424204" cy="2014574"/>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1398395" y="3922826"/>
            <a:ext cx="3095784" cy="369332"/>
          </a:xfrm>
          <a:prstGeom prst="rect">
            <a:avLst/>
          </a:prstGeom>
        </p:spPr>
        <p:txBody>
          <a:bodyPr wrap="none">
            <a:spAutoFit/>
          </a:bodyPr>
          <a:lstStyle/>
          <a:p>
            <a:r>
              <a:rPr lang="hu-HU">
                <a:solidFill>
                  <a:srgbClr val="000000"/>
                </a:solidFill>
                <a:latin typeface="Lucida Grande"/>
              </a:rPr>
              <a:t>32K-bit EPROM, AMD, 1980</a:t>
            </a:r>
            <a:endParaRPr lang="hu-HU"/>
          </a:p>
        </p:txBody>
      </p:sp>
    </p:spTree>
    <p:extLst>
      <p:ext uri="{BB962C8B-B14F-4D97-AF65-F5344CB8AC3E}">
        <p14:creationId xmlns:p14="http://schemas.microsoft.com/office/powerpoint/2010/main" val="1388881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44</a:t>
            </a:fld>
            <a:endParaRPr lang="hu-HU" altLang="hu-HU"/>
          </a:p>
        </p:txBody>
      </p:sp>
      <p:sp>
        <p:nvSpPr>
          <p:cNvPr id="4" name="Szövegdoboz 3"/>
          <p:cNvSpPr txBox="1"/>
          <p:nvPr/>
        </p:nvSpPr>
        <p:spPr>
          <a:xfrm>
            <a:off x="642024" y="262646"/>
            <a:ext cx="8235275" cy="400110"/>
          </a:xfrm>
          <a:prstGeom prst="rect">
            <a:avLst/>
          </a:prstGeom>
          <a:noFill/>
        </p:spPr>
        <p:txBody>
          <a:bodyPr wrap="square" rtlCol="0">
            <a:spAutoFit/>
          </a:bodyPr>
          <a:lstStyle/>
          <a:p>
            <a:r>
              <a:rPr lang="hu-HU" sz="2000" b="1" dirty="0" smtClean="0">
                <a:solidFill>
                  <a:srgbClr val="C00000"/>
                </a:solidFill>
              </a:rPr>
              <a:t>Memória kártya történet: a mindent átfogó </a:t>
            </a:r>
            <a:r>
              <a:rPr lang="hu-HU" sz="2000" b="1" dirty="0" err="1" smtClean="0">
                <a:solidFill>
                  <a:srgbClr val="C00000"/>
                </a:solidFill>
              </a:rPr>
              <a:t>digitalizáció</a:t>
            </a:r>
            <a:r>
              <a:rPr lang="hu-HU" sz="2000" b="1" dirty="0" smtClean="0">
                <a:solidFill>
                  <a:srgbClr val="C00000"/>
                </a:solidFill>
              </a:rPr>
              <a:t> kulcsa</a:t>
            </a:r>
            <a:endParaRPr lang="hu-HU" sz="2000" b="1" dirty="0">
              <a:solidFill>
                <a:srgbClr val="C00000"/>
              </a:solidFill>
            </a:endParaRPr>
          </a:p>
        </p:txBody>
      </p:sp>
      <p:sp>
        <p:nvSpPr>
          <p:cNvPr id="5" name="Téglalap 4"/>
          <p:cNvSpPr/>
          <p:nvPr/>
        </p:nvSpPr>
        <p:spPr>
          <a:xfrm>
            <a:off x="1108953" y="785866"/>
            <a:ext cx="7091464" cy="923330"/>
          </a:xfrm>
          <a:prstGeom prst="rect">
            <a:avLst/>
          </a:prstGeom>
        </p:spPr>
        <p:txBody>
          <a:bodyPr wrap="square">
            <a:spAutoFit/>
          </a:bodyPr>
          <a:lstStyle/>
          <a:p>
            <a:r>
              <a:rPr lang="en-US" dirty="0" smtClean="0">
                <a:solidFill>
                  <a:srgbClr val="1A2E38"/>
                </a:solidFill>
                <a:latin typeface="Open Sans"/>
              </a:rPr>
              <a:t>1980: Toshiba</a:t>
            </a:r>
            <a:r>
              <a:rPr lang="hu-HU" dirty="0" smtClean="0">
                <a:solidFill>
                  <a:srgbClr val="1A2E38"/>
                </a:solidFill>
                <a:latin typeface="Open Sans"/>
              </a:rPr>
              <a:t>,</a:t>
            </a:r>
            <a:r>
              <a:rPr lang="en-US" dirty="0">
                <a:solidFill>
                  <a:srgbClr val="1A2E38"/>
                </a:solidFill>
                <a:latin typeface="Open Sans"/>
              </a:rPr>
              <a:t> NOR-type </a:t>
            </a:r>
            <a:r>
              <a:rPr lang="hu-HU" dirty="0" smtClean="0">
                <a:solidFill>
                  <a:srgbClr val="1A2E38"/>
                </a:solidFill>
                <a:latin typeface="Open Sans"/>
              </a:rPr>
              <a:t>„</a:t>
            </a:r>
            <a:r>
              <a:rPr lang="en-US" dirty="0" smtClean="0">
                <a:solidFill>
                  <a:srgbClr val="1A2E38"/>
                </a:solidFill>
                <a:latin typeface="Open Sans"/>
              </a:rPr>
              <a:t>flash memory</a:t>
            </a:r>
            <a:r>
              <a:rPr lang="hu-HU" dirty="0" smtClean="0">
                <a:solidFill>
                  <a:srgbClr val="1A2E38"/>
                </a:solidFill>
                <a:latin typeface="Open Sans"/>
              </a:rPr>
              <a:t>”,</a:t>
            </a:r>
            <a:r>
              <a:rPr lang="en-US" dirty="0" smtClean="0">
                <a:solidFill>
                  <a:srgbClr val="1A2E38"/>
                </a:solidFill>
                <a:latin typeface="Open Sans"/>
              </a:rPr>
              <a:t> </a:t>
            </a:r>
            <a:r>
              <a:rPr lang="en-US" dirty="0">
                <a:solidFill>
                  <a:srgbClr val="1A2E38"/>
                </a:solidFill>
                <a:latin typeface="Open Sans"/>
              </a:rPr>
              <a:t>EEPROM </a:t>
            </a:r>
            <a:endParaRPr lang="hu-HU" dirty="0" smtClean="0">
              <a:solidFill>
                <a:srgbClr val="1A2E38"/>
              </a:solidFill>
              <a:latin typeface="Open Sans"/>
            </a:endParaRPr>
          </a:p>
          <a:p>
            <a:r>
              <a:rPr lang="en-US" dirty="0" smtClean="0">
                <a:solidFill>
                  <a:srgbClr val="1A2E38"/>
                </a:solidFill>
                <a:latin typeface="Open Sans"/>
              </a:rPr>
              <a:t>1984</a:t>
            </a:r>
            <a:r>
              <a:rPr lang="hu-HU" dirty="0" smtClean="0">
                <a:solidFill>
                  <a:srgbClr val="1A2E38"/>
                </a:solidFill>
                <a:latin typeface="Open Sans"/>
              </a:rPr>
              <a:t>: piacra kerül</a:t>
            </a:r>
          </a:p>
          <a:p>
            <a:r>
              <a:rPr lang="en-US" dirty="0" smtClean="0"/>
              <a:t>1991</a:t>
            </a:r>
            <a:r>
              <a:rPr lang="hu-HU" dirty="0" smtClean="0"/>
              <a:t>:</a:t>
            </a:r>
            <a:r>
              <a:rPr lang="en-US" dirty="0" smtClean="0"/>
              <a:t> NAND-type </a:t>
            </a:r>
            <a:r>
              <a:rPr lang="en-US" dirty="0"/>
              <a:t>flash memory </a:t>
            </a:r>
            <a:endParaRPr lang="hu-HU" dirty="0">
              <a:solidFill>
                <a:srgbClr val="1A2E38"/>
              </a:solidFill>
              <a:latin typeface="Open Sans"/>
            </a:endParaRPr>
          </a:p>
        </p:txBody>
      </p:sp>
      <p:pic>
        <p:nvPicPr>
          <p:cNvPr id="610306" name="Picture 2" descr="types of nand flash memo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1302" y="1069108"/>
            <a:ext cx="3565998" cy="2377332"/>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1108953" y="1709196"/>
            <a:ext cx="4708187" cy="3139321"/>
          </a:xfrm>
          <a:prstGeom prst="rect">
            <a:avLst/>
          </a:prstGeom>
        </p:spPr>
        <p:txBody>
          <a:bodyPr wrap="square">
            <a:spAutoFit/>
          </a:bodyPr>
          <a:lstStyle/>
          <a:p>
            <a:r>
              <a:rPr lang="en-US" dirty="0">
                <a:solidFill>
                  <a:srgbClr val="1A2E38"/>
                </a:solidFill>
                <a:latin typeface="Open Sans"/>
              </a:rPr>
              <a:t>1995: </a:t>
            </a:r>
            <a:r>
              <a:rPr lang="en-US" dirty="0" err="1">
                <a:solidFill>
                  <a:srgbClr val="1A2E38"/>
                </a:solidFill>
                <a:latin typeface="Open Sans"/>
              </a:rPr>
              <a:t>SmartMedia</a:t>
            </a:r>
            <a:r>
              <a:rPr lang="en-US" dirty="0">
                <a:solidFill>
                  <a:srgbClr val="1A2E38"/>
                </a:solidFill>
                <a:latin typeface="Open Sans"/>
              </a:rPr>
              <a:t> Card (SM/SMC) </a:t>
            </a:r>
            <a:r>
              <a:rPr lang="en-US" dirty="0" smtClean="0">
                <a:solidFill>
                  <a:srgbClr val="1A2E38"/>
                </a:solidFill>
                <a:latin typeface="Open Sans"/>
              </a:rPr>
              <a:t>NAND-based </a:t>
            </a:r>
            <a:r>
              <a:rPr lang="en-US" dirty="0">
                <a:solidFill>
                  <a:srgbClr val="1A2E38"/>
                </a:solidFill>
                <a:latin typeface="Open Sans"/>
              </a:rPr>
              <a:t>flash memory </a:t>
            </a:r>
            <a:r>
              <a:rPr lang="en-US" dirty="0" smtClean="0">
                <a:solidFill>
                  <a:srgbClr val="1A2E38"/>
                </a:solidFill>
                <a:latin typeface="Open Sans"/>
              </a:rPr>
              <a:t>card</a:t>
            </a:r>
            <a:endParaRPr lang="hu-HU" dirty="0" smtClean="0">
              <a:solidFill>
                <a:srgbClr val="1A2E38"/>
              </a:solidFill>
              <a:latin typeface="Open Sans"/>
            </a:endParaRPr>
          </a:p>
          <a:p>
            <a:r>
              <a:rPr lang="hu-HU" dirty="0"/>
              <a:t>1997: </a:t>
            </a:r>
            <a:r>
              <a:rPr lang="hu-HU" dirty="0" err="1"/>
              <a:t>Multimedia</a:t>
            </a:r>
            <a:r>
              <a:rPr lang="hu-HU" dirty="0"/>
              <a:t> </a:t>
            </a:r>
            <a:r>
              <a:rPr lang="hu-HU" dirty="0" err="1"/>
              <a:t>Card</a:t>
            </a:r>
            <a:r>
              <a:rPr lang="hu-HU" dirty="0"/>
              <a:t> (MMC</a:t>
            </a:r>
            <a:r>
              <a:rPr lang="hu-HU" dirty="0" smtClean="0"/>
              <a:t>)</a:t>
            </a:r>
          </a:p>
          <a:p>
            <a:r>
              <a:rPr lang="hu-HU" dirty="0"/>
              <a:t>1998: </a:t>
            </a:r>
            <a:r>
              <a:rPr lang="hu-HU" dirty="0" err="1"/>
              <a:t>Memory</a:t>
            </a:r>
            <a:r>
              <a:rPr lang="hu-HU" dirty="0"/>
              <a:t> </a:t>
            </a:r>
            <a:r>
              <a:rPr lang="hu-HU" dirty="0" err="1"/>
              <a:t>Stick</a:t>
            </a:r>
            <a:r>
              <a:rPr lang="hu-HU" dirty="0"/>
              <a:t> (MS)</a:t>
            </a:r>
            <a:r>
              <a:rPr lang="hu-HU" dirty="0" smtClean="0"/>
              <a:t> </a:t>
            </a:r>
          </a:p>
          <a:p>
            <a:r>
              <a:rPr lang="en-US" dirty="0"/>
              <a:t>1999: Secure Digital card (SD)  </a:t>
            </a:r>
            <a:r>
              <a:rPr lang="en-US" dirty="0">
                <a:solidFill>
                  <a:srgbClr val="1A2E38"/>
                </a:solidFill>
                <a:latin typeface="Open Sans"/>
              </a:rPr>
              <a:t> </a:t>
            </a:r>
            <a:endParaRPr lang="hu-HU" dirty="0" smtClean="0">
              <a:solidFill>
                <a:srgbClr val="1A2E38"/>
              </a:solidFill>
              <a:latin typeface="Open Sans"/>
            </a:endParaRPr>
          </a:p>
          <a:p>
            <a:r>
              <a:rPr lang="en-US" dirty="0"/>
              <a:t>2000: USB (Universal Serial Bus</a:t>
            </a:r>
            <a:r>
              <a:rPr lang="en-US" dirty="0" smtClean="0"/>
              <a:t>)</a:t>
            </a:r>
            <a:endParaRPr lang="hu-HU" dirty="0" smtClean="0"/>
          </a:p>
          <a:p>
            <a:r>
              <a:rPr lang="en-US" dirty="0"/>
              <a:t>2010: </a:t>
            </a:r>
            <a:r>
              <a:rPr lang="en-US" dirty="0" smtClean="0"/>
              <a:t>SDXC </a:t>
            </a:r>
            <a:r>
              <a:rPr lang="en-US" dirty="0"/>
              <a:t>(Secure Digital Extended Capacity</a:t>
            </a:r>
            <a:r>
              <a:rPr lang="en-US" dirty="0" smtClean="0"/>
              <a:t>)</a:t>
            </a:r>
            <a:r>
              <a:rPr lang="hu-HU" dirty="0" smtClean="0"/>
              <a:t> 1 TB</a:t>
            </a:r>
            <a:r>
              <a:rPr lang="en-US" dirty="0"/>
              <a:t> </a:t>
            </a:r>
            <a:endParaRPr lang="hu-HU" dirty="0" smtClean="0"/>
          </a:p>
          <a:p>
            <a:r>
              <a:rPr lang="hu-HU" dirty="0"/>
              <a:t>2016: </a:t>
            </a:r>
            <a:r>
              <a:rPr lang="hu-HU" dirty="0" err="1"/>
              <a:t>Universal</a:t>
            </a:r>
            <a:r>
              <a:rPr lang="hu-HU" dirty="0"/>
              <a:t> </a:t>
            </a:r>
            <a:r>
              <a:rPr lang="hu-HU" dirty="0" err="1"/>
              <a:t>Flash</a:t>
            </a:r>
            <a:r>
              <a:rPr lang="hu-HU" dirty="0"/>
              <a:t> Storage (UFS) </a:t>
            </a:r>
            <a:r>
              <a:rPr lang="hu-HU" dirty="0" err="1"/>
              <a:t>from</a:t>
            </a:r>
            <a:r>
              <a:rPr lang="hu-HU" dirty="0"/>
              <a:t> </a:t>
            </a:r>
            <a:r>
              <a:rPr lang="hu-HU" dirty="0" smtClean="0"/>
              <a:t>Samsung</a:t>
            </a:r>
          </a:p>
          <a:p>
            <a:r>
              <a:rPr lang="hu-HU" dirty="0" smtClean="0"/>
              <a:t>Irány: 128 TB</a:t>
            </a:r>
            <a:endParaRPr lang="hu-HU" dirty="0"/>
          </a:p>
        </p:txBody>
      </p:sp>
      <p:pic>
        <p:nvPicPr>
          <p:cNvPr id="8"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68724" y="3192559"/>
            <a:ext cx="1857922" cy="280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224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Tartalom helye 3" descr="Neikei_Presentation_2009_Tahir_Ghani.pdf (SECURED) - Adobe Reader"/>
          <p:cNvPicPr>
            <a:picLocks noGrp="1" noChangeAspect="1"/>
          </p:cNvPicPr>
          <p:nvPr>
            <p:ph idx="1"/>
          </p:nvPr>
        </p:nvPicPr>
        <p:blipFill>
          <a:blip r:embed="rId2"/>
          <a:srcRect/>
          <a:stretch>
            <a:fillRect/>
          </a:stretch>
        </p:blipFill>
        <p:spPr>
          <a:xfrm>
            <a:off x="555625" y="12700"/>
            <a:ext cx="8429625" cy="6324600"/>
          </a:xfrm>
        </p:spPr>
      </p:pic>
      <p:cxnSp>
        <p:nvCxnSpPr>
          <p:cNvPr id="226306" name="Egyenes összekötő 4"/>
          <p:cNvCxnSpPr>
            <a:cxnSpLocks noChangeShapeType="1"/>
          </p:cNvCxnSpPr>
          <p:nvPr/>
        </p:nvCxnSpPr>
        <p:spPr bwMode="auto">
          <a:xfrm>
            <a:off x="3563938" y="1081088"/>
            <a:ext cx="0" cy="863600"/>
          </a:xfrm>
          <a:prstGeom prst="line">
            <a:avLst/>
          </a:prstGeom>
          <a:noFill/>
          <a:ln w="60325" algn="ctr">
            <a:solidFill>
              <a:srgbClr val="C00000"/>
            </a:solidFill>
            <a:round/>
            <a:headEnd/>
            <a:tailEnd/>
          </a:ln>
        </p:spPr>
      </p:cxnSp>
      <p:cxnSp>
        <p:nvCxnSpPr>
          <p:cNvPr id="226307" name="Egyenes összekötő nyíllal 6"/>
          <p:cNvCxnSpPr>
            <a:cxnSpLocks noChangeShapeType="1"/>
          </p:cNvCxnSpPr>
          <p:nvPr/>
        </p:nvCxnSpPr>
        <p:spPr bwMode="auto">
          <a:xfrm>
            <a:off x="3563938" y="1268413"/>
            <a:ext cx="3384550" cy="0"/>
          </a:xfrm>
          <a:prstGeom prst="straightConnector1">
            <a:avLst/>
          </a:prstGeom>
          <a:noFill/>
          <a:ln w="60325" algn="ctr">
            <a:solidFill>
              <a:srgbClr val="C00000"/>
            </a:solidFill>
            <a:round/>
            <a:headEnd/>
            <a:tailEnd type="arrow" w="med" len="med"/>
          </a:ln>
        </p:spPr>
      </p:cxnSp>
      <p:sp>
        <p:nvSpPr>
          <p:cNvPr id="8" name="Szövegdoboz 7"/>
          <p:cNvSpPr txBox="1"/>
          <p:nvPr/>
        </p:nvSpPr>
        <p:spPr>
          <a:xfrm>
            <a:off x="3527425" y="1311275"/>
            <a:ext cx="1404938" cy="461963"/>
          </a:xfrm>
          <a:prstGeom prst="rect">
            <a:avLst/>
          </a:prstGeom>
          <a:noFill/>
        </p:spPr>
        <p:txBody>
          <a:bodyPr>
            <a:spAutoFit/>
          </a:bodyPr>
          <a:lstStyle/>
          <a:p>
            <a:pPr eaLnBrk="0" hangingPunct="0">
              <a:lnSpc>
                <a:spcPct val="85000"/>
              </a:lnSpc>
              <a:spcBef>
                <a:spcPct val="25000"/>
              </a:spcBef>
              <a:buClr>
                <a:srgbClr val="000000"/>
              </a:buClr>
              <a:buSzPct val="100000"/>
              <a:buFont typeface="Times New Roman" panose="02020603050405020304" pitchFamily="18" charset="0"/>
              <a:buNone/>
              <a:defRPr/>
            </a:pPr>
            <a:r>
              <a:rPr lang="hu-HU" b="1" dirty="0">
                <a:solidFill>
                  <a:srgbClr val="C00000"/>
                </a:solidFill>
                <a:latin typeface="+mn-lt"/>
                <a:cs typeface="+mn-cs"/>
              </a:rPr>
              <a:t>CMOS</a:t>
            </a:r>
          </a:p>
        </p:txBody>
      </p:sp>
      <p:sp>
        <p:nvSpPr>
          <p:cNvPr id="226309" name="Téglalap 9"/>
          <p:cNvSpPr>
            <a:spLocks noChangeArrowheads="1"/>
          </p:cNvSpPr>
          <p:nvPr/>
        </p:nvSpPr>
        <p:spPr bwMode="auto">
          <a:xfrm>
            <a:off x="1730375" y="1336675"/>
            <a:ext cx="1108075" cy="461963"/>
          </a:xfrm>
          <a:prstGeom prst="rect">
            <a:avLst/>
          </a:prstGeom>
          <a:noFill/>
          <a:ln w="9525">
            <a:noFill/>
            <a:miter lim="800000"/>
            <a:headEnd/>
            <a:tailEnd/>
          </a:ln>
        </p:spPr>
        <p:txBody>
          <a:bodyPr wrap="none">
            <a:spAutoFit/>
          </a:bodyPr>
          <a:lstStyle/>
          <a:p>
            <a:pPr eaLnBrk="0" hangingPunct="0">
              <a:lnSpc>
                <a:spcPct val="85000"/>
              </a:lnSpc>
              <a:spcBef>
                <a:spcPct val="25000"/>
              </a:spcBef>
              <a:buClr>
                <a:srgbClr val="000000"/>
              </a:buClr>
              <a:buSzPct val="100000"/>
              <a:buFont typeface="Times New Roman" pitchFamily="18" charset="0"/>
              <a:buNone/>
            </a:pPr>
            <a:r>
              <a:rPr lang="hu-HU" altLang="hu-HU" b="1">
                <a:solidFill>
                  <a:srgbClr val="00B050"/>
                </a:solidFill>
              </a:rPr>
              <a:t>NMOS</a:t>
            </a:r>
          </a:p>
        </p:txBody>
      </p:sp>
      <p:sp>
        <p:nvSpPr>
          <p:cNvPr id="3" name="TextBox 2"/>
          <p:cNvSpPr txBox="1"/>
          <p:nvPr/>
        </p:nvSpPr>
        <p:spPr>
          <a:xfrm>
            <a:off x="5048250" y="3357563"/>
            <a:ext cx="1223963" cy="338137"/>
          </a:xfrm>
          <a:prstGeom prst="rect">
            <a:avLst/>
          </a:prstGeom>
          <a:noFill/>
        </p:spPr>
        <p:txBody>
          <a:bodyPr>
            <a:spAutoFit/>
          </a:bodyPr>
          <a:lstStyle/>
          <a:p>
            <a:pPr eaLnBrk="0" hangingPunct="0">
              <a:lnSpc>
                <a:spcPct val="85000"/>
              </a:lnSpc>
              <a:spcBef>
                <a:spcPct val="25000"/>
              </a:spcBef>
              <a:buClr>
                <a:srgbClr val="000000"/>
              </a:buClr>
              <a:buSzPct val="100000"/>
              <a:buFont typeface="Times New Roman" panose="02020603050405020304" pitchFamily="18" charset="0"/>
              <a:buNone/>
              <a:defRPr/>
            </a:pPr>
            <a:r>
              <a:rPr lang="hu-HU" sz="1600" dirty="0">
                <a:solidFill>
                  <a:srgbClr val="FF0000"/>
                </a:solidFill>
                <a:latin typeface="+mj-lt"/>
                <a:cs typeface="+mn-cs"/>
              </a:rPr>
              <a:t>copper</a:t>
            </a:r>
          </a:p>
        </p:txBody>
      </p:sp>
      <p:sp>
        <p:nvSpPr>
          <p:cNvPr id="226311" name="Téglalap 1"/>
          <p:cNvSpPr>
            <a:spLocks noChangeArrowheads="1"/>
          </p:cNvSpPr>
          <p:nvPr/>
        </p:nvSpPr>
        <p:spPr bwMode="auto">
          <a:xfrm>
            <a:off x="1036638" y="4122738"/>
            <a:ext cx="863600" cy="327025"/>
          </a:xfrm>
          <a:prstGeom prst="rect">
            <a:avLst/>
          </a:prstGeom>
          <a:noFill/>
          <a:ln w="9525">
            <a:noFill/>
            <a:miter lim="800000"/>
            <a:headEnd/>
            <a:tailEnd/>
          </a:ln>
        </p:spPr>
        <p:txBody>
          <a:bodyPr wrap="none">
            <a:spAutoFit/>
          </a:bodyPr>
          <a:lstStyle/>
          <a:p>
            <a:pPr eaLnBrk="0" hangingPunct="0">
              <a:lnSpc>
                <a:spcPct val="85000"/>
              </a:lnSpc>
              <a:spcBef>
                <a:spcPct val="25000"/>
              </a:spcBef>
              <a:buClr>
                <a:srgbClr val="000000"/>
              </a:buClr>
              <a:buSzPct val="100000"/>
              <a:buFont typeface="Times New Roman" pitchFamily="18" charset="0"/>
              <a:buNone/>
            </a:pPr>
            <a:r>
              <a:rPr lang="hu-HU" altLang="hu-HU" b="1">
                <a:solidFill>
                  <a:srgbClr val="FF0000"/>
                </a:solidFill>
              </a:rPr>
              <a:t>PMOS</a:t>
            </a:r>
          </a:p>
        </p:txBody>
      </p:sp>
      <p:sp>
        <p:nvSpPr>
          <p:cNvPr id="226312" name="Téglalap 3"/>
          <p:cNvSpPr>
            <a:spLocks noChangeArrowheads="1"/>
          </p:cNvSpPr>
          <p:nvPr/>
        </p:nvSpPr>
        <p:spPr bwMode="auto">
          <a:xfrm rot="-5400000">
            <a:off x="3905250" y="1481138"/>
            <a:ext cx="1728787" cy="8250238"/>
          </a:xfrm>
          <a:prstGeom prst="rect">
            <a:avLst/>
          </a:prstGeom>
          <a:solidFill>
            <a:schemeClr val="accent1"/>
          </a:solidFill>
          <a:ln w="9525">
            <a:noFill/>
            <a:miter lim="800000"/>
            <a:headEnd/>
            <a:tailEnd/>
          </a:ln>
        </p:spPr>
        <p:txBody>
          <a:bodyPr>
            <a:spAutoFit/>
          </a:bodyPr>
          <a:lstStyle/>
          <a:p>
            <a:pPr eaLnBrk="0" hangingPunct="0">
              <a:lnSpc>
                <a:spcPct val="85000"/>
              </a:lnSpc>
              <a:spcBef>
                <a:spcPct val="25000"/>
              </a:spcBef>
            </a:pPr>
            <a:endParaRPr lang="hu-HU">
              <a:solidFill>
                <a:srgbClr val="202122"/>
              </a:solidFill>
              <a:hlinkClick r:id=""/>
            </a:endParaRPr>
          </a:p>
          <a:p>
            <a:pPr eaLnBrk="0" hangingPunct="0">
              <a:lnSpc>
                <a:spcPct val="85000"/>
              </a:lnSpc>
              <a:spcBef>
                <a:spcPct val="25000"/>
              </a:spcBef>
            </a:pPr>
            <a:endParaRPr lang="hu-HU">
              <a:solidFill>
                <a:srgbClr val="202122"/>
              </a:solidFill>
              <a:hlinkClick r:id=""/>
            </a:endParaRPr>
          </a:p>
          <a:p>
            <a:pPr eaLnBrk="0" hangingPunct="0">
              <a:lnSpc>
                <a:spcPct val="85000"/>
              </a:lnSpc>
              <a:spcBef>
                <a:spcPct val="25000"/>
              </a:spcBef>
            </a:pPr>
            <a:r>
              <a:rPr lang="el-GR">
                <a:solidFill>
                  <a:srgbClr val="202122"/>
                </a:solidFill>
                <a:hlinkClick r:id="rId3" tooltip="20 μm process"/>
              </a:rPr>
              <a:t>20 μ</a:t>
            </a:r>
            <a:r>
              <a:rPr lang="hu-HU">
                <a:solidFill>
                  <a:srgbClr val="202122"/>
                </a:solidFill>
                <a:hlinkClick r:id="rId3" tooltip="20 μm process"/>
              </a:rPr>
              <a:t>m</a:t>
            </a:r>
            <a:r>
              <a:rPr lang="hu-HU">
                <a:solidFill>
                  <a:srgbClr val="202122"/>
                </a:solidFill>
              </a:rPr>
              <a:t> – 1968</a:t>
            </a:r>
          </a:p>
          <a:p>
            <a:pPr eaLnBrk="0" hangingPunct="0">
              <a:lnSpc>
                <a:spcPct val="85000"/>
              </a:lnSpc>
              <a:spcBef>
                <a:spcPct val="25000"/>
              </a:spcBef>
            </a:pPr>
            <a:r>
              <a:rPr lang="hu-HU">
                <a:solidFill>
                  <a:srgbClr val="202122"/>
                </a:solidFill>
                <a:hlinkClick r:id="rId4" tooltip="10 μm process"/>
              </a:rPr>
              <a:t>10 </a:t>
            </a:r>
            <a:r>
              <a:rPr lang="el-GR">
                <a:solidFill>
                  <a:srgbClr val="202122"/>
                </a:solidFill>
                <a:hlinkClick r:id="rId4" tooltip="10 μm process"/>
              </a:rPr>
              <a:t>μ</a:t>
            </a:r>
            <a:r>
              <a:rPr lang="hu-HU">
                <a:solidFill>
                  <a:srgbClr val="202122"/>
                </a:solidFill>
                <a:hlinkClick r:id="rId4" tooltip="10 μm process"/>
              </a:rPr>
              <a:t>m</a:t>
            </a:r>
            <a:r>
              <a:rPr lang="hu-HU">
                <a:solidFill>
                  <a:srgbClr val="202122"/>
                </a:solidFill>
              </a:rPr>
              <a:t> – 1971</a:t>
            </a:r>
          </a:p>
          <a:p>
            <a:pPr eaLnBrk="0" hangingPunct="0">
              <a:lnSpc>
                <a:spcPct val="85000"/>
              </a:lnSpc>
              <a:spcBef>
                <a:spcPct val="25000"/>
              </a:spcBef>
            </a:pPr>
            <a:r>
              <a:rPr lang="hu-HU">
                <a:solidFill>
                  <a:srgbClr val="202122"/>
                </a:solidFill>
                <a:hlinkClick r:id="rId5" tooltip="6 μm process"/>
              </a:rPr>
              <a:t>6 </a:t>
            </a:r>
            <a:r>
              <a:rPr lang="el-GR">
                <a:solidFill>
                  <a:srgbClr val="202122"/>
                </a:solidFill>
                <a:hlinkClick r:id="rId5" tooltip="6 μm process"/>
              </a:rPr>
              <a:t>μ</a:t>
            </a:r>
            <a:r>
              <a:rPr lang="hu-HU">
                <a:solidFill>
                  <a:srgbClr val="202122"/>
                </a:solidFill>
                <a:hlinkClick r:id="rId5" tooltip="6 μm process"/>
              </a:rPr>
              <a:t>m</a:t>
            </a:r>
            <a:r>
              <a:rPr lang="hu-HU">
                <a:solidFill>
                  <a:srgbClr val="202122"/>
                </a:solidFill>
              </a:rPr>
              <a:t> – 1974</a:t>
            </a:r>
          </a:p>
          <a:p>
            <a:pPr eaLnBrk="0" hangingPunct="0">
              <a:lnSpc>
                <a:spcPct val="85000"/>
              </a:lnSpc>
              <a:spcBef>
                <a:spcPct val="25000"/>
              </a:spcBef>
            </a:pPr>
            <a:r>
              <a:rPr lang="hu-HU">
                <a:solidFill>
                  <a:srgbClr val="202122"/>
                </a:solidFill>
                <a:hlinkClick r:id="rId6" tooltip="3 μm process"/>
              </a:rPr>
              <a:t>3 </a:t>
            </a:r>
            <a:r>
              <a:rPr lang="el-GR">
                <a:solidFill>
                  <a:srgbClr val="202122"/>
                </a:solidFill>
                <a:hlinkClick r:id="rId6" tooltip="3 μm process"/>
              </a:rPr>
              <a:t>μ</a:t>
            </a:r>
            <a:r>
              <a:rPr lang="hu-HU">
                <a:solidFill>
                  <a:srgbClr val="202122"/>
                </a:solidFill>
                <a:hlinkClick r:id="rId6" tooltip="3 μm process"/>
              </a:rPr>
              <a:t>m</a:t>
            </a:r>
            <a:r>
              <a:rPr lang="hu-HU">
                <a:solidFill>
                  <a:srgbClr val="202122"/>
                </a:solidFill>
              </a:rPr>
              <a:t> – 1977</a:t>
            </a:r>
          </a:p>
          <a:p>
            <a:pPr eaLnBrk="0" hangingPunct="0">
              <a:lnSpc>
                <a:spcPct val="85000"/>
              </a:lnSpc>
              <a:spcBef>
                <a:spcPct val="25000"/>
              </a:spcBef>
            </a:pPr>
            <a:r>
              <a:rPr lang="hu-HU">
                <a:solidFill>
                  <a:srgbClr val="202122"/>
                </a:solidFill>
              </a:rPr>
              <a:t> </a:t>
            </a:r>
            <a:r>
              <a:rPr lang="hu-HU">
                <a:solidFill>
                  <a:srgbClr val="202122"/>
                </a:solidFill>
                <a:hlinkClick r:id="rId7" tooltip="1.5 μm process"/>
              </a:rPr>
              <a:t>1.5 </a:t>
            </a:r>
            <a:r>
              <a:rPr lang="el-GR">
                <a:solidFill>
                  <a:srgbClr val="202122"/>
                </a:solidFill>
                <a:hlinkClick r:id="rId7" tooltip="1.5 μm process"/>
              </a:rPr>
              <a:t>μ</a:t>
            </a:r>
            <a:r>
              <a:rPr lang="hu-HU">
                <a:solidFill>
                  <a:srgbClr val="202122"/>
                </a:solidFill>
                <a:hlinkClick r:id="rId7" tooltip="1.5 μm process"/>
              </a:rPr>
              <a:t>m</a:t>
            </a:r>
            <a:r>
              <a:rPr lang="hu-HU">
                <a:solidFill>
                  <a:srgbClr val="202122"/>
                </a:solidFill>
              </a:rPr>
              <a:t> – 1981</a:t>
            </a:r>
          </a:p>
          <a:p>
            <a:pPr eaLnBrk="0" hangingPunct="0">
              <a:lnSpc>
                <a:spcPct val="85000"/>
              </a:lnSpc>
              <a:spcBef>
                <a:spcPct val="25000"/>
              </a:spcBef>
            </a:pPr>
            <a:r>
              <a:rPr lang="hu-HU">
                <a:solidFill>
                  <a:srgbClr val="202122"/>
                </a:solidFill>
                <a:hlinkClick r:id="rId8" tooltip="1 μm process"/>
              </a:rPr>
              <a:t>1 </a:t>
            </a:r>
            <a:r>
              <a:rPr lang="el-GR">
                <a:solidFill>
                  <a:srgbClr val="202122"/>
                </a:solidFill>
                <a:hlinkClick r:id="rId8" tooltip="1 μm process"/>
              </a:rPr>
              <a:t>μ</a:t>
            </a:r>
            <a:r>
              <a:rPr lang="hu-HU">
                <a:solidFill>
                  <a:srgbClr val="202122"/>
                </a:solidFill>
                <a:hlinkClick r:id="rId8" tooltip="1 μm process"/>
              </a:rPr>
              <a:t>m</a:t>
            </a:r>
            <a:r>
              <a:rPr lang="hu-HU">
                <a:solidFill>
                  <a:srgbClr val="202122"/>
                </a:solidFill>
              </a:rPr>
              <a:t> – 1984</a:t>
            </a:r>
          </a:p>
          <a:p>
            <a:pPr eaLnBrk="0" hangingPunct="0">
              <a:lnSpc>
                <a:spcPct val="85000"/>
              </a:lnSpc>
              <a:spcBef>
                <a:spcPct val="25000"/>
              </a:spcBef>
            </a:pPr>
            <a:r>
              <a:rPr lang="hu-HU">
                <a:solidFill>
                  <a:srgbClr val="202122"/>
                </a:solidFill>
                <a:hlinkClick r:id="rId9" tooltip="800 nm process"/>
              </a:rPr>
              <a:t>800 nm</a:t>
            </a:r>
            <a:r>
              <a:rPr lang="hu-HU">
                <a:solidFill>
                  <a:srgbClr val="202122"/>
                </a:solidFill>
              </a:rPr>
              <a:t> – 1987</a:t>
            </a:r>
          </a:p>
          <a:p>
            <a:pPr eaLnBrk="0" hangingPunct="0">
              <a:lnSpc>
                <a:spcPct val="85000"/>
              </a:lnSpc>
              <a:spcBef>
                <a:spcPct val="25000"/>
              </a:spcBef>
            </a:pPr>
            <a:r>
              <a:rPr lang="hu-HU">
                <a:solidFill>
                  <a:srgbClr val="202122"/>
                </a:solidFill>
                <a:hlinkClick r:id="rId10" tooltip="600 nm process"/>
              </a:rPr>
              <a:t>600 nm</a:t>
            </a:r>
            <a:r>
              <a:rPr lang="hu-HU">
                <a:solidFill>
                  <a:srgbClr val="202122"/>
                </a:solidFill>
              </a:rPr>
              <a:t> – 1990</a:t>
            </a:r>
          </a:p>
          <a:p>
            <a:pPr eaLnBrk="0" hangingPunct="0">
              <a:lnSpc>
                <a:spcPct val="85000"/>
              </a:lnSpc>
              <a:spcBef>
                <a:spcPct val="25000"/>
              </a:spcBef>
            </a:pPr>
            <a:r>
              <a:rPr lang="hu-HU">
                <a:solidFill>
                  <a:srgbClr val="202122"/>
                </a:solidFill>
                <a:hlinkClick r:id="rId11" tooltip="350 nm process"/>
              </a:rPr>
              <a:t>350 nm</a:t>
            </a:r>
            <a:r>
              <a:rPr lang="hu-HU">
                <a:solidFill>
                  <a:srgbClr val="202122"/>
                </a:solidFill>
              </a:rPr>
              <a:t> – 1993</a:t>
            </a:r>
          </a:p>
          <a:p>
            <a:pPr eaLnBrk="0" hangingPunct="0">
              <a:lnSpc>
                <a:spcPct val="85000"/>
              </a:lnSpc>
              <a:spcBef>
                <a:spcPct val="25000"/>
              </a:spcBef>
            </a:pPr>
            <a:r>
              <a:rPr lang="hu-HU">
                <a:solidFill>
                  <a:srgbClr val="202122"/>
                </a:solidFill>
                <a:hlinkClick r:id="rId12" tooltip="250 nm process"/>
              </a:rPr>
              <a:t>250 nm</a:t>
            </a:r>
            <a:r>
              <a:rPr lang="hu-HU">
                <a:solidFill>
                  <a:srgbClr val="202122"/>
                </a:solidFill>
              </a:rPr>
              <a:t> – 1996</a:t>
            </a:r>
          </a:p>
          <a:p>
            <a:pPr eaLnBrk="0" hangingPunct="0">
              <a:lnSpc>
                <a:spcPct val="85000"/>
              </a:lnSpc>
              <a:spcBef>
                <a:spcPct val="25000"/>
              </a:spcBef>
            </a:pPr>
            <a:r>
              <a:rPr lang="hu-HU">
                <a:solidFill>
                  <a:srgbClr val="202122"/>
                </a:solidFill>
                <a:hlinkClick r:id="rId13" tooltip="180 nm process"/>
              </a:rPr>
              <a:t>180 nm</a:t>
            </a:r>
            <a:r>
              <a:rPr lang="hu-HU">
                <a:solidFill>
                  <a:srgbClr val="202122"/>
                </a:solidFill>
              </a:rPr>
              <a:t> – 1999</a:t>
            </a:r>
          </a:p>
          <a:p>
            <a:pPr eaLnBrk="0" hangingPunct="0">
              <a:lnSpc>
                <a:spcPct val="85000"/>
              </a:lnSpc>
              <a:spcBef>
                <a:spcPct val="25000"/>
              </a:spcBef>
            </a:pPr>
            <a:r>
              <a:rPr lang="hu-HU">
                <a:solidFill>
                  <a:srgbClr val="202122"/>
                </a:solidFill>
                <a:hlinkClick r:id="rId14" tooltip="130 nm process"/>
              </a:rPr>
              <a:t>130 nm</a:t>
            </a:r>
            <a:r>
              <a:rPr lang="hu-HU">
                <a:solidFill>
                  <a:srgbClr val="202122"/>
                </a:solidFill>
              </a:rPr>
              <a:t> – 2001</a:t>
            </a:r>
          </a:p>
          <a:p>
            <a:pPr eaLnBrk="0" hangingPunct="0">
              <a:lnSpc>
                <a:spcPct val="85000"/>
              </a:lnSpc>
              <a:spcBef>
                <a:spcPct val="25000"/>
              </a:spcBef>
            </a:pPr>
            <a:r>
              <a:rPr lang="hu-HU">
                <a:solidFill>
                  <a:srgbClr val="202122"/>
                </a:solidFill>
                <a:hlinkClick r:id="rId15" tooltip="90 nm process"/>
              </a:rPr>
              <a:t>90 nm</a:t>
            </a:r>
            <a:r>
              <a:rPr lang="hu-HU">
                <a:solidFill>
                  <a:srgbClr val="202122"/>
                </a:solidFill>
              </a:rPr>
              <a:t> – 2003</a:t>
            </a:r>
          </a:p>
          <a:p>
            <a:pPr eaLnBrk="0" hangingPunct="0">
              <a:lnSpc>
                <a:spcPct val="85000"/>
              </a:lnSpc>
              <a:spcBef>
                <a:spcPct val="25000"/>
              </a:spcBef>
            </a:pPr>
            <a:r>
              <a:rPr lang="hu-HU">
                <a:solidFill>
                  <a:srgbClr val="202122"/>
                </a:solidFill>
                <a:hlinkClick r:id="rId16" tooltip="65 nm process"/>
              </a:rPr>
              <a:t>65 nm</a:t>
            </a:r>
            <a:r>
              <a:rPr lang="hu-HU">
                <a:solidFill>
                  <a:srgbClr val="202122"/>
                </a:solidFill>
              </a:rPr>
              <a:t> – 2005</a:t>
            </a:r>
          </a:p>
          <a:p>
            <a:pPr eaLnBrk="0" hangingPunct="0">
              <a:lnSpc>
                <a:spcPct val="85000"/>
              </a:lnSpc>
              <a:spcBef>
                <a:spcPct val="25000"/>
              </a:spcBef>
            </a:pPr>
            <a:r>
              <a:rPr lang="hu-HU">
                <a:solidFill>
                  <a:srgbClr val="202122"/>
                </a:solidFill>
                <a:hlinkClick r:id="rId17" tooltip="45 nm process"/>
              </a:rPr>
              <a:t>45 nm</a:t>
            </a:r>
            <a:r>
              <a:rPr lang="hu-HU">
                <a:solidFill>
                  <a:srgbClr val="202122"/>
                </a:solidFill>
              </a:rPr>
              <a:t> – 2007</a:t>
            </a:r>
          </a:p>
          <a:p>
            <a:pPr eaLnBrk="0" hangingPunct="0">
              <a:lnSpc>
                <a:spcPct val="85000"/>
              </a:lnSpc>
              <a:spcBef>
                <a:spcPct val="25000"/>
              </a:spcBef>
            </a:pPr>
            <a:r>
              <a:rPr lang="hu-HU">
                <a:solidFill>
                  <a:srgbClr val="202122"/>
                </a:solidFill>
                <a:hlinkClick r:id="rId18" tooltip="32 nm process"/>
              </a:rPr>
              <a:t>32 nm</a:t>
            </a:r>
            <a:r>
              <a:rPr lang="hu-HU">
                <a:solidFill>
                  <a:srgbClr val="202122"/>
                </a:solidFill>
              </a:rPr>
              <a:t> – 2009</a:t>
            </a:r>
          </a:p>
          <a:p>
            <a:pPr eaLnBrk="0" hangingPunct="0">
              <a:lnSpc>
                <a:spcPct val="85000"/>
              </a:lnSpc>
              <a:spcBef>
                <a:spcPct val="25000"/>
              </a:spcBef>
            </a:pPr>
            <a:r>
              <a:rPr lang="hu-HU">
                <a:solidFill>
                  <a:srgbClr val="202122"/>
                </a:solidFill>
                <a:hlinkClick r:id="rId19" tooltip="28 nm process"/>
              </a:rPr>
              <a:t>28 nm</a:t>
            </a:r>
            <a:r>
              <a:rPr lang="hu-HU">
                <a:solidFill>
                  <a:srgbClr val="202122"/>
                </a:solidFill>
              </a:rPr>
              <a:t> – 2010</a:t>
            </a:r>
          </a:p>
          <a:p>
            <a:pPr eaLnBrk="0" hangingPunct="0">
              <a:lnSpc>
                <a:spcPct val="85000"/>
              </a:lnSpc>
              <a:spcBef>
                <a:spcPct val="25000"/>
              </a:spcBef>
            </a:pPr>
            <a:r>
              <a:rPr lang="hu-HU">
                <a:solidFill>
                  <a:srgbClr val="202122"/>
                </a:solidFill>
                <a:hlinkClick r:id="rId20" tooltip="22 nm process"/>
              </a:rPr>
              <a:t>22 nm</a:t>
            </a:r>
            <a:r>
              <a:rPr lang="hu-HU">
                <a:solidFill>
                  <a:srgbClr val="202122"/>
                </a:solidFill>
              </a:rPr>
              <a:t> – 2012</a:t>
            </a:r>
          </a:p>
          <a:p>
            <a:pPr eaLnBrk="0" hangingPunct="0">
              <a:lnSpc>
                <a:spcPct val="85000"/>
              </a:lnSpc>
              <a:spcBef>
                <a:spcPct val="25000"/>
              </a:spcBef>
            </a:pPr>
            <a:r>
              <a:rPr lang="hu-HU">
                <a:solidFill>
                  <a:srgbClr val="202122"/>
                </a:solidFill>
                <a:hlinkClick r:id="rId21" tooltip="14 nm process"/>
              </a:rPr>
              <a:t>14 nm</a:t>
            </a:r>
            <a:r>
              <a:rPr lang="hu-HU">
                <a:solidFill>
                  <a:srgbClr val="202122"/>
                </a:solidFill>
              </a:rPr>
              <a:t> – 2014</a:t>
            </a:r>
          </a:p>
          <a:p>
            <a:pPr eaLnBrk="0" hangingPunct="0">
              <a:lnSpc>
                <a:spcPct val="85000"/>
              </a:lnSpc>
              <a:spcBef>
                <a:spcPct val="25000"/>
              </a:spcBef>
            </a:pPr>
            <a:r>
              <a:rPr lang="hu-HU">
                <a:solidFill>
                  <a:srgbClr val="202122"/>
                </a:solidFill>
                <a:hlinkClick r:id="rId22" tooltip="10 nm process"/>
              </a:rPr>
              <a:t>10 nm</a:t>
            </a:r>
            <a:r>
              <a:rPr lang="hu-HU">
                <a:solidFill>
                  <a:srgbClr val="202122"/>
                </a:solidFill>
              </a:rPr>
              <a:t> – 2016</a:t>
            </a:r>
          </a:p>
          <a:p>
            <a:pPr eaLnBrk="0" hangingPunct="0">
              <a:lnSpc>
                <a:spcPct val="85000"/>
              </a:lnSpc>
              <a:spcBef>
                <a:spcPct val="25000"/>
              </a:spcBef>
            </a:pPr>
            <a:r>
              <a:rPr lang="hu-HU">
                <a:solidFill>
                  <a:srgbClr val="202122"/>
                </a:solidFill>
                <a:hlinkClick r:id="rId23" tooltip="7 nm process"/>
              </a:rPr>
              <a:t>7 nm</a:t>
            </a:r>
            <a:r>
              <a:rPr lang="hu-HU">
                <a:solidFill>
                  <a:srgbClr val="202122"/>
                </a:solidFill>
              </a:rPr>
              <a:t> – 2018</a:t>
            </a:r>
          </a:p>
          <a:p>
            <a:pPr eaLnBrk="0" hangingPunct="0">
              <a:lnSpc>
                <a:spcPct val="85000"/>
              </a:lnSpc>
              <a:spcBef>
                <a:spcPct val="25000"/>
              </a:spcBef>
            </a:pPr>
            <a:r>
              <a:rPr lang="hu-HU">
                <a:solidFill>
                  <a:srgbClr val="202122"/>
                </a:solidFill>
                <a:hlinkClick r:id="rId24" tooltip="5 nm process"/>
              </a:rPr>
              <a:t>5 nm</a:t>
            </a:r>
            <a:r>
              <a:rPr lang="hu-HU">
                <a:solidFill>
                  <a:srgbClr val="202122"/>
                </a:solidFill>
              </a:rPr>
              <a:t> – 2020</a:t>
            </a:r>
          </a:p>
          <a:p>
            <a:pPr eaLnBrk="0" hangingPunct="0">
              <a:lnSpc>
                <a:spcPct val="85000"/>
              </a:lnSpc>
              <a:spcBef>
                <a:spcPct val="25000"/>
              </a:spcBef>
            </a:pPr>
            <a:r>
              <a:rPr lang="hu-HU">
                <a:solidFill>
                  <a:srgbClr val="202122"/>
                </a:solidFill>
                <a:hlinkClick r:id="rId25" tooltip="3 nm process"/>
              </a:rPr>
              <a:t>3 nm</a:t>
            </a:r>
            <a:r>
              <a:rPr lang="hu-HU">
                <a:solidFill>
                  <a:srgbClr val="202122"/>
                </a:solidFill>
              </a:rPr>
              <a:t> – 2022</a:t>
            </a:r>
          </a:p>
          <a:p>
            <a:pPr eaLnBrk="0" hangingPunct="0">
              <a:lnSpc>
                <a:spcPct val="85000"/>
              </a:lnSpc>
              <a:spcBef>
                <a:spcPct val="25000"/>
              </a:spcBef>
            </a:pPr>
            <a:endParaRPr lang="hu-HU">
              <a:solidFill>
                <a:srgbClr val="202122"/>
              </a:solidFill>
            </a:endParaRPr>
          </a:p>
          <a:p>
            <a:pPr eaLnBrk="0" hangingPunct="0">
              <a:lnSpc>
                <a:spcPct val="85000"/>
              </a:lnSpc>
              <a:spcBef>
                <a:spcPct val="25000"/>
              </a:spcBef>
            </a:pPr>
            <a:endParaRPr lang="hu-HU">
              <a:solidFill>
                <a:srgbClr val="202122"/>
              </a:solidFill>
            </a:endParaRPr>
          </a:p>
        </p:txBody>
      </p:sp>
    </p:spTree>
    <p:extLst>
      <p:ext uri="{BB962C8B-B14F-4D97-AF65-F5344CB8AC3E}">
        <p14:creationId xmlns:p14="http://schemas.microsoft.com/office/powerpoint/2010/main" val="1857314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46</a:t>
            </a:fld>
            <a:endParaRPr lang="hu-HU" altLang="hu-HU"/>
          </a:p>
        </p:txBody>
      </p:sp>
      <p:graphicFrame>
        <p:nvGraphicFramePr>
          <p:cNvPr id="4" name="Táblázat 3"/>
          <p:cNvGraphicFramePr>
            <a:graphicFrameLocks noGrp="1"/>
          </p:cNvGraphicFramePr>
          <p:nvPr>
            <p:extLst>
              <p:ext uri="{D42A27DB-BD31-4B8C-83A1-F6EECF244321}">
                <p14:modId xmlns:p14="http://schemas.microsoft.com/office/powerpoint/2010/main" val="983941708"/>
              </p:ext>
            </p:extLst>
          </p:nvPr>
        </p:nvGraphicFramePr>
        <p:xfrm>
          <a:off x="561628" y="710119"/>
          <a:ext cx="8546037" cy="5507293"/>
        </p:xfrm>
        <a:graphic>
          <a:graphicData uri="http://schemas.openxmlformats.org/drawingml/2006/table">
            <a:tbl>
              <a:tblPr/>
              <a:tblGrid>
                <a:gridCol w="871827">
                  <a:extLst>
                    <a:ext uri="{9D8B030D-6E8A-4147-A177-3AD203B41FA5}">
                      <a16:colId xmlns:a16="http://schemas.microsoft.com/office/drawing/2014/main" val="2784529339"/>
                    </a:ext>
                  </a:extLst>
                </a:gridCol>
                <a:gridCol w="7674210">
                  <a:extLst>
                    <a:ext uri="{9D8B030D-6E8A-4147-A177-3AD203B41FA5}">
                      <a16:colId xmlns:a16="http://schemas.microsoft.com/office/drawing/2014/main" val="874316971"/>
                    </a:ext>
                  </a:extLst>
                </a:gridCol>
              </a:tblGrid>
              <a:tr h="404224">
                <a:tc>
                  <a:txBody>
                    <a:bodyPr/>
                    <a:lstStyle/>
                    <a:p>
                      <a:pPr algn="l" fontAlgn="base"/>
                      <a:r>
                        <a:rPr lang="hu-HU" sz="1400" b="1" dirty="0">
                          <a:effectLst/>
                          <a:latin typeface="inherit"/>
                        </a:rPr>
                        <a:t>Year</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hu-HU" sz="1400" b="1" dirty="0" err="1">
                          <a:effectLst/>
                          <a:latin typeface="inherit"/>
                        </a:rPr>
                        <a:t>Event</a:t>
                      </a:r>
                      <a:endParaRPr lang="hu-HU" sz="1400" b="1" dirty="0">
                        <a:effectLst/>
                        <a:latin typeface="inherit"/>
                      </a:endParaRP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758912325"/>
                  </a:ext>
                </a:extLst>
              </a:tr>
              <a:tr h="547813">
                <a:tc>
                  <a:txBody>
                    <a:bodyPr/>
                    <a:lstStyle/>
                    <a:p>
                      <a:pPr algn="l" fontAlgn="base"/>
                      <a:r>
                        <a:rPr lang="hu-HU" sz="1400">
                          <a:effectLst/>
                          <a:latin typeface="inherit"/>
                        </a:rPr>
                        <a:t>1837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Charles Babbage first purposed the Analytical Engine, which was the first computer to use punch cards as memory and a way to program the computer.</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82564490"/>
                  </a:ext>
                </a:extLst>
              </a:tr>
              <a:tr h="404224">
                <a:tc>
                  <a:txBody>
                    <a:bodyPr/>
                    <a:lstStyle/>
                    <a:p>
                      <a:pPr algn="l" fontAlgn="base"/>
                      <a:r>
                        <a:rPr lang="hu-HU" sz="1400">
                          <a:effectLst/>
                          <a:latin typeface="inherit"/>
                        </a:rPr>
                        <a:t>1932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Gustav Tauschek developed drum memory in 1932.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114547685"/>
                  </a:ext>
                </a:extLst>
              </a:tr>
              <a:tr h="547813">
                <a:tc>
                  <a:txBody>
                    <a:bodyPr/>
                    <a:lstStyle/>
                    <a:p>
                      <a:pPr algn="l" fontAlgn="base"/>
                      <a:r>
                        <a:rPr lang="hu-HU" sz="1400">
                          <a:effectLst/>
                          <a:latin typeface="inherit"/>
                        </a:rPr>
                        <a:t>1942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John Atanasoff successfully tests the ABC (Atanasoff-Berry Computer) which was the first computer to use regenerative capacitor drum memory.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481285157"/>
                  </a:ext>
                </a:extLst>
              </a:tr>
              <a:tr h="979891">
                <a:tc>
                  <a:txBody>
                    <a:bodyPr/>
                    <a:lstStyle/>
                    <a:p>
                      <a:pPr algn="l" fontAlgn="base"/>
                      <a:r>
                        <a:rPr lang="hu-HU" sz="1400">
                          <a:effectLst/>
                          <a:latin typeface="inherit"/>
                        </a:rPr>
                        <a:t>1946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Freddie Williams applies for a patent on his CRT (cathode-ray tube) storing device on December 11, 1946. The device that later became known as the Williams tube or more appropriately the Williams-Kilburn tube. The tube stored only stored 128 40-bit words and was the first practical form of random-access memory.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103041243"/>
                  </a:ext>
                </a:extLst>
              </a:tr>
              <a:tr h="763851">
                <a:tc>
                  <a:txBody>
                    <a:bodyPr/>
                    <a:lstStyle/>
                    <a:p>
                      <a:pPr algn="l" fontAlgn="base"/>
                      <a:r>
                        <a:rPr lang="hu-HU" sz="1400">
                          <a:effectLst/>
                          <a:latin typeface="inherit"/>
                        </a:rPr>
                        <a:t>1946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Jan Rajchman began his work on developing the Selectron tube that was capable of storing 256 bits. Because of the popularity of magnetic core memory at the time, the Selectron tube was never put into mass production.</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457525162"/>
                  </a:ext>
                </a:extLst>
              </a:tr>
              <a:tr h="547813">
                <a:tc>
                  <a:txBody>
                    <a:bodyPr/>
                    <a:lstStyle/>
                    <a:p>
                      <a:pPr algn="l" fontAlgn="base"/>
                      <a:r>
                        <a:rPr lang="hu-HU" sz="1400">
                          <a:effectLst/>
                          <a:latin typeface="inherit"/>
                        </a:rPr>
                        <a:t>1947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Freddie Williams memory system known as the Williams-Kilburn tube was in working order in 1947.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551196893"/>
                  </a:ext>
                </a:extLst>
              </a:tr>
              <a:tr h="763851">
                <a:tc>
                  <a:txBody>
                    <a:bodyPr/>
                    <a:lstStyle/>
                    <a:p>
                      <a:pPr algn="l" fontAlgn="base"/>
                      <a:r>
                        <a:rPr lang="hu-HU" sz="1400">
                          <a:effectLst/>
                          <a:latin typeface="inherit"/>
                        </a:rPr>
                        <a:t>1947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Frederick Viehe files a series of some of the first patents relating to magnetic-core memory. Others who helped with the development of magnetic-core memory and magnetic drum memory include An Wang, Ken Olse</a:t>
                      </a:r>
                      <a:r>
                        <a:rPr lang="en-US" sz="1400" u="none" strike="noStrike">
                          <a:solidFill>
                            <a:srgbClr val="289DCC"/>
                          </a:solidFill>
                          <a:effectLst/>
                          <a:latin typeface="inherit"/>
                          <a:hlinkClick r:id="rId2"/>
                        </a:rPr>
                        <a:t>n</a:t>
                      </a:r>
                      <a:r>
                        <a:rPr lang="en-US" sz="1400">
                          <a:effectLst/>
                          <a:latin typeface="inherit"/>
                        </a:rPr>
                        <a:t> and Jay Forrester.</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684858508"/>
                  </a:ext>
                </a:extLst>
              </a:tr>
              <a:tr h="547813">
                <a:tc>
                  <a:txBody>
                    <a:bodyPr/>
                    <a:lstStyle/>
                    <a:p>
                      <a:pPr algn="l" fontAlgn="base"/>
                      <a:r>
                        <a:rPr lang="hu-HU" sz="1400">
                          <a:effectLst/>
                          <a:latin typeface="inherit"/>
                        </a:rPr>
                        <a:t>1949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Jay Forrester and other researchers came up with the idea of using magnetic-core memory in the Whirlwind computer in 1949.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19992982"/>
                  </a:ext>
                </a:extLst>
              </a:tr>
            </a:tbl>
          </a:graphicData>
        </a:graphic>
      </p:graphicFrame>
      <p:sp>
        <p:nvSpPr>
          <p:cNvPr id="5" name="Szövegdoboz 4"/>
          <p:cNvSpPr txBox="1"/>
          <p:nvPr/>
        </p:nvSpPr>
        <p:spPr>
          <a:xfrm>
            <a:off x="2178995" y="116732"/>
            <a:ext cx="6420255" cy="523220"/>
          </a:xfrm>
          <a:prstGeom prst="rect">
            <a:avLst/>
          </a:prstGeom>
          <a:noFill/>
        </p:spPr>
        <p:txBody>
          <a:bodyPr wrap="square" rtlCol="0">
            <a:spAutoFit/>
          </a:bodyPr>
          <a:lstStyle/>
          <a:p>
            <a:r>
              <a:rPr lang="hu-HU" sz="2800" b="1" dirty="0" smtClean="0">
                <a:solidFill>
                  <a:srgbClr val="C00000"/>
                </a:solidFill>
              </a:rPr>
              <a:t>Memóriatörténet, összefoglaló</a:t>
            </a:r>
            <a:endParaRPr lang="hu-HU" sz="2800" b="1" dirty="0">
              <a:solidFill>
                <a:srgbClr val="C00000"/>
              </a:solidFill>
            </a:endParaRPr>
          </a:p>
        </p:txBody>
      </p:sp>
    </p:spTree>
    <p:extLst>
      <p:ext uri="{BB962C8B-B14F-4D97-AF65-F5344CB8AC3E}">
        <p14:creationId xmlns:p14="http://schemas.microsoft.com/office/powerpoint/2010/main" val="8153628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47</a:t>
            </a:fld>
            <a:endParaRPr lang="hu-HU" altLang="hu-HU"/>
          </a:p>
        </p:txBody>
      </p:sp>
      <p:graphicFrame>
        <p:nvGraphicFramePr>
          <p:cNvPr id="62" name="Táblázat 61"/>
          <p:cNvGraphicFramePr>
            <a:graphicFrameLocks noGrp="1"/>
          </p:cNvGraphicFramePr>
          <p:nvPr>
            <p:extLst>
              <p:ext uri="{D42A27DB-BD31-4B8C-83A1-F6EECF244321}">
                <p14:modId xmlns:p14="http://schemas.microsoft.com/office/powerpoint/2010/main" val="2814120334"/>
              </p:ext>
            </p:extLst>
          </p:nvPr>
        </p:nvGraphicFramePr>
        <p:xfrm>
          <a:off x="522726" y="778078"/>
          <a:ext cx="8546037" cy="5362392"/>
        </p:xfrm>
        <a:graphic>
          <a:graphicData uri="http://schemas.openxmlformats.org/drawingml/2006/table">
            <a:tbl>
              <a:tblPr/>
              <a:tblGrid>
                <a:gridCol w="871827">
                  <a:extLst>
                    <a:ext uri="{9D8B030D-6E8A-4147-A177-3AD203B41FA5}">
                      <a16:colId xmlns:a16="http://schemas.microsoft.com/office/drawing/2014/main" val="2796950498"/>
                    </a:ext>
                  </a:extLst>
                </a:gridCol>
                <a:gridCol w="7674210">
                  <a:extLst>
                    <a:ext uri="{9D8B030D-6E8A-4147-A177-3AD203B41FA5}">
                      <a16:colId xmlns:a16="http://schemas.microsoft.com/office/drawing/2014/main" val="664787581"/>
                    </a:ext>
                  </a:extLst>
                </a:gridCol>
              </a:tblGrid>
              <a:tr h="763851">
                <a:tc>
                  <a:txBody>
                    <a:bodyPr/>
                    <a:lstStyle/>
                    <a:p>
                      <a:pPr algn="l" fontAlgn="base"/>
                      <a:r>
                        <a:rPr lang="hu-HU" sz="1400" dirty="0">
                          <a:effectLst/>
                          <a:latin typeface="inherit"/>
                        </a:rPr>
                        <a:t>1950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The United States government received the UNIVAC 1101 or ERA 1101. This computer was considered to be the first computer that was capable of storing and running a program from memory.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904943599"/>
                  </a:ext>
                </a:extLst>
              </a:tr>
              <a:tr h="547813">
                <a:tc>
                  <a:txBody>
                    <a:bodyPr/>
                    <a:lstStyle/>
                    <a:p>
                      <a:pPr algn="l" fontAlgn="base"/>
                      <a:r>
                        <a:rPr lang="hu-HU" sz="1400">
                          <a:effectLst/>
                          <a:latin typeface="inherit"/>
                        </a:rPr>
                        <a:t>1951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Jay Forrester applies for a patent for magnetic-core memory, an early type of random access memory (RAM) on May 11, 1951.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46346797"/>
                  </a:ext>
                </a:extLst>
              </a:tr>
              <a:tr h="547813">
                <a:tc>
                  <a:txBody>
                    <a:bodyPr/>
                    <a:lstStyle/>
                    <a:p>
                      <a:pPr algn="l" fontAlgn="base"/>
                      <a:r>
                        <a:rPr lang="hu-HU" sz="1400">
                          <a:effectLst/>
                          <a:latin typeface="inherit"/>
                        </a:rPr>
                        <a:t>1952</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In his master’s thesis, Dudley Allen Buck describes Ferroelectric RAM (</a:t>
                      </a:r>
                      <a:r>
                        <a:rPr lang="en-US" sz="1400" dirty="0" err="1">
                          <a:effectLst/>
                          <a:latin typeface="inherit"/>
                        </a:rPr>
                        <a:t>FeRAM</a:t>
                      </a:r>
                      <a:r>
                        <a:rPr lang="en-US" sz="1400" dirty="0">
                          <a:effectLst/>
                          <a:latin typeface="inherit"/>
                        </a:rPr>
                        <a:t>) that was not developed until the 1980s and early 1990s.</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803832358"/>
                  </a:ext>
                </a:extLst>
              </a:tr>
              <a:tr h="331774">
                <a:tc>
                  <a:txBody>
                    <a:bodyPr/>
                    <a:lstStyle/>
                    <a:p>
                      <a:pPr algn="l" fontAlgn="base"/>
                      <a:r>
                        <a:rPr lang="hu-HU" sz="1400">
                          <a:effectLst/>
                          <a:latin typeface="inherit"/>
                        </a:rPr>
                        <a:t>1953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In July 1953 a core memory expansion was added to the ENIAC.</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052593392"/>
                  </a:ext>
                </a:extLst>
              </a:tr>
              <a:tr h="547813">
                <a:tc>
                  <a:txBody>
                    <a:bodyPr/>
                    <a:lstStyle/>
                    <a:p>
                      <a:pPr algn="l" fontAlgn="base"/>
                      <a:r>
                        <a:rPr lang="hu-HU" sz="1400">
                          <a:effectLst/>
                          <a:latin typeface="inherit"/>
                        </a:rPr>
                        <a:t>1955</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Konrad </a:t>
                      </a:r>
                      <a:r>
                        <a:rPr lang="en-US" sz="1400" dirty="0" err="1">
                          <a:effectLst/>
                          <a:latin typeface="inherit"/>
                        </a:rPr>
                        <a:t>Zuse</a:t>
                      </a:r>
                      <a:r>
                        <a:rPr lang="en-US" sz="1400" dirty="0">
                          <a:effectLst/>
                          <a:latin typeface="inherit"/>
                        </a:rPr>
                        <a:t> completes the Z22, the seventh computer model and the first computer that used magnetic storage memory.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371776060"/>
                  </a:ext>
                </a:extLst>
              </a:tr>
              <a:tr h="547813">
                <a:tc>
                  <a:txBody>
                    <a:bodyPr/>
                    <a:lstStyle/>
                    <a:p>
                      <a:pPr algn="l" fontAlgn="base"/>
                      <a:r>
                        <a:rPr lang="hu-HU" sz="1400">
                          <a:effectLst/>
                          <a:latin typeface="inherit"/>
                        </a:rPr>
                        <a:t>1955</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MIT introduced the Whirlwind machine on March 8, 1955, a revolutionary computer that was the first digital computer with magnetic core RAM.</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793432619"/>
                  </a:ext>
                </a:extLst>
              </a:tr>
              <a:tr h="763851">
                <a:tc>
                  <a:txBody>
                    <a:bodyPr/>
                    <a:lstStyle/>
                    <a:p>
                      <a:pPr algn="l" fontAlgn="base"/>
                      <a:r>
                        <a:rPr lang="hu-HU" sz="1400">
                          <a:effectLst/>
                          <a:latin typeface="inherit"/>
                        </a:rPr>
                        <a:t>1955</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An Wang was issued U.S. patent #2,708,722 on May 17, 1955, for the invention of the magnetic “Pulse Transfer Controlling Device,” which made magnetic core memory a reality.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644510473"/>
                  </a:ext>
                </a:extLst>
              </a:tr>
              <a:tr h="763851">
                <a:tc>
                  <a:txBody>
                    <a:bodyPr/>
                    <a:lstStyle/>
                    <a:p>
                      <a:pPr algn="l" fontAlgn="base"/>
                      <a:r>
                        <a:rPr lang="hu-HU" sz="1400">
                          <a:effectLst/>
                          <a:latin typeface="inherit"/>
                        </a:rPr>
                        <a:t>1955</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Bell Labs introduced its first transistor computer. Transistors are faster, smaller, and create less heat than traditional vacuum tubs, making these computers more reliable and efficient.</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911957987"/>
                  </a:ext>
                </a:extLst>
              </a:tr>
              <a:tr h="547813">
                <a:tc>
                  <a:txBody>
                    <a:bodyPr/>
                    <a:lstStyle/>
                    <a:p>
                      <a:pPr algn="l" fontAlgn="base"/>
                      <a:r>
                        <a:rPr lang="hu-HU" sz="1400" dirty="0">
                          <a:effectLst/>
                          <a:latin typeface="inherit"/>
                        </a:rPr>
                        <a:t>1964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John Schmidt designed a 64-bit MOS p-channel Static RAM while at Fairchild in 1964.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4149382671"/>
                  </a:ext>
                </a:extLst>
              </a:tr>
            </a:tbl>
          </a:graphicData>
        </a:graphic>
      </p:graphicFrame>
      <p:sp>
        <p:nvSpPr>
          <p:cNvPr id="63" name="Téglalap 62"/>
          <p:cNvSpPr/>
          <p:nvPr/>
        </p:nvSpPr>
        <p:spPr>
          <a:xfrm>
            <a:off x="2760812" y="161641"/>
            <a:ext cx="4629794" cy="461665"/>
          </a:xfrm>
          <a:prstGeom prst="rect">
            <a:avLst/>
          </a:prstGeom>
        </p:spPr>
        <p:txBody>
          <a:bodyPr wrap="none">
            <a:spAutoFit/>
          </a:bodyPr>
          <a:lstStyle/>
          <a:p>
            <a:r>
              <a:rPr lang="hu-HU" sz="2400" b="1" dirty="0">
                <a:solidFill>
                  <a:srgbClr val="C00000"/>
                </a:solidFill>
              </a:rPr>
              <a:t>Memóriatörténet, összefoglaló</a:t>
            </a:r>
            <a:endParaRPr lang="hu-HU" sz="2400" b="1" dirty="0">
              <a:solidFill>
                <a:srgbClr val="C00000"/>
              </a:solidFill>
            </a:endParaRPr>
          </a:p>
        </p:txBody>
      </p:sp>
    </p:spTree>
    <p:extLst>
      <p:ext uri="{BB962C8B-B14F-4D97-AF65-F5344CB8AC3E}">
        <p14:creationId xmlns:p14="http://schemas.microsoft.com/office/powerpoint/2010/main" val="22742515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48</a:t>
            </a:fld>
            <a:endParaRPr lang="hu-HU" altLang="hu-HU"/>
          </a:p>
        </p:txBody>
      </p:sp>
      <p:graphicFrame>
        <p:nvGraphicFramePr>
          <p:cNvPr id="4" name="Táblázat 3"/>
          <p:cNvGraphicFramePr>
            <a:graphicFrameLocks noGrp="1"/>
          </p:cNvGraphicFramePr>
          <p:nvPr>
            <p:extLst>
              <p:ext uri="{D42A27DB-BD31-4B8C-83A1-F6EECF244321}">
                <p14:modId xmlns:p14="http://schemas.microsoft.com/office/powerpoint/2010/main" val="2636004488"/>
              </p:ext>
            </p:extLst>
          </p:nvPr>
        </p:nvGraphicFramePr>
        <p:xfrm>
          <a:off x="597963" y="1117156"/>
          <a:ext cx="8546037" cy="4598540"/>
        </p:xfrm>
        <a:graphic>
          <a:graphicData uri="http://schemas.openxmlformats.org/drawingml/2006/table">
            <a:tbl>
              <a:tblPr/>
              <a:tblGrid>
                <a:gridCol w="871827">
                  <a:extLst>
                    <a:ext uri="{9D8B030D-6E8A-4147-A177-3AD203B41FA5}">
                      <a16:colId xmlns:a16="http://schemas.microsoft.com/office/drawing/2014/main" val="465746964"/>
                    </a:ext>
                  </a:extLst>
                </a:gridCol>
                <a:gridCol w="7674210">
                  <a:extLst>
                    <a:ext uri="{9D8B030D-6E8A-4147-A177-3AD203B41FA5}">
                      <a16:colId xmlns:a16="http://schemas.microsoft.com/office/drawing/2014/main" val="762670139"/>
                    </a:ext>
                  </a:extLst>
                </a:gridCol>
              </a:tblGrid>
              <a:tr h="547813">
                <a:tc>
                  <a:txBody>
                    <a:bodyPr/>
                    <a:lstStyle/>
                    <a:p>
                      <a:pPr algn="l" fontAlgn="base"/>
                      <a:r>
                        <a:rPr lang="hu-HU" sz="1400" dirty="0">
                          <a:effectLst/>
                          <a:latin typeface="inherit"/>
                        </a:rPr>
                        <a:t>1964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Kenneth Olsen was issued U.S. patent #3,161,861 on December 15, 1964, for magnetic core memory.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256659920"/>
                  </a:ext>
                </a:extLst>
              </a:tr>
              <a:tr h="763851">
                <a:tc>
                  <a:txBody>
                    <a:bodyPr/>
                    <a:lstStyle/>
                    <a:p>
                      <a:pPr algn="l" fontAlgn="base"/>
                      <a:r>
                        <a:rPr lang="hu-HU" sz="1400">
                          <a:effectLst/>
                          <a:latin typeface="inherit"/>
                        </a:rPr>
                        <a:t>1968</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On June 4, 1968, Dr. Robert Dennard at the IBM T.J. Watson Research center was granted U.S. patent #3,387,286 describing a one-transistor DRAM cell. DRAM will later replace magnetic core memory in computers.</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151767116"/>
                  </a:ext>
                </a:extLst>
              </a:tr>
              <a:tr h="763851">
                <a:tc>
                  <a:txBody>
                    <a:bodyPr/>
                    <a:lstStyle/>
                    <a:p>
                      <a:pPr algn="l" fontAlgn="base"/>
                      <a:r>
                        <a:rPr lang="hu-HU" sz="1400">
                          <a:effectLst/>
                          <a:latin typeface="inherit"/>
                        </a:rPr>
                        <a:t>1969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Charles </a:t>
                      </a:r>
                      <a:r>
                        <a:rPr lang="en-US" sz="1400" dirty="0" err="1">
                          <a:effectLst/>
                          <a:latin typeface="inherit"/>
                        </a:rPr>
                        <a:t>Sie</a:t>
                      </a:r>
                      <a:r>
                        <a:rPr lang="en-US" sz="1400" dirty="0">
                          <a:effectLst/>
                          <a:latin typeface="inherit"/>
                        </a:rPr>
                        <a:t> publishes a dissertation at Iowa State University where he described and demonstrated Phase-change memory (PRAM). Although PRAM has still never been commercially practical, it was still being developed at companies like Samsung.</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765098533"/>
                  </a:ext>
                </a:extLst>
              </a:tr>
              <a:tr h="763851">
                <a:tc>
                  <a:txBody>
                    <a:bodyPr/>
                    <a:lstStyle/>
                    <a:p>
                      <a:pPr algn="l" fontAlgn="base"/>
                      <a:r>
                        <a:rPr lang="hu-HU" sz="1400" dirty="0">
                          <a:effectLst/>
                          <a:latin typeface="inherit"/>
                        </a:rPr>
                        <a:t>1969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Intel released its first product, the 3101 </a:t>
                      </a:r>
                      <a:r>
                        <a:rPr lang="en-US" sz="1400" dirty="0" err="1">
                          <a:effectLst/>
                          <a:latin typeface="inherit"/>
                        </a:rPr>
                        <a:t>Schottky</a:t>
                      </a:r>
                      <a:r>
                        <a:rPr lang="en-US" sz="1400" dirty="0">
                          <a:effectLst/>
                          <a:latin typeface="inherit"/>
                        </a:rPr>
                        <a:t> TTL bipolar 64-bit static random-access memory (SRAM). In the same year, Intel released the 3301 </a:t>
                      </a:r>
                      <a:r>
                        <a:rPr lang="en-US" sz="1400" dirty="0" err="1">
                          <a:effectLst/>
                          <a:latin typeface="inherit"/>
                        </a:rPr>
                        <a:t>Schottky</a:t>
                      </a:r>
                      <a:r>
                        <a:rPr lang="en-US" sz="1400" dirty="0">
                          <a:effectLst/>
                          <a:latin typeface="inherit"/>
                        </a:rPr>
                        <a:t> bipolar 1024-bit read-only memory (ROM).</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269782506"/>
                  </a:ext>
                </a:extLst>
              </a:tr>
              <a:tr h="547813">
                <a:tc>
                  <a:txBody>
                    <a:bodyPr/>
                    <a:lstStyle/>
                    <a:p>
                      <a:pPr algn="l" fontAlgn="base"/>
                      <a:r>
                        <a:rPr lang="hu-HU" sz="1400">
                          <a:effectLst/>
                          <a:latin typeface="inherit"/>
                        </a:rPr>
                        <a:t>1970</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Intel released its first commercially available DRAM, the Intel 1103 in October 1970. Capable of storing 1024 bits or 1 kb of memory.</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331714942"/>
                  </a:ext>
                </a:extLst>
              </a:tr>
              <a:tr h="331774">
                <a:tc>
                  <a:txBody>
                    <a:bodyPr/>
                    <a:lstStyle/>
                    <a:p>
                      <a:pPr algn="l" fontAlgn="base"/>
                      <a:r>
                        <a:rPr lang="hu-HU" sz="1400">
                          <a:effectLst/>
                          <a:latin typeface="inherit"/>
                        </a:rPr>
                        <a:t>1971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While at Intel, Dov Frohman invented and patented (#3,660,819) the EPROM in 1971.</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891458957"/>
                  </a:ext>
                </a:extLst>
              </a:tr>
              <a:tr h="547813">
                <a:tc>
                  <a:txBody>
                    <a:bodyPr/>
                    <a:lstStyle/>
                    <a:p>
                      <a:pPr algn="l" fontAlgn="base"/>
                      <a:r>
                        <a:rPr lang="hu-HU" sz="1400">
                          <a:effectLst/>
                          <a:latin typeface="inherit"/>
                        </a:rPr>
                        <a:t>1974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a:effectLst/>
                          <a:latin typeface="inherit"/>
                        </a:rPr>
                        <a:t>While at Intel, Federico Faggin was granted patent #3,821,715 on June 28, 1974, that describes a memory system for a multichip digital computer.</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832137875"/>
                  </a:ext>
                </a:extLst>
              </a:tr>
              <a:tr h="331774">
                <a:tc>
                  <a:txBody>
                    <a:bodyPr/>
                    <a:lstStyle/>
                    <a:p>
                      <a:pPr algn="l" fontAlgn="base"/>
                      <a:r>
                        <a:rPr lang="hu-HU" sz="1400">
                          <a:effectLst/>
                          <a:latin typeface="inherit"/>
                        </a:rPr>
                        <a:t>1978</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George </a:t>
                      </a:r>
                      <a:r>
                        <a:rPr lang="en-US" sz="1400" dirty="0" err="1">
                          <a:effectLst/>
                          <a:latin typeface="inherit"/>
                        </a:rPr>
                        <a:t>Perlegos</a:t>
                      </a:r>
                      <a:r>
                        <a:rPr lang="en-US" sz="1400" dirty="0">
                          <a:effectLst/>
                          <a:latin typeface="inherit"/>
                        </a:rPr>
                        <a:t> with Intel developed the Intel 2816, the first EEPROM in 1978.</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008258354"/>
                  </a:ext>
                </a:extLst>
              </a:tr>
            </a:tbl>
          </a:graphicData>
        </a:graphic>
      </p:graphicFrame>
      <p:sp>
        <p:nvSpPr>
          <p:cNvPr id="5" name="Téglalap 4"/>
          <p:cNvSpPr/>
          <p:nvPr/>
        </p:nvSpPr>
        <p:spPr>
          <a:xfrm>
            <a:off x="2605126" y="381252"/>
            <a:ext cx="5379999" cy="523220"/>
          </a:xfrm>
          <a:prstGeom prst="rect">
            <a:avLst/>
          </a:prstGeom>
        </p:spPr>
        <p:txBody>
          <a:bodyPr wrap="none">
            <a:spAutoFit/>
          </a:bodyPr>
          <a:lstStyle/>
          <a:p>
            <a:r>
              <a:rPr lang="hu-HU" sz="2800" b="1" dirty="0">
                <a:solidFill>
                  <a:srgbClr val="C00000"/>
                </a:solidFill>
              </a:rPr>
              <a:t>Memóriatörténet, összefoglaló</a:t>
            </a:r>
            <a:endParaRPr lang="hu-HU" sz="2800" b="1" dirty="0">
              <a:solidFill>
                <a:srgbClr val="C00000"/>
              </a:solidFill>
            </a:endParaRPr>
          </a:p>
        </p:txBody>
      </p:sp>
    </p:spTree>
    <p:extLst>
      <p:ext uri="{BB962C8B-B14F-4D97-AF65-F5344CB8AC3E}">
        <p14:creationId xmlns:p14="http://schemas.microsoft.com/office/powerpoint/2010/main" val="3167206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49</a:t>
            </a:fld>
            <a:endParaRPr lang="hu-HU" altLang="hu-HU"/>
          </a:p>
        </p:txBody>
      </p:sp>
      <p:graphicFrame>
        <p:nvGraphicFramePr>
          <p:cNvPr id="4" name="Táblázat 3"/>
          <p:cNvGraphicFramePr>
            <a:graphicFrameLocks noGrp="1"/>
          </p:cNvGraphicFramePr>
          <p:nvPr>
            <p:extLst>
              <p:ext uri="{D42A27DB-BD31-4B8C-83A1-F6EECF244321}">
                <p14:modId xmlns:p14="http://schemas.microsoft.com/office/powerpoint/2010/main" val="483542233"/>
              </p:ext>
            </p:extLst>
          </p:nvPr>
        </p:nvGraphicFramePr>
        <p:xfrm>
          <a:off x="597962" y="1162525"/>
          <a:ext cx="8546037" cy="3310028"/>
        </p:xfrm>
        <a:graphic>
          <a:graphicData uri="http://schemas.openxmlformats.org/drawingml/2006/table">
            <a:tbl>
              <a:tblPr/>
              <a:tblGrid>
                <a:gridCol w="871827">
                  <a:extLst>
                    <a:ext uri="{9D8B030D-6E8A-4147-A177-3AD203B41FA5}">
                      <a16:colId xmlns:a16="http://schemas.microsoft.com/office/drawing/2014/main" val="537244747"/>
                    </a:ext>
                  </a:extLst>
                </a:gridCol>
                <a:gridCol w="7674210">
                  <a:extLst>
                    <a:ext uri="{9D8B030D-6E8A-4147-A177-3AD203B41FA5}">
                      <a16:colId xmlns:a16="http://schemas.microsoft.com/office/drawing/2014/main" val="2353650101"/>
                    </a:ext>
                  </a:extLst>
                </a:gridCol>
              </a:tblGrid>
              <a:tr h="671264">
                <a:tc>
                  <a:txBody>
                    <a:bodyPr/>
                    <a:lstStyle/>
                    <a:p>
                      <a:pPr algn="l" fontAlgn="base"/>
                      <a:r>
                        <a:rPr lang="hu-HU" sz="1400" dirty="0">
                          <a:effectLst/>
                          <a:latin typeface="inherit"/>
                        </a:rPr>
                        <a:t>1983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Wang Laboratories created the single in-line memory module (SIMM) in 1983.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2218499900"/>
                  </a:ext>
                </a:extLst>
              </a:tr>
              <a:tr h="393500">
                <a:tc>
                  <a:txBody>
                    <a:bodyPr/>
                    <a:lstStyle/>
                    <a:p>
                      <a:pPr algn="l" fontAlgn="base"/>
                      <a:r>
                        <a:rPr lang="hu-HU" sz="1400">
                          <a:effectLst/>
                          <a:latin typeface="inherit"/>
                        </a:rPr>
                        <a:t>1984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Fujio </a:t>
                      </a:r>
                      <a:r>
                        <a:rPr lang="en-US" sz="1400" dirty="0" err="1">
                          <a:effectLst/>
                          <a:latin typeface="inherit"/>
                        </a:rPr>
                        <a:t>Masuoka</a:t>
                      </a:r>
                      <a:r>
                        <a:rPr lang="en-US" sz="1400" dirty="0">
                          <a:effectLst/>
                          <a:latin typeface="inherit"/>
                        </a:rPr>
                        <a:t> invented flash memory in 1984.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840194359"/>
                  </a:ext>
                </a:extLst>
              </a:tr>
              <a:tr h="671264">
                <a:tc>
                  <a:txBody>
                    <a:bodyPr/>
                    <a:lstStyle/>
                    <a:p>
                      <a:pPr algn="l" fontAlgn="base"/>
                      <a:r>
                        <a:rPr lang="hu-HU" sz="1400">
                          <a:effectLst/>
                          <a:latin typeface="inherit"/>
                        </a:rPr>
                        <a:t>1993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Samsung introduced the KM48SL2000 synchronous DRAM (SDRAM) and quickly became an industry standard in 1993.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395229230"/>
                  </a:ext>
                </a:extLst>
              </a:tr>
              <a:tr h="393500">
                <a:tc>
                  <a:txBody>
                    <a:bodyPr/>
                    <a:lstStyle/>
                    <a:p>
                      <a:pPr algn="l" fontAlgn="base"/>
                      <a:r>
                        <a:rPr lang="hu-HU" sz="1400">
                          <a:effectLst/>
                          <a:latin typeface="inherit"/>
                        </a:rPr>
                        <a:t>1996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DDR SDRAM began being sold in 1996.</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4051911058"/>
                  </a:ext>
                </a:extLst>
              </a:tr>
              <a:tr h="393500">
                <a:tc>
                  <a:txBody>
                    <a:bodyPr/>
                    <a:lstStyle/>
                    <a:p>
                      <a:pPr algn="l" fontAlgn="base"/>
                      <a:r>
                        <a:rPr lang="hu-HU" sz="1400">
                          <a:effectLst/>
                          <a:latin typeface="inherit"/>
                        </a:rPr>
                        <a:t>1999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RDRAM became available for computers in 1999.</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614132716"/>
                  </a:ext>
                </a:extLst>
              </a:tr>
              <a:tr h="393500">
                <a:tc>
                  <a:txBody>
                    <a:bodyPr/>
                    <a:lstStyle/>
                    <a:p>
                      <a:pPr algn="l" fontAlgn="base"/>
                      <a:r>
                        <a:rPr lang="hu-HU" sz="1400">
                          <a:effectLst/>
                          <a:latin typeface="inherit"/>
                        </a:rPr>
                        <a:t>2003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DDR2 SDRAM began being sold in 2003.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191771438"/>
                  </a:ext>
                </a:extLst>
              </a:tr>
              <a:tr h="393500">
                <a:tc>
                  <a:txBody>
                    <a:bodyPr/>
                    <a:lstStyle/>
                    <a:p>
                      <a:pPr algn="l" fontAlgn="base"/>
                      <a:r>
                        <a:rPr lang="hu-HU" sz="1400">
                          <a:effectLst/>
                          <a:latin typeface="inherit"/>
                        </a:rPr>
                        <a:t>2003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XDR DRAM began being sold in 2003.</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3124625674"/>
                  </a:ext>
                </a:extLst>
              </a:tr>
            </a:tbl>
          </a:graphicData>
        </a:graphic>
      </p:graphicFrame>
      <p:graphicFrame>
        <p:nvGraphicFramePr>
          <p:cNvPr id="5" name="Táblázat 4"/>
          <p:cNvGraphicFramePr>
            <a:graphicFrameLocks noGrp="1"/>
          </p:cNvGraphicFramePr>
          <p:nvPr>
            <p:extLst>
              <p:ext uri="{D42A27DB-BD31-4B8C-83A1-F6EECF244321}">
                <p14:modId xmlns:p14="http://schemas.microsoft.com/office/powerpoint/2010/main" val="2826213664"/>
              </p:ext>
            </p:extLst>
          </p:nvPr>
        </p:nvGraphicFramePr>
        <p:xfrm>
          <a:off x="597963" y="4869902"/>
          <a:ext cx="8546037" cy="787000"/>
        </p:xfrm>
        <a:graphic>
          <a:graphicData uri="http://schemas.openxmlformats.org/drawingml/2006/table">
            <a:tbl>
              <a:tblPr/>
              <a:tblGrid>
                <a:gridCol w="871827">
                  <a:extLst>
                    <a:ext uri="{9D8B030D-6E8A-4147-A177-3AD203B41FA5}">
                      <a16:colId xmlns:a16="http://schemas.microsoft.com/office/drawing/2014/main" val="1298889621"/>
                    </a:ext>
                  </a:extLst>
                </a:gridCol>
                <a:gridCol w="7674210">
                  <a:extLst>
                    <a:ext uri="{9D8B030D-6E8A-4147-A177-3AD203B41FA5}">
                      <a16:colId xmlns:a16="http://schemas.microsoft.com/office/drawing/2014/main" val="1624052246"/>
                    </a:ext>
                  </a:extLst>
                </a:gridCol>
              </a:tblGrid>
              <a:tr h="393500">
                <a:tc>
                  <a:txBody>
                    <a:bodyPr/>
                    <a:lstStyle/>
                    <a:p>
                      <a:pPr algn="l" fontAlgn="base"/>
                      <a:r>
                        <a:rPr lang="hu-HU" sz="1400" dirty="0">
                          <a:effectLst/>
                          <a:latin typeface="inherit"/>
                        </a:rPr>
                        <a:t>2007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DDR3 SDRAM began being sold in June 2007.</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784430443"/>
                  </a:ext>
                </a:extLst>
              </a:tr>
              <a:tr h="393500">
                <a:tc>
                  <a:txBody>
                    <a:bodyPr/>
                    <a:lstStyle/>
                    <a:p>
                      <a:pPr algn="l" fontAlgn="base"/>
                      <a:r>
                        <a:rPr lang="hu-HU" sz="1400">
                          <a:effectLst/>
                          <a:latin typeface="inherit"/>
                        </a:rPr>
                        <a:t>2014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l" fontAlgn="base"/>
                      <a:r>
                        <a:rPr lang="en-US" sz="1400" dirty="0">
                          <a:effectLst/>
                          <a:latin typeface="inherit"/>
                        </a:rPr>
                        <a:t>DDR4 SDRAM began being sold in September 2014.</a:t>
                      </a:r>
                    </a:p>
                  </a:txBody>
                  <a:tcPr marL="95250" marR="95250" marT="57150" marB="57150" anchor="ctr">
                    <a:lnL w="9525" cap="flat" cmpd="sng" algn="ctr">
                      <a:solidFill>
                        <a:srgbClr val="EAEAEA"/>
                      </a:solidFill>
                      <a:prstDash val="solid"/>
                      <a:round/>
                      <a:headEnd type="none" w="med" len="med"/>
                      <a:tailEnd type="none" w="med" len="med"/>
                    </a:lnL>
                    <a:lnR w="9525" cap="flat" cmpd="sng" algn="ctr">
                      <a:solidFill>
                        <a:srgbClr val="EAEAEA"/>
                      </a:solid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464340974"/>
                  </a:ext>
                </a:extLst>
              </a:tr>
            </a:tbl>
          </a:graphicData>
        </a:graphic>
      </p:graphicFrame>
      <p:sp>
        <p:nvSpPr>
          <p:cNvPr id="6" name="Téglalap 5"/>
          <p:cNvSpPr/>
          <p:nvPr/>
        </p:nvSpPr>
        <p:spPr>
          <a:xfrm>
            <a:off x="2529424" y="367827"/>
            <a:ext cx="5379999" cy="523220"/>
          </a:xfrm>
          <a:prstGeom prst="rect">
            <a:avLst/>
          </a:prstGeom>
        </p:spPr>
        <p:txBody>
          <a:bodyPr wrap="none">
            <a:spAutoFit/>
          </a:bodyPr>
          <a:lstStyle/>
          <a:p>
            <a:r>
              <a:rPr lang="hu-HU" sz="2800" b="1" dirty="0">
                <a:solidFill>
                  <a:srgbClr val="C00000"/>
                </a:solidFill>
              </a:rPr>
              <a:t>Memóriatörténet, összefoglaló</a:t>
            </a:r>
            <a:endParaRPr lang="hu-HU" sz="2800" b="1" dirty="0">
              <a:solidFill>
                <a:srgbClr val="C00000"/>
              </a:solidFill>
            </a:endParaRPr>
          </a:p>
        </p:txBody>
      </p:sp>
    </p:spTree>
    <p:extLst>
      <p:ext uri="{BB962C8B-B14F-4D97-AF65-F5344CB8AC3E}">
        <p14:creationId xmlns:p14="http://schemas.microsoft.com/office/powerpoint/2010/main" val="2291034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quarter" idx="10"/>
          </p:nvPr>
        </p:nvSpPr>
        <p:spPr/>
        <p:txBody>
          <a:bodyPr/>
          <a:lstStyle/>
          <a:p>
            <a:pPr>
              <a:defRPr/>
            </a:pPr>
            <a:fld id="{A20E107A-7440-4D9D-892C-0D53A0A59780}" type="datetime1">
              <a:rPr lang="hu-HU" altLang="hu-HU" smtClean="0"/>
              <a:t>2024. 11. 13.</a:t>
            </a:fld>
            <a:endParaRPr lang="en-US" altLang="hu-HU"/>
          </a:p>
        </p:txBody>
      </p:sp>
      <p:sp>
        <p:nvSpPr>
          <p:cNvPr id="4" name="Dia számának helye 3"/>
          <p:cNvSpPr>
            <a:spLocks noGrp="1"/>
          </p:cNvSpPr>
          <p:nvPr>
            <p:ph type="sldNum" sz="quarter" idx="12"/>
          </p:nvPr>
        </p:nvSpPr>
        <p:spPr/>
        <p:txBody>
          <a:bodyPr/>
          <a:lstStyle/>
          <a:p>
            <a:pPr>
              <a:defRPr/>
            </a:pPr>
            <a:fld id="{9D81774A-ADC9-4C25-AC65-6A8DB8852DF1}" type="slidenum">
              <a:rPr lang="en-US" altLang="hu-HU" smtClean="0"/>
              <a:pPr>
                <a:defRPr/>
              </a:pPr>
              <a:t>5</a:t>
            </a:fld>
            <a:endParaRPr lang="hu-HU" altLang="hu-HU"/>
          </a:p>
        </p:txBody>
      </p:sp>
      <p:pic>
        <p:nvPicPr>
          <p:cNvPr id="546820" name="Picture 2" descr="undefined"/>
          <p:cNvPicPr>
            <a:picLocks noChangeAspect="1" noChangeArrowheads="1"/>
          </p:cNvPicPr>
          <p:nvPr/>
        </p:nvPicPr>
        <p:blipFill>
          <a:blip r:embed="rId2"/>
          <a:srcRect/>
          <a:stretch>
            <a:fillRect/>
          </a:stretch>
        </p:blipFill>
        <p:spPr bwMode="auto">
          <a:xfrm>
            <a:off x="6351202" y="415925"/>
            <a:ext cx="2548323" cy="3215549"/>
          </a:xfrm>
          <a:prstGeom prst="rect">
            <a:avLst/>
          </a:prstGeom>
          <a:noFill/>
          <a:ln w="9525">
            <a:noFill/>
            <a:miter lim="800000"/>
            <a:headEnd/>
            <a:tailEnd/>
          </a:ln>
        </p:spPr>
      </p:pic>
      <p:sp>
        <p:nvSpPr>
          <p:cNvPr id="546821" name="Téglalap 4"/>
          <p:cNvSpPr>
            <a:spLocks noChangeArrowheads="1"/>
          </p:cNvSpPr>
          <p:nvPr/>
        </p:nvSpPr>
        <p:spPr bwMode="auto">
          <a:xfrm>
            <a:off x="6300742" y="3698808"/>
            <a:ext cx="2921636" cy="369332"/>
          </a:xfrm>
          <a:prstGeom prst="rect">
            <a:avLst/>
          </a:prstGeom>
          <a:noFill/>
          <a:ln w="9525">
            <a:noFill/>
            <a:miter lim="800000"/>
            <a:headEnd/>
            <a:tailEnd/>
          </a:ln>
        </p:spPr>
        <p:txBody>
          <a:bodyPr wrap="square">
            <a:spAutoFit/>
          </a:bodyPr>
          <a:lstStyle/>
          <a:p>
            <a:r>
              <a:rPr lang="hu-HU" b="1" dirty="0">
                <a:solidFill>
                  <a:srgbClr val="000000"/>
                </a:solidFill>
              </a:rPr>
              <a:t>John </a:t>
            </a:r>
            <a:r>
              <a:rPr lang="hu-HU" b="1" dirty="0" err="1" smtClean="0">
                <a:solidFill>
                  <a:srgbClr val="000000"/>
                </a:solidFill>
              </a:rPr>
              <a:t>Napier</a:t>
            </a:r>
            <a:r>
              <a:rPr lang="hu-HU" b="1" dirty="0" smtClean="0">
                <a:solidFill>
                  <a:srgbClr val="000000"/>
                </a:solidFill>
              </a:rPr>
              <a:t>, 1550-1617</a:t>
            </a:r>
            <a:endParaRPr lang="hu-HU" dirty="0"/>
          </a:p>
        </p:txBody>
      </p:sp>
      <p:sp>
        <p:nvSpPr>
          <p:cNvPr id="6" name="Szövegdoboz 5"/>
          <p:cNvSpPr txBox="1"/>
          <p:nvPr/>
        </p:nvSpPr>
        <p:spPr>
          <a:xfrm>
            <a:off x="5747656" y="4294674"/>
            <a:ext cx="4560888" cy="2308225"/>
          </a:xfrm>
          <a:prstGeom prst="rect">
            <a:avLst/>
          </a:prstGeom>
          <a:noFill/>
        </p:spPr>
        <p:txBody>
          <a:bodyPr>
            <a:spAutoFit/>
          </a:bodyPr>
          <a:lstStyle/>
          <a:p>
            <a:pPr>
              <a:defRPr/>
            </a:pPr>
            <a:r>
              <a:rPr lang="hu-HU" sz="2000" dirty="0"/>
              <a:t>Munkássága: </a:t>
            </a:r>
          </a:p>
          <a:p>
            <a:pPr marL="342900" indent="-342900">
              <a:buFont typeface="Arial" panose="020B0604020202020204" pitchFamily="34" charset="0"/>
              <a:buChar char="•"/>
              <a:defRPr/>
            </a:pPr>
            <a:r>
              <a:rPr lang="hu-HU" sz="2000" dirty="0"/>
              <a:t>teológia</a:t>
            </a:r>
          </a:p>
          <a:p>
            <a:pPr marL="342900" indent="-342900">
              <a:buFont typeface="Arial" panose="020B0604020202020204" pitchFamily="34" charset="0"/>
              <a:buChar char="•"/>
              <a:defRPr/>
            </a:pPr>
            <a:r>
              <a:rPr lang="hu-HU" sz="2000" dirty="0"/>
              <a:t>fegyverek, harci szekerek…</a:t>
            </a:r>
          </a:p>
          <a:p>
            <a:pPr marL="342900" indent="-342900">
              <a:buFont typeface="Arial" panose="020B0604020202020204" pitchFamily="34" charset="0"/>
              <a:buChar char="•"/>
              <a:defRPr/>
            </a:pPr>
            <a:r>
              <a:rPr lang="hu-HU" sz="2000" dirty="0"/>
              <a:t>logaritmus</a:t>
            </a:r>
          </a:p>
          <a:p>
            <a:pPr marL="342900" indent="-342900">
              <a:buFont typeface="Arial" panose="020B0604020202020204" pitchFamily="34" charset="0"/>
              <a:buChar char="•"/>
              <a:defRPr/>
            </a:pPr>
            <a:r>
              <a:rPr lang="hu-HU" sz="2000" dirty="0"/>
              <a:t>tizedestörtek jelölése</a:t>
            </a:r>
          </a:p>
          <a:p>
            <a:pPr marL="342900" indent="-342900">
              <a:buFont typeface="Arial" panose="020B0604020202020204" pitchFamily="34" charset="0"/>
              <a:buChar char="•"/>
              <a:defRPr/>
            </a:pPr>
            <a:r>
              <a:rPr lang="hu-HU" sz="2000" dirty="0" err="1"/>
              <a:t>Napier</a:t>
            </a:r>
            <a:r>
              <a:rPr lang="hu-HU" sz="2000" dirty="0"/>
              <a:t> csontok</a:t>
            </a:r>
          </a:p>
          <a:p>
            <a:pPr>
              <a:defRPr/>
            </a:pPr>
            <a:endParaRPr lang="hu-HU" sz="2000" dirty="0"/>
          </a:p>
        </p:txBody>
      </p:sp>
      <p:pic>
        <p:nvPicPr>
          <p:cNvPr id="546823" name="Kép 9"/>
          <p:cNvPicPr>
            <a:picLocks noChangeAspect="1"/>
          </p:cNvPicPr>
          <p:nvPr/>
        </p:nvPicPr>
        <p:blipFill>
          <a:blip r:embed="rId3"/>
          <a:srcRect/>
          <a:stretch>
            <a:fillRect/>
          </a:stretch>
        </p:blipFill>
        <p:spPr bwMode="auto">
          <a:xfrm>
            <a:off x="542925" y="1876900"/>
            <a:ext cx="4998890" cy="3843388"/>
          </a:xfrm>
          <a:prstGeom prst="rect">
            <a:avLst/>
          </a:prstGeom>
          <a:noFill/>
          <a:ln w="9525">
            <a:noFill/>
            <a:miter lim="800000"/>
            <a:headEnd/>
            <a:tailEnd/>
          </a:ln>
        </p:spPr>
      </p:pic>
      <p:sp>
        <p:nvSpPr>
          <p:cNvPr id="546824" name="Téglalap 8"/>
          <p:cNvSpPr>
            <a:spLocks noChangeArrowheads="1"/>
          </p:cNvSpPr>
          <p:nvPr/>
        </p:nvSpPr>
        <p:spPr bwMode="auto">
          <a:xfrm>
            <a:off x="542925" y="34925"/>
            <a:ext cx="5204731" cy="1261884"/>
          </a:xfrm>
          <a:prstGeom prst="rect">
            <a:avLst/>
          </a:prstGeom>
          <a:noFill/>
          <a:ln w="9525">
            <a:noFill/>
            <a:miter lim="800000"/>
            <a:headEnd/>
            <a:tailEnd/>
          </a:ln>
        </p:spPr>
        <p:txBody>
          <a:bodyPr wrap="square">
            <a:spAutoFit/>
          </a:bodyPr>
          <a:lstStyle/>
          <a:p>
            <a:r>
              <a:rPr lang="hu-HU" sz="4000" b="1" dirty="0">
                <a:solidFill>
                  <a:srgbClr val="C00000"/>
                </a:solidFill>
              </a:rPr>
              <a:t>Középkor:</a:t>
            </a:r>
          </a:p>
          <a:p>
            <a:r>
              <a:rPr lang="hu-HU" b="1" dirty="0" smtClean="0"/>
              <a:t>Gazdasági, politikai fejlődés: megszaporodtak </a:t>
            </a:r>
            <a:r>
              <a:rPr lang="hu-HU" b="1" dirty="0"/>
              <a:t>a számítási </a:t>
            </a:r>
            <a:r>
              <a:rPr lang="hu-HU" b="1" dirty="0" smtClean="0"/>
              <a:t>feladatok!</a:t>
            </a:r>
            <a:endParaRPr lang="hu-HU" b="1" dirty="0"/>
          </a:p>
        </p:txBody>
      </p:sp>
      <p:sp>
        <p:nvSpPr>
          <p:cNvPr id="10" name="Téglalap 9"/>
          <p:cNvSpPr/>
          <p:nvPr/>
        </p:nvSpPr>
        <p:spPr>
          <a:xfrm rot="19583630">
            <a:off x="-759430" y="2976164"/>
            <a:ext cx="1082007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nem válik el, „operatív tár”</a:t>
            </a:r>
            <a:endParaRPr lang="hu-HU" sz="2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50</a:t>
            </a:fld>
            <a:endParaRPr lang="hu-HU" altLang="hu-HU"/>
          </a:p>
        </p:txBody>
      </p:sp>
      <p:sp>
        <p:nvSpPr>
          <p:cNvPr id="4" name="Téglalap 3"/>
          <p:cNvSpPr/>
          <p:nvPr/>
        </p:nvSpPr>
        <p:spPr>
          <a:xfrm>
            <a:off x="1166348" y="318254"/>
            <a:ext cx="4641014" cy="523220"/>
          </a:xfrm>
          <a:prstGeom prst="rect">
            <a:avLst/>
          </a:prstGeom>
        </p:spPr>
        <p:txBody>
          <a:bodyPr wrap="none">
            <a:spAutoFit/>
          </a:bodyPr>
          <a:lstStyle/>
          <a:p>
            <a:r>
              <a:rPr lang="hu-HU" sz="2800" b="1" dirty="0" smtClean="0">
                <a:solidFill>
                  <a:srgbClr val="C00000"/>
                </a:solidFill>
                <a:latin typeface="Arial" panose="020B0604020202020204" pitchFamily="34" charset="0"/>
              </a:rPr>
              <a:t>Optikai</a:t>
            </a:r>
            <a:r>
              <a:rPr lang="hu-HU" sz="2800" b="1" dirty="0">
                <a:solidFill>
                  <a:srgbClr val="C00000"/>
                </a:solidFill>
                <a:latin typeface="Arial" panose="020B0604020202020204" pitchFamily="34" charset="0"/>
              </a:rPr>
              <a:t>, optikai-mágneses</a:t>
            </a:r>
            <a:endParaRPr lang="hu-HU" sz="2800" b="1" dirty="0">
              <a:solidFill>
                <a:srgbClr val="C00000"/>
              </a:solidFill>
            </a:endParaRPr>
          </a:p>
        </p:txBody>
      </p:sp>
    </p:spTree>
    <p:extLst>
      <p:ext uri="{BB962C8B-B14F-4D97-AF65-F5344CB8AC3E}">
        <p14:creationId xmlns:p14="http://schemas.microsoft.com/office/powerpoint/2010/main" val="4758351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51</a:t>
            </a:fld>
            <a:endParaRPr lang="hu-HU" altLang="hu-HU"/>
          </a:p>
        </p:txBody>
      </p:sp>
    </p:spTree>
    <p:extLst>
      <p:ext uri="{BB962C8B-B14F-4D97-AF65-F5344CB8AC3E}">
        <p14:creationId xmlns:p14="http://schemas.microsoft.com/office/powerpoint/2010/main" val="16387426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a:defRPr/>
            </a:pPr>
            <a:fld id="{6045A38D-B3C4-4699-8331-434E26F72F9C}" type="datetime1">
              <a:rPr lang="hu-HU" altLang="hu-HU" smtClean="0"/>
              <a:t>2024. 11. 13.</a:t>
            </a:fld>
            <a:endParaRPr lang="en-US" altLang="hu-HU"/>
          </a:p>
        </p:txBody>
      </p:sp>
      <p:sp>
        <p:nvSpPr>
          <p:cNvPr id="3" name="Dia számának helye 2"/>
          <p:cNvSpPr>
            <a:spLocks noGrp="1"/>
          </p:cNvSpPr>
          <p:nvPr>
            <p:ph type="sldNum" sz="quarter" idx="12"/>
          </p:nvPr>
        </p:nvSpPr>
        <p:spPr/>
        <p:txBody>
          <a:bodyPr/>
          <a:lstStyle/>
          <a:p>
            <a:pPr>
              <a:defRPr/>
            </a:pPr>
            <a:fld id="{0800A951-44CE-4926-A1CA-0F0B23FE3095}" type="slidenum">
              <a:rPr lang="en-US" altLang="hu-HU" smtClean="0"/>
              <a:pPr>
                <a:defRPr/>
              </a:pPr>
              <a:t>52</a:t>
            </a:fld>
            <a:endParaRPr lang="hu-HU" altLang="hu-HU"/>
          </a:p>
        </p:txBody>
      </p:sp>
    </p:spTree>
    <p:extLst>
      <p:ext uri="{BB962C8B-B14F-4D97-AF65-F5344CB8AC3E}">
        <p14:creationId xmlns:p14="http://schemas.microsoft.com/office/powerpoint/2010/main" val="4155580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quarter" idx="10"/>
          </p:nvPr>
        </p:nvSpPr>
        <p:spPr/>
        <p:txBody>
          <a:bodyPr/>
          <a:lstStyle/>
          <a:p>
            <a:pPr>
              <a:defRPr/>
            </a:pPr>
            <a:fld id="{AA145C1D-8123-4FD8-B985-DD412C6887A6}" type="datetime1">
              <a:rPr lang="hu-HU" altLang="hu-HU" smtClean="0"/>
              <a:t>2024. 11. 13.</a:t>
            </a:fld>
            <a:endParaRPr lang="en-US" altLang="hu-HU"/>
          </a:p>
        </p:txBody>
      </p:sp>
      <p:sp>
        <p:nvSpPr>
          <p:cNvPr id="4" name="Dia számának helye 3"/>
          <p:cNvSpPr>
            <a:spLocks noGrp="1"/>
          </p:cNvSpPr>
          <p:nvPr>
            <p:ph type="sldNum" sz="quarter" idx="12"/>
          </p:nvPr>
        </p:nvSpPr>
        <p:spPr/>
        <p:txBody>
          <a:bodyPr/>
          <a:lstStyle/>
          <a:p>
            <a:pPr>
              <a:defRPr/>
            </a:pPr>
            <a:fld id="{D2989E69-2DD4-48D0-9520-F61E2D12C0D0}" type="slidenum">
              <a:rPr lang="en-US" altLang="hu-HU" smtClean="0"/>
              <a:pPr>
                <a:defRPr/>
              </a:pPr>
              <a:t>6</a:t>
            </a:fld>
            <a:endParaRPr lang="hu-HU" altLang="hu-HU"/>
          </a:p>
        </p:txBody>
      </p:sp>
      <p:pic>
        <p:nvPicPr>
          <p:cNvPr id="547844" name="Picture 2" descr="https://upload.wikimedia.org/wikipedia/commons/thumb/1/19/C_Melperger_-_Wilhelm_Schickard_1632.jpg/250px-C_Melperger_-_Wilhelm_Schickard_1632.jpg"/>
          <p:cNvPicPr>
            <a:picLocks noChangeAspect="1" noChangeArrowheads="1"/>
          </p:cNvPicPr>
          <p:nvPr/>
        </p:nvPicPr>
        <p:blipFill>
          <a:blip r:embed="rId2"/>
          <a:srcRect/>
          <a:stretch>
            <a:fillRect/>
          </a:stretch>
        </p:blipFill>
        <p:spPr bwMode="auto">
          <a:xfrm>
            <a:off x="723900" y="1871663"/>
            <a:ext cx="2860675" cy="3605212"/>
          </a:xfrm>
          <a:prstGeom prst="rect">
            <a:avLst/>
          </a:prstGeom>
          <a:noFill/>
          <a:ln w="9525">
            <a:noFill/>
            <a:miter lim="800000"/>
            <a:headEnd/>
            <a:tailEnd/>
          </a:ln>
        </p:spPr>
      </p:pic>
      <p:pic>
        <p:nvPicPr>
          <p:cNvPr id="547845" name="Picture 4" descr="undefined"/>
          <p:cNvPicPr>
            <a:picLocks noChangeAspect="1" noChangeArrowheads="1"/>
          </p:cNvPicPr>
          <p:nvPr/>
        </p:nvPicPr>
        <p:blipFill>
          <a:blip r:embed="rId3"/>
          <a:srcRect/>
          <a:stretch>
            <a:fillRect/>
          </a:stretch>
        </p:blipFill>
        <p:spPr bwMode="auto">
          <a:xfrm>
            <a:off x="4424363" y="23813"/>
            <a:ext cx="4427537" cy="3516312"/>
          </a:xfrm>
          <a:prstGeom prst="rect">
            <a:avLst/>
          </a:prstGeom>
          <a:noFill/>
          <a:ln w="9525">
            <a:noFill/>
            <a:miter lim="800000"/>
            <a:headEnd/>
            <a:tailEnd/>
          </a:ln>
        </p:spPr>
      </p:pic>
      <p:sp>
        <p:nvSpPr>
          <p:cNvPr id="547846" name="Téglalap 4"/>
          <p:cNvSpPr>
            <a:spLocks noChangeArrowheads="1"/>
          </p:cNvSpPr>
          <p:nvPr/>
        </p:nvSpPr>
        <p:spPr bwMode="auto">
          <a:xfrm>
            <a:off x="1001713" y="5638800"/>
            <a:ext cx="2235200" cy="646113"/>
          </a:xfrm>
          <a:prstGeom prst="rect">
            <a:avLst/>
          </a:prstGeom>
          <a:noFill/>
          <a:ln w="9525">
            <a:noFill/>
            <a:miter lim="800000"/>
            <a:headEnd/>
            <a:tailEnd/>
          </a:ln>
        </p:spPr>
        <p:txBody>
          <a:bodyPr wrap="none">
            <a:spAutoFit/>
          </a:bodyPr>
          <a:lstStyle/>
          <a:p>
            <a:pPr algn="ctr"/>
            <a:r>
              <a:rPr lang="hu-HU" b="1"/>
              <a:t>Wilhelm Schickard</a:t>
            </a:r>
          </a:p>
          <a:p>
            <a:pPr algn="ctr"/>
            <a:r>
              <a:rPr lang="hu-HU" b="1"/>
              <a:t>1592-1635</a:t>
            </a:r>
            <a:endParaRPr lang="hu-HU"/>
          </a:p>
        </p:txBody>
      </p:sp>
      <p:pic>
        <p:nvPicPr>
          <p:cNvPr id="547847" name="Picture 6" descr="undefined"/>
          <p:cNvPicPr>
            <a:picLocks noChangeAspect="1" noChangeArrowheads="1"/>
          </p:cNvPicPr>
          <p:nvPr/>
        </p:nvPicPr>
        <p:blipFill>
          <a:blip r:embed="rId4"/>
          <a:srcRect/>
          <a:stretch>
            <a:fillRect/>
          </a:stretch>
        </p:blipFill>
        <p:spPr bwMode="auto">
          <a:xfrm>
            <a:off x="3932238" y="3540125"/>
            <a:ext cx="3775075" cy="2830513"/>
          </a:xfrm>
          <a:prstGeom prst="rect">
            <a:avLst/>
          </a:prstGeom>
          <a:noFill/>
          <a:ln w="9525">
            <a:noFill/>
            <a:miter lim="800000"/>
            <a:headEnd/>
            <a:tailEnd/>
          </a:ln>
        </p:spPr>
      </p:pic>
      <p:sp>
        <p:nvSpPr>
          <p:cNvPr id="547848" name="Téglalap 5"/>
          <p:cNvSpPr>
            <a:spLocks noChangeArrowheads="1"/>
          </p:cNvSpPr>
          <p:nvPr/>
        </p:nvSpPr>
        <p:spPr bwMode="auto">
          <a:xfrm>
            <a:off x="723900" y="163513"/>
            <a:ext cx="3906838" cy="1477962"/>
          </a:xfrm>
          <a:prstGeom prst="rect">
            <a:avLst/>
          </a:prstGeom>
          <a:noFill/>
          <a:ln w="9525">
            <a:noFill/>
            <a:miter lim="800000"/>
            <a:headEnd/>
            <a:tailEnd/>
          </a:ln>
        </p:spPr>
        <p:txBody>
          <a:bodyPr>
            <a:spAutoFit/>
          </a:bodyPr>
          <a:lstStyle/>
          <a:p>
            <a:r>
              <a:rPr lang="hu-HU">
                <a:solidFill>
                  <a:srgbClr val="202122"/>
                </a:solidFill>
              </a:rPr>
              <a:t>1623-ban Schickard építette az első automatikus számológépet, aminek a számoló óra nevet adta, hogy megkönnyítse a csillagászati számításokat.</a:t>
            </a:r>
            <a:endParaRPr lang="hu-HU"/>
          </a:p>
        </p:txBody>
      </p:sp>
      <p:sp>
        <p:nvSpPr>
          <p:cNvPr id="10" name="Téglalap 9"/>
          <p:cNvSpPr/>
          <p:nvPr/>
        </p:nvSpPr>
        <p:spPr>
          <a:xfrm rot="19583630">
            <a:off x="-759430" y="2976164"/>
            <a:ext cx="1082007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nem válik el, „operatív tár”</a:t>
            </a:r>
            <a:endParaRPr lang="hu-HU" sz="2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quarter" idx="10"/>
          </p:nvPr>
        </p:nvSpPr>
        <p:spPr/>
        <p:txBody>
          <a:bodyPr/>
          <a:lstStyle/>
          <a:p>
            <a:pPr>
              <a:defRPr/>
            </a:pPr>
            <a:fld id="{44803F6B-5C70-4A5A-8A1D-AFC5FC121901}" type="datetime1">
              <a:rPr lang="hu-HU" altLang="hu-HU" smtClean="0"/>
              <a:t>2024. 11. 13.</a:t>
            </a:fld>
            <a:endParaRPr lang="en-US" altLang="hu-HU"/>
          </a:p>
        </p:txBody>
      </p:sp>
      <p:sp>
        <p:nvSpPr>
          <p:cNvPr id="4" name="Dia számának helye 3"/>
          <p:cNvSpPr>
            <a:spLocks noGrp="1"/>
          </p:cNvSpPr>
          <p:nvPr>
            <p:ph type="sldNum" sz="quarter" idx="12"/>
          </p:nvPr>
        </p:nvSpPr>
        <p:spPr/>
        <p:txBody>
          <a:bodyPr/>
          <a:lstStyle/>
          <a:p>
            <a:pPr>
              <a:defRPr/>
            </a:pPr>
            <a:fld id="{37CF1054-8DFD-42AF-A3A6-A1C0178A5836}" type="slidenum">
              <a:rPr lang="en-US" altLang="hu-HU" smtClean="0"/>
              <a:pPr>
                <a:defRPr/>
              </a:pPr>
              <a:t>7</a:t>
            </a:fld>
            <a:endParaRPr lang="hu-HU" altLang="hu-HU"/>
          </a:p>
        </p:txBody>
      </p:sp>
      <p:pic>
        <p:nvPicPr>
          <p:cNvPr id="548868" name="Picture 2" descr="undefined"/>
          <p:cNvPicPr>
            <a:picLocks noChangeAspect="1" noChangeArrowheads="1"/>
          </p:cNvPicPr>
          <p:nvPr/>
        </p:nvPicPr>
        <p:blipFill>
          <a:blip r:embed="rId2"/>
          <a:srcRect/>
          <a:stretch>
            <a:fillRect/>
          </a:stretch>
        </p:blipFill>
        <p:spPr bwMode="auto">
          <a:xfrm>
            <a:off x="868363" y="2281238"/>
            <a:ext cx="6521450" cy="3571875"/>
          </a:xfrm>
          <a:prstGeom prst="rect">
            <a:avLst/>
          </a:prstGeom>
          <a:noFill/>
          <a:ln w="9525">
            <a:noFill/>
            <a:miter lim="800000"/>
            <a:headEnd/>
            <a:tailEnd/>
          </a:ln>
        </p:spPr>
      </p:pic>
      <p:sp>
        <p:nvSpPr>
          <p:cNvPr id="548869" name="Téglalap 6"/>
          <p:cNvSpPr>
            <a:spLocks noChangeArrowheads="1"/>
          </p:cNvSpPr>
          <p:nvPr/>
        </p:nvSpPr>
        <p:spPr bwMode="auto">
          <a:xfrm>
            <a:off x="881063" y="285750"/>
            <a:ext cx="4003675" cy="461963"/>
          </a:xfrm>
          <a:prstGeom prst="rect">
            <a:avLst/>
          </a:prstGeom>
          <a:noFill/>
          <a:ln w="9525">
            <a:noFill/>
            <a:miter lim="800000"/>
            <a:headEnd/>
            <a:tailEnd/>
          </a:ln>
        </p:spPr>
        <p:txBody>
          <a:bodyPr wrap="none">
            <a:spAutoFit/>
          </a:bodyPr>
          <a:lstStyle/>
          <a:p>
            <a:r>
              <a:rPr lang="hu-HU" sz="2400">
                <a:solidFill>
                  <a:srgbClr val="C00000"/>
                </a:solidFill>
              </a:rPr>
              <a:t>Pascal számológépe (1652)</a:t>
            </a:r>
          </a:p>
        </p:txBody>
      </p:sp>
      <p:pic>
        <p:nvPicPr>
          <p:cNvPr id="548870" name="Picture 4" descr="https://upload.wikimedia.org/wikipedia/commons/thumb/9/98/Blaise_Pascal_Versailles.JPG/250px-Blaise_Pascal_Versailles.JPG"/>
          <p:cNvPicPr>
            <a:picLocks noChangeAspect="1" noChangeArrowheads="1"/>
          </p:cNvPicPr>
          <p:nvPr/>
        </p:nvPicPr>
        <p:blipFill>
          <a:blip r:embed="rId3"/>
          <a:srcRect/>
          <a:stretch>
            <a:fillRect/>
          </a:stretch>
        </p:blipFill>
        <p:spPr bwMode="auto">
          <a:xfrm>
            <a:off x="6508750" y="196850"/>
            <a:ext cx="2381250" cy="2838450"/>
          </a:xfrm>
          <a:prstGeom prst="rect">
            <a:avLst/>
          </a:prstGeom>
          <a:noFill/>
          <a:ln w="9525">
            <a:noFill/>
            <a:miter lim="800000"/>
            <a:headEnd/>
            <a:tailEnd/>
          </a:ln>
        </p:spPr>
      </p:pic>
      <p:sp>
        <p:nvSpPr>
          <p:cNvPr id="548871" name="Téglalap 7"/>
          <p:cNvSpPr>
            <a:spLocks noChangeArrowheads="1"/>
          </p:cNvSpPr>
          <p:nvPr/>
        </p:nvSpPr>
        <p:spPr bwMode="auto">
          <a:xfrm>
            <a:off x="7389813" y="3300413"/>
            <a:ext cx="1570037" cy="647700"/>
          </a:xfrm>
          <a:prstGeom prst="rect">
            <a:avLst/>
          </a:prstGeom>
          <a:noFill/>
          <a:ln w="9525">
            <a:noFill/>
            <a:miter lim="800000"/>
            <a:headEnd/>
            <a:tailEnd/>
          </a:ln>
        </p:spPr>
        <p:txBody>
          <a:bodyPr wrap="none">
            <a:spAutoFit/>
          </a:bodyPr>
          <a:lstStyle/>
          <a:p>
            <a:pPr algn="ctr"/>
            <a:r>
              <a:rPr lang="hu-HU"/>
              <a:t>Blaise Pascal</a:t>
            </a:r>
          </a:p>
          <a:p>
            <a:pPr algn="ctr"/>
            <a:r>
              <a:rPr lang="hu-HU"/>
              <a:t>1623-1662</a:t>
            </a:r>
          </a:p>
        </p:txBody>
      </p:sp>
      <p:sp>
        <p:nvSpPr>
          <p:cNvPr id="548872" name="Téglalap 8"/>
          <p:cNvSpPr>
            <a:spLocks noChangeArrowheads="1"/>
          </p:cNvSpPr>
          <p:nvPr/>
        </p:nvSpPr>
        <p:spPr bwMode="auto">
          <a:xfrm>
            <a:off x="881063" y="1030288"/>
            <a:ext cx="4572000" cy="954087"/>
          </a:xfrm>
          <a:prstGeom prst="rect">
            <a:avLst/>
          </a:prstGeom>
          <a:noFill/>
          <a:ln w="9525">
            <a:noFill/>
            <a:miter lim="800000"/>
            <a:headEnd/>
            <a:tailEnd/>
          </a:ln>
        </p:spPr>
        <p:txBody>
          <a:bodyPr>
            <a:spAutoFit/>
          </a:bodyPr>
          <a:lstStyle/>
          <a:p>
            <a:r>
              <a:rPr lang="hu-HU" sz="1400">
                <a:solidFill>
                  <a:srgbClr val="202122"/>
                </a:solidFill>
              </a:rPr>
              <a:t>A tízes számrendszerre épül, 8 jegyű számokat tud maximálisan kezelni. Olyan nagy népszerűségnek örvendett a korban, hogy elkezdték sorozatban gyártani. E géptípusból mára körülbelül 50 maradt fenn.</a:t>
            </a:r>
            <a:endParaRPr lang="hu-HU" sz="1400"/>
          </a:p>
        </p:txBody>
      </p:sp>
      <p:sp>
        <p:nvSpPr>
          <p:cNvPr id="10" name="Téglalap 9"/>
          <p:cNvSpPr/>
          <p:nvPr/>
        </p:nvSpPr>
        <p:spPr>
          <a:xfrm rot="19583630">
            <a:off x="-759430" y="2976164"/>
            <a:ext cx="1082007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nem válik el, „operatív tár”</a:t>
            </a:r>
            <a:endParaRPr lang="hu-HU" sz="2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pPr>
              <a:defRPr/>
            </a:pPr>
            <a:fld id="{E0F3F3D7-B35A-4116-9AC9-BA632AFAC989}" type="slidenum">
              <a:rPr lang="en-US" altLang="hu-HU" smtClean="0"/>
              <a:pPr>
                <a:defRPr/>
              </a:pPr>
              <a:t>8</a:t>
            </a:fld>
            <a:endParaRPr lang="hu-HU" altLang="hu-HU"/>
          </a:p>
        </p:txBody>
      </p:sp>
      <p:pic>
        <p:nvPicPr>
          <p:cNvPr id="549890" name="Picture 2" descr="undefined"/>
          <p:cNvPicPr>
            <a:picLocks noChangeAspect="1" noChangeArrowheads="1"/>
          </p:cNvPicPr>
          <p:nvPr/>
        </p:nvPicPr>
        <p:blipFill>
          <a:blip r:embed="rId2"/>
          <a:srcRect/>
          <a:stretch>
            <a:fillRect/>
          </a:stretch>
        </p:blipFill>
        <p:spPr bwMode="auto">
          <a:xfrm>
            <a:off x="1485900" y="1363663"/>
            <a:ext cx="6600825" cy="4951412"/>
          </a:xfrm>
          <a:prstGeom prst="rect">
            <a:avLst/>
          </a:prstGeom>
          <a:noFill/>
          <a:ln w="9525">
            <a:noFill/>
            <a:miter lim="800000"/>
            <a:headEnd/>
            <a:tailEnd/>
          </a:ln>
        </p:spPr>
      </p:pic>
      <p:sp>
        <p:nvSpPr>
          <p:cNvPr id="549891" name="Téglalap 6"/>
          <p:cNvSpPr>
            <a:spLocks noChangeArrowheads="1"/>
          </p:cNvSpPr>
          <p:nvPr/>
        </p:nvSpPr>
        <p:spPr bwMode="auto">
          <a:xfrm>
            <a:off x="1609725" y="374650"/>
            <a:ext cx="5930900" cy="400050"/>
          </a:xfrm>
          <a:prstGeom prst="rect">
            <a:avLst/>
          </a:prstGeom>
          <a:noFill/>
          <a:ln w="9525">
            <a:noFill/>
            <a:miter lim="800000"/>
            <a:headEnd/>
            <a:tailEnd/>
          </a:ln>
        </p:spPr>
        <p:txBody>
          <a:bodyPr>
            <a:spAutoFit/>
          </a:bodyPr>
          <a:lstStyle/>
          <a:p>
            <a:r>
              <a:rPr lang="hu-HU" sz="2000"/>
              <a:t>Egy NDK-beli mechanikus számológép 1958-ból</a:t>
            </a:r>
          </a:p>
        </p:txBody>
      </p:sp>
      <p:sp>
        <p:nvSpPr>
          <p:cNvPr id="2" name="Dátum helye 1"/>
          <p:cNvSpPr>
            <a:spLocks noGrp="1"/>
          </p:cNvSpPr>
          <p:nvPr>
            <p:ph type="dt" sz="half" idx="10"/>
          </p:nvPr>
        </p:nvSpPr>
        <p:spPr/>
        <p:txBody>
          <a:bodyPr/>
          <a:lstStyle/>
          <a:p>
            <a:pPr>
              <a:defRPr/>
            </a:pPr>
            <a:fld id="{DFABE349-753B-4641-8BF7-6749DC240C82}" type="datetime1">
              <a:rPr lang="hu-HU" altLang="hu-HU" smtClean="0"/>
              <a:t>2024. 11. 13.</a:t>
            </a:fld>
            <a:endParaRPr lang="en-US" altLang="hu-HU"/>
          </a:p>
        </p:txBody>
      </p:sp>
      <p:sp>
        <p:nvSpPr>
          <p:cNvPr id="6" name="Téglalap 5"/>
          <p:cNvSpPr/>
          <p:nvPr/>
        </p:nvSpPr>
        <p:spPr>
          <a:xfrm rot="19583630">
            <a:off x="-759430" y="2976164"/>
            <a:ext cx="1082007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nem válik el, „operatív tár”</a:t>
            </a:r>
            <a:endParaRPr lang="hu-HU" sz="2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pPr>
              <a:defRPr/>
            </a:pPr>
            <a:fld id="{A0FD30F5-BE46-410D-9103-92D7365A38CD}" type="slidenum">
              <a:rPr lang="en-US" altLang="hu-HU" smtClean="0"/>
              <a:pPr>
                <a:defRPr/>
              </a:pPr>
              <a:t>9</a:t>
            </a:fld>
            <a:endParaRPr lang="hu-HU" altLang="hu-HU"/>
          </a:p>
        </p:txBody>
      </p:sp>
      <p:sp>
        <p:nvSpPr>
          <p:cNvPr id="550914" name="Téglalap 4"/>
          <p:cNvSpPr>
            <a:spLocks noChangeArrowheads="1"/>
          </p:cNvSpPr>
          <p:nvPr/>
        </p:nvSpPr>
        <p:spPr bwMode="auto">
          <a:xfrm>
            <a:off x="582613" y="0"/>
            <a:ext cx="5886450" cy="646113"/>
          </a:xfrm>
          <a:prstGeom prst="rect">
            <a:avLst/>
          </a:prstGeom>
          <a:noFill/>
          <a:ln w="9525">
            <a:noFill/>
            <a:miter lim="800000"/>
            <a:headEnd/>
            <a:tailEnd/>
          </a:ln>
        </p:spPr>
        <p:txBody>
          <a:bodyPr wrap="none">
            <a:spAutoFit/>
          </a:bodyPr>
          <a:lstStyle/>
          <a:p>
            <a:r>
              <a:rPr lang="hu-HU" sz="3600" b="1">
                <a:solidFill>
                  <a:srgbClr val="910026"/>
                </a:solidFill>
              </a:rPr>
              <a:t>A programozás feltalálása</a:t>
            </a:r>
            <a:endParaRPr lang="hu-HU" sz="3600">
              <a:solidFill>
                <a:srgbClr val="910026"/>
              </a:solidFill>
            </a:endParaRPr>
          </a:p>
        </p:txBody>
      </p:sp>
      <p:sp>
        <p:nvSpPr>
          <p:cNvPr id="550915" name="Téglalap 6"/>
          <p:cNvSpPr>
            <a:spLocks noChangeArrowheads="1"/>
          </p:cNvSpPr>
          <p:nvPr/>
        </p:nvSpPr>
        <p:spPr bwMode="auto">
          <a:xfrm>
            <a:off x="538163" y="665163"/>
            <a:ext cx="8294687" cy="1323975"/>
          </a:xfrm>
          <a:prstGeom prst="rect">
            <a:avLst/>
          </a:prstGeom>
          <a:noFill/>
          <a:ln w="9525">
            <a:noFill/>
            <a:miter lim="800000"/>
            <a:headEnd/>
            <a:tailEnd/>
          </a:ln>
        </p:spPr>
        <p:txBody>
          <a:bodyPr>
            <a:spAutoFit/>
          </a:bodyPr>
          <a:lstStyle/>
          <a:p>
            <a:r>
              <a:rPr lang="hu-HU" sz="1600"/>
              <a:t>1786: Johann Müller német hadmérnök megfogalmazza, hogy szükség van a részeredmények tárolására. Ezen tárolót regiszternek nevezi el és feladatának az adatok ideiglenes elhelyezését jelöli meg.</a:t>
            </a:r>
          </a:p>
          <a:p>
            <a:r>
              <a:rPr lang="hu-HU" sz="1600"/>
              <a:t>Az adatok és részeredmények tárolása egyrészt alapfeltétele a programozhatóságnak, másrészt tényleges lépés afelé.</a:t>
            </a:r>
          </a:p>
        </p:txBody>
      </p:sp>
      <p:pic>
        <p:nvPicPr>
          <p:cNvPr id="550916" name="Picture 2" descr="undefined"/>
          <p:cNvPicPr>
            <a:picLocks noChangeAspect="1" noChangeArrowheads="1"/>
          </p:cNvPicPr>
          <p:nvPr/>
        </p:nvPicPr>
        <p:blipFill>
          <a:blip r:embed="rId2"/>
          <a:srcRect/>
          <a:stretch>
            <a:fillRect/>
          </a:stretch>
        </p:blipFill>
        <p:spPr bwMode="auto">
          <a:xfrm>
            <a:off x="5948363" y="2008188"/>
            <a:ext cx="2884487" cy="4325937"/>
          </a:xfrm>
          <a:prstGeom prst="rect">
            <a:avLst/>
          </a:prstGeom>
          <a:noFill/>
          <a:ln w="9525">
            <a:noFill/>
            <a:miter lim="800000"/>
            <a:headEnd/>
            <a:tailEnd/>
          </a:ln>
        </p:spPr>
      </p:pic>
      <p:sp>
        <p:nvSpPr>
          <p:cNvPr id="550917" name="Téglalap 7"/>
          <p:cNvSpPr>
            <a:spLocks noChangeArrowheads="1"/>
          </p:cNvSpPr>
          <p:nvPr/>
        </p:nvSpPr>
        <p:spPr bwMode="auto">
          <a:xfrm>
            <a:off x="582613" y="2274888"/>
            <a:ext cx="2944812" cy="4032250"/>
          </a:xfrm>
          <a:prstGeom prst="rect">
            <a:avLst/>
          </a:prstGeom>
          <a:noFill/>
          <a:ln w="9525">
            <a:noFill/>
            <a:miter lim="800000"/>
            <a:headEnd/>
            <a:tailEnd/>
          </a:ln>
        </p:spPr>
        <p:txBody>
          <a:bodyPr>
            <a:spAutoFit/>
          </a:bodyPr>
          <a:lstStyle/>
          <a:p>
            <a:r>
              <a:rPr lang="hu-HU" sz="1600"/>
              <a:t>1820-ban Joseph Marie Jacquard olyan mechanikus szövőgépet épített, mely automatikusan, külső programozás révén szőtt mintákat: a gépet kartonból készült lyukkártya vezérelte, amely a mintákat tárolta. A gép széles körben elterjedt, alkalmazták is a szövőiparban, és létezése olyan tudósokat befolyásolt, mint Neumann János (tudjuk, hogy barátaival élénk eszmecseréket folytatott erről és hasonló gépekről).</a:t>
            </a:r>
          </a:p>
        </p:txBody>
      </p:sp>
      <p:pic>
        <p:nvPicPr>
          <p:cNvPr id="550918" name="Picture 4" descr="https://upload.wikimedia.org/wikipedia/commons/thumb/f/f8/A_la_m%C3%A9moire_de_J.M._Jacquard.jpg/250px-A_la_m%C3%A9moire_de_J.M._Jacquard.jpg"/>
          <p:cNvPicPr>
            <a:picLocks noChangeAspect="1" noChangeArrowheads="1"/>
          </p:cNvPicPr>
          <p:nvPr/>
        </p:nvPicPr>
        <p:blipFill>
          <a:blip r:embed="rId3"/>
          <a:srcRect/>
          <a:stretch>
            <a:fillRect/>
          </a:stretch>
        </p:blipFill>
        <p:spPr bwMode="auto">
          <a:xfrm>
            <a:off x="3522663" y="2008188"/>
            <a:ext cx="2381250" cy="3581400"/>
          </a:xfrm>
          <a:prstGeom prst="rect">
            <a:avLst/>
          </a:prstGeom>
          <a:noFill/>
          <a:ln w="9525">
            <a:noFill/>
            <a:miter lim="800000"/>
            <a:headEnd/>
            <a:tailEnd/>
          </a:ln>
        </p:spPr>
      </p:pic>
      <p:sp>
        <p:nvSpPr>
          <p:cNvPr id="550919" name="Téglalap 8"/>
          <p:cNvSpPr>
            <a:spLocks noChangeArrowheads="1"/>
          </p:cNvSpPr>
          <p:nvPr/>
        </p:nvSpPr>
        <p:spPr bwMode="auto">
          <a:xfrm>
            <a:off x="3414713" y="5856288"/>
            <a:ext cx="2581275" cy="646112"/>
          </a:xfrm>
          <a:prstGeom prst="rect">
            <a:avLst/>
          </a:prstGeom>
          <a:noFill/>
          <a:ln w="9525">
            <a:noFill/>
            <a:miter lim="800000"/>
            <a:headEnd/>
            <a:tailEnd/>
          </a:ln>
        </p:spPr>
        <p:txBody>
          <a:bodyPr wrap="none">
            <a:spAutoFit/>
          </a:bodyPr>
          <a:lstStyle/>
          <a:p>
            <a:pPr algn="ctr"/>
            <a:r>
              <a:rPr lang="hu-HU"/>
              <a:t>Joseph Marie Jacquard</a:t>
            </a:r>
          </a:p>
          <a:p>
            <a:pPr algn="ctr"/>
            <a:r>
              <a:rPr lang="hu-HU"/>
              <a:t>1752-1834 </a:t>
            </a:r>
          </a:p>
        </p:txBody>
      </p:sp>
      <p:sp>
        <p:nvSpPr>
          <p:cNvPr id="2" name="Dátum helye 1"/>
          <p:cNvSpPr>
            <a:spLocks noGrp="1"/>
          </p:cNvSpPr>
          <p:nvPr>
            <p:ph type="dt" sz="half" idx="10"/>
          </p:nvPr>
        </p:nvSpPr>
        <p:spPr/>
        <p:txBody>
          <a:bodyPr/>
          <a:lstStyle/>
          <a:p>
            <a:pPr>
              <a:defRPr/>
            </a:pPr>
            <a:fld id="{DEFC74CC-FCC4-4B2A-8593-7456780ACF33}" type="datetime1">
              <a:rPr lang="hu-HU" altLang="hu-HU" smtClean="0"/>
              <a:t>2024. 11. 13.</a:t>
            </a:fld>
            <a:endParaRPr lang="en-US" altLang="hu-HU"/>
          </a:p>
        </p:txBody>
      </p:sp>
      <p:sp>
        <p:nvSpPr>
          <p:cNvPr id="13" name="Téglalap 12"/>
          <p:cNvSpPr/>
          <p:nvPr/>
        </p:nvSpPr>
        <p:spPr>
          <a:xfrm rot="19583630">
            <a:off x="967806" y="2976164"/>
            <a:ext cx="7365607"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800" b="1" cap="none" spc="0" dirty="0" smtClean="0">
                <a:ln/>
                <a:solidFill>
                  <a:srgbClr val="FF0000"/>
                </a:solidFill>
                <a:effectLst/>
              </a:rPr>
              <a:t>A számítás és eredménye fizikailag elválik</a:t>
            </a:r>
            <a:endParaRPr lang="hu-HU" sz="2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25000"/>
          </a:spcBef>
          <a:spcAft>
            <a:spcPct val="0"/>
          </a:spcAft>
          <a:buClrTx/>
          <a:buSzTx/>
          <a:buFontTx/>
          <a:buNone/>
          <a:tabLst/>
          <a:defRPr kumimoji="0" lang="en-US" altLang="hu-H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25000"/>
          </a:spcBef>
          <a:spcAft>
            <a:spcPct val="0"/>
          </a:spcAft>
          <a:buClrTx/>
          <a:buSzTx/>
          <a:buFontTx/>
          <a:buNone/>
          <a:tabLst/>
          <a:defRPr kumimoji="0" lang="en-US" altLang="hu-HU"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25000"/>
          </a:spcBef>
          <a:spcAft>
            <a:spcPct val="0"/>
          </a:spcAft>
          <a:buClrTx/>
          <a:buSzTx/>
          <a:buFontTx/>
          <a:buNone/>
          <a:tabLst/>
          <a:defRPr kumimoji="0" lang="en-US" altLang="hu-H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25000"/>
          </a:spcBef>
          <a:spcAft>
            <a:spcPct val="0"/>
          </a:spcAft>
          <a:buClrTx/>
          <a:buSzTx/>
          <a:buFontTx/>
          <a:buNone/>
          <a:tabLst/>
          <a:defRPr kumimoji="0" lang="en-US" altLang="hu-HU" sz="18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11415</TotalTime>
  <Words>2583</Words>
  <Application>Microsoft Office PowerPoint</Application>
  <PresentationFormat>Diavetítés a képernyőre (4:3 oldalarány)</PresentationFormat>
  <Paragraphs>520</Paragraphs>
  <Slides>52</Slides>
  <Notes>1</Notes>
  <HiddenSlides>0</HiddenSlides>
  <MMClips>0</MMClips>
  <ScaleCrop>false</ScaleCrop>
  <HeadingPairs>
    <vt:vector size="8" baseType="variant">
      <vt:variant>
        <vt:lpstr>Használt betűtípusok</vt:lpstr>
      </vt:variant>
      <vt:variant>
        <vt:i4>19</vt:i4>
      </vt:variant>
      <vt:variant>
        <vt:lpstr>Téma</vt:lpstr>
      </vt:variant>
      <vt:variant>
        <vt:i4>2</vt:i4>
      </vt:variant>
      <vt:variant>
        <vt:lpstr>Beágyazott OLE kiszolgálók</vt:lpstr>
      </vt:variant>
      <vt:variant>
        <vt:i4>1</vt:i4>
      </vt:variant>
      <vt:variant>
        <vt:lpstr>Diacímek</vt:lpstr>
      </vt:variant>
      <vt:variant>
        <vt:i4>52</vt:i4>
      </vt:variant>
    </vt:vector>
  </HeadingPairs>
  <TitlesOfParts>
    <vt:vector size="74" baseType="lpstr">
      <vt:lpstr>MS PGothic</vt:lpstr>
      <vt:lpstr>MS PGothic</vt:lpstr>
      <vt:lpstr>Aptos</vt:lpstr>
      <vt:lpstr>Arial</vt:lpstr>
      <vt:lpstr>Arial Narrow</vt:lpstr>
      <vt:lpstr>Arial Unicode MS</vt:lpstr>
      <vt:lpstr>Dmsans</vt:lpstr>
      <vt:lpstr>Gill Sans</vt:lpstr>
      <vt:lpstr>inherit</vt:lpstr>
      <vt:lpstr>Lucida Grande</vt:lpstr>
      <vt:lpstr>Neo Tech Semilab Bold Bold</vt:lpstr>
      <vt:lpstr>Open Sans</vt:lpstr>
      <vt:lpstr>opensans_bold</vt:lpstr>
      <vt:lpstr>opensans_semibold</vt:lpstr>
      <vt:lpstr>poppins</vt:lpstr>
      <vt:lpstr>Times New Roman</vt:lpstr>
      <vt:lpstr>Trebuchet MS</vt:lpstr>
      <vt:lpstr>WenQuanYi Zen Hei</vt:lpstr>
      <vt:lpstr>Wingdings</vt:lpstr>
      <vt:lpstr>1_Custom Design</vt:lpstr>
      <vt:lpstr>2_Custom Design</vt:lpstr>
      <vt:lpstr>Photo Editor Photo</vt:lpstr>
      <vt:lpstr>Memória sztori az információ tárolás története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Spin: Einstein–de Haas effect </vt:lpstr>
      <vt:lpstr>GMR - giant magnetoresistance </vt:lpstr>
      <vt:lpstr>Spin- valve                            MRAM</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MicReD - Poppe Andras</dc:creator>
  <cp:lastModifiedBy>Mizsei János</cp:lastModifiedBy>
  <cp:revision>1042</cp:revision>
  <cp:lastPrinted>2000-11-24T10:53:46Z</cp:lastPrinted>
  <dcterms:created xsi:type="dcterms:W3CDTF">2000-11-23T21:23:08Z</dcterms:created>
  <dcterms:modified xsi:type="dcterms:W3CDTF">2024-11-13T22:03:23Z</dcterms:modified>
</cp:coreProperties>
</file>