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4" r:id="rId2"/>
  </p:sldMasterIdLst>
  <p:notesMasterIdLst>
    <p:notesMasterId r:id="rId24"/>
  </p:notesMasterIdLst>
  <p:handoutMasterIdLst>
    <p:handoutMasterId r:id="rId25"/>
  </p:handoutMasterIdLst>
  <p:sldIdLst>
    <p:sldId id="734" r:id="rId3"/>
    <p:sldId id="832" r:id="rId4"/>
    <p:sldId id="831" r:id="rId5"/>
    <p:sldId id="833" r:id="rId6"/>
    <p:sldId id="843" r:id="rId7"/>
    <p:sldId id="845" r:id="rId8"/>
    <p:sldId id="840" r:id="rId9"/>
    <p:sldId id="854" r:id="rId10"/>
    <p:sldId id="841" r:id="rId11"/>
    <p:sldId id="835" r:id="rId12"/>
    <p:sldId id="836" r:id="rId13"/>
    <p:sldId id="844" r:id="rId14"/>
    <p:sldId id="847" r:id="rId15"/>
    <p:sldId id="848" r:id="rId16"/>
    <p:sldId id="855" r:id="rId17"/>
    <p:sldId id="852" r:id="rId18"/>
    <p:sldId id="850" r:id="rId19"/>
    <p:sldId id="851" r:id="rId20"/>
    <p:sldId id="853" r:id="rId21"/>
    <p:sldId id="846" r:id="rId22"/>
    <p:sldId id="849" r:id="rId23"/>
  </p:sldIdLst>
  <p:sldSz cx="9144000" cy="6858000" type="screen4x3"/>
  <p:notesSz cx="6858000" cy="9667875"/>
  <p:defaultTextStyle>
    <a:defPPr>
      <a:defRPr lang="en-US"/>
    </a:defPPr>
    <a:lvl1pPr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25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8">
          <p15:clr>
            <a:srgbClr val="A4A3A4"/>
          </p15:clr>
        </p15:guide>
        <p15:guide id="2" pos="3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10026"/>
    <a:srgbClr val="02424E"/>
    <a:srgbClr val="FF0000"/>
    <a:srgbClr val="214243"/>
    <a:srgbClr val="2C382D"/>
    <a:srgbClr val="79857D"/>
    <a:srgbClr val="B39A95"/>
    <a:srgbClr val="677F8A"/>
    <a:srgbClr val="8C2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9269" autoAdjust="0"/>
  </p:normalViewPr>
  <p:slideViewPr>
    <p:cSldViewPr snapToGrid="0" showGuides="1">
      <p:cViewPr varScale="1">
        <p:scale>
          <a:sx n="66" d="100"/>
          <a:sy n="66" d="100"/>
        </p:scale>
        <p:origin x="594" y="72"/>
      </p:cViewPr>
      <p:guideLst>
        <p:guide orient="horz" pos="688"/>
        <p:guide pos="3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-1188" y="-78"/>
      </p:cViewPr>
      <p:guideLst>
        <p:guide orient="horz" pos="3045"/>
        <p:guide pos="216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zsei%20J&#225;nos\Desktop\Dropbox\Termikus-elektromos%20Projekt\M&#233;r&#233;sek__Measurements\20171205_R-T_gorbe_SP44_aramkor\SP44_aramkor_R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12294241365524"/>
          <c:y val="0.12289905481902469"/>
          <c:w val="0.78975550572734698"/>
          <c:h val="0.79456952155876426"/>
        </c:manualLayout>
      </c:layout>
      <c:scatterChart>
        <c:scatterStyle val="smoothMarker"/>
        <c:varyColors val="0"/>
        <c:ser>
          <c:idx val="0"/>
          <c:order val="0"/>
          <c:tx>
            <c:v>Fűtés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SP44_data_points!$D$3:$D$63</c:f>
              <c:numCache>
                <c:formatCode>General</c:formatCode>
                <c:ptCount val="61"/>
                <c:pt idx="0">
                  <c:v>25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49</c:v>
                </c:pt>
                <c:pt idx="25">
                  <c:v>50</c:v>
                </c:pt>
                <c:pt idx="26">
                  <c:v>51</c:v>
                </c:pt>
                <c:pt idx="27">
                  <c:v>52</c:v>
                </c:pt>
                <c:pt idx="28">
                  <c:v>53</c:v>
                </c:pt>
                <c:pt idx="29">
                  <c:v>54</c:v>
                </c:pt>
                <c:pt idx="30">
                  <c:v>55</c:v>
                </c:pt>
                <c:pt idx="31">
                  <c:v>56</c:v>
                </c:pt>
                <c:pt idx="32">
                  <c:v>57</c:v>
                </c:pt>
                <c:pt idx="33">
                  <c:v>58</c:v>
                </c:pt>
                <c:pt idx="34">
                  <c:v>59</c:v>
                </c:pt>
                <c:pt idx="35">
                  <c:v>60</c:v>
                </c:pt>
                <c:pt idx="36">
                  <c:v>61</c:v>
                </c:pt>
                <c:pt idx="37">
                  <c:v>62</c:v>
                </c:pt>
                <c:pt idx="38">
                  <c:v>63</c:v>
                </c:pt>
                <c:pt idx="39">
                  <c:v>64</c:v>
                </c:pt>
                <c:pt idx="40">
                  <c:v>65</c:v>
                </c:pt>
                <c:pt idx="41">
                  <c:v>66</c:v>
                </c:pt>
                <c:pt idx="42">
                  <c:v>67</c:v>
                </c:pt>
                <c:pt idx="43">
                  <c:v>68</c:v>
                </c:pt>
                <c:pt idx="44">
                  <c:v>69</c:v>
                </c:pt>
                <c:pt idx="45">
                  <c:v>70</c:v>
                </c:pt>
                <c:pt idx="46">
                  <c:v>71</c:v>
                </c:pt>
                <c:pt idx="47">
                  <c:v>72</c:v>
                </c:pt>
                <c:pt idx="48">
                  <c:v>73</c:v>
                </c:pt>
                <c:pt idx="49">
                  <c:v>74</c:v>
                </c:pt>
                <c:pt idx="50">
                  <c:v>75</c:v>
                </c:pt>
                <c:pt idx="51">
                  <c:v>76</c:v>
                </c:pt>
                <c:pt idx="52">
                  <c:v>77</c:v>
                </c:pt>
                <c:pt idx="53">
                  <c:v>78</c:v>
                </c:pt>
                <c:pt idx="54">
                  <c:v>79</c:v>
                </c:pt>
                <c:pt idx="55">
                  <c:v>80</c:v>
                </c:pt>
                <c:pt idx="56">
                  <c:v>81</c:v>
                </c:pt>
                <c:pt idx="57">
                  <c:v>82</c:v>
                </c:pt>
                <c:pt idx="58">
                  <c:v>83</c:v>
                </c:pt>
                <c:pt idx="59">
                  <c:v>84</c:v>
                </c:pt>
                <c:pt idx="60">
                  <c:v>85</c:v>
                </c:pt>
              </c:numCache>
            </c:numRef>
          </c:xVal>
          <c:yVal>
            <c:numRef>
              <c:f>SP44_data_points!$B$3:$B$63</c:f>
              <c:numCache>
                <c:formatCode>General</c:formatCode>
                <c:ptCount val="61"/>
                <c:pt idx="0">
                  <c:v>131.6045</c:v>
                </c:pt>
                <c:pt idx="1">
                  <c:v>127.5819</c:v>
                </c:pt>
                <c:pt idx="2">
                  <c:v>123.53100000000001</c:v>
                </c:pt>
                <c:pt idx="3">
                  <c:v>119.9177</c:v>
                </c:pt>
                <c:pt idx="4">
                  <c:v>116.47110000000001</c:v>
                </c:pt>
                <c:pt idx="5">
                  <c:v>113.2458</c:v>
                </c:pt>
                <c:pt idx="6">
                  <c:v>110.01</c:v>
                </c:pt>
                <c:pt idx="7">
                  <c:v>106.6216</c:v>
                </c:pt>
                <c:pt idx="8">
                  <c:v>103.5016</c:v>
                </c:pt>
                <c:pt idx="9">
                  <c:v>100.57859999999999</c:v>
                </c:pt>
                <c:pt idx="10">
                  <c:v>97.540760000000006</c:v>
                </c:pt>
                <c:pt idx="11">
                  <c:v>94.651960000000003</c:v>
                </c:pt>
                <c:pt idx="12">
                  <c:v>91.712580000000003</c:v>
                </c:pt>
                <c:pt idx="13">
                  <c:v>89.013090000000005</c:v>
                </c:pt>
                <c:pt idx="14">
                  <c:v>86.457340000000002</c:v>
                </c:pt>
                <c:pt idx="15">
                  <c:v>84.03201</c:v>
                </c:pt>
                <c:pt idx="16">
                  <c:v>81.289500000000004</c:v>
                </c:pt>
                <c:pt idx="17">
                  <c:v>78.625730000000004</c:v>
                </c:pt>
                <c:pt idx="18">
                  <c:v>76.52852</c:v>
                </c:pt>
                <c:pt idx="19">
                  <c:v>74.080209999999994</c:v>
                </c:pt>
                <c:pt idx="20">
                  <c:v>71.693759999999997</c:v>
                </c:pt>
                <c:pt idx="21">
                  <c:v>69.248249999999999</c:v>
                </c:pt>
                <c:pt idx="22">
                  <c:v>66.949870000000004</c:v>
                </c:pt>
                <c:pt idx="23">
                  <c:v>64.660830000000004</c:v>
                </c:pt>
                <c:pt idx="24">
                  <c:v>62.239019999999996</c:v>
                </c:pt>
                <c:pt idx="25">
                  <c:v>59.626379999999997</c:v>
                </c:pt>
                <c:pt idx="26">
                  <c:v>56.977249999999998</c:v>
                </c:pt>
                <c:pt idx="27">
                  <c:v>54.214379999999998</c:v>
                </c:pt>
                <c:pt idx="28">
                  <c:v>50.81579</c:v>
                </c:pt>
                <c:pt idx="29">
                  <c:v>46.624650000000003</c:v>
                </c:pt>
                <c:pt idx="30">
                  <c:v>41.055669999999999</c:v>
                </c:pt>
                <c:pt idx="31">
                  <c:v>36.15325</c:v>
                </c:pt>
                <c:pt idx="32">
                  <c:v>29.121040000000001</c:v>
                </c:pt>
                <c:pt idx="33">
                  <c:v>22.01868</c:v>
                </c:pt>
                <c:pt idx="34">
                  <c:v>15.5846</c:v>
                </c:pt>
                <c:pt idx="35">
                  <c:v>10.5831</c:v>
                </c:pt>
                <c:pt idx="36">
                  <c:v>5.4120999999999997</c:v>
                </c:pt>
                <c:pt idx="37">
                  <c:v>2.7196189999999998</c:v>
                </c:pt>
                <c:pt idx="38">
                  <c:v>1.4998480000000001</c:v>
                </c:pt>
                <c:pt idx="39">
                  <c:v>0.929817</c:v>
                </c:pt>
                <c:pt idx="40">
                  <c:v>0.63002100000000005</c:v>
                </c:pt>
                <c:pt idx="41">
                  <c:v>0.49565300000000001</c:v>
                </c:pt>
                <c:pt idx="42">
                  <c:v>0.41935099999999997</c:v>
                </c:pt>
                <c:pt idx="43">
                  <c:v>0.36082199999999998</c:v>
                </c:pt>
                <c:pt idx="44">
                  <c:v>0.32122699999999998</c:v>
                </c:pt>
                <c:pt idx="45">
                  <c:v>0.30067899999999997</c:v>
                </c:pt>
                <c:pt idx="46">
                  <c:v>0.284057</c:v>
                </c:pt>
                <c:pt idx="47">
                  <c:v>0.270897</c:v>
                </c:pt>
                <c:pt idx="48">
                  <c:v>0.265816</c:v>
                </c:pt>
                <c:pt idx="49">
                  <c:v>0.25612099999999999</c:v>
                </c:pt>
                <c:pt idx="50">
                  <c:v>0.25127100000000002</c:v>
                </c:pt>
                <c:pt idx="51">
                  <c:v>0.247809</c:v>
                </c:pt>
                <c:pt idx="52">
                  <c:v>0.24527099999999999</c:v>
                </c:pt>
                <c:pt idx="53">
                  <c:v>0.240537</c:v>
                </c:pt>
                <c:pt idx="54">
                  <c:v>0.23661299999999999</c:v>
                </c:pt>
                <c:pt idx="55">
                  <c:v>0.236036</c:v>
                </c:pt>
                <c:pt idx="56">
                  <c:v>0.23372699999999999</c:v>
                </c:pt>
                <c:pt idx="57">
                  <c:v>0.23141900000000001</c:v>
                </c:pt>
                <c:pt idx="58">
                  <c:v>0.229684</c:v>
                </c:pt>
                <c:pt idx="59">
                  <c:v>0.22645399999999999</c:v>
                </c:pt>
                <c:pt idx="60">
                  <c:v>0.22564500000000001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AEE-47D0-8F75-A1AC7D168310}"/>
            </c:ext>
          </c:extLst>
        </c:ser>
        <c:ser>
          <c:idx val="1"/>
          <c:order val="1"/>
          <c:tx>
            <c:v>Hűtés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SP44_data_points!$D$64:$D$123</c:f>
              <c:numCache>
                <c:formatCode>General</c:formatCode>
                <c:ptCount val="60"/>
                <c:pt idx="0">
                  <c:v>84</c:v>
                </c:pt>
                <c:pt idx="1">
                  <c:v>83</c:v>
                </c:pt>
                <c:pt idx="2">
                  <c:v>82</c:v>
                </c:pt>
                <c:pt idx="3">
                  <c:v>81</c:v>
                </c:pt>
                <c:pt idx="4">
                  <c:v>80</c:v>
                </c:pt>
                <c:pt idx="5">
                  <c:v>79</c:v>
                </c:pt>
                <c:pt idx="6">
                  <c:v>78</c:v>
                </c:pt>
                <c:pt idx="7">
                  <c:v>77</c:v>
                </c:pt>
                <c:pt idx="8">
                  <c:v>76</c:v>
                </c:pt>
                <c:pt idx="9">
                  <c:v>75</c:v>
                </c:pt>
                <c:pt idx="10">
                  <c:v>74</c:v>
                </c:pt>
                <c:pt idx="11">
                  <c:v>73</c:v>
                </c:pt>
                <c:pt idx="12">
                  <c:v>72</c:v>
                </c:pt>
                <c:pt idx="13">
                  <c:v>71</c:v>
                </c:pt>
                <c:pt idx="14">
                  <c:v>70</c:v>
                </c:pt>
                <c:pt idx="15">
                  <c:v>69</c:v>
                </c:pt>
                <c:pt idx="16">
                  <c:v>68</c:v>
                </c:pt>
                <c:pt idx="17">
                  <c:v>67</c:v>
                </c:pt>
                <c:pt idx="18">
                  <c:v>66</c:v>
                </c:pt>
                <c:pt idx="19">
                  <c:v>65</c:v>
                </c:pt>
                <c:pt idx="20">
                  <c:v>64</c:v>
                </c:pt>
                <c:pt idx="21">
                  <c:v>63</c:v>
                </c:pt>
                <c:pt idx="22">
                  <c:v>62</c:v>
                </c:pt>
                <c:pt idx="23">
                  <c:v>61</c:v>
                </c:pt>
                <c:pt idx="24">
                  <c:v>60</c:v>
                </c:pt>
                <c:pt idx="25">
                  <c:v>59</c:v>
                </c:pt>
                <c:pt idx="26">
                  <c:v>58</c:v>
                </c:pt>
                <c:pt idx="27">
                  <c:v>57</c:v>
                </c:pt>
                <c:pt idx="28">
                  <c:v>56</c:v>
                </c:pt>
                <c:pt idx="29">
                  <c:v>55</c:v>
                </c:pt>
                <c:pt idx="30">
                  <c:v>54</c:v>
                </c:pt>
                <c:pt idx="31">
                  <c:v>53</c:v>
                </c:pt>
                <c:pt idx="32">
                  <c:v>52</c:v>
                </c:pt>
                <c:pt idx="33">
                  <c:v>51</c:v>
                </c:pt>
                <c:pt idx="34">
                  <c:v>50</c:v>
                </c:pt>
                <c:pt idx="35">
                  <c:v>49</c:v>
                </c:pt>
                <c:pt idx="36">
                  <c:v>48</c:v>
                </c:pt>
                <c:pt idx="37">
                  <c:v>47</c:v>
                </c:pt>
                <c:pt idx="38">
                  <c:v>46</c:v>
                </c:pt>
                <c:pt idx="39">
                  <c:v>45</c:v>
                </c:pt>
                <c:pt idx="40">
                  <c:v>44</c:v>
                </c:pt>
                <c:pt idx="41">
                  <c:v>43</c:v>
                </c:pt>
                <c:pt idx="42">
                  <c:v>42</c:v>
                </c:pt>
                <c:pt idx="43">
                  <c:v>41</c:v>
                </c:pt>
                <c:pt idx="44">
                  <c:v>40</c:v>
                </c:pt>
                <c:pt idx="45">
                  <c:v>39</c:v>
                </c:pt>
                <c:pt idx="46">
                  <c:v>38</c:v>
                </c:pt>
                <c:pt idx="47">
                  <c:v>37</c:v>
                </c:pt>
                <c:pt idx="48">
                  <c:v>36</c:v>
                </c:pt>
                <c:pt idx="49">
                  <c:v>35</c:v>
                </c:pt>
                <c:pt idx="50">
                  <c:v>34</c:v>
                </c:pt>
                <c:pt idx="51">
                  <c:v>33</c:v>
                </c:pt>
                <c:pt idx="52">
                  <c:v>32</c:v>
                </c:pt>
                <c:pt idx="53">
                  <c:v>31</c:v>
                </c:pt>
                <c:pt idx="54">
                  <c:v>30</c:v>
                </c:pt>
                <c:pt idx="55">
                  <c:v>29</c:v>
                </c:pt>
                <c:pt idx="56">
                  <c:v>28</c:v>
                </c:pt>
                <c:pt idx="57">
                  <c:v>27</c:v>
                </c:pt>
                <c:pt idx="58">
                  <c:v>26</c:v>
                </c:pt>
                <c:pt idx="59">
                  <c:v>25</c:v>
                </c:pt>
              </c:numCache>
            </c:numRef>
          </c:xVal>
          <c:yVal>
            <c:numRef>
              <c:f>SP44_data_points!$B$64:$B$123</c:f>
              <c:numCache>
                <c:formatCode>General</c:formatCode>
                <c:ptCount val="60"/>
                <c:pt idx="0">
                  <c:v>0.23095599999999999</c:v>
                </c:pt>
                <c:pt idx="1">
                  <c:v>0.23384099999999999</c:v>
                </c:pt>
                <c:pt idx="2">
                  <c:v>0.237072</c:v>
                </c:pt>
                <c:pt idx="3">
                  <c:v>0.24157600000000001</c:v>
                </c:pt>
                <c:pt idx="4">
                  <c:v>0.24273</c:v>
                </c:pt>
                <c:pt idx="5">
                  <c:v>0.246424</c:v>
                </c:pt>
                <c:pt idx="6">
                  <c:v>0.24734800000000001</c:v>
                </c:pt>
                <c:pt idx="7">
                  <c:v>0.25150499999999998</c:v>
                </c:pt>
                <c:pt idx="8">
                  <c:v>0.25311899999999998</c:v>
                </c:pt>
                <c:pt idx="9">
                  <c:v>0.25854500000000002</c:v>
                </c:pt>
                <c:pt idx="10">
                  <c:v>0.261548</c:v>
                </c:pt>
                <c:pt idx="11">
                  <c:v>0.26385500000000001</c:v>
                </c:pt>
                <c:pt idx="12">
                  <c:v>0.26881899999999997</c:v>
                </c:pt>
                <c:pt idx="13">
                  <c:v>0.27493699999999999</c:v>
                </c:pt>
                <c:pt idx="14">
                  <c:v>0.27805200000000002</c:v>
                </c:pt>
                <c:pt idx="15">
                  <c:v>0.28474899999999997</c:v>
                </c:pt>
                <c:pt idx="16">
                  <c:v>0.29063600000000001</c:v>
                </c:pt>
                <c:pt idx="17">
                  <c:v>0.29906199999999999</c:v>
                </c:pt>
                <c:pt idx="18">
                  <c:v>0.308645</c:v>
                </c:pt>
                <c:pt idx="19">
                  <c:v>0.31938</c:v>
                </c:pt>
                <c:pt idx="20">
                  <c:v>0.33104299999999998</c:v>
                </c:pt>
                <c:pt idx="21">
                  <c:v>0.35043299999999999</c:v>
                </c:pt>
                <c:pt idx="22">
                  <c:v>0.37929200000000002</c:v>
                </c:pt>
                <c:pt idx="23">
                  <c:v>0.41484700000000002</c:v>
                </c:pt>
                <c:pt idx="24">
                  <c:v>0.46852199999999999</c:v>
                </c:pt>
                <c:pt idx="25">
                  <c:v>0.56294900000000003</c:v>
                </c:pt>
                <c:pt idx="26">
                  <c:v>0.66430599999999995</c:v>
                </c:pt>
                <c:pt idx="27">
                  <c:v>1.006</c:v>
                </c:pt>
                <c:pt idx="28">
                  <c:v>1.5217639999999999</c:v>
                </c:pt>
                <c:pt idx="29">
                  <c:v>2.5584850000000001</c:v>
                </c:pt>
                <c:pt idx="30">
                  <c:v>4.7642410000000002</c:v>
                </c:pt>
                <c:pt idx="31">
                  <c:v>8.8712820000000008</c:v>
                </c:pt>
                <c:pt idx="32">
                  <c:v>15.02502</c:v>
                </c:pt>
                <c:pt idx="33">
                  <c:v>22.99559</c:v>
                </c:pt>
                <c:pt idx="34">
                  <c:v>32.685160000000003</c:v>
                </c:pt>
                <c:pt idx="35">
                  <c:v>42.3797</c:v>
                </c:pt>
                <c:pt idx="36">
                  <c:v>51.440719999999999</c:v>
                </c:pt>
                <c:pt idx="37">
                  <c:v>60.27176</c:v>
                </c:pt>
                <c:pt idx="38">
                  <c:v>67.938389999999998</c:v>
                </c:pt>
                <c:pt idx="39">
                  <c:v>74.421059999999997</c:v>
                </c:pt>
                <c:pt idx="40">
                  <c:v>80.831909999999993</c:v>
                </c:pt>
                <c:pt idx="41">
                  <c:v>86.714010000000002</c:v>
                </c:pt>
                <c:pt idx="42">
                  <c:v>92.674270000000007</c:v>
                </c:pt>
                <c:pt idx="43">
                  <c:v>97.739819999999995</c:v>
                </c:pt>
                <c:pt idx="44">
                  <c:v>102.6366</c:v>
                </c:pt>
                <c:pt idx="45">
                  <c:v>107.9585</c:v>
                </c:pt>
                <c:pt idx="46">
                  <c:v>113.1174</c:v>
                </c:pt>
                <c:pt idx="47">
                  <c:v>118.4701</c:v>
                </c:pt>
                <c:pt idx="48">
                  <c:v>123.70010000000001</c:v>
                </c:pt>
                <c:pt idx="49">
                  <c:v>129.167</c:v>
                </c:pt>
                <c:pt idx="50">
                  <c:v>134.48480000000001</c:v>
                </c:pt>
                <c:pt idx="51">
                  <c:v>140.13839999999999</c:v>
                </c:pt>
                <c:pt idx="52">
                  <c:v>145.74539999999999</c:v>
                </c:pt>
                <c:pt idx="53">
                  <c:v>151.48570000000001</c:v>
                </c:pt>
                <c:pt idx="54">
                  <c:v>157.32169999999999</c:v>
                </c:pt>
                <c:pt idx="55">
                  <c:v>162.88669999999999</c:v>
                </c:pt>
                <c:pt idx="56">
                  <c:v>168.72800000000001</c:v>
                </c:pt>
                <c:pt idx="57">
                  <c:v>174.32300000000001</c:v>
                </c:pt>
                <c:pt idx="58">
                  <c:v>180.0753</c:v>
                </c:pt>
                <c:pt idx="59">
                  <c:v>185.88220000000001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AEE-47D0-8F75-A1AC7D168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798720"/>
        <c:axId val="72799296"/>
      </c:scatterChart>
      <c:valAx>
        <c:axId val="72798720"/>
        <c:scaling>
          <c:orientation val="minMax"/>
          <c:max val="9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Hőmérséklet</a:t>
                </a:r>
                <a:r>
                  <a:rPr lang="hu-HU" baseline="0"/>
                  <a:t> [°C]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72799296"/>
        <c:crosses val="autoZero"/>
        <c:crossBetween val="midCat"/>
      </c:valAx>
      <c:valAx>
        <c:axId val="7279929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Ellenállás</a:t>
                </a:r>
                <a:r>
                  <a:rPr lang="hu-HU" baseline="0"/>
                  <a:t> [k</a:t>
                </a:r>
                <a:r>
                  <a:rPr lang="el-GR" baseline="0">
                    <a:latin typeface="Calibri"/>
                  </a:rPr>
                  <a:t>Ω</a:t>
                </a:r>
                <a:r>
                  <a:rPr lang="hu-HU" baseline="0"/>
                  <a:t>]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27987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C4E91F3D-DC4F-4A08-999B-A8368256E3D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6280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25488"/>
            <a:ext cx="4832350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92638"/>
            <a:ext cx="54864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noProof="0"/>
              <a:t>Mintaszöveg szerkesztése</a:t>
            </a:r>
          </a:p>
          <a:p>
            <a:pPr lvl="1"/>
            <a:r>
              <a:rPr lang="en-US" altLang="hu-HU" noProof="0"/>
              <a:t>Második szint</a:t>
            </a:r>
          </a:p>
          <a:p>
            <a:pPr lvl="2"/>
            <a:r>
              <a:rPr lang="en-US" altLang="hu-HU" noProof="0"/>
              <a:t>Harmadik szint</a:t>
            </a:r>
          </a:p>
          <a:p>
            <a:pPr lvl="3"/>
            <a:r>
              <a:rPr lang="en-US" altLang="hu-HU" noProof="0"/>
              <a:t>Negyedik szint</a:t>
            </a:r>
          </a:p>
          <a:p>
            <a:pPr lvl="4"/>
            <a:r>
              <a:rPr lang="en-US" altLang="hu-HU" noProof="0"/>
              <a:t>Ötödik szint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hu-H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8210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DF543548-72CE-4B0A-B0F2-D8EE832BC74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61021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6F50EE-9DFE-4804-A278-D1C71962E180}" type="slidenum">
              <a:rPr lang="en-US" altLang="hu-HU">
                <a:latin typeface="Times New Roman" panose="02020603050405020304" pitchFamily="18" charset="0"/>
              </a:rPr>
              <a:pPr/>
              <a:t>1</a:t>
            </a:fld>
            <a:endParaRPr lang="en-US" altLang="hu-HU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>
              <a:cs typeface="Arial" panose="020B0604020202020204" pitchFamily="34" charset="0"/>
            </a:endParaRPr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3ACD66-C89C-4B37-9183-223BE8ACAC26}" type="slidenum">
              <a:rPr lang="en-US" altLang="hu-HU">
                <a:latin typeface="Times New Roman" panose="02020603050405020304" pitchFamily="18" charset="0"/>
              </a:rPr>
              <a:pPr/>
              <a:t>13</a:t>
            </a:fld>
            <a:endParaRPr lang="en-US" altLang="hu-H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4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289495" imgH="10717121" progId="">
                  <p:embed/>
                </p:oleObj>
              </mc:Choice>
              <mc:Fallback>
                <p:oleObj r:id="rId2" imgW="14289495" imgH="10717121" progId="">
                  <p:embed/>
                  <p:pic>
                    <p:nvPicPr>
                      <p:cNvPr id="3074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431800" y="0"/>
            <a:ext cx="1266825" cy="6858000"/>
          </a:xfrm>
          <a:prstGeom prst="rect">
            <a:avLst/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AutoShape 33" descr="felvez"/>
          <p:cNvSpPr>
            <a:spLocks noChangeAspect="1" noChangeArrowheads="1"/>
          </p:cNvSpPr>
          <p:nvPr userDrawn="1"/>
        </p:nvSpPr>
        <p:spPr bwMode="auto">
          <a:xfrm>
            <a:off x="220663" y="2211388"/>
            <a:ext cx="1652587" cy="1249362"/>
          </a:xfrm>
          <a:prstGeom prst="roundRect">
            <a:avLst>
              <a:gd name="adj" fmla="val 11023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AutoShape 44"/>
          <p:cNvSpPr>
            <a:spLocks noChangeArrowheads="1"/>
          </p:cNvSpPr>
          <p:nvPr userDrawn="1"/>
        </p:nvSpPr>
        <p:spPr bwMode="auto">
          <a:xfrm>
            <a:off x="233363" y="4795838"/>
            <a:ext cx="7742237" cy="739775"/>
          </a:xfrm>
          <a:prstGeom prst="roundRect">
            <a:avLst>
              <a:gd name="adj" fmla="val 16667"/>
            </a:avLst>
          </a:prstGeom>
          <a:solidFill>
            <a:srgbClr val="BF72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AutoShape 34" descr="logith-1-szim"/>
          <p:cNvSpPr>
            <a:spLocks noChangeAspect="1" noChangeArrowheads="1"/>
          </p:cNvSpPr>
          <p:nvPr userDrawn="1"/>
        </p:nvSpPr>
        <p:spPr bwMode="auto">
          <a:xfrm>
            <a:off x="6313488" y="4552950"/>
            <a:ext cx="1273175" cy="1247775"/>
          </a:xfrm>
          <a:prstGeom prst="roundRect">
            <a:avLst>
              <a:gd name="adj" fmla="val 11023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AutoShape 35" descr="mg-lab-1"/>
          <p:cNvSpPr>
            <a:spLocks noChangeAspect="1" noChangeArrowheads="1"/>
          </p:cNvSpPr>
          <p:nvPr userDrawn="1"/>
        </p:nvSpPr>
        <p:spPr bwMode="auto">
          <a:xfrm>
            <a:off x="4111625" y="4554538"/>
            <a:ext cx="1647825" cy="1244600"/>
          </a:xfrm>
          <a:prstGeom prst="roundRect">
            <a:avLst>
              <a:gd name="adj" fmla="val 11023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10" name="AutoShape 36" descr="logith-2-LC"/>
          <p:cNvSpPr>
            <a:spLocks noChangeAspect="1" noChangeArrowheads="1"/>
          </p:cNvSpPr>
          <p:nvPr userDrawn="1"/>
        </p:nvSpPr>
        <p:spPr bwMode="auto">
          <a:xfrm>
            <a:off x="2278063" y="4551363"/>
            <a:ext cx="1255712" cy="1250950"/>
          </a:xfrm>
          <a:prstGeom prst="roundRect">
            <a:avLst>
              <a:gd name="adj" fmla="val 11023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11" name="AutoShape 57" descr="ericsson-lab"/>
          <p:cNvSpPr>
            <a:spLocks noChangeAspect="1" noChangeArrowheads="1"/>
          </p:cNvSpPr>
          <p:nvPr userDrawn="1"/>
        </p:nvSpPr>
        <p:spPr bwMode="auto">
          <a:xfrm>
            <a:off x="234950" y="4551363"/>
            <a:ext cx="1652588" cy="1249362"/>
          </a:xfrm>
          <a:prstGeom prst="roundRect">
            <a:avLst>
              <a:gd name="adj" fmla="val 11023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grpSp>
        <p:nvGrpSpPr>
          <p:cNvPr id="12" name="Group 73"/>
          <p:cNvGrpSpPr>
            <a:grpSpLocks/>
          </p:cNvGrpSpPr>
          <p:nvPr userDrawn="1"/>
        </p:nvGrpSpPr>
        <p:grpSpPr bwMode="auto">
          <a:xfrm>
            <a:off x="0" y="234950"/>
            <a:ext cx="9144000" cy="1682750"/>
            <a:chOff x="0" y="148"/>
            <a:chExt cx="5760" cy="1060"/>
          </a:xfrm>
        </p:grpSpPr>
        <p:sp>
          <p:nvSpPr>
            <p:cNvPr id="13" name="Rectangle 21"/>
            <p:cNvSpPr>
              <a:spLocks noChangeArrowheads="1"/>
            </p:cNvSpPr>
            <p:nvPr userDrawn="1"/>
          </p:nvSpPr>
          <p:spPr bwMode="auto">
            <a:xfrm>
              <a:off x="0" y="279"/>
              <a:ext cx="5760" cy="798"/>
            </a:xfrm>
            <a:prstGeom prst="rect">
              <a:avLst/>
            </a:prstGeom>
            <a:solidFill>
              <a:srgbClr val="91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/>
            </a:p>
          </p:txBody>
        </p:sp>
        <p:sp>
          <p:nvSpPr>
            <p:cNvPr id="14" name="Text Box 27"/>
            <p:cNvSpPr txBox="1">
              <a:spLocks noChangeArrowheads="1"/>
            </p:cNvSpPr>
            <p:nvPr userDrawn="1"/>
          </p:nvSpPr>
          <p:spPr bwMode="auto">
            <a:xfrm>
              <a:off x="3633" y="404"/>
              <a:ext cx="2044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hu-HU" altLang="hu-HU" sz="2200">
                  <a:solidFill>
                    <a:schemeClr val="bg1"/>
                  </a:solidFill>
                </a:rPr>
                <a:t>Budapest </a:t>
              </a:r>
              <a:r>
                <a:rPr lang="en-US" altLang="hu-HU" sz="2200">
                  <a:solidFill>
                    <a:schemeClr val="bg1"/>
                  </a:solidFill>
                </a:rPr>
                <a:t>M</a:t>
              </a:r>
              <a:r>
                <a:rPr lang="hu-HU" altLang="hu-HU" sz="2200">
                  <a:solidFill>
                    <a:schemeClr val="bg1"/>
                  </a:solidFill>
                </a:rPr>
                <a:t>űszaki és Gazdaságtudományi Egyetem</a:t>
              </a:r>
            </a:p>
          </p:txBody>
        </p:sp>
        <p:graphicFrame>
          <p:nvGraphicFramePr>
            <p:cNvPr id="15" name="Object 42"/>
            <p:cNvGraphicFramePr>
              <a:graphicFrameLocks noChangeAspect="1"/>
            </p:cNvGraphicFramePr>
            <p:nvPr userDrawn="1"/>
          </p:nvGraphicFramePr>
          <p:xfrm>
            <a:off x="1374" y="393"/>
            <a:ext cx="2042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22290432" imgH="5951736" progId="MSPhotoEd.3">
                    <p:embed/>
                  </p:oleObj>
                </mc:Choice>
                <mc:Fallback>
                  <p:oleObj name="Photo Editor Photo" r:id="rId9" imgW="22290432" imgH="5951736" progId="MSPhotoEd.3">
                    <p:embed/>
                    <p:pic>
                      <p:nvPicPr>
                        <p:cNvPr id="309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4" y="393"/>
                          <a:ext cx="2042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AutoShape 26" descr="vik-logo copy"/>
            <p:cNvSpPr>
              <a:spLocks noChangeAspect="1" noChangeArrowheads="1"/>
            </p:cNvSpPr>
            <p:nvPr userDrawn="1"/>
          </p:nvSpPr>
          <p:spPr bwMode="auto">
            <a:xfrm>
              <a:off x="142" y="148"/>
              <a:ext cx="1060" cy="1060"/>
            </a:xfrm>
            <a:prstGeom prst="roundRect">
              <a:avLst>
                <a:gd name="adj" fmla="val 11023"/>
              </a:avLst>
            </a:prstGeom>
            <a:blipFill dpi="0" rotWithShape="1">
              <a:blip r:embed="rId11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/>
            </a:p>
          </p:txBody>
        </p:sp>
      </p:grpSp>
      <p:sp>
        <p:nvSpPr>
          <p:cNvPr id="17" name="AutoShape 28"/>
          <p:cNvSpPr>
            <a:spLocks noChangeArrowheads="1"/>
          </p:cNvSpPr>
          <p:nvPr userDrawn="1"/>
        </p:nvSpPr>
        <p:spPr bwMode="auto">
          <a:xfrm>
            <a:off x="-225425" y="3830638"/>
            <a:ext cx="8445500" cy="315912"/>
          </a:xfrm>
          <a:prstGeom prst="roundRect">
            <a:avLst>
              <a:gd name="adj" fmla="val 27648"/>
            </a:avLst>
          </a:prstGeom>
          <a:solidFill>
            <a:srgbClr val="677F8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18" name="AutoShape 55"/>
          <p:cNvSpPr>
            <a:spLocks noChangeArrowheads="1"/>
          </p:cNvSpPr>
          <p:nvPr userDrawn="1"/>
        </p:nvSpPr>
        <p:spPr bwMode="auto">
          <a:xfrm>
            <a:off x="2114550" y="3656013"/>
            <a:ext cx="5802313" cy="665162"/>
          </a:xfrm>
          <a:prstGeom prst="roundRect">
            <a:avLst>
              <a:gd name="adj" fmla="val 16667"/>
            </a:avLst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19" name="Rectangle 40"/>
          <p:cNvSpPr>
            <a:spLocks noChangeArrowheads="1"/>
          </p:cNvSpPr>
          <p:nvPr userDrawn="1"/>
        </p:nvSpPr>
        <p:spPr bwMode="auto">
          <a:xfrm>
            <a:off x="431800" y="3829050"/>
            <a:ext cx="1266825" cy="320675"/>
          </a:xfrm>
          <a:prstGeom prst="rect">
            <a:avLst/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21" name="AutoShape 70"/>
          <p:cNvSpPr>
            <a:spLocks noChangeArrowheads="1"/>
          </p:cNvSpPr>
          <p:nvPr userDrawn="1"/>
        </p:nvSpPr>
        <p:spPr bwMode="auto">
          <a:xfrm>
            <a:off x="-153988" y="6434138"/>
            <a:ext cx="2073276" cy="277812"/>
          </a:xfrm>
          <a:prstGeom prst="roundRect">
            <a:avLst>
              <a:gd name="adj" fmla="val 27648"/>
            </a:avLst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22" name="Text Box 71"/>
          <p:cNvSpPr txBox="1">
            <a:spLocks noChangeArrowheads="1"/>
          </p:cNvSpPr>
          <p:nvPr userDrawn="1"/>
        </p:nvSpPr>
        <p:spPr bwMode="auto">
          <a:xfrm>
            <a:off x="446088" y="6423025"/>
            <a:ext cx="12668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hu-HU" sz="1600" b="1">
                <a:solidFill>
                  <a:schemeClr val="bg1"/>
                </a:solidFill>
              </a:rPr>
              <a:t>eet</a:t>
            </a:r>
            <a:r>
              <a:rPr lang="hu-HU" altLang="hu-HU" sz="1600" b="1">
                <a:solidFill>
                  <a:schemeClr val="bg1"/>
                </a:solidFill>
              </a:rPr>
              <a:t>.bme.hu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9625" y="3129756"/>
            <a:ext cx="6462713" cy="661988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rgbClr val="02424E"/>
                </a:solidFill>
              </a:defRPr>
            </a:lvl1pPr>
          </a:lstStyle>
          <a:p>
            <a:pPr lvl="0"/>
            <a:r>
              <a:rPr lang="hu-HU" altLang="hu-HU" noProof="0"/>
              <a:t>Click to edit Master subtitle style</a:t>
            </a:r>
          </a:p>
        </p:txBody>
      </p:sp>
      <p:sp>
        <p:nvSpPr>
          <p:cNvPr id="881720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2152650" y="2079625"/>
            <a:ext cx="6315075" cy="5984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66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03CAD-8130-4406-AC40-BEC05BFC9CAA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636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5300" y="12700"/>
            <a:ext cx="2138363" cy="612775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25450" y="12700"/>
            <a:ext cx="6267450" cy="61277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38A78-8C6C-4A80-89B1-18FC3FD14003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5803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117475" y="0"/>
            <a:ext cx="314325" cy="6858000"/>
          </a:xfrm>
          <a:prstGeom prst="rect">
            <a:avLst/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7827963" y="6550025"/>
            <a:ext cx="1316037" cy="63500"/>
          </a:xfrm>
          <a:prstGeom prst="rect">
            <a:avLst/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AutoShape 28"/>
          <p:cNvSpPr>
            <a:spLocks noChangeArrowheads="1"/>
          </p:cNvSpPr>
          <p:nvPr userDrawn="1"/>
        </p:nvSpPr>
        <p:spPr bwMode="auto">
          <a:xfrm>
            <a:off x="8528050" y="6457950"/>
            <a:ext cx="242888" cy="244475"/>
          </a:xfrm>
          <a:prstGeom prst="roundRect">
            <a:avLst>
              <a:gd name="adj" fmla="val 16667"/>
            </a:avLst>
          </a:prstGeom>
          <a:solidFill>
            <a:srgbClr val="00004F"/>
          </a:solidFill>
          <a:ln w="1905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Text Box 38"/>
          <p:cNvSpPr txBox="1">
            <a:spLocks noChangeArrowheads="1"/>
          </p:cNvSpPr>
          <p:nvPr userDrawn="1"/>
        </p:nvSpPr>
        <p:spPr bwMode="auto">
          <a:xfrm>
            <a:off x="2247900" y="6650038"/>
            <a:ext cx="31337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hu-HU" sz="90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©</a:t>
            </a:r>
            <a:r>
              <a:rPr lang="hu-HU" altLang="hu-HU" sz="90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BME Elektronikus Eszközök Tanszéke, 2010.</a:t>
            </a:r>
            <a:endParaRPr lang="en-US" altLang="hu-HU" sz="900">
              <a:solidFill>
                <a:srgbClr val="00004F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Group 39"/>
          <p:cNvGrpSpPr>
            <a:grpSpLocks/>
          </p:cNvGrpSpPr>
          <p:nvPr userDrawn="1"/>
        </p:nvGrpSpPr>
        <p:grpSpPr bwMode="auto">
          <a:xfrm>
            <a:off x="-153988" y="6340475"/>
            <a:ext cx="2073276" cy="454025"/>
            <a:chOff x="-97" y="3994"/>
            <a:chExt cx="1306" cy="286"/>
          </a:xfrm>
        </p:grpSpPr>
        <p:sp>
          <p:nvSpPr>
            <p:cNvPr id="9" name="AutoShape 40"/>
            <p:cNvSpPr>
              <a:spLocks noChangeArrowheads="1"/>
            </p:cNvSpPr>
            <p:nvPr userDrawn="1"/>
          </p:nvSpPr>
          <p:spPr bwMode="auto">
            <a:xfrm>
              <a:off x="-97" y="4053"/>
              <a:ext cx="1306" cy="175"/>
            </a:xfrm>
            <a:prstGeom prst="roundRect">
              <a:avLst>
                <a:gd name="adj" fmla="val 27648"/>
              </a:avLst>
            </a:prstGeom>
            <a:solidFill>
              <a:srgbClr val="91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/>
            </a:p>
          </p:txBody>
        </p:sp>
        <p:sp>
          <p:nvSpPr>
            <p:cNvPr id="10" name="Text Box 41"/>
            <p:cNvSpPr txBox="1">
              <a:spLocks noChangeArrowheads="1"/>
            </p:cNvSpPr>
            <p:nvPr userDrawn="1"/>
          </p:nvSpPr>
          <p:spPr bwMode="auto">
            <a:xfrm>
              <a:off x="326" y="4046"/>
              <a:ext cx="82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hu-HU" altLang="hu-HU" sz="1600" b="1">
                  <a:solidFill>
                    <a:schemeClr val="bg1"/>
                  </a:solidFill>
                </a:rPr>
                <a:t>eet.bme.hu</a:t>
              </a:r>
            </a:p>
          </p:txBody>
        </p:sp>
        <p:sp>
          <p:nvSpPr>
            <p:cNvPr id="11" name="AutoShape 42" descr="vik-logo copy"/>
            <p:cNvSpPr>
              <a:spLocks noChangeAspect="1" noChangeArrowheads="1"/>
            </p:cNvSpPr>
            <p:nvPr userDrawn="1"/>
          </p:nvSpPr>
          <p:spPr bwMode="auto">
            <a:xfrm>
              <a:off x="32" y="3994"/>
              <a:ext cx="286" cy="286"/>
            </a:xfrm>
            <a:prstGeom prst="roundRect">
              <a:avLst>
                <a:gd name="adj" fmla="val 11023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/>
            </a:p>
          </p:txBody>
        </p:sp>
      </p:grpSp>
      <p:sp>
        <p:nvSpPr>
          <p:cNvPr id="982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3975100"/>
            <a:ext cx="6462713" cy="661988"/>
          </a:xfrm>
        </p:spPr>
        <p:txBody>
          <a:bodyPr/>
          <a:lstStyle>
            <a:lvl1pPr marL="0" indent="0">
              <a:buFont typeface="Arial" charset="0"/>
              <a:buNone/>
              <a:defRPr sz="3200">
                <a:solidFill>
                  <a:srgbClr val="02424E"/>
                </a:solidFill>
              </a:defRPr>
            </a:lvl1pPr>
          </a:lstStyle>
          <a:p>
            <a:pPr lvl="0"/>
            <a:r>
              <a:rPr lang="hu-HU" altLang="hu-HU" noProof="0"/>
              <a:t>Click to edit Master subtitle style</a:t>
            </a:r>
          </a:p>
        </p:txBody>
      </p:sp>
      <p:sp>
        <p:nvSpPr>
          <p:cNvPr id="9820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8350" y="2079625"/>
            <a:ext cx="7699375" cy="59848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hu-HU" altLang="hu-HU" noProof="0"/>
              <a:t>Click to edit Master title style</a:t>
            </a:r>
          </a:p>
        </p:txBody>
      </p:sp>
      <p:sp>
        <p:nvSpPr>
          <p:cNvPr id="12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14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3F69A-2EDF-47DE-9DAF-C49F4E4AD4DF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125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66F47-7A67-4FC0-A3B4-0D9479D9CF48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8330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7E0902-B85D-4BF4-9425-99D6ECD5D58E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190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25450" y="768350"/>
            <a:ext cx="4202113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79963" y="768350"/>
            <a:ext cx="4203700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034E1-4EEF-4F35-96DD-6D53BA1A4828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555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8F33-190F-493A-8E40-CEC053B57140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0934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03DA0-2BEA-43B1-90DA-B82E551EDEAA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49802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5FB3B-0C38-40D6-BD55-78AB1A3547A8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58754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24B8-BF65-4EE8-9C23-464CE7D866D6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8899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D8FA8-8961-4CE5-86A8-1F1DAD446774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764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19253-952D-4FA4-8894-A6905DA6627D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87482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0A8DB-9C2B-4286-890A-186172C3187A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1177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5300" y="12700"/>
            <a:ext cx="2138363" cy="612775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25450" y="12700"/>
            <a:ext cx="6267450" cy="61277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EEEE9-310D-4A3F-82F9-B170FF10758A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7474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20AA-837B-4FCD-990A-7E07535701EC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383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25450" y="768350"/>
            <a:ext cx="4202113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79963" y="768350"/>
            <a:ext cx="4203700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69A11-A7A3-4D58-9443-F368CCD19847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307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8AA96-3D34-4A56-801C-31765DCF92C1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560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39717-AE44-41E6-82B9-273DECF42087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4963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DE757-2307-4B5D-90E4-672956FA1B31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27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F8D12-12C0-4026-BDEF-A49F97EDF0B8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6505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E503F-16F0-4F87-A7D0-DB0C5F5CE910}" type="slidenum">
              <a:rPr lang="en-US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3664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9"/>
          <p:cNvSpPr>
            <a:spLocks noChangeArrowheads="1"/>
          </p:cNvSpPr>
          <p:nvPr userDrawn="1"/>
        </p:nvSpPr>
        <p:spPr bwMode="auto">
          <a:xfrm>
            <a:off x="117475" y="0"/>
            <a:ext cx="314325" cy="6858000"/>
          </a:xfrm>
          <a:prstGeom prst="rect">
            <a:avLst/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12700"/>
            <a:ext cx="85121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768350"/>
            <a:ext cx="8558213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4761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6088" y="6450013"/>
            <a:ext cx="1189037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00004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4761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446838"/>
            <a:ext cx="43291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1031" name="Rectangle 32"/>
          <p:cNvSpPr>
            <a:spLocks noChangeArrowheads="1"/>
          </p:cNvSpPr>
          <p:nvPr userDrawn="1"/>
        </p:nvSpPr>
        <p:spPr bwMode="auto">
          <a:xfrm>
            <a:off x="7827963" y="6550025"/>
            <a:ext cx="1316037" cy="63500"/>
          </a:xfrm>
          <a:prstGeom prst="rect">
            <a:avLst/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1032" name="AutoShape 16"/>
          <p:cNvSpPr>
            <a:spLocks noChangeArrowheads="1"/>
          </p:cNvSpPr>
          <p:nvPr userDrawn="1"/>
        </p:nvSpPr>
        <p:spPr bwMode="auto">
          <a:xfrm>
            <a:off x="8528050" y="6457950"/>
            <a:ext cx="242888" cy="244475"/>
          </a:xfrm>
          <a:prstGeom prst="roundRect">
            <a:avLst>
              <a:gd name="adj" fmla="val 16667"/>
            </a:avLst>
          </a:prstGeom>
          <a:solidFill>
            <a:srgbClr val="00004F"/>
          </a:solidFill>
          <a:ln w="1905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476177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51600"/>
            <a:ext cx="4524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000" b="1">
                <a:solidFill>
                  <a:schemeClr val="bg1"/>
                </a:solidFill>
              </a:defRPr>
            </a:lvl1pPr>
          </a:lstStyle>
          <a:p>
            <a:fld id="{D5D85F5C-B983-43AA-872C-223D928D3C2F}" type="slidenum">
              <a:rPr lang="en-US" altLang="hu-HU"/>
              <a:pPr/>
              <a:t>‹#›</a:t>
            </a:fld>
            <a:endParaRPr lang="hu-HU" altLang="hu-HU"/>
          </a:p>
        </p:txBody>
      </p:sp>
      <p:grpSp>
        <p:nvGrpSpPr>
          <p:cNvPr id="1034" name="Group 52"/>
          <p:cNvGrpSpPr>
            <a:grpSpLocks/>
          </p:cNvGrpSpPr>
          <p:nvPr userDrawn="1"/>
        </p:nvGrpSpPr>
        <p:grpSpPr bwMode="auto">
          <a:xfrm>
            <a:off x="-153988" y="6340475"/>
            <a:ext cx="2073276" cy="454025"/>
            <a:chOff x="-97" y="3994"/>
            <a:chExt cx="1306" cy="286"/>
          </a:xfrm>
        </p:grpSpPr>
        <p:sp>
          <p:nvSpPr>
            <p:cNvPr id="1036" name="AutoShape 43"/>
            <p:cNvSpPr>
              <a:spLocks noChangeArrowheads="1"/>
            </p:cNvSpPr>
            <p:nvPr userDrawn="1"/>
          </p:nvSpPr>
          <p:spPr bwMode="auto">
            <a:xfrm>
              <a:off x="-97" y="4053"/>
              <a:ext cx="1306" cy="175"/>
            </a:xfrm>
            <a:prstGeom prst="roundRect">
              <a:avLst>
                <a:gd name="adj" fmla="val 27648"/>
              </a:avLst>
            </a:prstGeom>
            <a:solidFill>
              <a:srgbClr val="91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/>
            </a:p>
          </p:txBody>
        </p:sp>
        <p:sp>
          <p:nvSpPr>
            <p:cNvPr id="1037" name="Text Box 46"/>
            <p:cNvSpPr txBox="1">
              <a:spLocks noChangeArrowheads="1"/>
            </p:cNvSpPr>
            <p:nvPr userDrawn="1"/>
          </p:nvSpPr>
          <p:spPr bwMode="auto">
            <a:xfrm>
              <a:off x="326" y="4046"/>
              <a:ext cx="82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hu-HU" altLang="hu-HU" sz="1600" b="1">
                  <a:solidFill>
                    <a:schemeClr val="bg1"/>
                  </a:solidFill>
                </a:rPr>
                <a:t>eet.bme.hu</a:t>
              </a:r>
            </a:p>
          </p:txBody>
        </p:sp>
        <p:sp>
          <p:nvSpPr>
            <p:cNvPr id="1038" name="AutoShape 49" descr="vik-logo copy"/>
            <p:cNvSpPr>
              <a:spLocks noChangeAspect="1" noChangeArrowheads="1"/>
            </p:cNvSpPr>
            <p:nvPr userDrawn="1"/>
          </p:nvSpPr>
          <p:spPr bwMode="auto">
            <a:xfrm>
              <a:off x="32" y="3994"/>
              <a:ext cx="286" cy="286"/>
            </a:xfrm>
            <a:prstGeom prst="roundRect">
              <a:avLst>
                <a:gd name="adj" fmla="val 11023"/>
              </a:avLst>
            </a:prstGeom>
            <a:blipFill dpi="0" rotWithShape="1">
              <a:blip r:embed="rId13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/>
            </a:p>
          </p:txBody>
        </p:sp>
      </p:grpSp>
      <p:sp>
        <p:nvSpPr>
          <p:cNvPr id="1035" name="Text Box 51"/>
          <p:cNvSpPr txBox="1">
            <a:spLocks noChangeArrowheads="1"/>
          </p:cNvSpPr>
          <p:nvPr userDrawn="1"/>
        </p:nvSpPr>
        <p:spPr bwMode="auto">
          <a:xfrm>
            <a:off x="2247900" y="6650038"/>
            <a:ext cx="3133725" cy="21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hu-HU" sz="900" dirty="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©</a:t>
            </a:r>
            <a:r>
              <a:rPr lang="hu-HU" altLang="hu-HU" sz="900" dirty="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BME Elektronikus Eszközök Tanszéke, 2018.</a:t>
            </a:r>
            <a:endParaRPr lang="en-US" altLang="hu-HU" sz="900" dirty="0">
              <a:solidFill>
                <a:srgbClr val="00004F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Font typeface="Arial" panose="020B0604020202020204" pitchFamily="34" charset="0"/>
        <a:buChar char="►"/>
        <a:defRPr sz="2400">
          <a:solidFill>
            <a:srgbClr val="0000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Font typeface="Wingdings" panose="05000000000000000000" pitchFamily="2" charset="2"/>
        <a:buChar char="§"/>
        <a:defRPr sz="2000">
          <a:solidFill>
            <a:srgbClr val="00004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•"/>
        <a:defRPr>
          <a:solidFill>
            <a:srgbClr val="00004F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–"/>
        <a:defRPr sz="1600">
          <a:solidFill>
            <a:srgbClr val="00004F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00004F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17475" y="0"/>
            <a:ext cx="314325" cy="6858000"/>
          </a:xfrm>
          <a:prstGeom prst="rect">
            <a:avLst/>
          </a:prstGeom>
          <a:solidFill>
            <a:srgbClr val="0242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12700"/>
            <a:ext cx="85121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768350"/>
            <a:ext cx="8558213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980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6088" y="6450013"/>
            <a:ext cx="1189037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00004F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980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9013" y="6446838"/>
            <a:ext cx="43291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2055" name="Rectangle 8"/>
          <p:cNvSpPr>
            <a:spLocks noChangeArrowheads="1"/>
          </p:cNvSpPr>
          <p:nvPr userDrawn="1"/>
        </p:nvSpPr>
        <p:spPr bwMode="auto">
          <a:xfrm>
            <a:off x="7827963" y="6550025"/>
            <a:ext cx="1316037" cy="63500"/>
          </a:xfrm>
          <a:prstGeom prst="rect">
            <a:avLst/>
          </a:prstGeom>
          <a:solidFill>
            <a:srgbClr val="9100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2056" name="AutoShape 9"/>
          <p:cNvSpPr>
            <a:spLocks noChangeArrowheads="1"/>
          </p:cNvSpPr>
          <p:nvPr userDrawn="1"/>
        </p:nvSpPr>
        <p:spPr bwMode="auto">
          <a:xfrm>
            <a:off x="8528050" y="6457950"/>
            <a:ext cx="242888" cy="244475"/>
          </a:xfrm>
          <a:prstGeom prst="roundRect">
            <a:avLst>
              <a:gd name="adj" fmla="val 16667"/>
            </a:avLst>
          </a:prstGeom>
          <a:solidFill>
            <a:srgbClr val="00004F"/>
          </a:solidFill>
          <a:ln w="1905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9810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451600"/>
            <a:ext cx="4524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000" b="1">
                <a:solidFill>
                  <a:schemeClr val="bg1"/>
                </a:solidFill>
              </a:defRPr>
            </a:lvl1pPr>
          </a:lstStyle>
          <a:p>
            <a:fld id="{B7C183BD-29BC-4013-BD72-A40F76110E62}" type="slidenum">
              <a:rPr lang="en-US" altLang="hu-HU"/>
              <a:pPr/>
              <a:t>‹#›</a:t>
            </a:fld>
            <a:endParaRPr lang="hu-HU" altLang="hu-HU"/>
          </a:p>
        </p:txBody>
      </p:sp>
      <p:sp>
        <p:nvSpPr>
          <p:cNvPr id="2058" name="Text Box 19"/>
          <p:cNvSpPr txBox="1">
            <a:spLocks noChangeArrowheads="1"/>
          </p:cNvSpPr>
          <p:nvPr userDrawn="1"/>
        </p:nvSpPr>
        <p:spPr bwMode="auto">
          <a:xfrm>
            <a:off x="2247900" y="6650038"/>
            <a:ext cx="31337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hu-HU" sz="90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©</a:t>
            </a:r>
            <a:r>
              <a:rPr lang="hu-HU" altLang="hu-HU" sz="900">
                <a:solidFill>
                  <a:srgbClr val="0000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BME Elektronikus Eszközök Tanszéke, 2010.</a:t>
            </a:r>
            <a:endParaRPr lang="en-US" altLang="hu-HU" sz="900">
              <a:solidFill>
                <a:srgbClr val="00004F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059" name="Group 20"/>
          <p:cNvGrpSpPr>
            <a:grpSpLocks/>
          </p:cNvGrpSpPr>
          <p:nvPr userDrawn="1"/>
        </p:nvGrpSpPr>
        <p:grpSpPr bwMode="auto">
          <a:xfrm>
            <a:off x="-153988" y="6340475"/>
            <a:ext cx="2073276" cy="454025"/>
            <a:chOff x="-97" y="3994"/>
            <a:chExt cx="1306" cy="286"/>
          </a:xfrm>
        </p:grpSpPr>
        <p:sp>
          <p:nvSpPr>
            <p:cNvPr id="2060" name="AutoShape 21"/>
            <p:cNvSpPr>
              <a:spLocks noChangeArrowheads="1"/>
            </p:cNvSpPr>
            <p:nvPr userDrawn="1"/>
          </p:nvSpPr>
          <p:spPr bwMode="auto">
            <a:xfrm>
              <a:off x="-97" y="4053"/>
              <a:ext cx="1306" cy="175"/>
            </a:xfrm>
            <a:prstGeom prst="roundRect">
              <a:avLst>
                <a:gd name="adj" fmla="val 27648"/>
              </a:avLst>
            </a:prstGeom>
            <a:solidFill>
              <a:srgbClr val="9100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/>
            </a:p>
          </p:txBody>
        </p:sp>
        <p:sp>
          <p:nvSpPr>
            <p:cNvPr id="2061" name="Text Box 22"/>
            <p:cNvSpPr txBox="1">
              <a:spLocks noChangeArrowheads="1"/>
            </p:cNvSpPr>
            <p:nvPr userDrawn="1"/>
          </p:nvSpPr>
          <p:spPr bwMode="auto">
            <a:xfrm>
              <a:off x="326" y="4046"/>
              <a:ext cx="82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hu-HU" altLang="hu-HU" sz="1600" b="1">
                  <a:solidFill>
                    <a:schemeClr val="bg1"/>
                  </a:solidFill>
                </a:rPr>
                <a:t>eet.bme.hu</a:t>
              </a:r>
            </a:p>
          </p:txBody>
        </p:sp>
        <p:sp>
          <p:nvSpPr>
            <p:cNvPr id="2062" name="AutoShape 23" descr="vik-logo copy"/>
            <p:cNvSpPr>
              <a:spLocks noChangeAspect="1" noChangeArrowheads="1"/>
            </p:cNvSpPr>
            <p:nvPr userDrawn="1"/>
          </p:nvSpPr>
          <p:spPr bwMode="auto">
            <a:xfrm>
              <a:off x="32" y="3994"/>
              <a:ext cx="286" cy="286"/>
            </a:xfrm>
            <a:prstGeom prst="roundRect">
              <a:avLst>
                <a:gd name="adj" fmla="val 11023"/>
              </a:avLst>
            </a:prstGeom>
            <a:blipFill dpi="0" rotWithShape="1">
              <a:blip r:embed="rId13"/>
              <a:srcRect/>
              <a:stretch>
                <a:fillRect/>
              </a:stretch>
            </a:blipFill>
            <a:ln w="190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hu-H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1002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Font typeface="Arial" panose="020B0604020202020204" pitchFamily="34" charset="0"/>
        <a:buChar char="►"/>
        <a:defRPr sz="2400">
          <a:solidFill>
            <a:srgbClr val="4F27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Font typeface="Wingdings" panose="05000000000000000000" pitchFamily="2" charset="2"/>
        <a:buChar char="§"/>
        <a:defRPr sz="2000">
          <a:solidFill>
            <a:srgbClr val="4F2780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•"/>
        <a:defRPr>
          <a:solidFill>
            <a:srgbClr val="4F2780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–"/>
        <a:defRPr sz="1600">
          <a:solidFill>
            <a:srgbClr val="4F2780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4F2780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4F2780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4F2780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4F2780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910026"/>
        </a:buClr>
        <a:buChar char="»"/>
        <a:defRPr sz="1600">
          <a:solidFill>
            <a:srgbClr val="4F2780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54.png"/><Relationship Id="rId12" Type="http://schemas.openxmlformats.org/officeDocument/2006/relationships/image" Target="../media/image3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59.png"/><Relationship Id="rId10" Type="http://schemas.openxmlformats.org/officeDocument/2006/relationships/image" Target="../media/image56.png"/><Relationship Id="rId4" Type="http://schemas.openxmlformats.org/officeDocument/2006/relationships/image" Target="../media/image51.wmf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2115367" y="2946077"/>
            <a:ext cx="5804671" cy="1440000"/>
          </a:xfrm>
          <a:prstGeom prst="roundRect">
            <a:avLst>
              <a:gd name="adj" fmla="val 10146"/>
            </a:avLst>
          </a:prstGeom>
          <a:solidFill>
            <a:srgbClr val="02424E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hu-HU"/>
          </a:p>
        </p:txBody>
      </p:sp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12964" y="3071904"/>
            <a:ext cx="5804671" cy="1184088"/>
          </a:xfrm>
          <a:solidFill>
            <a:srgbClr val="02424E"/>
          </a:solidFill>
        </p:spPr>
        <p:txBody>
          <a:bodyPr tIns="0" bIns="0"/>
          <a:lstStyle/>
          <a:p>
            <a:pPr algn="ctr"/>
            <a:r>
              <a:rPr lang="en-US" altLang="hu-HU" sz="2800" dirty="0">
                <a:solidFill>
                  <a:srgbClr val="FFFF00"/>
                </a:solidFill>
              </a:rPr>
              <a:t>T</a:t>
            </a:r>
            <a:r>
              <a:rPr lang="hu-HU" altLang="hu-HU" sz="2800" dirty="0" err="1">
                <a:solidFill>
                  <a:srgbClr val="FFFF00"/>
                </a:solidFill>
              </a:rPr>
              <a:t>RANZisz</a:t>
            </a:r>
            <a:r>
              <a:rPr lang="en-US" altLang="hu-HU" sz="2800" dirty="0">
                <a:solidFill>
                  <a:srgbClr val="FFFF00"/>
                </a:solidFill>
              </a:rPr>
              <a:t>tor</a:t>
            </a:r>
            <a:r>
              <a:rPr lang="hu-HU" altLang="hu-HU" sz="2800" dirty="0">
                <a:solidFill>
                  <a:srgbClr val="FFFF00"/>
                </a:solidFill>
              </a:rPr>
              <a:t>i</a:t>
            </a:r>
            <a:r>
              <a:rPr lang="en-US" altLang="hu-HU" sz="2800" dirty="0">
                <a:solidFill>
                  <a:schemeClr val="bg1"/>
                </a:solidFill>
              </a:rPr>
              <a:t>:</a:t>
            </a:r>
            <a:r>
              <a:rPr lang="hu-HU" altLang="hu-HU" sz="2800" dirty="0">
                <a:solidFill>
                  <a:schemeClr val="bg1"/>
                </a:solidFill>
              </a:rPr>
              <a:t> a tranzisztor és a BME Elektronikus Eszközök Tanszéke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70113" y="6424613"/>
            <a:ext cx="6462712" cy="338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altLang="hu-HU" sz="1800" dirty="0"/>
              <a:t>Dr. Mizsei János</a:t>
            </a:r>
          </a:p>
        </p:txBody>
      </p:sp>
      <p:sp>
        <p:nvSpPr>
          <p:cNvPr id="5124" name="Rectangle 14"/>
          <p:cNvSpPr>
            <a:spLocks noChangeArrowheads="1"/>
          </p:cNvSpPr>
          <p:nvPr/>
        </p:nvSpPr>
        <p:spPr bwMode="auto">
          <a:xfrm>
            <a:off x="2171700" y="6015038"/>
            <a:ext cx="64627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hu-HU" sz="1800">
                <a:solidFill>
                  <a:srgbClr val="02424E"/>
                </a:solidFill>
              </a:rPr>
              <a:t>www.eet.bme.hu</a:t>
            </a:r>
            <a:endParaRPr lang="hu-HU" altLang="hu-HU" sz="1800">
              <a:solidFill>
                <a:srgbClr val="02424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hu-HU" sz="1000">
                <a:solidFill>
                  <a:srgbClr val="8C2532"/>
                </a:solidFill>
                <a:latin typeface="Arial Narrow" panose="020B0606020202030204" pitchFamily="34" charset="0"/>
              </a:rPr>
              <a:t>TRANZisztori: a 70 éves tranzisztor és a 60 éves BME EET</a:t>
            </a:r>
          </a:p>
        </p:txBody>
      </p:sp>
      <p:sp>
        <p:nvSpPr>
          <p:cNvPr id="13315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739B995-A047-47C2-88F8-1EBE20F9C464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13316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3317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grpSp>
        <p:nvGrpSpPr>
          <p:cNvPr id="13318" name="Csoportba foglalás 12"/>
          <p:cNvGrpSpPr>
            <a:grpSpLocks/>
          </p:cNvGrpSpPr>
          <p:nvPr/>
        </p:nvGrpSpPr>
        <p:grpSpPr bwMode="auto">
          <a:xfrm>
            <a:off x="3905250" y="258763"/>
            <a:ext cx="4757738" cy="6415087"/>
            <a:chOff x="2178050" y="935038"/>
            <a:chExt cx="28063529" cy="39362062"/>
          </a:xfrm>
        </p:grpSpPr>
        <p:pic>
          <p:nvPicPr>
            <p:cNvPr id="13331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050" y="935038"/>
              <a:ext cx="27003375" cy="393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Szövegdoboz 15"/>
            <p:cNvSpPr txBox="1">
              <a:spLocks noChangeArrowheads="1"/>
            </p:cNvSpPr>
            <p:nvPr/>
          </p:nvSpPr>
          <p:spPr bwMode="auto">
            <a:xfrm>
              <a:off x="11356726" y="26684654"/>
              <a:ext cx="18331762" cy="1449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100" b="1">
                  <a:solidFill>
                    <a:schemeClr val="tx1"/>
                  </a:solidFill>
                </a:rPr>
                <a:t>Alagút emisszió a kiürített rétegen keresztül</a:t>
              </a:r>
            </a:p>
          </p:txBody>
        </p:sp>
        <p:sp>
          <p:nvSpPr>
            <p:cNvPr id="13333" name="Téglalap 16"/>
            <p:cNvSpPr>
              <a:spLocks noChangeArrowheads="1"/>
            </p:cNvSpPr>
            <p:nvPr/>
          </p:nvSpPr>
          <p:spPr bwMode="auto">
            <a:xfrm>
              <a:off x="14491915" y="14371280"/>
              <a:ext cx="15749664" cy="1449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100" b="1">
                  <a:solidFill>
                    <a:schemeClr val="tx1"/>
                  </a:solidFill>
                </a:rPr>
                <a:t>Termikus emisszió potenciálgát felett</a:t>
              </a: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11289101" y="34365032"/>
              <a:ext cx="2659340" cy="2191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hu-HU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hu-HU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--</a:t>
              </a:r>
              <a:endParaRPr lang="hu-HU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hu-HU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églalap 1"/>
          <p:cNvSpPr/>
          <p:nvPr/>
        </p:nvSpPr>
        <p:spPr>
          <a:xfrm>
            <a:off x="498475" y="1084263"/>
            <a:ext cx="3640138" cy="104140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Bipoláris tranzisztor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pn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np</a:t>
            </a: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2775" y="2959100"/>
            <a:ext cx="3252788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MOS tranzisztor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12775" y="4960938"/>
            <a:ext cx="3540125" cy="1989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Alagút (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tunnel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MOS tranzisztor</a:t>
            </a:r>
          </a:p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hu-HU" altLang="hu-HU" sz="2800" b="1" baseline="3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--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/p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--</a:t>
            </a:r>
            <a:r>
              <a:rPr lang="hu-HU" altLang="hu-H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hu-HU" altLang="hu-HU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GB" alt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22" name="Szövegdoboz 4"/>
          <p:cNvSpPr txBox="1">
            <a:spLocks noChangeArrowheads="1"/>
          </p:cNvSpPr>
          <p:nvPr/>
        </p:nvSpPr>
        <p:spPr bwMode="auto">
          <a:xfrm>
            <a:off x="4067175" y="182563"/>
            <a:ext cx="552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323" name="Téglalap 5"/>
          <p:cNvSpPr>
            <a:spLocks noChangeArrowheads="1"/>
          </p:cNvSpPr>
          <p:nvPr/>
        </p:nvSpPr>
        <p:spPr bwMode="auto">
          <a:xfrm>
            <a:off x="4414838" y="2632075"/>
            <a:ext cx="314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324" name="Téglalap 6"/>
          <p:cNvSpPr>
            <a:spLocks noChangeArrowheads="1"/>
          </p:cNvSpPr>
          <p:nvPr/>
        </p:nvSpPr>
        <p:spPr bwMode="auto">
          <a:xfrm>
            <a:off x="4414838" y="4797425"/>
            <a:ext cx="314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325" name="Téglalap 7"/>
          <p:cNvSpPr>
            <a:spLocks noChangeArrowheads="1"/>
          </p:cNvSpPr>
          <p:nvPr/>
        </p:nvSpPr>
        <p:spPr bwMode="auto">
          <a:xfrm>
            <a:off x="5743575" y="171450"/>
            <a:ext cx="3206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326" name="Téglalap 8"/>
          <p:cNvSpPr>
            <a:spLocks noChangeArrowheads="1"/>
          </p:cNvSpPr>
          <p:nvPr/>
        </p:nvSpPr>
        <p:spPr bwMode="auto">
          <a:xfrm>
            <a:off x="5673725" y="2103438"/>
            <a:ext cx="3190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327" name="Téglalap 9"/>
          <p:cNvSpPr>
            <a:spLocks noChangeArrowheads="1"/>
          </p:cNvSpPr>
          <p:nvPr/>
        </p:nvSpPr>
        <p:spPr bwMode="auto">
          <a:xfrm>
            <a:off x="7618413" y="207963"/>
            <a:ext cx="454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++</a:t>
            </a:r>
          </a:p>
        </p:txBody>
      </p:sp>
      <p:sp>
        <p:nvSpPr>
          <p:cNvPr id="13328" name="Téglalap 10"/>
          <p:cNvSpPr>
            <a:spLocks noChangeArrowheads="1"/>
          </p:cNvSpPr>
          <p:nvPr/>
        </p:nvSpPr>
        <p:spPr bwMode="auto">
          <a:xfrm>
            <a:off x="7239000" y="2705100"/>
            <a:ext cx="454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++</a:t>
            </a:r>
          </a:p>
        </p:txBody>
      </p:sp>
      <p:sp>
        <p:nvSpPr>
          <p:cNvPr id="13329" name="Téglalap 11"/>
          <p:cNvSpPr>
            <a:spLocks noChangeArrowheads="1"/>
          </p:cNvSpPr>
          <p:nvPr/>
        </p:nvSpPr>
        <p:spPr bwMode="auto">
          <a:xfrm>
            <a:off x="5289550" y="4665663"/>
            <a:ext cx="320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330" name="Téglalap 12"/>
          <p:cNvSpPr>
            <a:spLocks noChangeArrowheads="1"/>
          </p:cNvSpPr>
          <p:nvPr/>
        </p:nvSpPr>
        <p:spPr bwMode="auto">
          <a:xfrm>
            <a:off x="7100888" y="4797425"/>
            <a:ext cx="3381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--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Élőláb helye 2"/>
          <p:cNvSpPr>
            <a:spLocks noGrp="1"/>
          </p:cNvSpPr>
          <p:nvPr>
            <p:ph type="ftr" sz="quarter" idx="11"/>
          </p:nvPr>
        </p:nvSpPr>
        <p:spPr>
          <a:xfrm>
            <a:off x="1916113" y="6484938"/>
            <a:ext cx="4329112" cy="288925"/>
          </a:xfrm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hu-HU" sz="1000">
                <a:solidFill>
                  <a:srgbClr val="8C2532"/>
                </a:solidFill>
                <a:latin typeface="Arial Narrow" panose="020B0606020202030204" pitchFamily="34" charset="0"/>
              </a:rPr>
              <a:t>TRANZisztori: a 70 éves tranzisztor és a 60 éves BME EET</a:t>
            </a:r>
          </a:p>
        </p:txBody>
      </p:sp>
      <p:sp>
        <p:nvSpPr>
          <p:cNvPr id="14339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000D0B5-4577-4B23-A36C-5DB78ED5B28E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14340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4341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grpSp>
        <p:nvGrpSpPr>
          <p:cNvPr id="14342" name="Csoportba foglalás 11"/>
          <p:cNvGrpSpPr>
            <a:grpSpLocks/>
          </p:cNvGrpSpPr>
          <p:nvPr/>
        </p:nvGrpSpPr>
        <p:grpSpPr bwMode="auto">
          <a:xfrm>
            <a:off x="10802938" y="26344563"/>
            <a:ext cx="2725737" cy="703262"/>
            <a:chOff x="5381625" y="29973588"/>
            <a:chExt cx="13825538" cy="2913004"/>
          </a:xfrm>
        </p:grpSpPr>
        <p:sp>
          <p:nvSpPr>
            <p:cNvPr id="14370" name="Lekerekített téglalap 20"/>
            <p:cNvSpPr>
              <a:spLocks noChangeArrowheads="1"/>
            </p:cNvSpPr>
            <p:nvPr/>
          </p:nvSpPr>
          <p:spPr bwMode="auto">
            <a:xfrm>
              <a:off x="5381625" y="29991050"/>
              <a:ext cx="6011863" cy="28368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endParaRPr lang="hu-HU" altLang="hu-HU" sz="4400" b="1">
                <a:solidFill>
                  <a:schemeClr val="tx1"/>
                </a:solidFill>
              </a:endParaRPr>
            </a:p>
          </p:txBody>
        </p:sp>
        <p:sp>
          <p:nvSpPr>
            <p:cNvPr id="14371" name="Szövegdoboz 11"/>
            <p:cNvSpPr txBox="1">
              <a:spLocks noChangeArrowheads="1"/>
            </p:cNvSpPr>
            <p:nvPr/>
          </p:nvSpPr>
          <p:spPr bwMode="auto">
            <a:xfrm>
              <a:off x="5634037" y="30333950"/>
              <a:ext cx="5780086" cy="255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000" b="1">
                  <a:solidFill>
                    <a:schemeClr val="tx1"/>
                  </a:solidFill>
                </a:rPr>
                <a:t>Bipoláris integrált áramkör fejlesztése.</a:t>
              </a:r>
            </a:p>
          </p:txBody>
        </p:sp>
        <p:sp>
          <p:nvSpPr>
            <p:cNvPr id="14372" name="Lekerekített téglalap 20"/>
            <p:cNvSpPr>
              <a:spLocks noChangeArrowheads="1"/>
            </p:cNvSpPr>
            <p:nvPr/>
          </p:nvSpPr>
          <p:spPr bwMode="auto">
            <a:xfrm>
              <a:off x="13195300" y="29973588"/>
              <a:ext cx="6011863" cy="283686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endParaRPr lang="hu-HU" altLang="hu-HU" sz="4400" b="1">
                <a:solidFill>
                  <a:schemeClr val="tx1"/>
                </a:solidFill>
              </a:endParaRPr>
            </a:p>
          </p:txBody>
        </p:sp>
        <p:sp>
          <p:nvSpPr>
            <p:cNvPr id="14373" name="Szövegdoboz 11"/>
            <p:cNvSpPr txBox="1">
              <a:spLocks noChangeArrowheads="1"/>
            </p:cNvSpPr>
            <p:nvPr/>
          </p:nvSpPr>
          <p:spPr bwMode="auto">
            <a:xfrm>
              <a:off x="13320712" y="30698451"/>
              <a:ext cx="5780086" cy="146776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000" b="1">
                  <a:solidFill>
                    <a:schemeClr val="tx1"/>
                  </a:solidFill>
                </a:rPr>
                <a:t>MOS (CMOS) ICfejlesztése</a:t>
              </a:r>
            </a:p>
          </p:txBody>
        </p:sp>
      </p:grpSp>
      <p:grpSp>
        <p:nvGrpSpPr>
          <p:cNvPr id="14343" name="Csoportba foglalás 60"/>
          <p:cNvGrpSpPr>
            <a:grpSpLocks/>
          </p:cNvGrpSpPr>
          <p:nvPr/>
        </p:nvGrpSpPr>
        <p:grpSpPr bwMode="auto">
          <a:xfrm>
            <a:off x="5810250" y="452438"/>
            <a:ext cx="2638425" cy="1665287"/>
            <a:chOff x="866775" y="182563"/>
            <a:chExt cx="2638425" cy="1665287"/>
          </a:xfrm>
        </p:grpSpPr>
        <p:sp>
          <p:nvSpPr>
            <p:cNvPr id="41" name="Szabadkézi sokszög 40"/>
            <p:cNvSpPr/>
            <p:nvPr/>
          </p:nvSpPr>
          <p:spPr bwMode="auto">
            <a:xfrm>
              <a:off x="1076325" y="742950"/>
              <a:ext cx="2428875" cy="847725"/>
            </a:xfrm>
            <a:custGeom>
              <a:avLst/>
              <a:gdLst>
                <a:gd name="connsiteX0" fmla="*/ 0 w 2524125"/>
                <a:gd name="connsiteY0" fmla="*/ 847725 h 847725"/>
                <a:gd name="connsiteX1" fmla="*/ 542925 w 2524125"/>
                <a:gd name="connsiteY1" fmla="*/ 152400 h 847725"/>
                <a:gd name="connsiteX2" fmla="*/ 2524125 w 2524125"/>
                <a:gd name="connsiteY2" fmla="*/ 0 h 847725"/>
                <a:gd name="connsiteX3" fmla="*/ 2524125 w 2524125"/>
                <a:gd name="connsiteY3" fmla="*/ 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4125" h="847725">
                  <a:moveTo>
                    <a:pt x="0" y="847725"/>
                  </a:moveTo>
                  <a:cubicBezTo>
                    <a:pt x="61118" y="570706"/>
                    <a:pt x="122237" y="293688"/>
                    <a:pt x="542925" y="152400"/>
                  </a:cubicBezTo>
                  <a:cubicBezTo>
                    <a:pt x="963613" y="11112"/>
                    <a:pt x="2524125" y="0"/>
                    <a:pt x="2524125" y="0"/>
                  </a:cubicBezTo>
                  <a:lnTo>
                    <a:pt x="2524125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4" name="Szabadkézi sokszög 43"/>
            <p:cNvSpPr/>
            <p:nvPr/>
          </p:nvSpPr>
          <p:spPr bwMode="auto">
            <a:xfrm>
              <a:off x="1076325" y="981075"/>
              <a:ext cx="2428875" cy="609600"/>
            </a:xfrm>
            <a:custGeom>
              <a:avLst/>
              <a:gdLst>
                <a:gd name="connsiteX0" fmla="*/ 0 w 3267075"/>
                <a:gd name="connsiteY0" fmla="*/ 609600 h 609600"/>
                <a:gd name="connsiteX1" fmla="*/ 857250 w 3267075"/>
                <a:gd name="connsiteY1" fmla="*/ 123825 h 609600"/>
                <a:gd name="connsiteX2" fmla="*/ 3267075 w 3267075"/>
                <a:gd name="connsiteY2" fmla="*/ 0 h 609600"/>
                <a:gd name="connsiteX3" fmla="*/ 3267075 w 3267075"/>
                <a:gd name="connsiteY3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7075" h="609600">
                  <a:moveTo>
                    <a:pt x="0" y="609600"/>
                  </a:moveTo>
                  <a:cubicBezTo>
                    <a:pt x="156369" y="417512"/>
                    <a:pt x="312738" y="225425"/>
                    <a:pt x="857250" y="123825"/>
                  </a:cubicBezTo>
                  <a:cubicBezTo>
                    <a:pt x="1401762" y="22225"/>
                    <a:pt x="3267075" y="0"/>
                    <a:pt x="3267075" y="0"/>
                  </a:cubicBezTo>
                  <a:lnTo>
                    <a:pt x="3267075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7" name="Szabadkézi sokszög 56"/>
            <p:cNvSpPr/>
            <p:nvPr/>
          </p:nvSpPr>
          <p:spPr bwMode="auto">
            <a:xfrm>
              <a:off x="1076325" y="1181100"/>
              <a:ext cx="2428875" cy="419100"/>
            </a:xfrm>
            <a:custGeom>
              <a:avLst/>
              <a:gdLst>
                <a:gd name="connsiteX0" fmla="*/ 0 w 1924050"/>
                <a:gd name="connsiteY0" fmla="*/ 419122 h 419122"/>
                <a:gd name="connsiteX1" fmla="*/ 523875 w 1924050"/>
                <a:gd name="connsiteY1" fmla="*/ 66697 h 419122"/>
                <a:gd name="connsiteX2" fmla="*/ 1828800 w 1924050"/>
                <a:gd name="connsiteY2" fmla="*/ 22 h 419122"/>
                <a:gd name="connsiteX3" fmla="*/ 1828800 w 1924050"/>
                <a:gd name="connsiteY3" fmla="*/ 22 h 419122"/>
                <a:gd name="connsiteX4" fmla="*/ 1924050 w 1924050"/>
                <a:gd name="connsiteY4" fmla="*/ 22 h 41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050" h="419122">
                  <a:moveTo>
                    <a:pt x="0" y="419122"/>
                  </a:moveTo>
                  <a:cubicBezTo>
                    <a:pt x="109537" y="277834"/>
                    <a:pt x="219075" y="136547"/>
                    <a:pt x="523875" y="66697"/>
                  </a:cubicBezTo>
                  <a:cubicBezTo>
                    <a:pt x="828675" y="-3153"/>
                    <a:pt x="1828800" y="22"/>
                    <a:pt x="1828800" y="22"/>
                  </a:cubicBezTo>
                  <a:lnTo>
                    <a:pt x="1828800" y="22"/>
                  </a:lnTo>
                  <a:lnTo>
                    <a:pt x="1924050" y="22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cxnSp>
          <p:nvCxnSpPr>
            <p:cNvPr id="63" name="Egyenes összekötő 62"/>
            <p:cNvCxnSpPr/>
            <p:nvPr/>
          </p:nvCxnSpPr>
          <p:spPr bwMode="auto">
            <a:xfrm flipV="1">
              <a:off x="1076325" y="182563"/>
              <a:ext cx="33338" cy="16652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Egyenes összekötő 65"/>
            <p:cNvCxnSpPr/>
            <p:nvPr/>
          </p:nvCxnSpPr>
          <p:spPr bwMode="auto">
            <a:xfrm flipV="1">
              <a:off x="866775" y="1600200"/>
              <a:ext cx="2638425" cy="1905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344" name="Csoportba foglalás 76"/>
          <p:cNvGrpSpPr>
            <a:grpSpLocks/>
          </p:cNvGrpSpPr>
          <p:nvPr/>
        </p:nvGrpSpPr>
        <p:grpSpPr bwMode="auto">
          <a:xfrm>
            <a:off x="838200" y="2714625"/>
            <a:ext cx="2876550" cy="2962275"/>
            <a:chOff x="1323975" y="2828925"/>
            <a:chExt cx="3867150" cy="2962276"/>
          </a:xfrm>
        </p:grpSpPr>
        <p:sp>
          <p:nvSpPr>
            <p:cNvPr id="78" name="Szabadkézi sokszög 77"/>
            <p:cNvSpPr/>
            <p:nvPr/>
          </p:nvSpPr>
          <p:spPr bwMode="auto">
            <a:xfrm>
              <a:off x="1552334" y="3152775"/>
              <a:ext cx="3286651" cy="2390776"/>
            </a:xfrm>
            <a:custGeom>
              <a:avLst/>
              <a:gdLst>
                <a:gd name="connsiteX0" fmla="*/ 0 w 3286125"/>
                <a:gd name="connsiteY0" fmla="*/ 2390775 h 2390775"/>
                <a:gd name="connsiteX1" fmla="*/ 1009650 w 3286125"/>
                <a:gd name="connsiteY1" fmla="*/ 428625 h 2390775"/>
                <a:gd name="connsiteX2" fmla="*/ 1924050 w 3286125"/>
                <a:gd name="connsiteY2" fmla="*/ 2276475 h 2390775"/>
                <a:gd name="connsiteX3" fmla="*/ 3286125 w 3286125"/>
                <a:gd name="connsiteY3" fmla="*/ 0 h 2390775"/>
                <a:gd name="connsiteX4" fmla="*/ 3286125 w 3286125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2390775">
                  <a:moveTo>
                    <a:pt x="0" y="2390775"/>
                  </a:moveTo>
                  <a:cubicBezTo>
                    <a:pt x="344487" y="1419225"/>
                    <a:pt x="688975" y="447675"/>
                    <a:pt x="1009650" y="428625"/>
                  </a:cubicBezTo>
                  <a:cubicBezTo>
                    <a:pt x="1330325" y="409575"/>
                    <a:pt x="1544638" y="2347912"/>
                    <a:pt x="1924050" y="2276475"/>
                  </a:cubicBezTo>
                  <a:cubicBezTo>
                    <a:pt x="2303463" y="2205037"/>
                    <a:pt x="3286125" y="0"/>
                    <a:pt x="3286125" y="0"/>
                  </a:cubicBezTo>
                  <a:lnTo>
                    <a:pt x="3286125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9" name="Szabadkézi sokszög 78"/>
            <p:cNvSpPr/>
            <p:nvPr/>
          </p:nvSpPr>
          <p:spPr bwMode="auto">
            <a:xfrm>
              <a:off x="1563004" y="3162300"/>
              <a:ext cx="3284517" cy="2390776"/>
            </a:xfrm>
            <a:custGeom>
              <a:avLst/>
              <a:gdLst>
                <a:gd name="connsiteX0" fmla="*/ 0 w 3286125"/>
                <a:gd name="connsiteY0" fmla="*/ 2390775 h 2390775"/>
                <a:gd name="connsiteX1" fmla="*/ 1009650 w 3286125"/>
                <a:gd name="connsiteY1" fmla="*/ 428625 h 2390775"/>
                <a:gd name="connsiteX2" fmla="*/ 1924050 w 3286125"/>
                <a:gd name="connsiteY2" fmla="*/ 2276475 h 2390775"/>
                <a:gd name="connsiteX3" fmla="*/ 3286125 w 3286125"/>
                <a:gd name="connsiteY3" fmla="*/ 0 h 2390775"/>
                <a:gd name="connsiteX4" fmla="*/ 3286125 w 3286125"/>
                <a:gd name="connsiteY4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125" h="2390775">
                  <a:moveTo>
                    <a:pt x="0" y="2390775"/>
                  </a:moveTo>
                  <a:cubicBezTo>
                    <a:pt x="344487" y="1419225"/>
                    <a:pt x="688975" y="447675"/>
                    <a:pt x="1009650" y="428625"/>
                  </a:cubicBezTo>
                  <a:cubicBezTo>
                    <a:pt x="1330325" y="409575"/>
                    <a:pt x="1544638" y="2347912"/>
                    <a:pt x="1924050" y="2276475"/>
                  </a:cubicBezTo>
                  <a:cubicBezTo>
                    <a:pt x="2303463" y="2205037"/>
                    <a:pt x="3286125" y="0"/>
                    <a:pt x="3286125" y="0"/>
                  </a:cubicBezTo>
                  <a:lnTo>
                    <a:pt x="3286125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0" name="Szabadkézi sokszög 79"/>
            <p:cNvSpPr/>
            <p:nvPr/>
          </p:nvSpPr>
          <p:spPr bwMode="auto">
            <a:xfrm>
              <a:off x="1552334" y="3876675"/>
              <a:ext cx="3448849" cy="1676401"/>
            </a:xfrm>
            <a:custGeom>
              <a:avLst/>
              <a:gdLst>
                <a:gd name="connsiteX0" fmla="*/ 0 w 3267075"/>
                <a:gd name="connsiteY0" fmla="*/ 1676400 h 1676400"/>
                <a:gd name="connsiteX1" fmla="*/ 923925 w 3267075"/>
                <a:gd name="connsiteY1" fmla="*/ 304800 h 1676400"/>
                <a:gd name="connsiteX2" fmla="*/ 1828800 w 3267075"/>
                <a:gd name="connsiteY2" fmla="*/ 1638300 h 1676400"/>
                <a:gd name="connsiteX3" fmla="*/ 3257550 w 3267075"/>
                <a:gd name="connsiteY3" fmla="*/ 19050 h 1676400"/>
                <a:gd name="connsiteX4" fmla="*/ 3257550 w 3267075"/>
                <a:gd name="connsiteY4" fmla="*/ 19050 h 1676400"/>
                <a:gd name="connsiteX5" fmla="*/ 3267075 w 3267075"/>
                <a:gd name="connsiteY5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7075" h="1676400">
                  <a:moveTo>
                    <a:pt x="0" y="1676400"/>
                  </a:moveTo>
                  <a:cubicBezTo>
                    <a:pt x="309562" y="993775"/>
                    <a:pt x="619125" y="311150"/>
                    <a:pt x="923925" y="304800"/>
                  </a:cubicBezTo>
                  <a:cubicBezTo>
                    <a:pt x="1228725" y="298450"/>
                    <a:pt x="1439863" y="1685925"/>
                    <a:pt x="1828800" y="1638300"/>
                  </a:cubicBezTo>
                  <a:cubicBezTo>
                    <a:pt x="2217737" y="1590675"/>
                    <a:pt x="3257550" y="19050"/>
                    <a:pt x="3257550" y="19050"/>
                  </a:cubicBezTo>
                  <a:lnTo>
                    <a:pt x="3257550" y="19050"/>
                  </a:lnTo>
                  <a:lnTo>
                    <a:pt x="3267075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cxnSp>
          <p:nvCxnSpPr>
            <p:cNvPr id="81" name="Egyenes összekötő 80"/>
            <p:cNvCxnSpPr/>
            <p:nvPr/>
          </p:nvCxnSpPr>
          <p:spPr bwMode="auto">
            <a:xfrm>
              <a:off x="1323975" y="5581651"/>
              <a:ext cx="386715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Egyenes összekötő 81"/>
            <p:cNvCxnSpPr/>
            <p:nvPr/>
          </p:nvCxnSpPr>
          <p:spPr bwMode="auto">
            <a:xfrm flipV="1">
              <a:off x="1533125" y="2828925"/>
              <a:ext cx="66161" cy="296227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3" name="Szabadkézi sokszög 82"/>
            <p:cNvSpPr/>
            <p:nvPr/>
          </p:nvSpPr>
          <p:spPr bwMode="auto">
            <a:xfrm>
              <a:off x="1494710" y="4686301"/>
              <a:ext cx="3506473" cy="914400"/>
            </a:xfrm>
            <a:custGeom>
              <a:avLst/>
              <a:gdLst>
                <a:gd name="connsiteX0" fmla="*/ 0 w 3429000"/>
                <a:gd name="connsiteY0" fmla="*/ 914400 h 914400"/>
                <a:gd name="connsiteX1" fmla="*/ 876300 w 3429000"/>
                <a:gd name="connsiteY1" fmla="*/ 190500 h 914400"/>
                <a:gd name="connsiteX2" fmla="*/ 1981200 w 3429000"/>
                <a:gd name="connsiteY2" fmla="*/ 857250 h 914400"/>
                <a:gd name="connsiteX3" fmla="*/ 3429000 w 3429000"/>
                <a:gd name="connsiteY3" fmla="*/ 0 h 914400"/>
                <a:gd name="connsiteX4" fmla="*/ 3429000 w 342900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0" h="914400">
                  <a:moveTo>
                    <a:pt x="0" y="914400"/>
                  </a:moveTo>
                  <a:cubicBezTo>
                    <a:pt x="273050" y="557212"/>
                    <a:pt x="546100" y="200025"/>
                    <a:pt x="876300" y="190500"/>
                  </a:cubicBezTo>
                  <a:cubicBezTo>
                    <a:pt x="1206500" y="180975"/>
                    <a:pt x="1555750" y="889000"/>
                    <a:pt x="1981200" y="857250"/>
                  </a:cubicBezTo>
                  <a:cubicBezTo>
                    <a:pt x="2406650" y="825500"/>
                    <a:pt x="3429000" y="0"/>
                    <a:pt x="3429000" y="0"/>
                  </a:cubicBezTo>
                  <a:lnTo>
                    <a:pt x="3429000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hu-HU"/>
            </a:p>
          </p:txBody>
        </p:sp>
      </p:grpSp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828925"/>
            <a:ext cx="1333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Jobbra nyíl 11264"/>
          <p:cNvSpPr>
            <a:spLocks noChangeArrowheads="1"/>
          </p:cNvSpPr>
          <p:nvPr/>
        </p:nvSpPr>
        <p:spPr bwMode="auto">
          <a:xfrm>
            <a:off x="4305300" y="4562475"/>
            <a:ext cx="1238250" cy="390525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677F8A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4347" name="Szövegdoboz 11270"/>
          <p:cNvSpPr txBox="1">
            <a:spLocks noChangeArrowheads="1"/>
          </p:cNvSpPr>
          <p:nvPr/>
        </p:nvSpPr>
        <p:spPr bwMode="auto">
          <a:xfrm>
            <a:off x="3200400" y="2276475"/>
            <a:ext cx="57721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Klasszikus MOS FET (áramgenerátor): </a:t>
            </a:r>
            <a:r>
              <a:rPr lang="hu-HU" altLang="hu-HU" sz="1800" b="1" i="1" dirty="0" err="1">
                <a:solidFill>
                  <a:schemeClr val="tx1"/>
                </a:solidFill>
              </a:rPr>
              <a:t>V</a:t>
            </a:r>
            <a:r>
              <a:rPr lang="hu-HU" altLang="hu-HU" sz="1800" b="1" i="1" baseline="-25000" dirty="0" err="1">
                <a:solidFill>
                  <a:schemeClr val="tx1"/>
                </a:solidFill>
              </a:rPr>
              <a:t>ds</a:t>
            </a:r>
            <a:r>
              <a:rPr lang="hu-HU" altLang="hu-HU" sz="1800" b="1" i="1" dirty="0">
                <a:solidFill>
                  <a:schemeClr val="tx1"/>
                </a:solidFill>
              </a:rPr>
              <a:t>&gt;</a:t>
            </a:r>
            <a:r>
              <a:rPr lang="hu-HU" altLang="hu-HU" sz="1800" b="1" i="1" dirty="0" err="1">
                <a:solidFill>
                  <a:schemeClr val="tx1"/>
                </a:solidFill>
              </a:rPr>
              <a:t>V</a:t>
            </a:r>
            <a:r>
              <a:rPr lang="hu-HU" altLang="hu-HU" sz="1800" b="1" i="1" baseline="-25000" dirty="0" err="1">
                <a:solidFill>
                  <a:schemeClr val="tx1"/>
                </a:solidFill>
              </a:rPr>
              <a:t>gs</a:t>
            </a:r>
            <a:r>
              <a:rPr lang="hu-HU" altLang="hu-HU" sz="1800" b="1" i="1" dirty="0" err="1">
                <a:solidFill>
                  <a:schemeClr val="tx1"/>
                </a:solidFill>
              </a:rPr>
              <a:t>-V</a:t>
            </a:r>
            <a:r>
              <a:rPr lang="hu-HU" altLang="hu-HU" sz="1800" b="1" i="1" baseline="-25000" dirty="0" err="1">
                <a:solidFill>
                  <a:schemeClr val="tx1"/>
                </a:solidFill>
              </a:rPr>
              <a:t>T</a:t>
            </a:r>
            <a:endParaRPr lang="hu-HU" altLang="hu-HU" sz="1800" b="1" i="1" baseline="-25000" dirty="0">
              <a:solidFill>
                <a:schemeClr val="tx1"/>
              </a:solidFill>
            </a:endParaRPr>
          </a:p>
        </p:txBody>
      </p:sp>
      <p:sp>
        <p:nvSpPr>
          <p:cNvPr id="11274" name="Szabadkézi sokszög 11273"/>
          <p:cNvSpPr/>
          <p:nvPr/>
        </p:nvSpPr>
        <p:spPr bwMode="auto">
          <a:xfrm>
            <a:off x="6029325" y="960438"/>
            <a:ext cx="733425" cy="915987"/>
          </a:xfrm>
          <a:custGeom>
            <a:avLst/>
            <a:gdLst>
              <a:gd name="connsiteX0" fmla="*/ 0 w 733425"/>
              <a:gd name="connsiteY0" fmla="*/ 916548 h 916548"/>
              <a:gd name="connsiteX1" fmla="*/ 381000 w 733425"/>
              <a:gd name="connsiteY1" fmla="*/ 697473 h 916548"/>
              <a:gd name="connsiteX2" fmla="*/ 704850 w 733425"/>
              <a:gd name="connsiteY2" fmla="*/ 49773 h 916548"/>
              <a:gd name="connsiteX3" fmla="*/ 695325 w 733425"/>
              <a:gd name="connsiteY3" fmla="*/ 40248 h 916548"/>
              <a:gd name="connsiteX4" fmla="*/ 733425 w 733425"/>
              <a:gd name="connsiteY4" fmla="*/ 11673 h 91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25" h="916548">
                <a:moveTo>
                  <a:pt x="0" y="916548"/>
                </a:moveTo>
                <a:cubicBezTo>
                  <a:pt x="131762" y="879241"/>
                  <a:pt x="263525" y="841935"/>
                  <a:pt x="381000" y="697473"/>
                </a:cubicBezTo>
                <a:cubicBezTo>
                  <a:pt x="498475" y="553011"/>
                  <a:pt x="652463" y="159310"/>
                  <a:pt x="704850" y="49773"/>
                </a:cubicBezTo>
                <a:cubicBezTo>
                  <a:pt x="757238" y="-59765"/>
                  <a:pt x="690563" y="46598"/>
                  <a:pt x="695325" y="40248"/>
                </a:cubicBezTo>
                <a:cubicBezTo>
                  <a:pt x="700087" y="33898"/>
                  <a:pt x="716756" y="22785"/>
                  <a:pt x="733425" y="11673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>
              <a:defRPr/>
            </a:pPr>
            <a:endParaRPr lang="hu-HU"/>
          </a:p>
        </p:txBody>
      </p:sp>
      <p:sp>
        <p:nvSpPr>
          <p:cNvPr id="14349" name="Téglalap 11274"/>
          <p:cNvSpPr>
            <a:spLocks noChangeArrowheads="1"/>
          </p:cNvSpPr>
          <p:nvPr/>
        </p:nvSpPr>
        <p:spPr bwMode="auto">
          <a:xfrm>
            <a:off x="2190750" y="5713413"/>
            <a:ext cx="55816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Tunnel MOS FET (áramgenerátor):    </a:t>
            </a:r>
            <a:r>
              <a:rPr lang="hu-HU" altLang="hu-HU" sz="1800" b="1" i="1">
                <a:solidFill>
                  <a:schemeClr val="tx1"/>
                </a:solidFill>
              </a:rPr>
              <a:t>0.3… &gt; V</a:t>
            </a:r>
            <a:r>
              <a:rPr lang="hu-HU" altLang="hu-HU" sz="1800" b="1" i="1" baseline="-25000">
                <a:solidFill>
                  <a:schemeClr val="tx1"/>
                </a:solidFill>
              </a:rPr>
              <a:t>ds </a:t>
            </a:r>
            <a:r>
              <a:rPr lang="hu-HU" altLang="hu-HU" sz="1800" b="1" i="1">
                <a:solidFill>
                  <a:schemeClr val="tx1"/>
                </a:solidFill>
              </a:rPr>
              <a:t>&gt; 0</a:t>
            </a:r>
          </a:p>
        </p:txBody>
      </p:sp>
      <p:sp>
        <p:nvSpPr>
          <p:cNvPr id="14350" name="Szövegdoboz 11275"/>
          <p:cNvSpPr txBox="1">
            <a:spLocks noChangeArrowheads="1"/>
          </p:cNvSpPr>
          <p:nvPr/>
        </p:nvSpPr>
        <p:spPr bwMode="auto">
          <a:xfrm>
            <a:off x="5543550" y="369888"/>
            <a:ext cx="7445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I</a:t>
            </a:r>
            <a:r>
              <a:rPr lang="hu-HU" altLang="hu-HU" sz="1800" b="1" baseline="-25000">
                <a:solidFill>
                  <a:schemeClr val="tx1"/>
                </a:solidFill>
              </a:rPr>
              <a:t>ds</a:t>
            </a:r>
          </a:p>
        </p:txBody>
      </p:sp>
      <p:sp>
        <p:nvSpPr>
          <p:cNvPr id="14351" name="Szövegdoboz 91"/>
          <p:cNvSpPr txBox="1">
            <a:spLocks noChangeArrowheads="1"/>
          </p:cNvSpPr>
          <p:nvPr/>
        </p:nvSpPr>
        <p:spPr bwMode="auto">
          <a:xfrm>
            <a:off x="5591175" y="2884488"/>
            <a:ext cx="7429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I</a:t>
            </a:r>
            <a:r>
              <a:rPr lang="hu-HU" altLang="hu-HU" sz="1800" b="1" baseline="-25000">
                <a:solidFill>
                  <a:schemeClr val="tx1"/>
                </a:solidFill>
              </a:rPr>
              <a:t>ds</a:t>
            </a:r>
          </a:p>
        </p:txBody>
      </p:sp>
      <p:sp>
        <p:nvSpPr>
          <p:cNvPr id="14352" name="Téglalap 11276"/>
          <p:cNvSpPr>
            <a:spLocks noChangeArrowheads="1"/>
          </p:cNvSpPr>
          <p:nvPr/>
        </p:nvSpPr>
        <p:spPr bwMode="auto">
          <a:xfrm>
            <a:off x="7931150" y="1906588"/>
            <a:ext cx="5175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 i="1">
                <a:solidFill>
                  <a:schemeClr val="tx1"/>
                </a:solidFill>
              </a:rPr>
              <a:t>V</a:t>
            </a:r>
            <a:r>
              <a:rPr lang="hu-HU" altLang="hu-HU" sz="1800" b="1" i="1" baseline="-25000">
                <a:solidFill>
                  <a:schemeClr val="tx1"/>
                </a:solidFill>
              </a:rPr>
              <a:t>ds</a:t>
            </a: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4353" name="Téglalap 11277"/>
          <p:cNvSpPr>
            <a:spLocks noChangeArrowheads="1"/>
          </p:cNvSpPr>
          <p:nvPr/>
        </p:nvSpPr>
        <p:spPr bwMode="auto">
          <a:xfrm>
            <a:off x="3314700" y="5080000"/>
            <a:ext cx="3381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 i="1">
                <a:solidFill>
                  <a:schemeClr val="tx1"/>
                </a:solidFill>
              </a:rPr>
              <a:t>V</a:t>
            </a: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4354" name="Szövegdoboz 94"/>
          <p:cNvSpPr txBox="1">
            <a:spLocks noChangeArrowheads="1"/>
          </p:cNvSpPr>
          <p:nvPr/>
        </p:nvSpPr>
        <p:spPr bwMode="auto">
          <a:xfrm>
            <a:off x="671513" y="2714625"/>
            <a:ext cx="7445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>
                <a:solidFill>
                  <a:schemeClr val="tx1"/>
                </a:solidFill>
              </a:rPr>
              <a:t>I</a:t>
            </a:r>
            <a:endParaRPr lang="hu-HU" altLang="hu-HU" sz="1800" b="1" baseline="-25000">
              <a:solidFill>
                <a:schemeClr val="tx1"/>
              </a:solidFill>
            </a:endParaRPr>
          </a:p>
        </p:txBody>
      </p:sp>
      <p:sp>
        <p:nvSpPr>
          <p:cNvPr id="11279" name="Téglalap 11278"/>
          <p:cNvSpPr/>
          <p:nvPr/>
        </p:nvSpPr>
        <p:spPr>
          <a:xfrm>
            <a:off x="654050" y="192088"/>
            <a:ext cx="4006850" cy="563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Karakterisztikák: </a:t>
            </a:r>
            <a:endParaRPr lang="en-GB" altLang="hu-HU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56" name="Téglalap 11279"/>
          <p:cNvSpPr>
            <a:spLocks noChangeArrowheads="1"/>
          </p:cNvSpPr>
          <p:nvPr/>
        </p:nvSpPr>
        <p:spPr bwMode="auto">
          <a:xfrm>
            <a:off x="1293813" y="3038475"/>
            <a:ext cx="1466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Alagút dióda</a:t>
            </a:r>
          </a:p>
        </p:txBody>
      </p:sp>
      <p:sp>
        <p:nvSpPr>
          <p:cNvPr id="14357" name="Téglalap 2"/>
          <p:cNvSpPr>
            <a:spLocks noChangeArrowheads="1"/>
          </p:cNvSpPr>
          <p:nvPr/>
        </p:nvSpPr>
        <p:spPr bwMode="auto">
          <a:xfrm>
            <a:off x="6562725" y="4600575"/>
            <a:ext cx="542925" cy="642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4358" name="Szövegdoboz 1"/>
          <p:cNvSpPr txBox="1">
            <a:spLocks noChangeArrowheads="1"/>
          </p:cNvSpPr>
          <p:nvPr/>
        </p:nvSpPr>
        <p:spPr bwMode="auto">
          <a:xfrm>
            <a:off x="1298575" y="847725"/>
            <a:ext cx="22907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CMOS </a:t>
            </a:r>
            <a:r>
              <a:rPr lang="hu-HU" altLang="hu-HU" sz="1800" dirty="0" err="1">
                <a:solidFill>
                  <a:schemeClr val="tx1"/>
                </a:solidFill>
              </a:rPr>
              <a:t>inverter</a:t>
            </a:r>
            <a:r>
              <a:rPr lang="hu-HU" altLang="hu-HU" sz="1800" dirty="0">
                <a:solidFill>
                  <a:schemeClr val="tx1"/>
                </a:solidFill>
              </a:rPr>
              <a:t>: a források összekötve adják a kimenetet, a nyelők a földön ill. a tápfeszültségen.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1000">
                <a:latin typeface="Arial Narrow" panose="020B0606020202030204" pitchFamily="34" charset="0"/>
              </a:rPr>
              <a:t>2018. május 24.</a:t>
            </a:r>
            <a:endParaRPr lang="en-US" altLang="hu-HU" sz="1000">
              <a:latin typeface="Arial Narrow" panose="020B0606020202030204" pitchFamily="34" charset="0"/>
            </a:endParaRPr>
          </a:p>
        </p:txBody>
      </p:sp>
      <p:sp>
        <p:nvSpPr>
          <p:cNvPr id="15363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hu-HU" sz="1000">
                <a:solidFill>
                  <a:srgbClr val="8C2532"/>
                </a:solidFill>
                <a:latin typeface="Arial Narrow" panose="020B0606020202030204" pitchFamily="34" charset="0"/>
              </a:rPr>
              <a:t>TRANZisztori: a 70 éves tranzisztor és a 60 éves BME EET</a:t>
            </a:r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6B305D7-B866-45B2-B8EB-8FE4BE5E4238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pic>
        <p:nvPicPr>
          <p:cNvPr id="15365" name="Picture 8" descr="Figure 1. Nanowire structure and electrical measurements. (a) Schematic illustration of a nanowire with different sections marked with different colors (doping type and section lengths are indicated). (b) Schematic illustration of the vertical InAs/InGaAsSb/GaSb nanowire TunnelFET, showing all layers (right side) and regions (left side) of the transistor. High-κ is a bilayer of Al2O3/HfO2 with EOT 1.4 nm, drain spacer is 15 nm SiOx, gate metal is a 60 nm-thick tungsten layer, source spacer is an organic photoresist film, and the top metal is 15/150 nm Ni/Au film. Relative thickness of the layers in the image is exaggerated to enhance visibility. (c,d) Transfer data for drive voltages 0.1−0.5 V for device A and B, respectively. Devices show a small DIBL of 25/37 mV/V (A/B) and reaches an on-current of 10.3/3.9 μA/μm (A/B) at VDS = 0.3 V and Ioff = 1 nA/ μm (e,f) Output data for device A and B, respectively. Device A shows larger on-currents than device B, reaching 92 μA/μm compared to the 29 μA/ μm at VDS = VGS = 0.5 V. This is mainly due to the source depletion observed in device B. Both devices have clear NDR peaks in backward direction reaching peak-to-valley current ratio of 14.6 and 14.2 for device A and B, respectively. Insets in both figures show a IDS vs S graph, which confirms sub-60 mV/decade operation down to 48 and 53 mV/decade for device A and B, respectivel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8575"/>
            <a:ext cx="758825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églalap 1"/>
          <p:cNvSpPr>
            <a:spLocks noChangeArrowheads="1"/>
          </p:cNvSpPr>
          <p:nvPr/>
        </p:nvSpPr>
        <p:spPr bwMode="auto">
          <a:xfrm>
            <a:off x="622300" y="6086475"/>
            <a:ext cx="809307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5367" name="Téglalap 1"/>
          <p:cNvSpPr>
            <a:spLocks noChangeArrowheads="1"/>
          </p:cNvSpPr>
          <p:nvPr/>
        </p:nvSpPr>
        <p:spPr bwMode="auto">
          <a:xfrm>
            <a:off x="4286250" y="2228850"/>
            <a:ext cx="1095375" cy="476250"/>
          </a:xfrm>
          <a:prstGeom prst="rect">
            <a:avLst/>
          </a:prstGeom>
          <a:solidFill>
            <a:srgbClr val="FF0000">
              <a:alpha val="4901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5368" name="Téglalap 7"/>
          <p:cNvSpPr>
            <a:spLocks noChangeArrowheads="1"/>
          </p:cNvSpPr>
          <p:nvPr/>
        </p:nvSpPr>
        <p:spPr bwMode="auto">
          <a:xfrm>
            <a:off x="4286250" y="5181600"/>
            <a:ext cx="1095375" cy="476250"/>
          </a:xfrm>
          <a:prstGeom prst="rect">
            <a:avLst/>
          </a:prstGeom>
          <a:solidFill>
            <a:srgbClr val="FF0000">
              <a:alpha val="4901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5369" name="Téglalap 8"/>
          <p:cNvSpPr>
            <a:spLocks noChangeArrowheads="1"/>
          </p:cNvSpPr>
          <p:nvPr/>
        </p:nvSpPr>
        <p:spPr bwMode="auto">
          <a:xfrm>
            <a:off x="5924550" y="1866900"/>
            <a:ext cx="1171575" cy="476250"/>
          </a:xfrm>
          <a:prstGeom prst="rect">
            <a:avLst/>
          </a:prstGeom>
          <a:solidFill>
            <a:srgbClr val="FF0000">
              <a:alpha val="4901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5370" name="Téglalap 9"/>
          <p:cNvSpPr>
            <a:spLocks noChangeArrowheads="1"/>
          </p:cNvSpPr>
          <p:nvPr/>
        </p:nvSpPr>
        <p:spPr bwMode="auto">
          <a:xfrm>
            <a:off x="5929313" y="4924425"/>
            <a:ext cx="1166812" cy="476250"/>
          </a:xfrm>
          <a:prstGeom prst="rect">
            <a:avLst/>
          </a:prstGeom>
          <a:solidFill>
            <a:srgbClr val="FF0000">
              <a:alpha val="49019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5371" name="Jobbra nyíl 2"/>
          <p:cNvSpPr>
            <a:spLocks noChangeArrowheads="1"/>
          </p:cNvSpPr>
          <p:nvPr/>
        </p:nvSpPr>
        <p:spPr bwMode="auto">
          <a:xfrm>
            <a:off x="7162800" y="1981200"/>
            <a:ext cx="219075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5372" name="Lefelé nyíl 4"/>
          <p:cNvSpPr>
            <a:spLocks noChangeArrowheads="1"/>
          </p:cNvSpPr>
          <p:nvPr/>
        </p:nvSpPr>
        <p:spPr bwMode="auto">
          <a:xfrm>
            <a:off x="6677025" y="2362200"/>
            <a:ext cx="20955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5373" name="Ellipszis 1"/>
          <p:cNvSpPr>
            <a:spLocks noChangeArrowheads="1"/>
          </p:cNvSpPr>
          <p:nvPr/>
        </p:nvSpPr>
        <p:spPr bwMode="auto">
          <a:xfrm>
            <a:off x="6276975" y="657225"/>
            <a:ext cx="819150" cy="8191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15374" name="Ellipszis 13"/>
          <p:cNvSpPr>
            <a:spLocks noChangeArrowheads="1"/>
          </p:cNvSpPr>
          <p:nvPr/>
        </p:nvSpPr>
        <p:spPr bwMode="auto">
          <a:xfrm>
            <a:off x="6276975" y="3371850"/>
            <a:ext cx="819150" cy="8191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377238" y="5784850"/>
            <a:ext cx="452437" cy="222250"/>
          </a:xfrm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B204720-664C-4D9A-891F-0552885FB5CC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23900"/>
            <a:ext cx="81724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88" name="Egyenes összekötő 2"/>
          <p:cNvCxnSpPr>
            <a:cxnSpLocks noChangeShapeType="1"/>
          </p:cNvCxnSpPr>
          <p:nvPr/>
        </p:nvCxnSpPr>
        <p:spPr bwMode="auto">
          <a:xfrm>
            <a:off x="1466850" y="3971925"/>
            <a:ext cx="9715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9" name="Egyenes összekötő 7"/>
          <p:cNvCxnSpPr>
            <a:cxnSpLocks noChangeShapeType="1"/>
          </p:cNvCxnSpPr>
          <p:nvPr/>
        </p:nvCxnSpPr>
        <p:spPr bwMode="auto">
          <a:xfrm>
            <a:off x="3133725" y="3448050"/>
            <a:ext cx="12192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0" name="Egyenes összekötő 11"/>
          <p:cNvCxnSpPr>
            <a:cxnSpLocks noChangeShapeType="1"/>
          </p:cNvCxnSpPr>
          <p:nvPr/>
        </p:nvCxnSpPr>
        <p:spPr bwMode="auto">
          <a:xfrm flipV="1">
            <a:off x="5838825" y="3952875"/>
            <a:ext cx="933450" cy="47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1" name="Egyenes összekötő 16"/>
          <p:cNvCxnSpPr>
            <a:cxnSpLocks noChangeShapeType="1"/>
          </p:cNvCxnSpPr>
          <p:nvPr/>
        </p:nvCxnSpPr>
        <p:spPr bwMode="auto">
          <a:xfrm flipV="1">
            <a:off x="7562850" y="3459163"/>
            <a:ext cx="1152525" cy="127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92" name="Szabadkézi sokszög 17"/>
          <p:cNvSpPr>
            <a:spLocks/>
          </p:cNvSpPr>
          <p:nvPr/>
        </p:nvSpPr>
        <p:spPr bwMode="auto">
          <a:xfrm>
            <a:off x="2809875" y="3581400"/>
            <a:ext cx="1181100" cy="1543050"/>
          </a:xfrm>
          <a:custGeom>
            <a:avLst/>
            <a:gdLst>
              <a:gd name="T0" fmla="*/ 0 w 1181100"/>
              <a:gd name="T1" fmla="*/ 9433 h 1542952"/>
              <a:gd name="T2" fmla="*/ 514350 w 1181100"/>
              <a:gd name="T3" fmla="*/ 228592 h 1542952"/>
              <a:gd name="T4" fmla="*/ 1181100 w 1181100"/>
              <a:gd name="T5" fmla="*/ 1543540 h 15429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100" h="1542952">
                <a:moveTo>
                  <a:pt x="0" y="9427"/>
                </a:moveTo>
                <a:cubicBezTo>
                  <a:pt x="158750" y="-8829"/>
                  <a:pt x="317500" y="-27085"/>
                  <a:pt x="514350" y="228502"/>
                </a:cubicBezTo>
                <a:cubicBezTo>
                  <a:pt x="711200" y="484089"/>
                  <a:pt x="946150" y="1013520"/>
                  <a:pt x="1181100" y="1542952"/>
                </a:cubicBezTo>
              </a:path>
            </a:pathLst>
          </a:custGeom>
          <a:noFill/>
          <a:ln w="12700" cap="flat" cmpd="sng" algn="ctr">
            <a:solidFill>
              <a:srgbClr val="91002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6393" name="Szabadkézi sokszög 22"/>
          <p:cNvSpPr>
            <a:spLocks/>
          </p:cNvSpPr>
          <p:nvPr/>
        </p:nvSpPr>
        <p:spPr bwMode="auto">
          <a:xfrm>
            <a:off x="2809875" y="3971925"/>
            <a:ext cx="1181100" cy="1543050"/>
          </a:xfrm>
          <a:custGeom>
            <a:avLst/>
            <a:gdLst>
              <a:gd name="T0" fmla="*/ 0 w 1181100"/>
              <a:gd name="T1" fmla="*/ 9433 h 1542952"/>
              <a:gd name="T2" fmla="*/ 514350 w 1181100"/>
              <a:gd name="T3" fmla="*/ 228592 h 1542952"/>
              <a:gd name="T4" fmla="*/ 1181100 w 1181100"/>
              <a:gd name="T5" fmla="*/ 1543540 h 15429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100" h="1542952">
                <a:moveTo>
                  <a:pt x="0" y="9427"/>
                </a:moveTo>
                <a:cubicBezTo>
                  <a:pt x="158750" y="-8829"/>
                  <a:pt x="317500" y="-27085"/>
                  <a:pt x="514350" y="228502"/>
                </a:cubicBezTo>
                <a:cubicBezTo>
                  <a:pt x="711200" y="484089"/>
                  <a:pt x="946150" y="1013520"/>
                  <a:pt x="1181100" y="1542952"/>
                </a:cubicBezTo>
              </a:path>
            </a:pathLst>
          </a:custGeom>
          <a:noFill/>
          <a:ln w="12700" cap="flat" cmpd="sng" algn="ctr">
            <a:solidFill>
              <a:srgbClr val="91002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6394" name="Szabadkézi sokszög 23"/>
          <p:cNvSpPr>
            <a:spLocks/>
          </p:cNvSpPr>
          <p:nvPr/>
        </p:nvSpPr>
        <p:spPr bwMode="auto">
          <a:xfrm>
            <a:off x="7191375" y="3848100"/>
            <a:ext cx="1181100" cy="1543050"/>
          </a:xfrm>
          <a:custGeom>
            <a:avLst/>
            <a:gdLst>
              <a:gd name="T0" fmla="*/ 0 w 1181100"/>
              <a:gd name="T1" fmla="*/ 9433 h 1542952"/>
              <a:gd name="T2" fmla="*/ 514350 w 1181100"/>
              <a:gd name="T3" fmla="*/ 228592 h 1542952"/>
              <a:gd name="T4" fmla="*/ 1181100 w 1181100"/>
              <a:gd name="T5" fmla="*/ 1543540 h 15429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100" h="1542952">
                <a:moveTo>
                  <a:pt x="0" y="9427"/>
                </a:moveTo>
                <a:cubicBezTo>
                  <a:pt x="158750" y="-8829"/>
                  <a:pt x="317500" y="-27085"/>
                  <a:pt x="514350" y="228502"/>
                </a:cubicBezTo>
                <a:cubicBezTo>
                  <a:pt x="711200" y="484089"/>
                  <a:pt x="946150" y="1013520"/>
                  <a:pt x="1181100" y="1542952"/>
                </a:cubicBezTo>
              </a:path>
            </a:pathLst>
          </a:custGeom>
          <a:noFill/>
          <a:ln w="12700" cap="flat" cmpd="sng" algn="ctr">
            <a:solidFill>
              <a:srgbClr val="91002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6395" name="Szabadkézi sokszög 24"/>
          <p:cNvSpPr>
            <a:spLocks/>
          </p:cNvSpPr>
          <p:nvPr/>
        </p:nvSpPr>
        <p:spPr bwMode="auto">
          <a:xfrm>
            <a:off x="7191375" y="4229100"/>
            <a:ext cx="1181100" cy="1543050"/>
          </a:xfrm>
          <a:custGeom>
            <a:avLst/>
            <a:gdLst>
              <a:gd name="T0" fmla="*/ 0 w 1181100"/>
              <a:gd name="T1" fmla="*/ 9433 h 1542952"/>
              <a:gd name="T2" fmla="*/ 514350 w 1181100"/>
              <a:gd name="T3" fmla="*/ 228592 h 1542952"/>
              <a:gd name="T4" fmla="*/ 1181100 w 1181100"/>
              <a:gd name="T5" fmla="*/ 1543540 h 15429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100" h="1542952">
                <a:moveTo>
                  <a:pt x="0" y="9427"/>
                </a:moveTo>
                <a:cubicBezTo>
                  <a:pt x="158750" y="-8829"/>
                  <a:pt x="317500" y="-27085"/>
                  <a:pt x="514350" y="228502"/>
                </a:cubicBezTo>
                <a:cubicBezTo>
                  <a:pt x="711200" y="484089"/>
                  <a:pt x="946150" y="1013520"/>
                  <a:pt x="1181100" y="1542952"/>
                </a:cubicBezTo>
              </a:path>
            </a:pathLst>
          </a:custGeom>
          <a:noFill/>
          <a:ln w="12700" cap="flat" cmpd="sng" algn="ctr">
            <a:solidFill>
              <a:srgbClr val="91002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cxnSp>
        <p:nvCxnSpPr>
          <p:cNvPr id="16396" name="Egyenes összekötő 7"/>
          <p:cNvCxnSpPr>
            <a:cxnSpLocks noChangeShapeType="1"/>
          </p:cNvCxnSpPr>
          <p:nvPr/>
        </p:nvCxnSpPr>
        <p:spPr bwMode="auto">
          <a:xfrm>
            <a:off x="3990975" y="5114925"/>
            <a:ext cx="1219200" cy="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7" name="Egyenes összekötő 7"/>
          <p:cNvCxnSpPr>
            <a:cxnSpLocks noChangeShapeType="1"/>
          </p:cNvCxnSpPr>
          <p:nvPr/>
        </p:nvCxnSpPr>
        <p:spPr bwMode="auto">
          <a:xfrm>
            <a:off x="3990975" y="5514975"/>
            <a:ext cx="1219200" cy="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8" name="Egyenes összekötő 7"/>
          <p:cNvCxnSpPr>
            <a:cxnSpLocks noChangeShapeType="1"/>
          </p:cNvCxnSpPr>
          <p:nvPr/>
        </p:nvCxnSpPr>
        <p:spPr bwMode="auto">
          <a:xfrm>
            <a:off x="8372475" y="5381625"/>
            <a:ext cx="514350" cy="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99" name="Egyenes összekötő 7"/>
          <p:cNvCxnSpPr>
            <a:cxnSpLocks noChangeShapeType="1"/>
          </p:cNvCxnSpPr>
          <p:nvPr/>
        </p:nvCxnSpPr>
        <p:spPr bwMode="auto">
          <a:xfrm>
            <a:off x="8372475" y="5772150"/>
            <a:ext cx="514350" cy="0"/>
          </a:xfrm>
          <a:prstGeom prst="lin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0" name="Egyenes összekötő 2"/>
          <p:cNvCxnSpPr>
            <a:cxnSpLocks noChangeShapeType="1"/>
          </p:cNvCxnSpPr>
          <p:nvPr/>
        </p:nvCxnSpPr>
        <p:spPr bwMode="auto">
          <a:xfrm>
            <a:off x="4010025" y="5238750"/>
            <a:ext cx="1200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1" name="Egyenes összekötő 2"/>
          <p:cNvCxnSpPr>
            <a:cxnSpLocks noChangeShapeType="1"/>
          </p:cNvCxnSpPr>
          <p:nvPr/>
        </p:nvCxnSpPr>
        <p:spPr bwMode="auto">
          <a:xfrm>
            <a:off x="8401050" y="5505450"/>
            <a:ext cx="485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2" name="Szövegdoboz 9"/>
          <p:cNvSpPr txBox="1">
            <a:spLocks noChangeArrowheads="1"/>
          </p:cNvSpPr>
          <p:nvPr/>
        </p:nvSpPr>
        <p:spPr bwMode="auto">
          <a:xfrm>
            <a:off x="6900863" y="3857625"/>
            <a:ext cx="581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‚‚ ’’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 dirty="0" err="1"/>
              <a:t>TRANZisztori</a:t>
            </a:r>
            <a:r>
              <a:rPr lang="en-US" altLang="hu-HU" dirty="0"/>
              <a:t>: a 70 </a:t>
            </a:r>
            <a:r>
              <a:rPr lang="en-US" altLang="hu-HU" dirty="0" err="1"/>
              <a:t>éves</a:t>
            </a:r>
            <a:r>
              <a:rPr lang="en-US" altLang="hu-HU" dirty="0"/>
              <a:t> </a:t>
            </a:r>
            <a:r>
              <a:rPr lang="en-US" altLang="hu-HU" dirty="0" err="1"/>
              <a:t>tranzisztor</a:t>
            </a:r>
            <a:r>
              <a:rPr lang="en-US" altLang="hu-HU" dirty="0"/>
              <a:t> </a:t>
            </a:r>
            <a:r>
              <a:rPr lang="en-US" altLang="hu-HU" dirty="0" err="1"/>
              <a:t>és</a:t>
            </a:r>
            <a:r>
              <a:rPr lang="en-US" altLang="hu-HU" dirty="0"/>
              <a:t> a 60 </a:t>
            </a:r>
            <a:r>
              <a:rPr lang="en-US" altLang="hu-HU" dirty="0" err="1"/>
              <a:t>éves</a:t>
            </a:r>
            <a:r>
              <a:rPr lang="en-US" altLang="hu-HU" dirty="0"/>
              <a:t> BME EET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590550" y="192153"/>
            <a:ext cx="8458200" cy="45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910026"/>
                </a:solidFill>
                <a:latin typeface="+mj-lt"/>
              </a:rPr>
              <a:t>Összefoglalva </a:t>
            </a:r>
          </a:p>
        </p:txBody>
      </p:sp>
      <p:sp>
        <p:nvSpPr>
          <p:cNvPr id="4" name="Téglalap 3"/>
          <p:cNvSpPr/>
          <p:nvPr/>
        </p:nvSpPr>
        <p:spPr>
          <a:xfrm>
            <a:off x="2185212" y="5628059"/>
            <a:ext cx="59539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910026"/>
                </a:solidFill>
              </a:rPr>
              <a:t>az alagút MOS egy „</a:t>
            </a:r>
            <a:r>
              <a:rPr lang="hu-HU" b="1" dirty="0" err="1">
                <a:solidFill>
                  <a:srgbClr val="910026"/>
                </a:solidFill>
              </a:rPr>
              <a:t>Gate-controlled</a:t>
            </a:r>
            <a:r>
              <a:rPr lang="hu-HU" b="1" dirty="0">
                <a:solidFill>
                  <a:srgbClr val="910026"/>
                </a:solidFill>
              </a:rPr>
              <a:t>” </a:t>
            </a:r>
            <a:r>
              <a:rPr lang="hu-HU" b="1" dirty="0" err="1">
                <a:solidFill>
                  <a:srgbClr val="910026"/>
                </a:solidFill>
              </a:rPr>
              <a:t>Zener</a:t>
            </a:r>
            <a:r>
              <a:rPr lang="hu-HU" b="1" dirty="0">
                <a:solidFill>
                  <a:srgbClr val="910026"/>
                </a:solidFill>
              </a:rPr>
              <a:t> dióda</a:t>
            </a:r>
            <a:r>
              <a:rPr lang="hu-HU" sz="2400" b="1" dirty="0">
                <a:solidFill>
                  <a:srgbClr val="910026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63551" y="12700"/>
            <a:ext cx="4788934" cy="1390798"/>
          </a:xfrm>
        </p:spPr>
        <p:txBody>
          <a:bodyPr/>
          <a:lstStyle/>
          <a:p>
            <a:r>
              <a:rPr lang="hu-HU" altLang="hu-HU" sz="2800" dirty="0"/>
              <a:t>Termikus-elektromos elvű </a:t>
            </a:r>
            <a:r>
              <a:rPr lang="hu-HU" altLang="hu-HU" sz="2800" dirty="0" err="1"/>
              <a:t>mikrorendszerek</a:t>
            </a:r>
            <a:endParaRPr lang="hu-HU" altLang="hu-HU" sz="2800" dirty="0"/>
          </a:p>
        </p:txBody>
      </p:sp>
      <p:sp>
        <p:nvSpPr>
          <p:cNvPr id="1741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252DC32-6348-407D-82FE-8679AEF1219E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17412" name="Szövegdoboz 6"/>
          <p:cNvSpPr txBox="1">
            <a:spLocks noChangeArrowheads="1"/>
          </p:cNvSpPr>
          <p:nvPr/>
        </p:nvSpPr>
        <p:spPr bwMode="auto">
          <a:xfrm>
            <a:off x="843959" y="1562912"/>
            <a:ext cx="4163976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Egy régi, működő ötlet: termikus szorzóáramkör (Dr. Székely Vladimír)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786" y="70919"/>
            <a:ext cx="3392930" cy="629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2" y="2899090"/>
            <a:ext cx="4621881" cy="216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early_idea-si_diodes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84" y="4683759"/>
            <a:ext cx="4230687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866921" y="2490641"/>
            <a:ext cx="3839513" cy="632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dirty="0"/>
              <a:t>Egy régi (nem működő, saját) ötlet: </a:t>
            </a:r>
          </a:p>
          <a:p>
            <a:r>
              <a:rPr lang="hu-HU" altLang="hu-HU" dirty="0"/>
              <a:t>termikus elven működő logikai kapu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63550" y="12700"/>
            <a:ext cx="8512175" cy="711200"/>
          </a:xfrm>
        </p:spPr>
        <p:txBody>
          <a:bodyPr/>
          <a:lstStyle/>
          <a:p>
            <a:r>
              <a:rPr lang="hu-HU" altLang="hu-HU" sz="2800" dirty="0"/>
              <a:t>Termikus-elektromos elvű </a:t>
            </a:r>
            <a:r>
              <a:rPr lang="hu-HU" altLang="hu-HU" sz="2800" dirty="0" err="1"/>
              <a:t>mikrorendszerek</a:t>
            </a:r>
            <a:endParaRPr lang="hu-HU" altLang="hu-HU" sz="2800" dirty="0"/>
          </a:p>
        </p:txBody>
      </p:sp>
      <p:sp>
        <p:nvSpPr>
          <p:cNvPr id="1741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252DC32-6348-407D-82FE-8679AEF1219E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17412" name="Szövegdoboz 6"/>
          <p:cNvSpPr txBox="1">
            <a:spLocks noChangeArrowheads="1"/>
          </p:cNvSpPr>
          <p:nvPr/>
        </p:nvSpPr>
        <p:spPr bwMode="auto">
          <a:xfrm>
            <a:off x="652560" y="1254591"/>
            <a:ext cx="2930599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Alapelem: </a:t>
            </a:r>
            <a:r>
              <a:rPr lang="hu-HU" altLang="hu-HU" sz="1800" dirty="0" err="1">
                <a:solidFill>
                  <a:schemeClr val="tx1"/>
                </a:solidFill>
              </a:rPr>
              <a:t>fonzisztor</a:t>
            </a:r>
            <a:r>
              <a:rPr lang="hu-HU" altLang="hu-HU" sz="1800" dirty="0">
                <a:solidFill>
                  <a:schemeClr val="tx1"/>
                </a:solidFill>
              </a:rPr>
              <a:t> (</a:t>
            </a:r>
            <a:r>
              <a:rPr lang="hu-HU" altLang="hu-HU" sz="1800" dirty="0" err="1">
                <a:solidFill>
                  <a:schemeClr val="tx1"/>
                </a:solidFill>
              </a:rPr>
              <a:t>fonon</a:t>
            </a:r>
            <a:r>
              <a:rPr lang="hu-HU" altLang="hu-HU" sz="1800" dirty="0">
                <a:solidFill>
                  <a:schemeClr val="tx1"/>
                </a:solidFill>
              </a:rPr>
              <a:t> tranzisztor)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01" y="716326"/>
            <a:ext cx="355758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églalap 2"/>
          <p:cNvSpPr>
            <a:spLocks noChangeArrowheads="1"/>
          </p:cNvSpPr>
          <p:nvPr/>
        </p:nvSpPr>
        <p:spPr bwMode="auto">
          <a:xfrm>
            <a:off x="647701" y="2939035"/>
            <a:ext cx="4147584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rgbClr val="0070C0"/>
                </a:solidFill>
              </a:rPr>
              <a:t>http://www.google.com/patents/WO2013160709A2?hl=hu&amp;cl=en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pic>
        <p:nvPicPr>
          <p:cNvPr id="11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9" y="5246600"/>
            <a:ext cx="5750345" cy="9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84783" y="4157338"/>
            <a:ext cx="4029741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Cross-bar</a:t>
            </a:r>
            <a:r>
              <a:rPr lang="hu-HU" dirty="0"/>
              <a:t> telefonközpont relé helyett hőérzékeny ellenállásokkal: </a:t>
            </a:r>
          </a:p>
        </p:txBody>
      </p:sp>
    </p:spTree>
    <p:extLst>
      <p:ext uri="{BB962C8B-B14F-4D97-AF65-F5344CB8AC3E}">
        <p14:creationId xmlns:p14="http://schemas.microsoft.com/office/powerpoint/2010/main" val="74301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463550" y="12700"/>
            <a:ext cx="8512175" cy="711200"/>
          </a:xfrm>
        </p:spPr>
        <p:txBody>
          <a:bodyPr/>
          <a:lstStyle/>
          <a:p>
            <a:r>
              <a:rPr lang="hu-HU" altLang="hu-HU" sz="2800" dirty="0"/>
              <a:t>Termikus-elektromos elvű </a:t>
            </a:r>
            <a:r>
              <a:rPr lang="hu-HU" altLang="hu-HU" sz="2800" dirty="0" err="1"/>
              <a:t>mikrorendszerek</a:t>
            </a:r>
            <a:endParaRPr lang="hu-HU" altLang="hu-HU" sz="2800" dirty="0"/>
          </a:p>
        </p:txBody>
      </p:sp>
      <p:sp>
        <p:nvSpPr>
          <p:cNvPr id="1843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7B3B609-F009-41BF-8FD8-4D71F4184F03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18436" name="Szövegdoboz 6"/>
          <p:cNvSpPr txBox="1">
            <a:spLocks noChangeArrowheads="1"/>
          </p:cNvSpPr>
          <p:nvPr/>
        </p:nvSpPr>
        <p:spPr bwMode="auto">
          <a:xfrm>
            <a:off x="971550" y="701675"/>
            <a:ext cx="6696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Dióda helyett hőmérséklet érzékeny (VO</a:t>
            </a:r>
            <a:r>
              <a:rPr lang="hu-HU" altLang="hu-HU" sz="1800" baseline="-25000">
                <a:solidFill>
                  <a:schemeClr val="tx1"/>
                </a:solidFill>
              </a:rPr>
              <a:t>2</a:t>
            </a:r>
            <a:r>
              <a:rPr lang="hu-HU" altLang="hu-HU" sz="1800">
                <a:solidFill>
                  <a:schemeClr val="tx1"/>
                </a:solidFill>
              </a:rPr>
              <a:t> SMT, MIT) ellenállás: 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971550" y="1029458"/>
          <a:ext cx="7462838" cy="5204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5" y="229373"/>
            <a:ext cx="8380412" cy="252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Szövegdoboz 2"/>
          <p:cNvSpPr txBox="1">
            <a:spLocks noChangeArrowheads="1"/>
          </p:cNvSpPr>
          <p:nvPr/>
        </p:nvSpPr>
        <p:spPr bwMode="auto">
          <a:xfrm>
            <a:off x="3482975" y="3198813"/>
            <a:ext cx="2241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9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Kisebbségi töltéshordozó diffúzió</a:t>
            </a:r>
          </a:p>
        </p:txBody>
      </p:sp>
      <p:sp>
        <p:nvSpPr>
          <p:cNvPr id="19460" name="Szövegdoboz 3"/>
          <p:cNvSpPr txBox="1">
            <a:spLocks noChangeArrowheads="1"/>
          </p:cNvSpPr>
          <p:nvPr/>
        </p:nvSpPr>
        <p:spPr bwMode="auto">
          <a:xfrm>
            <a:off x="6232525" y="3141663"/>
            <a:ext cx="27828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9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Ballisztikus transzport a bázison keresztül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32416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Szövegdoboz 4"/>
          <p:cNvSpPr txBox="1">
            <a:spLocks noChangeArrowheads="1"/>
          </p:cNvSpPr>
          <p:nvPr/>
        </p:nvSpPr>
        <p:spPr bwMode="auto">
          <a:xfrm>
            <a:off x="592138" y="4116388"/>
            <a:ext cx="22320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Bipoláris tranzisztor – fémbázisú tranzisztor analógia</a:t>
            </a:r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525838"/>
            <a:ext cx="222885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Szövegdoboz 1"/>
          <p:cNvSpPr txBox="1">
            <a:spLocks noChangeArrowheads="1"/>
          </p:cNvSpPr>
          <p:nvPr/>
        </p:nvSpPr>
        <p:spPr bwMode="auto">
          <a:xfrm>
            <a:off x="4781550" y="217488"/>
            <a:ext cx="4233863" cy="249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200">
                <a:solidFill>
                  <a:schemeClr val="tx1"/>
                </a:solidFill>
              </a:rPr>
              <a:t>Hőterjedés diffúzió útján                   hőfejlődés az smt-ben 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17</a:t>
            </a:fld>
            <a:endParaRPr lang="hu-HU" altLang="hu-H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249956"/>
              </p:ext>
            </p:extLst>
          </p:nvPr>
        </p:nvGraphicFramePr>
        <p:xfrm>
          <a:off x="716137" y="2918102"/>
          <a:ext cx="1984025" cy="98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92160" imgH="888840" progId="Equation.3">
                  <p:embed/>
                </p:oleObj>
              </mc:Choice>
              <mc:Fallback>
                <p:oleObj name="Equation" r:id="rId5" imgW="1892160" imgH="8888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37" y="2918102"/>
                        <a:ext cx="1984025" cy="980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923375"/>
              </p:ext>
            </p:extLst>
          </p:nvPr>
        </p:nvGraphicFramePr>
        <p:xfrm>
          <a:off x="1292225" y="5343525"/>
          <a:ext cx="10779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520" imgH="431640" progId="Equation.3">
                  <p:embed/>
                </p:oleObj>
              </mc:Choice>
              <mc:Fallback>
                <p:oleObj name="Equation" r:id="rId7" imgW="1028520" imgH="431640" progId="Equation.3">
                  <p:embed/>
                  <p:pic>
                    <p:nvPicPr>
                      <p:cNvPr id="0" name="Objektum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225" y="5343525"/>
                        <a:ext cx="10779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4782344" y="1523040"/>
            <a:ext cx="708173" cy="3277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MIT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7749878" y="1380415"/>
            <a:ext cx="511622" cy="275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MIT</a:t>
            </a:r>
          </a:p>
        </p:txBody>
      </p:sp>
      <p:sp>
        <p:nvSpPr>
          <p:cNvPr id="10" name="Téglalap 9"/>
          <p:cNvSpPr/>
          <p:nvPr/>
        </p:nvSpPr>
        <p:spPr bwMode="auto">
          <a:xfrm>
            <a:off x="2137144" y="1433580"/>
            <a:ext cx="340242" cy="14262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églalap 10"/>
          <p:cNvSpPr/>
          <p:nvPr/>
        </p:nvSpPr>
        <p:spPr>
          <a:xfrm rot="19050191">
            <a:off x="2103538" y="958759"/>
            <a:ext cx="372140" cy="19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MIT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215900"/>
            <a:ext cx="2365375" cy="232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025" y="20227925"/>
            <a:ext cx="30956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636838"/>
            <a:ext cx="8637588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511175" y="488950"/>
            <a:ext cx="4613275" cy="22283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altLang="en-US" sz="2800" b="1" dirty="0">
                <a:solidFill>
                  <a:srgbClr val="87212E"/>
                </a:solidFill>
                <a:latin typeface="+mn-lt"/>
              </a:rPr>
              <a:t>Laterális TELC (</a:t>
            </a:r>
            <a:r>
              <a:rPr lang="hu-HU" altLang="en-US" sz="2800" b="1" u="sng" dirty="0" err="1">
                <a:solidFill>
                  <a:srgbClr val="87212E"/>
                </a:solidFill>
                <a:latin typeface="+mn-lt"/>
              </a:rPr>
              <a:t>T</a:t>
            </a:r>
            <a:r>
              <a:rPr lang="hu-HU" altLang="en-US" sz="2800" b="1" dirty="0" err="1">
                <a:solidFill>
                  <a:srgbClr val="87212E"/>
                </a:solidFill>
                <a:latin typeface="+mn-lt"/>
              </a:rPr>
              <a:t>hermal-</a:t>
            </a:r>
            <a:r>
              <a:rPr lang="hu-HU" altLang="en-US" sz="2800" b="1" u="sng" dirty="0" err="1">
                <a:solidFill>
                  <a:srgbClr val="87212E"/>
                </a:solidFill>
                <a:latin typeface="+mn-lt"/>
              </a:rPr>
              <a:t>E</a:t>
            </a:r>
            <a:r>
              <a:rPr lang="hu-HU" altLang="en-US" sz="2800" b="1" dirty="0" err="1">
                <a:solidFill>
                  <a:srgbClr val="87212E"/>
                </a:solidFill>
                <a:latin typeface="+mn-lt"/>
              </a:rPr>
              <a:t>lectric</a:t>
            </a:r>
            <a:r>
              <a:rPr lang="hu-HU" altLang="en-US" sz="2800" b="1" dirty="0">
                <a:solidFill>
                  <a:srgbClr val="87212E"/>
                </a:solidFill>
                <a:latin typeface="+mn-lt"/>
              </a:rPr>
              <a:t> </a:t>
            </a:r>
            <a:r>
              <a:rPr lang="hu-HU" altLang="en-US" sz="2800" b="1" u="sng" dirty="0" err="1">
                <a:solidFill>
                  <a:srgbClr val="87212E"/>
                </a:solidFill>
                <a:latin typeface="+mn-lt"/>
              </a:rPr>
              <a:t>L</a:t>
            </a:r>
            <a:r>
              <a:rPr lang="hu-HU" altLang="en-US" sz="2800" b="1" dirty="0" err="1">
                <a:solidFill>
                  <a:srgbClr val="87212E"/>
                </a:solidFill>
                <a:latin typeface="+mn-lt"/>
              </a:rPr>
              <a:t>ogic</a:t>
            </a:r>
            <a:r>
              <a:rPr lang="hu-HU" altLang="en-US" sz="2800" b="1" dirty="0">
                <a:solidFill>
                  <a:srgbClr val="87212E"/>
                </a:solidFill>
                <a:latin typeface="+mn-lt"/>
              </a:rPr>
              <a:t> </a:t>
            </a:r>
            <a:r>
              <a:rPr lang="hu-HU" altLang="en-US" sz="2800" b="1" u="sng" dirty="0" err="1">
                <a:solidFill>
                  <a:srgbClr val="87212E"/>
                </a:solidFill>
                <a:latin typeface="+mn-lt"/>
              </a:rPr>
              <a:t>C</a:t>
            </a:r>
            <a:r>
              <a:rPr lang="hu-HU" altLang="en-US" sz="2800" b="1" dirty="0" err="1">
                <a:solidFill>
                  <a:srgbClr val="87212E"/>
                </a:solidFill>
                <a:latin typeface="+mn-lt"/>
              </a:rPr>
              <a:t>ircuit</a:t>
            </a:r>
            <a:r>
              <a:rPr lang="hu-HU" altLang="en-US" sz="2800" b="1" dirty="0">
                <a:solidFill>
                  <a:srgbClr val="87212E"/>
                </a:solidFill>
                <a:latin typeface="+mn-lt"/>
              </a:rPr>
              <a:t>) eszköz (</a:t>
            </a:r>
            <a:r>
              <a:rPr lang="hu-HU" altLang="en-US" sz="2800" b="1" dirty="0" err="1">
                <a:solidFill>
                  <a:srgbClr val="87212E"/>
                </a:solidFill>
                <a:latin typeface="+mn-lt"/>
              </a:rPr>
              <a:t>inverter</a:t>
            </a:r>
            <a:r>
              <a:rPr lang="hu-HU" altLang="en-US" sz="2800" b="1" dirty="0">
                <a:solidFill>
                  <a:srgbClr val="87212E"/>
                </a:solidFill>
                <a:latin typeface="+mn-lt"/>
              </a:rPr>
              <a:t>) bemeneti és kimeneti karakterisztikái</a:t>
            </a:r>
            <a:endParaRPr lang="en-US" altLang="en-US" sz="2800" b="1" dirty="0">
              <a:solidFill>
                <a:srgbClr val="87212E"/>
              </a:solidFill>
              <a:latin typeface="+mn-lt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20486" name="Rectangle 23"/>
          <p:cNvSpPr>
            <a:spLocks noChangeArrowheads="1"/>
          </p:cNvSpPr>
          <p:nvPr/>
        </p:nvSpPr>
        <p:spPr bwMode="auto">
          <a:xfrm>
            <a:off x="5454650" y="1268413"/>
            <a:ext cx="215900" cy="5048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6" rIns="91431" bIns="45716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  <a:buClrTx/>
              <a:buFontTx/>
              <a:buChar char="•"/>
            </a:pPr>
            <a:endParaRPr lang="hu-HU" altLang="hu-HU" sz="10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20487" name="Rectangle 24"/>
          <p:cNvSpPr>
            <a:spLocks noChangeArrowheads="1"/>
          </p:cNvSpPr>
          <p:nvPr/>
        </p:nvSpPr>
        <p:spPr bwMode="auto">
          <a:xfrm>
            <a:off x="5815013" y="1268413"/>
            <a:ext cx="215900" cy="5048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6" rIns="91431" bIns="45716" anchor="ctr"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0000"/>
              </a:lnSpc>
              <a:buClrTx/>
              <a:buFontTx/>
              <a:buChar char="•"/>
            </a:pPr>
            <a:endParaRPr lang="hu-HU" altLang="hu-HU" sz="100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20488" name="Line 25"/>
          <p:cNvSpPr>
            <a:spLocks noChangeShapeType="1"/>
          </p:cNvSpPr>
          <p:nvPr/>
        </p:nvSpPr>
        <p:spPr bwMode="auto">
          <a:xfrm>
            <a:off x="5022850" y="1052513"/>
            <a:ext cx="550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6" rIns="91431" bIns="45716"/>
          <a:lstStyle/>
          <a:p>
            <a:endParaRPr lang="hu-HU"/>
          </a:p>
        </p:txBody>
      </p:sp>
      <p:sp>
        <p:nvSpPr>
          <p:cNvPr id="20489" name="Line 26"/>
          <p:cNvSpPr>
            <a:spLocks noChangeShapeType="1"/>
          </p:cNvSpPr>
          <p:nvPr/>
        </p:nvSpPr>
        <p:spPr bwMode="auto">
          <a:xfrm flipV="1">
            <a:off x="5564188" y="105251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6" rIns="91431" bIns="45716"/>
          <a:lstStyle/>
          <a:p>
            <a:endParaRPr lang="hu-HU"/>
          </a:p>
        </p:txBody>
      </p:sp>
      <p:sp>
        <p:nvSpPr>
          <p:cNvPr id="20490" name="Line 27"/>
          <p:cNvSpPr>
            <a:spLocks noChangeShapeType="1"/>
          </p:cNvSpPr>
          <p:nvPr/>
        </p:nvSpPr>
        <p:spPr bwMode="auto">
          <a:xfrm>
            <a:off x="5022850" y="1989138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6" rIns="91431" bIns="45716"/>
          <a:lstStyle/>
          <a:p>
            <a:endParaRPr lang="hu-HU"/>
          </a:p>
        </p:txBody>
      </p:sp>
      <p:sp>
        <p:nvSpPr>
          <p:cNvPr id="20491" name="Line 28"/>
          <p:cNvSpPr>
            <a:spLocks noChangeShapeType="1"/>
          </p:cNvSpPr>
          <p:nvPr/>
        </p:nvSpPr>
        <p:spPr bwMode="auto">
          <a:xfrm>
            <a:off x="5907088" y="1052513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6" rIns="91431" bIns="45716"/>
          <a:lstStyle/>
          <a:p>
            <a:endParaRPr lang="hu-HU"/>
          </a:p>
        </p:txBody>
      </p:sp>
      <p:sp>
        <p:nvSpPr>
          <p:cNvPr id="20492" name="Line 29"/>
          <p:cNvSpPr>
            <a:spLocks noChangeShapeType="1"/>
          </p:cNvSpPr>
          <p:nvPr/>
        </p:nvSpPr>
        <p:spPr bwMode="auto">
          <a:xfrm flipV="1">
            <a:off x="5919788" y="105251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6" rIns="91431" bIns="45716"/>
          <a:lstStyle/>
          <a:p>
            <a:endParaRPr lang="hu-HU"/>
          </a:p>
        </p:txBody>
      </p:sp>
      <p:sp>
        <p:nvSpPr>
          <p:cNvPr id="20493" name="Line 30"/>
          <p:cNvSpPr>
            <a:spLocks noChangeShapeType="1"/>
          </p:cNvSpPr>
          <p:nvPr/>
        </p:nvSpPr>
        <p:spPr bwMode="auto">
          <a:xfrm flipV="1">
            <a:off x="5570538" y="176371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6" rIns="91431" bIns="45716"/>
          <a:lstStyle/>
          <a:p>
            <a:endParaRPr lang="hu-HU"/>
          </a:p>
        </p:txBody>
      </p:sp>
      <p:sp>
        <p:nvSpPr>
          <p:cNvPr id="20494" name="Line 31"/>
          <p:cNvSpPr>
            <a:spLocks noChangeShapeType="1"/>
          </p:cNvSpPr>
          <p:nvPr/>
        </p:nvSpPr>
        <p:spPr bwMode="auto">
          <a:xfrm flipV="1">
            <a:off x="5929313" y="17732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1" tIns="45716" rIns="91431" bIns="45716"/>
          <a:lstStyle/>
          <a:p>
            <a:endParaRPr lang="hu-HU"/>
          </a:p>
        </p:txBody>
      </p:sp>
      <p:sp>
        <p:nvSpPr>
          <p:cNvPr id="20495" name="Text Box 33"/>
          <p:cNvSpPr txBox="1">
            <a:spLocks noChangeArrowheads="1"/>
          </p:cNvSpPr>
          <p:nvPr/>
        </p:nvSpPr>
        <p:spPr bwMode="auto">
          <a:xfrm rot="-5400000">
            <a:off x="5309394" y="1334294"/>
            <a:ext cx="4889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hu-HU" sz="1000" b="1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VO</a:t>
            </a:r>
            <a:r>
              <a:rPr lang="fi-FI" altLang="hu-HU" sz="1000" b="1" baseline="-25000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2</a:t>
            </a:r>
            <a:endParaRPr lang="fi-FI" altLang="hu-HU" sz="1000" b="1">
              <a:solidFill>
                <a:srgbClr val="000000"/>
              </a:solidFill>
              <a:latin typeface="Gill Sans" pitchFamily="34" charset="0"/>
              <a:ea typeface="MS PGothic" panose="020B0600070205080204" pitchFamily="34" charset="-128"/>
            </a:endParaRPr>
          </a:p>
        </p:txBody>
      </p:sp>
      <p:sp>
        <p:nvSpPr>
          <p:cNvPr id="20496" name="Text Box 34"/>
          <p:cNvSpPr txBox="1">
            <a:spLocks noChangeArrowheads="1"/>
          </p:cNvSpPr>
          <p:nvPr/>
        </p:nvSpPr>
        <p:spPr bwMode="auto">
          <a:xfrm rot="-5400000">
            <a:off x="5666582" y="1348581"/>
            <a:ext cx="4889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1790700" algn="r"/>
                <a:tab pos="1885950" algn="r"/>
                <a:tab pos="2867025" algn="r"/>
                <a:tab pos="3409950" algn="r"/>
                <a:tab pos="4486275" algn="r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hu-HU" sz="1000" b="1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VO</a:t>
            </a:r>
            <a:r>
              <a:rPr lang="fi-FI" altLang="hu-HU" sz="1000" b="1" baseline="-25000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2</a:t>
            </a:r>
            <a:endParaRPr lang="fi-FI" altLang="hu-HU" sz="1000" b="1">
              <a:solidFill>
                <a:srgbClr val="000000"/>
              </a:solidFill>
              <a:latin typeface="Gill Sans" pitchFamily="34" charset="0"/>
              <a:ea typeface="MS PGothic" panose="020B0600070205080204" pitchFamily="34" charset="-128"/>
            </a:endParaRPr>
          </a:p>
        </p:txBody>
      </p:sp>
      <p:sp>
        <p:nvSpPr>
          <p:cNvPr id="20497" name="Téglalap 1"/>
          <p:cNvSpPr>
            <a:spLocks noChangeArrowheads="1"/>
          </p:cNvSpPr>
          <p:nvPr/>
        </p:nvSpPr>
        <p:spPr bwMode="auto">
          <a:xfrm>
            <a:off x="4994275" y="47625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fi-FI" altLang="hu-HU" sz="1200" b="1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In</a:t>
            </a:r>
            <a:r>
              <a:rPr lang="fi-FI" altLang="hu-HU" sz="1800" b="1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 </a:t>
            </a: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20498" name="Téglalap 18"/>
          <p:cNvSpPr>
            <a:spLocks noChangeArrowheads="1"/>
          </p:cNvSpPr>
          <p:nvPr/>
        </p:nvSpPr>
        <p:spPr bwMode="auto">
          <a:xfrm>
            <a:off x="7296150" y="82232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fi-FI" altLang="hu-HU" sz="900" b="1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In</a:t>
            </a:r>
            <a:r>
              <a:rPr lang="fi-FI" altLang="hu-HU" sz="1800" b="1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 </a:t>
            </a: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20499" name="Téglalap 2"/>
          <p:cNvSpPr>
            <a:spLocks noChangeArrowheads="1"/>
          </p:cNvSpPr>
          <p:nvPr/>
        </p:nvSpPr>
        <p:spPr bwMode="auto">
          <a:xfrm>
            <a:off x="5929313" y="614363"/>
            <a:ext cx="6588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fi-FI" altLang="hu-HU" sz="1200" b="1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Out</a:t>
            </a:r>
            <a:endParaRPr lang="hu-HU" altLang="hu-HU" sz="1200">
              <a:solidFill>
                <a:schemeClr val="tx1"/>
              </a:solidFill>
            </a:endParaRPr>
          </a:p>
        </p:txBody>
      </p:sp>
      <p:sp>
        <p:nvSpPr>
          <p:cNvPr id="20500" name="Téglalap 3"/>
          <p:cNvSpPr>
            <a:spLocks noChangeArrowheads="1"/>
          </p:cNvSpPr>
          <p:nvPr/>
        </p:nvSpPr>
        <p:spPr bwMode="auto">
          <a:xfrm>
            <a:off x="7620000" y="1303338"/>
            <a:ext cx="361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fi-FI" altLang="hu-HU" sz="800" b="1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Ou</a:t>
            </a:r>
            <a:r>
              <a:rPr lang="hu-HU" altLang="hu-HU" sz="800" b="1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t</a:t>
            </a:r>
            <a:endParaRPr lang="hu-HU" altLang="hu-HU" sz="800">
              <a:solidFill>
                <a:schemeClr val="tx1"/>
              </a:solidFill>
            </a:endParaRPr>
          </a:p>
        </p:txBody>
      </p:sp>
      <p:sp>
        <p:nvSpPr>
          <p:cNvPr id="20501" name="Téglalap 20"/>
          <p:cNvSpPr>
            <a:spLocks noChangeArrowheads="1"/>
          </p:cNvSpPr>
          <p:nvPr/>
        </p:nvSpPr>
        <p:spPr bwMode="auto">
          <a:xfrm>
            <a:off x="7772400" y="333375"/>
            <a:ext cx="555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800" b="1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Ground</a:t>
            </a:r>
            <a:endParaRPr lang="hu-HU" altLang="hu-HU" sz="800">
              <a:solidFill>
                <a:schemeClr val="tx1"/>
              </a:solidFill>
            </a:endParaRPr>
          </a:p>
        </p:txBody>
      </p:sp>
      <p:sp>
        <p:nvSpPr>
          <p:cNvPr id="20502" name="Téglalap 4"/>
          <p:cNvSpPr>
            <a:spLocks noChangeArrowheads="1"/>
          </p:cNvSpPr>
          <p:nvPr/>
        </p:nvSpPr>
        <p:spPr bwMode="auto">
          <a:xfrm>
            <a:off x="5499100" y="1989138"/>
            <a:ext cx="695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100" b="1">
                <a:solidFill>
                  <a:srgbClr val="000000"/>
                </a:solidFill>
                <a:latin typeface="Gill Sans" pitchFamily="34" charset="0"/>
                <a:ea typeface="MS PGothic" panose="020B0600070205080204" pitchFamily="34" charset="-128"/>
              </a:rPr>
              <a:t>Ground</a:t>
            </a:r>
            <a:endParaRPr lang="hu-HU" altLang="hu-HU" sz="1100">
              <a:solidFill>
                <a:schemeClr val="tx1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18</a:t>
            </a:fld>
            <a:endParaRPr lang="hu-HU" altLang="hu-H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025" y="20227925"/>
            <a:ext cx="30956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72141" y="327025"/>
            <a:ext cx="8771860" cy="76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altLang="en-US" sz="2800" b="1" dirty="0">
                <a:solidFill>
                  <a:srgbClr val="910026"/>
                </a:solidFill>
                <a:latin typeface="+mn-lt"/>
              </a:rPr>
              <a:t>TELC (</a:t>
            </a:r>
            <a:r>
              <a:rPr lang="hu-HU" altLang="en-US" sz="2800" b="1" u="sng" dirty="0" err="1">
                <a:solidFill>
                  <a:srgbClr val="910026"/>
                </a:solidFill>
                <a:latin typeface="+mn-lt"/>
              </a:rPr>
              <a:t>T</a:t>
            </a:r>
            <a:r>
              <a:rPr lang="hu-HU" altLang="en-US" sz="2800" b="1" dirty="0" err="1">
                <a:solidFill>
                  <a:srgbClr val="910026"/>
                </a:solidFill>
                <a:latin typeface="+mn-lt"/>
              </a:rPr>
              <a:t>hermal-</a:t>
            </a:r>
            <a:r>
              <a:rPr lang="hu-HU" altLang="en-US" sz="2800" b="1" u="sng" dirty="0" err="1">
                <a:solidFill>
                  <a:srgbClr val="910026"/>
                </a:solidFill>
                <a:latin typeface="+mn-lt"/>
              </a:rPr>
              <a:t>E</a:t>
            </a:r>
            <a:r>
              <a:rPr lang="hu-HU" altLang="en-US" sz="2800" b="1" dirty="0" err="1">
                <a:solidFill>
                  <a:srgbClr val="910026"/>
                </a:solidFill>
                <a:latin typeface="+mn-lt"/>
              </a:rPr>
              <a:t>lectric</a:t>
            </a:r>
            <a:r>
              <a:rPr lang="hu-HU" altLang="en-US" sz="2800" b="1" dirty="0">
                <a:solidFill>
                  <a:srgbClr val="910026"/>
                </a:solidFill>
                <a:latin typeface="+mn-lt"/>
              </a:rPr>
              <a:t> </a:t>
            </a:r>
            <a:r>
              <a:rPr lang="hu-HU" altLang="en-US" sz="2800" b="1" u="sng" dirty="0" err="1">
                <a:solidFill>
                  <a:srgbClr val="910026"/>
                </a:solidFill>
                <a:latin typeface="+mn-lt"/>
              </a:rPr>
              <a:t>L</a:t>
            </a:r>
            <a:r>
              <a:rPr lang="hu-HU" altLang="en-US" sz="2800" b="1" dirty="0" err="1">
                <a:solidFill>
                  <a:srgbClr val="910026"/>
                </a:solidFill>
                <a:latin typeface="+mn-lt"/>
              </a:rPr>
              <a:t>ogic</a:t>
            </a:r>
            <a:r>
              <a:rPr lang="hu-HU" altLang="en-US" sz="2800" b="1" dirty="0">
                <a:solidFill>
                  <a:srgbClr val="910026"/>
                </a:solidFill>
                <a:latin typeface="+mn-lt"/>
              </a:rPr>
              <a:t> </a:t>
            </a:r>
            <a:r>
              <a:rPr lang="hu-HU" altLang="en-US" sz="2800" b="1" u="sng" dirty="0" err="1">
                <a:solidFill>
                  <a:srgbClr val="910026"/>
                </a:solidFill>
                <a:latin typeface="+mn-lt"/>
              </a:rPr>
              <a:t>C</a:t>
            </a:r>
            <a:r>
              <a:rPr lang="hu-HU" altLang="en-US" sz="2800" b="1" dirty="0" err="1">
                <a:solidFill>
                  <a:srgbClr val="910026"/>
                </a:solidFill>
                <a:latin typeface="+mn-lt"/>
              </a:rPr>
              <a:t>ircuit</a:t>
            </a:r>
            <a:r>
              <a:rPr lang="hu-HU" altLang="en-US" sz="2800" b="1" dirty="0">
                <a:solidFill>
                  <a:srgbClr val="910026"/>
                </a:solidFill>
                <a:latin typeface="+mn-lt"/>
              </a:rPr>
              <a:t>) kapcsolások</a:t>
            </a:r>
            <a:endParaRPr lang="en-US" altLang="en-US" sz="2800" b="1" dirty="0">
              <a:solidFill>
                <a:srgbClr val="910026"/>
              </a:solidFill>
              <a:latin typeface="+mn-lt"/>
            </a:endParaRPr>
          </a:p>
          <a:p>
            <a:pPr>
              <a:defRPr/>
            </a:pPr>
            <a:endParaRPr lang="hu-HU" dirty="0">
              <a:solidFill>
                <a:srgbClr val="910026"/>
              </a:solidFill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090613"/>
            <a:ext cx="942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095375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104900"/>
            <a:ext cx="923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1162050"/>
            <a:ext cx="13049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557463"/>
            <a:ext cx="1371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0" y="4438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hu-HU" altLang="hu-HU"/>
          </a:p>
        </p:txBody>
      </p:sp>
      <p:pic>
        <p:nvPicPr>
          <p:cNvPr id="215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790575"/>
            <a:ext cx="35099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60" y="2492375"/>
            <a:ext cx="32004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72971" y="4454590"/>
            <a:ext cx="7905750" cy="14588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/>
              <a:t>A TELC jellemzői: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400" dirty="0"/>
              <a:t>a kapu alkatrészek száma = logikai bemenetek száma + 1 &lt; CMOS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400" dirty="0"/>
              <a:t>az információt egy rendszeren belül két állapot jeleníti meg (termikus, elektromos), hőterjedés és töltéstranszport egyaránt szerepet kap az információ továbbításában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400" dirty="0"/>
              <a:t>kompatibilis a korábbi (CMOS) technológiákkal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sz="1400" dirty="0"/>
              <a:t>az idegsejttel bizonyos mértékig analóg (</a:t>
            </a:r>
            <a:r>
              <a:rPr lang="hu-HU" sz="1400" dirty="0" err="1"/>
              <a:t>neuromorf</a:t>
            </a:r>
            <a:r>
              <a:rPr lang="hu-HU" sz="1400" dirty="0"/>
              <a:t>) felépítés és működés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 dirty="0" err="1"/>
              <a:t>TRANZisztori</a:t>
            </a:r>
            <a:r>
              <a:rPr lang="en-US" altLang="hu-HU" dirty="0"/>
              <a:t>: a 70 </a:t>
            </a:r>
            <a:r>
              <a:rPr lang="en-US" altLang="hu-HU" dirty="0" err="1"/>
              <a:t>éves</a:t>
            </a:r>
            <a:r>
              <a:rPr lang="en-US" altLang="hu-HU" dirty="0"/>
              <a:t> </a:t>
            </a:r>
            <a:r>
              <a:rPr lang="en-US" altLang="hu-HU" dirty="0" err="1"/>
              <a:t>tranzisztor</a:t>
            </a:r>
            <a:r>
              <a:rPr lang="en-US" altLang="hu-HU" dirty="0"/>
              <a:t> </a:t>
            </a:r>
            <a:r>
              <a:rPr lang="en-US" altLang="hu-HU" dirty="0" err="1"/>
              <a:t>és</a:t>
            </a:r>
            <a:r>
              <a:rPr lang="en-US" altLang="hu-HU" dirty="0"/>
              <a:t> a 60 </a:t>
            </a:r>
            <a:r>
              <a:rPr lang="en-US" altLang="hu-HU" dirty="0" err="1"/>
              <a:t>éves</a:t>
            </a:r>
            <a:r>
              <a:rPr lang="en-US" altLang="hu-HU" dirty="0"/>
              <a:t> BME EET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19</a:t>
            </a:fld>
            <a:endParaRPr lang="hu-HU" altLang="hu-H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62" y="2513640"/>
            <a:ext cx="3336263" cy="15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45" y="3834515"/>
            <a:ext cx="1529205" cy="117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CC7EBB5-DDE8-4A75-BE09-2298F45016E6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6148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6149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2775" y="1171575"/>
            <a:ext cx="8261350" cy="458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2800" b="1" kern="0" dirty="0">
                <a:solidFill>
                  <a:srgbClr val="910026"/>
                </a:solidFill>
                <a:latin typeface="Arial"/>
              </a:rPr>
              <a:t>Elektronikus Eszközök Tanszéke</a:t>
            </a:r>
            <a:endParaRPr lang="hu-HU" sz="2800" dirty="0"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12775" y="3592513"/>
            <a:ext cx="7170738" cy="458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2800" b="1" kern="0" dirty="0">
                <a:solidFill>
                  <a:srgbClr val="910026"/>
                </a:solidFill>
                <a:latin typeface="Arial"/>
              </a:rPr>
              <a:t>Tranzisztor (bipoláris)</a:t>
            </a:r>
            <a:endParaRPr lang="hu-HU" sz="2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95413" y="1887538"/>
            <a:ext cx="6599237" cy="93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latin typeface="Arial" charset="0"/>
              </a:rPr>
              <a:t>Előzményei (elkötelezett kutatók és ipari vezetők):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Egyesült Izzó kutatólaboratóriuma,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ME </a:t>
            </a:r>
            <a:r>
              <a:rPr lang="hu-HU" dirty="0" err="1">
                <a:latin typeface="Arial" charset="0"/>
              </a:rPr>
              <a:t>Vezetéknélküli</a:t>
            </a:r>
            <a:r>
              <a:rPr lang="hu-HU" dirty="0">
                <a:latin typeface="Arial" charset="0"/>
              </a:rPr>
              <a:t> </a:t>
            </a:r>
            <a:r>
              <a:rPr lang="hu-HU" dirty="0" err="1">
                <a:latin typeface="Arial" charset="0"/>
              </a:rPr>
              <a:t>Hiradástechnikai</a:t>
            </a:r>
            <a:r>
              <a:rPr lang="hu-HU" dirty="0">
                <a:latin typeface="Arial" charset="0"/>
              </a:rPr>
              <a:t> Tanszék</a:t>
            </a:r>
          </a:p>
        </p:txBody>
      </p:sp>
      <p:sp>
        <p:nvSpPr>
          <p:cNvPr id="7" name="Téglalap 6"/>
          <p:cNvSpPr/>
          <p:nvPr/>
        </p:nvSpPr>
        <p:spPr>
          <a:xfrm>
            <a:off x="1571625" y="4108450"/>
            <a:ext cx="6575425" cy="154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u-HU" dirty="0">
                <a:latin typeface="Arial" charset="0"/>
              </a:rPr>
              <a:t>Előzményei (tudás, erőforrások):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kvantummechanika,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félvezetők,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térvezérelt eszköz szabadalom,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Arial" charset="0"/>
              </a:rPr>
              <a:t>alapkutatásokra áldozott erőforrások .</a:t>
            </a:r>
          </a:p>
        </p:txBody>
      </p:sp>
      <p:sp>
        <p:nvSpPr>
          <p:cNvPr id="6154" name="Téglalap 7"/>
          <p:cNvSpPr>
            <a:spLocks noChangeArrowheads="1"/>
          </p:cNvSpPr>
          <p:nvPr/>
        </p:nvSpPr>
        <p:spPr bwMode="auto">
          <a:xfrm>
            <a:off x="1571625" y="5818188"/>
            <a:ext cx="67246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Személyek:  John Bardeen, Walter Brattain a kísérletezők, (1947-48) William Shockley, aki megmagyarázta.</a:t>
            </a:r>
          </a:p>
        </p:txBody>
      </p:sp>
      <p:sp>
        <p:nvSpPr>
          <p:cNvPr id="6155" name="Téglalap 8"/>
          <p:cNvSpPr>
            <a:spLocks noChangeArrowheads="1"/>
          </p:cNvSpPr>
          <p:nvPr/>
        </p:nvSpPr>
        <p:spPr bwMode="auto">
          <a:xfrm>
            <a:off x="1485900" y="2995613"/>
            <a:ext cx="55483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Személyek:  Lukáts Miklós (1957), Barta István (1958), Valkó Iván Péter (1958)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6156" name="Szövegdoboz 10"/>
          <p:cNvSpPr txBox="1">
            <a:spLocks noChangeArrowheads="1"/>
          </p:cNvSpPr>
          <p:nvPr/>
        </p:nvSpPr>
        <p:spPr bwMode="auto">
          <a:xfrm>
            <a:off x="1746250" y="182563"/>
            <a:ext cx="5732463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2800" b="1" dirty="0">
                <a:solidFill>
                  <a:srgbClr val="8C2532"/>
                </a:solidFill>
              </a:rPr>
              <a:t>A kezdetek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1000">
                <a:latin typeface="Arial Narrow" panose="020B0606020202030204" pitchFamily="34" charset="0"/>
              </a:rPr>
              <a:t>2018. május 24.</a:t>
            </a:r>
            <a:endParaRPr lang="en-US" altLang="hu-HU" sz="1000">
              <a:latin typeface="Arial Narrow" panose="020B0606020202030204" pitchFamily="34" charset="0"/>
            </a:endParaRPr>
          </a:p>
        </p:txBody>
      </p:sp>
      <p:sp>
        <p:nvSpPr>
          <p:cNvPr id="22531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hu-HU" sz="1000">
                <a:solidFill>
                  <a:srgbClr val="8C2532"/>
                </a:solidFill>
                <a:latin typeface="Arial Narrow" panose="020B0606020202030204" pitchFamily="34" charset="0"/>
              </a:rPr>
              <a:t>TRANZisztori: a 70 éves tranzisztor és a 60 éves BME EET</a:t>
            </a:r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88E2930-C3F7-4917-B7F3-485CBF1E585C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22533" name="Téglalap 6"/>
          <p:cNvSpPr>
            <a:spLocks noChangeArrowheads="1"/>
          </p:cNvSpPr>
          <p:nvPr/>
        </p:nvSpPr>
        <p:spPr bwMode="auto">
          <a:xfrm>
            <a:off x="754063" y="1049338"/>
            <a:ext cx="8132762" cy="441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kedvező korösszetétellel, jó tudományos és infrastrukturális háttérrel, kiterjedt kapcsolatrendszerrel, mérsékelt, de határozott optimizmussal megyünk előre.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 typeface="Arial" panose="020B0604020202020204" pitchFamily="34" charset="0"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Van dolgunk:</a:t>
            </a:r>
          </a:p>
          <a:p>
            <a:pPr marL="285750" indent="-285750">
              <a:lnSpc>
                <a:spcPct val="85000"/>
              </a:lnSpc>
              <a:spcBef>
                <a:spcPct val="25000"/>
              </a:spcBef>
              <a:buClrTx/>
              <a:buFont typeface="Wingdings" panose="05000000000000000000" pitchFamily="2" charset="2"/>
              <a:buChar char="§"/>
            </a:pPr>
            <a:r>
              <a:rPr lang="hu-HU" altLang="hu-HU" sz="1800" dirty="0">
                <a:solidFill>
                  <a:schemeClr val="tx1"/>
                </a:solidFill>
              </a:rPr>
              <a:t>Oktatás: mikroelektronika, </a:t>
            </a:r>
            <a:r>
              <a:rPr lang="hu-HU" altLang="hu-HU" sz="1800" dirty="0" err="1">
                <a:solidFill>
                  <a:schemeClr val="tx1"/>
                </a:solidFill>
              </a:rPr>
              <a:t>mikrorendszerek</a:t>
            </a:r>
            <a:r>
              <a:rPr lang="hu-HU" altLang="hu-HU" sz="1800" dirty="0">
                <a:solidFill>
                  <a:schemeClr val="tx1"/>
                </a:solidFill>
              </a:rPr>
              <a:t>, </a:t>
            </a:r>
            <a:r>
              <a:rPr lang="hu-HU" altLang="hu-HU" sz="1800" dirty="0" err="1">
                <a:solidFill>
                  <a:schemeClr val="tx1"/>
                </a:solidFill>
              </a:rPr>
              <a:t>nanoelektronika</a:t>
            </a:r>
            <a:r>
              <a:rPr lang="hu-HU" altLang="hu-HU" sz="1800" dirty="0">
                <a:solidFill>
                  <a:schemeClr val="tx1"/>
                </a:solidFill>
              </a:rPr>
              <a:t>, napelemek…</a:t>
            </a:r>
          </a:p>
          <a:p>
            <a:pPr marL="285750" indent="-285750">
              <a:lnSpc>
                <a:spcPct val="85000"/>
              </a:lnSpc>
              <a:spcBef>
                <a:spcPct val="25000"/>
              </a:spcBef>
              <a:buClrTx/>
              <a:buFont typeface="Wingdings" panose="05000000000000000000" pitchFamily="2" charset="2"/>
              <a:buChar char="§"/>
            </a:pPr>
            <a:r>
              <a:rPr lang="hu-HU" altLang="hu-HU" sz="1800" dirty="0">
                <a:solidFill>
                  <a:schemeClr val="tx1"/>
                </a:solidFill>
              </a:rPr>
              <a:t>OTKA projektek: a TELC témát az NN 110867 sz. alatt támogatta a Nemzeti Kutatási, Fejlesztési és Innovációs Hivatal</a:t>
            </a:r>
          </a:p>
          <a:p>
            <a:pPr marL="285750" indent="-285750">
              <a:lnSpc>
                <a:spcPct val="85000"/>
              </a:lnSpc>
              <a:spcBef>
                <a:spcPct val="25000"/>
              </a:spcBef>
              <a:buClrTx/>
              <a:buFont typeface="Wingdings" panose="05000000000000000000" pitchFamily="2" charset="2"/>
              <a:buChar char="§"/>
            </a:pPr>
            <a:r>
              <a:rPr lang="hu-HU" altLang="hu-HU" sz="1800" dirty="0">
                <a:solidFill>
                  <a:schemeClr val="tx1"/>
                </a:solidFill>
              </a:rPr>
              <a:t>EU projektek: </a:t>
            </a:r>
          </a:p>
          <a:p>
            <a:pPr marL="1028700" lvl="1">
              <a:lnSpc>
                <a:spcPct val="85000"/>
              </a:lnSpc>
              <a:spcBef>
                <a:spcPct val="25000"/>
              </a:spcBef>
              <a:buClrTx/>
            </a:pPr>
            <a:r>
              <a:rPr lang="hu-HU" altLang="hu-HU" sz="1400" dirty="0">
                <a:solidFill>
                  <a:schemeClr val="tx1"/>
                </a:solidFill>
              </a:rPr>
              <a:t>Delphi4LED, </a:t>
            </a:r>
          </a:p>
          <a:p>
            <a:pPr marL="1028700" lvl="1">
              <a:lnSpc>
                <a:spcPct val="85000"/>
              </a:lnSpc>
              <a:spcBef>
                <a:spcPct val="25000"/>
              </a:spcBef>
              <a:buClrTx/>
            </a:pPr>
            <a:r>
              <a:rPr lang="hu-HU" altLang="hu-HU" sz="1400" dirty="0" err="1">
                <a:solidFill>
                  <a:schemeClr val="tx1"/>
                </a:solidFill>
              </a:rPr>
              <a:t>EuroCPS</a:t>
            </a:r>
            <a:r>
              <a:rPr lang="hu-HU" altLang="hu-HU" sz="1400" dirty="0">
                <a:solidFill>
                  <a:schemeClr val="tx1"/>
                </a:solidFill>
              </a:rPr>
              <a:t>,</a:t>
            </a:r>
          </a:p>
          <a:p>
            <a:pPr marL="1028700" lvl="1">
              <a:lnSpc>
                <a:spcPct val="85000"/>
              </a:lnSpc>
              <a:spcBef>
                <a:spcPct val="25000"/>
              </a:spcBef>
              <a:buClrTx/>
            </a:pPr>
            <a:r>
              <a:rPr lang="hu-HU" altLang="hu-HU" sz="1400" dirty="0">
                <a:solidFill>
                  <a:schemeClr val="tx1"/>
                </a:solidFill>
              </a:rPr>
              <a:t>Fed4SAE, </a:t>
            </a:r>
          </a:p>
          <a:p>
            <a:pPr marL="1028700" lvl="1">
              <a:lnSpc>
                <a:spcPct val="85000"/>
              </a:lnSpc>
              <a:spcBef>
                <a:spcPct val="25000"/>
              </a:spcBef>
              <a:buClrTx/>
            </a:pPr>
            <a:r>
              <a:rPr lang="hu-HU" altLang="hu-HU" sz="1400" dirty="0">
                <a:solidFill>
                  <a:schemeClr val="tx1"/>
                </a:solidFill>
              </a:rPr>
              <a:t>Smart4Europe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 typeface="Arial" panose="020B0604020202020204" pitchFamily="34" charset="0"/>
              <a:buNone/>
            </a:pPr>
            <a:endParaRPr lang="hu-HU" altLang="hu-HU" sz="1800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 typeface="Arial" panose="020B0604020202020204" pitchFamily="34" charset="0"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Ősszel a tudomány napjához kapcsolódva születésnapi ünnepséget tartunk, amelyre szeretettel várjuk azokat, akik kapcsolatban voltak velünk, vagy csak egyszerűen érdeklődnek irántunk!</a:t>
            </a:r>
          </a:p>
        </p:txBody>
      </p:sp>
      <p:sp>
        <p:nvSpPr>
          <p:cNvPr id="22534" name="Téglalap 6"/>
          <p:cNvSpPr>
            <a:spLocks noChangeArrowheads="1"/>
          </p:cNvSpPr>
          <p:nvPr/>
        </p:nvSpPr>
        <p:spPr bwMode="auto">
          <a:xfrm>
            <a:off x="774700" y="350838"/>
            <a:ext cx="3766865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2800" b="1" dirty="0">
                <a:solidFill>
                  <a:srgbClr val="910026"/>
                </a:solidFill>
              </a:rPr>
              <a:t>A 60 éves EET jövője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8" descr="https://qph.ec.quoracdn.net/main-qimg-3d63253e2365f49f845ecd89e349b206-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82" y="73731"/>
            <a:ext cx="1673224" cy="133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Dátum helye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1000">
                <a:latin typeface="Arial Narrow" panose="020B0606020202030204" pitchFamily="34" charset="0"/>
              </a:rPr>
              <a:t>2018. május 24.</a:t>
            </a:r>
            <a:endParaRPr lang="en-US" altLang="hu-HU" sz="1000">
              <a:latin typeface="Arial Narrow" panose="020B0606020202030204" pitchFamily="34" charset="0"/>
            </a:endParaRPr>
          </a:p>
        </p:txBody>
      </p:sp>
      <p:sp>
        <p:nvSpPr>
          <p:cNvPr id="23555" name="Élőláb helye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hu-HU" sz="1000">
                <a:solidFill>
                  <a:srgbClr val="8C2532"/>
                </a:solidFill>
                <a:latin typeface="Arial Narrow" panose="020B0606020202030204" pitchFamily="34" charset="0"/>
              </a:rPr>
              <a:t>TRANZisztori: a 70 éves tranzisztor és a 60 éves BME EET</a:t>
            </a:r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138D51A-86E6-453A-8C84-16A6BC4FD625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23557" name="Téglalap 5"/>
          <p:cNvSpPr>
            <a:spLocks noChangeArrowheads="1"/>
          </p:cNvSpPr>
          <p:nvPr/>
        </p:nvSpPr>
        <p:spPr bwMode="auto">
          <a:xfrm>
            <a:off x="682625" y="4646853"/>
            <a:ext cx="8128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b="1" dirty="0">
                <a:solidFill>
                  <a:srgbClr val="910026"/>
                </a:solidFill>
              </a:rPr>
              <a:t>Jókívánságok: a „Mór” után a vörös téglafal mögött izgalmas dolgok vannak, lássuk! </a:t>
            </a:r>
          </a:p>
          <a:p>
            <a:pPr algn="ctr"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b="1" dirty="0">
              <a:solidFill>
                <a:srgbClr val="910026"/>
              </a:solidFill>
            </a:endParaRPr>
          </a:p>
          <a:p>
            <a:pPr algn="ctr"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b="1" dirty="0">
                <a:solidFill>
                  <a:srgbClr val="910026"/>
                </a:solidFill>
              </a:rPr>
              <a:t>Köszönöm a figyelmet! </a:t>
            </a: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790784"/>
              </p:ext>
            </p:extLst>
          </p:nvPr>
        </p:nvGraphicFramePr>
        <p:xfrm>
          <a:off x="5449186" y="618026"/>
          <a:ext cx="2545024" cy="380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lip" r:id="rId3" imgW="3032125" imgH="4533900" progId="MS_ClipArt_Gallery.2">
                  <p:embed/>
                </p:oleObj>
              </mc:Choice>
              <mc:Fallback>
                <p:oleObj name="Klip" r:id="rId3" imgW="3032125" imgH="453390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186" y="618026"/>
                        <a:ext cx="2545024" cy="3805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7991913" y="935689"/>
            <a:ext cx="896900" cy="3846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?</a:t>
            </a:r>
            <a:r>
              <a:rPr lang="hu-HU" dirty="0"/>
              <a:t>?</a:t>
            </a:r>
            <a:r>
              <a:rPr lang="hu-HU" sz="2400" dirty="0"/>
              <a:t>?</a:t>
            </a:r>
            <a:r>
              <a:rPr lang="hu-HU" dirty="0"/>
              <a:t>?</a:t>
            </a:r>
            <a:endParaRPr lang="hu-HU" sz="900" dirty="0"/>
          </a:p>
          <a:p>
            <a:endParaRPr lang="hu-HU" sz="900" dirty="0"/>
          </a:p>
          <a:p>
            <a:endParaRPr lang="hu-HU" sz="900" dirty="0"/>
          </a:p>
          <a:p>
            <a:endParaRPr lang="hu-HU" sz="900" dirty="0"/>
          </a:p>
          <a:p>
            <a:endParaRPr lang="hu-HU" sz="900" dirty="0"/>
          </a:p>
          <a:p>
            <a:endParaRPr lang="hu-HU" sz="900" dirty="0"/>
          </a:p>
          <a:p>
            <a:endParaRPr lang="hu-HU" sz="900" dirty="0"/>
          </a:p>
          <a:p>
            <a:endParaRPr lang="hu-HU" sz="900" dirty="0"/>
          </a:p>
          <a:p>
            <a:r>
              <a:rPr lang="hu-HU" sz="4000" dirty="0"/>
              <a:t>?</a:t>
            </a:r>
            <a:r>
              <a:rPr lang="hu-HU" dirty="0"/>
              <a:t>??</a:t>
            </a:r>
          </a:p>
          <a:p>
            <a:r>
              <a:rPr lang="hu-HU" sz="4000" dirty="0"/>
              <a:t>?</a:t>
            </a:r>
            <a:r>
              <a:rPr lang="hu-HU" dirty="0"/>
              <a:t>?</a:t>
            </a:r>
          </a:p>
          <a:p>
            <a:r>
              <a:rPr lang="hu-HU" sz="4400" dirty="0"/>
              <a:t>??</a:t>
            </a:r>
          </a:p>
        </p:txBody>
      </p:sp>
      <p:sp>
        <p:nvSpPr>
          <p:cNvPr id="4" name="Téglalap 3"/>
          <p:cNvSpPr/>
          <p:nvPr/>
        </p:nvSpPr>
        <p:spPr>
          <a:xfrm>
            <a:off x="8012985" y="1500104"/>
            <a:ext cx="869149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600" dirty="0"/>
              <a:t>?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06" y="1359759"/>
            <a:ext cx="1590665" cy="67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Figure 1. Nanowire structure and electrical measurements. (a) Schematic illustration of a nanowire with different sections marked with different colors (doping type and section lengths are indicated). (b) Schematic illustration of the vertical InAs/InGaAsSb/GaSb nanowire TunnelFET, showing all layers (right side) and regions (left side) of the transistor. High-κ is a bilayer of Al2O3/HfO2 with EOT 1.4 nm, drain spacer is 15 nm SiOx, gate metal is a 60 nm-thick tungsten layer, source spacer is an organic photoresist film, and the top metal is 15/150 nm Ni/Au film. Relative thickness of the layers in the image is exaggerated to enhance visibility. (c,d) Transfer data for drive voltages 0.1−0.5 V for device A and B, respectively. Devices show a small DIBL of 25/37 mV/V (A/B) and reaches an on-current of 10.3/3.9 μA/μm (A/B) at VDS = 0.3 V and Ioff = 1 nA/ μm (e,f) Output data for device A and B, respectively. Device A shows larger on-currents than device B, reaching 92 μA/μm compared to the 29 μA/ μm at VDS = VGS = 0.5 V. This is mainly due to the source depletion observed in device B. Both devices have clear NDR peaks in backward direction reaching peak-to-valley current ratio of 14.6 and 14.2 for device A and B, respectively. Insets in both figures show a IDS vs S graph, which confirms sub-60 mV/decade operation down to 48 and 53 mV/decade for device A and B, respectively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59" y="284560"/>
            <a:ext cx="2132671" cy="17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3" y="1643919"/>
            <a:ext cx="967348" cy="114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 descr="E:\ppt\ElnikVill\BJT\BC1092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7" y="3088139"/>
            <a:ext cx="1285213" cy="10479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BARDEEJ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9" y="169428"/>
            <a:ext cx="1041442" cy="141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9" y="5253004"/>
            <a:ext cx="726617" cy="70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ppt\ElnikVill\BJT\bjtcros.bm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27" y="3516766"/>
            <a:ext cx="2142760" cy="100119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406" y="327391"/>
            <a:ext cx="917981" cy="90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KÃ©ptalÃ¡lat a kÃ¶vetkezÅre: âfinfet tranzisztorâ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24" y="2146166"/>
            <a:ext cx="1363483" cy="88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Csoportba foglalás 20"/>
          <p:cNvGrpSpPr/>
          <p:nvPr/>
        </p:nvGrpSpPr>
        <p:grpSpPr>
          <a:xfrm>
            <a:off x="3675129" y="3116371"/>
            <a:ext cx="1950775" cy="900990"/>
            <a:chOff x="1019175" y="3819525"/>
            <a:chExt cx="4105275" cy="2181225"/>
          </a:xfrm>
        </p:grpSpPr>
        <p:sp>
          <p:nvSpPr>
            <p:cNvPr id="22" name="Téglalap 21"/>
            <p:cNvSpPr>
              <a:spLocks noChangeArrowheads="1"/>
            </p:cNvSpPr>
            <p:nvPr/>
          </p:nvSpPr>
          <p:spPr bwMode="auto">
            <a:xfrm>
              <a:off x="2260600" y="3819525"/>
              <a:ext cx="177800" cy="21812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23" name="Téglalap 22"/>
            <p:cNvSpPr>
              <a:spLocks noChangeArrowheads="1"/>
            </p:cNvSpPr>
            <p:nvPr/>
          </p:nvSpPr>
          <p:spPr bwMode="auto">
            <a:xfrm>
              <a:off x="2438400" y="4552950"/>
              <a:ext cx="895350" cy="819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24" name="Téglalap 28"/>
            <p:cNvSpPr>
              <a:spLocks noChangeArrowheads="1"/>
            </p:cNvSpPr>
            <p:nvPr/>
          </p:nvSpPr>
          <p:spPr bwMode="auto">
            <a:xfrm>
              <a:off x="3333750" y="4552950"/>
              <a:ext cx="895350" cy="819150"/>
            </a:xfrm>
            <a:prstGeom prst="rect">
              <a:avLst/>
            </a:prstGeom>
            <a:solidFill>
              <a:srgbClr val="B3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25" name="Téglalap 29"/>
            <p:cNvSpPr>
              <a:spLocks noChangeArrowheads="1"/>
            </p:cNvSpPr>
            <p:nvPr/>
          </p:nvSpPr>
          <p:spPr bwMode="auto">
            <a:xfrm>
              <a:off x="4229100" y="4552950"/>
              <a:ext cx="895350" cy="819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26" name="Téglalap 25"/>
            <p:cNvSpPr/>
            <p:nvPr/>
          </p:nvSpPr>
          <p:spPr bwMode="auto">
            <a:xfrm>
              <a:off x="2628900" y="4486275"/>
              <a:ext cx="2381250" cy="66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27" name="Téglalap 26"/>
            <p:cNvSpPr/>
            <p:nvPr/>
          </p:nvSpPr>
          <p:spPr bwMode="auto">
            <a:xfrm>
              <a:off x="2619375" y="5372100"/>
              <a:ext cx="2381250" cy="66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28" name="Téglalap 25"/>
            <p:cNvSpPr>
              <a:spLocks noChangeArrowheads="1"/>
            </p:cNvSpPr>
            <p:nvPr/>
          </p:nvSpPr>
          <p:spPr bwMode="auto">
            <a:xfrm>
              <a:off x="2886075" y="4267200"/>
              <a:ext cx="104775" cy="219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29" name="Téglalap 34"/>
            <p:cNvSpPr>
              <a:spLocks noChangeArrowheads="1"/>
            </p:cNvSpPr>
            <p:nvPr/>
          </p:nvSpPr>
          <p:spPr bwMode="auto">
            <a:xfrm>
              <a:off x="2895600" y="5448300"/>
              <a:ext cx="104775" cy="219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30" name="Téglalap 35"/>
            <p:cNvSpPr>
              <a:spLocks noChangeArrowheads="1"/>
            </p:cNvSpPr>
            <p:nvPr/>
          </p:nvSpPr>
          <p:spPr bwMode="auto">
            <a:xfrm>
              <a:off x="2962275" y="4429125"/>
              <a:ext cx="1200150" cy="555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31" name="Téglalap 36"/>
            <p:cNvSpPr>
              <a:spLocks noChangeArrowheads="1"/>
            </p:cNvSpPr>
            <p:nvPr/>
          </p:nvSpPr>
          <p:spPr bwMode="auto">
            <a:xfrm>
              <a:off x="2962275" y="5448300"/>
              <a:ext cx="1200150" cy="555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33" name="Téglalap 4"/>
            <p:cNvSpPr>
              <a:spLocks noChangeArrowheads="1"/>
            </p:cNvSpPr>
            <p:nvPr/>
          </p:nvSpPr>
          <p:spPr bwMode="auto">
            <a:xfrm>
              <a:off x="2895600" y="5070475"/>
              <a:ext cx="1266825" cy="4333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hu-HU"/>
            </a:p>
          </p:txBody>
        </p:sp>
        <p:cxnSp>
          <p:nvCxnSpPr>
            <p:cNvPr id="34" name="Egyenes összekötő 6"/>
            <p:cNvCxnSpPr>
              <a:cxnSpLocks noChangeShapeType="1"/>
            </p:cNvCxnSpPr>
            <p:nvPr/>
          </p:nvCxnSpPr>
          <p:spPr bwMode="auto">
            <a:xfrm>
              <a:off x="10191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Egyenes összekötő 9"/>
            <p:cNvCxnSpPr>
              <a:cxnSpLocks noChangeShapeType="1"/>
            </p:cNvCxnSpPr>
            <p:nvPr/>
          </p:nvCxnSpPr>
          <p:spPr bwMode="auto">
            <a:xfrm>
              <a:off x="15716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Egyenes összekötő 38"/>
            <p:cNvCxnSpPr>
              <a:cxnSpLocks noChangeShapeType="1"/>
            </p:cNvCxnSpPr>
            <p:nvPr/>
          </p:nvCxnSpPr>
          <p:spPr bwMode="auto">
            <a:xfrm>
              <a:off x="17049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Egyenes összekötő 39"/>
            <p:cNvCxnSpPr>
              <a:cxnSpLocks noChangeShapeType="1"/>
            </p:cNvCxnSpPr>
            <p:nvPr/>
          </p:nvCxnSpPr>
          <p:spPr bwMode="auto">
            <a:xfrm>
              <a:off x="22574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Egyenes összekötő 40"/>
            <p:cNvCxnSpPr>
              <a:cxnSpLocks noChangeShapeType="1"/>
            </p:cNvCxnSpPr>
            <p:nvPr/>
          </p:nvCxnSpPr>
          <p:spPr bwMode="auto">
            <a:xfrm>
              <a:off x="240982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Egyenes összekötő 41"/>
            <p:cNvCxnSpPr>
              <a:cxnSpLocks noChangeShapeType="1"/>
            </p:cNvCxnSpPr>
            <p:nvPr/>
          </p:nvCxnSpPr>
          <p:spPr bwMode="auto">
            <a:xfrm>
              <a:off x="296227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Egyenes összekötő 42"/>
            <p:cNvCxnSpPr>
              <a:cxnSpLocks noChangeShapeType="1"/>
            </p:cNvCxnSpPr>
            <p:nvPr/>
          </p:nvCxnSpPr>
          <p:spPr bwMode="auto">
            <a:xfrm>
              <a:off x="309562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Egyenes összekötő 43"/>
            <p:cNvCxnSpPr>
              <a:cxnSpLocks noChangeShapeType="1"/>
            </p:cNvCxnSpPr>
            <p:nvPr/>
          </p:nvCxnSpPr>
          <p:spPr bwMode="auto">
            <a:xfrm>
              <a:off x="364807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gyenes összekötő 44"/>
            <p:cNvCxnSpPr>
              <a:cxnSpLocks noChangeShapeType="1"/>
            </p:cNvCxnSpPr>
            <p:nvPr/>
          </p:nvCxnSpPr>
          <p:spPr bwMode="auto">
            <a:xfrm>
              <a:off x="38004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Egyenes összekötő 45"/>
            <p:cNvCxnSpPr>
              <a:cxnSpLocks noChangeShapeType="1"/>
            </p:cNvCxnSpPr>
            <p:nvPr/>
          </p:nvCxnSpPr>
          <p:spPr bwMode="auto">
            <a:xfrm>
              <a:off x="43529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Egyenes összekötő 46"/>
            <p:cNvCxnSpPr>
              <a:cxnSpLocks noChangeShapeType="1"/>
            </p:cNvCxnSpPr>
            <p:nvPr/>
          </p:nvCxnSpPr>
          <p:spPr bwMode="auto">
            <a:xfrm>
              <a:off x="44862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Egyenes összekötő 47"/>
            <p:cNvCxnSpPr>
              <a:cxnSpLocks noChangeShapeType="1"/>
            </p:cNvCxnSpPr>
            <p:nvPr/>
          </p:nvCxnSpPr>
          <p:spPr bwMode="auto">
            <a:xfrm>
              <a:off x="50387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93" y="2146166"/>
            <a:ext cx="1756135" cy="125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17" y="5251882"/>
            <a:ext cx="668489" cy="100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https://qph.ec.quoracdn.net/main-qimg-3d63253e2365f49f845ecd89e349b206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681038"/>
            <a:ext cx="2936875" cy="220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424863" y="6451600"/>
            <a:ext cx="452437" cy="222250"/>
          </a:xfrm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fld id="{159BC30E-2794-4C6C-951C-43386A40544B}" type="slidenum">
              <a:rPr lang="en-US" altLang="hu-HU"/>
              <a:pPr/>
              <a:t>3</a:t>
            </a:fld>
            <a:endParaRPr lang="hu-HU" altLang="hu-HU"/>
          </a:p>
        </p:txBody>
      </p:sp>
      <p:sp>
        <p:nvSpPr>
          <p:cNvPr id="7173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7174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0163"/>
            <a:ext cx="3757613" cy="64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249363"/>
            <a:ext cx="1704975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6" descr="SHOCKL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3068638"/>
            <a:ext cx="21875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24425"/>
            <a:ext cx="1520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7" descr="E:\ppt\ElnikVill\BJT\BC1092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376613"/>
            <a:ext cx="1693863" cy="13811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4" descr="E:\ppt\ElnikVill\BJT\bjtcros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062538"/>
            <a:ext cx="2568575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5" descr="BARDEEJ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755650"/>
            <a:ext cx="19351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013773" y="5041273"/>
            <a:ext cx="1525254" cy="5632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150" b="1" dirty="0"/>
              <a:t>Az </a:t>
            </a:r>
            <a:r>
              <a:rPr lang="hu-HU" sz="1150" b="1" dirty="0" err="1"/>
              <a:t>epitaxiális</a:t>
            </a:r>
            <a:r>
              <a:rPr lang="hu-HU" sz="1150" b="1" dirty="0"/>
              <a:t> </a:t>
            </a:r>
            <a:r>
              <a:rPr lang="hu-HU" sz="1150" b="1" dirty="0" err="1"/>
              <a:t>planár</a:t>
            </a:r>
            <a:r>
              <a:rPr lang="hu-HU" sz="1150" b="1" dirty="0"/>
              <a:t> tranzisztor kifejlesztése</a:t>
            </a:r>
          </a:p>
        </p:txBody>
      </p:sp>
      <p:sp>
        <p:nvSpPr>
          <p:cNvPr id="4" name="Téglalap 3"/>
          <p:cNvSpPr/>
          <p:nvPr/>
        </p:nvSpPr>
        <p:spPr>
          <a:xfrm>
            <a:off x="6511319" y="5527488"/>
            <a:ext cx="870377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800" b="1" dirty="0"/>
              <a:t>(1963) személyes élmény</a:t>
            </a:r>
            <a:endParaRPr lang="hu-HU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 számának hely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08D98C9-EE9E-49FB-B839-C02608C0B653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8195" name="AutoShape 8" descr="Image result for veszélyes kenyeret enni"/>
          <p:cNvSpPr>
            <a:spLocks noChangeAspect="1" noChangeArrowheads="1"/>
          </p:cNvSpPr>
          <p:nvPr/>
        </p:nvSpPr>
        <p:spPr bwMode="auto">
          <a:xfrm>
            <a:off x="1555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8196" name="AutoShape 10" descr="Image result for veszélyes kenyeret enni"/>
          <p:cNvSpPr>
            <a:spLocks noChangeAspect="1" noChangeArrowheads="1"/>
          </p:cNvSpPr>
          <p:nvPr/>
        </p:nvSpPr>
        <p:spPr bwMode="auto">
          <a:xfrm>
            <a:off x="3079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pic>
        <p:nvPicPr>
          <p:cNvPr id="8197" name="Ké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2563"/>
            <a:ext cx="4040187" cy="615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Szövegdoboz 1"/>
          <p:cNvSpPr txBox="1">
            <a:spLocks noChangeArrowheads="1"/>
          </p:cNvSpPr>
          <p:nvPr/>
        </p:nvSpPr>
        <p:spPr bwMode="auto">
          <a:xfrm>
            <a:off x="4032250" y="6203950"/>
            <a:ext cx="10906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200" b="1">
                <a:solidFill>
                  <a:schemeClr val="tx1"/>
                </a:solidFill>
              </a:rPr>
              <a:t>1957 (?) </a:t>
            </a:r>
          </a:p>
        </p:txBody>
      </p:sp>
      <p:sp>
        <p:nvSpPr>
          <p:cNvPr id="8199" name="Lefelé nyíl 4"/>
          <p:cNvSpPr>
            <a:spLocks noChangeArrowheads="1"/>
          </p:cNvSpPr>
          <p:nvPr/>
        </p:nvSpPr>
        <p:spPr bwMode="auto">
          <a:xfrm rot="10800000">
            <a:off x="3819525" y="638175"/>
            <a:ext cx="919163" cy="5508625"/>
          </a:xfrm>
          <a:prstGeom prst="downArrow">
            <a:avLst>
              <a:gd name="adj1" fmla="val 50000"/>
              <a:gd name="adj2" fmla="val 50026"/>
            </a:avLst>
          </a:prstGeom>
          <a:gradFill rotWithShape="1">
            <a:gsLst>
              <a:gs pos="0">
                <a:srgbClr val="ABB9C1"/>
              </a:gs>
              <a:gs pos="50000">
                <a:srgbClr val="CBD3D8"/>
              </a:gs>
              <a:gs pos="100000">
                <a:srgbClr val="E6E9EB"/>
              </a:gs>
            </a:gsLst>
            <a:lin ang="5400000" scaled="1"/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8200" name="Szövegdoboz 1"/>
          <p:cNvSpPr txBox="1">
            <a:spLocks noChangeArrowheads="1"/>
          </p:cNvSpPr>
          <p:nvPr/>
        </p:nvSpPr>
        <p:spPr bwMode="auto">
          <a:xfrm>
            <a:off x="6038850" y="5543550"/>
            <a:ext cx="2447925" cy="327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Munkatársak száma</a:t>
            </a:r>
          </a:p>
        </p:txBody>
      </p:sp>
      <p:sp>
        <p:nvSpPr>
          <p:cNvPr id="8201" name="Szövegdoboz 2"/>
          <p:cNvSpPr txBox="1">
            <a:spLocks noChangeArrowheads="1"/>
          </p:cNvSpPr>
          <p:nvPr/>
        </p:nvSpPr>
        <p:spPr bwMode="auto">
          <a:xfrm>
            <a:off x="460375" y="249899"/>
            <a:ext cx="4481513" cy="609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Termikus-elektromos </a:t>
            </a:r>
            <a:r>
              <a:rPr lang="hu-HU" altLang="hu-HU" sz="1050" b="1" dirty="0" err="1">
                <a:solidFill>
                  <a:schemeClr val="tx1"/>
                </a:solidFill>
              </a:rPr>
              <a:t>mikrorendszerek</a:t>
            </a:r>
            <a:r>
              <a:rPr lang="hu-HU" altLang="hu-HU" sz="1050" b="1" dirty="0">
                <a:solidFill>
                  <a:schemeClr val="tx1"/>
                </a:solidFill>
              </a:rPr>
              <a:t>, </a:t>
            </a:r>
            <a:r>
              <a:rPr lang="hu-HU" altLang="hu-HU" sz="1050" b="1" dirty="0" err="1">
                <a:solidFill>
                  <a:schemeClr val="tx1"/>
                </a:solidFill>
              </a:rPr>
              <a:t>mikrofluidika</a:t>
            </a:r>
            <a:r>
              <a:rPr lang="hu-HU" altLang="hu-HU" sz="105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Félvezető világítástechnika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űrkorszak: Masat-1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>
                <a:solidFill>
                  <a:srgbClr val="00B050"/>
                </a:solidFill>
              </a:rPr>
              <a:t>Poppe</a:t>
            </a:r>
            <a:r>
              <a:rPr lang="hu-HU" altLang="hu-HU" sz="1050" b="1" dirty="0">
                <a:solidFill>
                  <a:srgbClr val="00B050"/>
                </a:solidFill>
              </a:rPr>
              <a:t> András (2013)</a:t>
            </a:r>
            <a:endParaRPr lang="hu-HU" altLang="hu-HU" sz="1050" b="1" dirty="0">
              <a:solidFill>
                <a:srgbClr val="0070C0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rgbClr val="00B0F0"/>
                </a:solidFill>
              </a:rPr>
              <a:t>Q épület (2010)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IC tokozások minősítése termikus elveken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>
                <a:solidFill>
                  <a:schemeClr val="tx1"/>
                </a:solidFill>
              </a:rPr>
              <a:t>Mikrorendszerek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>
                <a:solidFill>
                  <a:srgbClr val="00B050"/>
                </a:solidFill>
              </a:rPr>
              <a:t>Rencz</a:t>
            </a:r>
            <a:r>
              <a:rPr lang="hu-HU" altLang="hu-HU" sz="1050" b="1" dirty="0">
                <a:solidFill>
                  <a:srgbClr val="00B050"/>
                </a:solidFill>
              </a:rPr>
              <a:t> Márta (2005)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05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bg1">
                    <a:lumMod val="50000"/>
                  </a:schemeClr>
                </a:solidFill>
              </a:rPr>
              <a:t>Gazdasági megszorítások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Napelemek (</a:t>
            </a:r>
            <a:r>
              <a:rPr lang="hu-HU" altLang="hu-HU" sz="1050" b="1" dirty="0" err="1">
                <a:solidFill>
                  <a:schemeClr val="tx1"/>
                </a:solidFill>
              </a:rPr>
              <a:t>Solar</a:t>
            </a:r>
            <a:r>
              <a:rPr lang="hu-HU" altLang="hu-HU" sz="1050" b="1" dirty="0">
                <a:solidFill>
                  <a:schemeClr val="tx1"/>
                </a:solidFill>
              </a:rPr>
              <a:t> Klub)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050" b="1" dirty="0">
              <a:solidFill>
                <a:srgbClr val="00B050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rgbClr val="00B050"/>
                </a:solidFill>
              </a:rPr>
              <a:t>Székely Vladimír (1990)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05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bg1">
                    <a:lumMod val="50000"/>
                  </a:schemeClr>
                </a:solidFill>
              </a:rPr>
              <a:t>MEV katasztrófa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Számítógépes </a:t>
            </a:r>
            <a:r>
              <a:rPr lang="hu-HU" altLang="hu-HU" sz="1050" b="1" dirty="0" err="1">
                <a:solidFill>
                  <a:schemeClr val="tx1"/>
                </a:solidFill>
              </a:rPr>
              <a:t>áramkörtevezés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Félvezetős kémiai érzékelők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Számítógépes eszközmodellezés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>
                <a:solidFill>
                  <a:srgbClr val="00B050"/>
                </a:solidFill>
              </a:rPr>
              <a:t>Tarnay</a:t>
            </a:r>
            <a:r>
              <a:rPr lang="hu-HU" altLang="hu-HU" sz="1050" b="1" dirty="0">
                <a:solidFill>
                  <a:srgbClr val="00B050"/>
                </a:solidFill>
              </a:rPr>
              <a:t> Kálmán (1977)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Félvezető technológia, integrált áramkörök,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Termikus hatások, termikus szorzó</a:t>
            </a:r>
            <a:endParaRPr lang="hu-HU" altLang="hu-HU" sz="105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rgbClr val="FF0000"/>
                </a:solidFill>
              </a:rPr>
              <a:t>Elektronikus Eszközök Tanszék (1973) </a:t>
            </a:r>
            <a:r>
              <a:rPr lang="hu-HU" altLang="hu-HU" sz="1050" b="1" dirty="0">
                <a:solidFill>
                  <a:schemeClr val="tx1"/>
                </a:solidFill>
              </a:rPr>
              <a:t>személyes élmény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None/>
            </a:pPr>
            <a:r>
              <a:rPr lang="hu-HU" altLang="hu-HU" sz="1050" b="1" dirty="0">
                <a:solidFill>
                  <a:schemeClr val="bg1">
                    <a:lumMod val="50000"/>
                  </a:schemeClr>
                </a:solidFill>
              </a:rPr>
              <a:t>Egyesült Izzó „szocialista szerződés”</a:t>
            </a:r>
            <a:endParaRPr lang="hu-HU" altLang="hu-HU" sz="1050" b="1" dirty="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rgbClr val="00B0F0"/>
                </a:solidFill>
              </a:rPr>
              <a:t>V.2 épület. (1970)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chemeClr val="tx1"/>
                </a:solidFill>
              </a:rPr>
              <a:t>Optikai hírközlés (lézer, fénytelefon építés)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>
                <a:solidFill>
                  <a:schemeClr val="tx1"/>
                </a:solidFill>
              </a:rPr>
              <a:t>Tranzisztorizált</a:t>
            </a:r>
            <a:r>
              <a:rPr lang="hu-HU" altLang="hu-HU" sz="1050" b="1" dirty="0">
                <a:solidFill>
                  <a:schemeClr val="tx1"/>
                </a:solidFill>
              </a:rPr>
              <a:t> mérőműszer család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rgbClr val="FF0000"/>
                </a:solidFill>
              </a:rPr>
              <a:t>Elektroncsövek és Félvezetők Tanszék (1963)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>
                <a:solidFill>
                  <a:srgbClr val="0070C0"/>
                </a:solidFill>
              </a:rPr>
              <a:t>St</a:t>
            </a:r>
            <a:r>
              <a:rPr lang="hu-HU" altLang="hu-HU" sz="1050" b="1" dirty="0">
                <a:solidFill>
                  <a:srgbClr val="0070C0"/>
                </a:solidFill>
              </a:rPr>
              <a:t> épület</a:t>
            </a:r>
            <a:r>
              <a:rPr lang="hu-HU" altLang="hu-HU" sz="1050" b="1" dirty="0">
                <a:solidFill>
                  <a:schemeClr val="tx1"/>
                </a:solidFill>
              </a:rPr>
              <a:t>. Tranzisztor, diszkrét eszközök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>
                <a:solidFill>
                  <a:srgbClr val="00B050"/>
                </a:solidFill>
              </a:rPr>
              <a:t>Valkó Iván Péter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050" b="1" dirty="0" err="1">
                <a:solidFill>
                  <a:srgbClr val="FF0000"/>
                </a:solidFill>
              </a:rPr>
              <a:t>Elektroncsőtechnikai</a:t>
            </a:r>
            <a:r>
              <a:rPr lang="hu-HU" altLang="hu-HU" sz="1050" b="1" dirty="0">
                <a:solidFill>
                  <a:srgbClr val="FF0000"/>
                </a:solidFill>
              </a:rPr>
              <a:t> Tanszék,(1958)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 dirty="0" err="1"/>
              <a:t>TRANZisztori</a:t>
            </a:r>
            <a:r>
              <a:rPr lang="en-US" altLang="hu-HU" dirty="0"/>
              <a:t>: a 70 </a:t>
            </a:r>
            <a:r>
              <a:rPr lang="en-US" altLang="hu-HU" dirty="0" err="1"/>
              <a:t>éves</a:t>
            </a:r>
            <a:r>
              <a:rPr lang="en-US" altLang="hu-HU" dirty="0"/>
              <a:t> </a:t>
            </a:r>
            <a:r>
              <a:rPr lang="en-US" altLang="hu-HU" dirty="0" err="1"/>
              <a:t>tranzisztor</a:t>
            </a:r>
            <a:r>
              <a:rPr lang="en-US" altLang="hu-HU" dirty="0"/>
              <a:t> </a:t>
            </a:r>
            <a:r>
              <a:rPr lang="en-US" altLang="hu-HU" dirty="0" err="1"/>
              <a:t>és</a:t>
            </a:r>
            <a:r>
              <a:rPr lang="en-US" altLang="hu-HU" dirty="0"/>
              <a:t> a 60 </a:t>
            </a:r>
            <a:r>
              <a:rPr lang="en-US" altLang="hu-HU" dirty="0" err="1"/>
              <a:t>éves</a:t>
            </a:r>
            <a:r>
              <a:rPr lang="en-US" altLang="hu-HU" dirty="0"/>
              <a:t> BME EET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2800" dirty="0"/>
              <a:t>A „tranzisztor” jövője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>
          <a:xfrm>
            <a:off x="620713" y="803275"/>
            <a:ext cx="7092950" cy="5207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u-HU" altLang="hu-HU" dirty="0"/>
              <a:t>„Jósolni nehéz, különösen ha a jövőről van szó”</a:t>
            </a:r>
          </a:p>
        </p:txBody>
      </p:sp>
      <p:sp>
        <p:nvSpPr>
          <p:cNvPr id="9220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1000">
                <a:latin typeface="Arial Narrow" panose="020B0606020202030204" pitchFamily="34" charset="0"/>
              </a:rPr>
              <a:t>2018. május 24.</a:t>
            </a:r>
            <a:endParaRPr lang="en-US" altLang="hu-HU" sz="1000">
              <a:latin typeface="Arial Narrow" panose="020B0606020202030204" pitchFamily="34" charset="0"/>
            </a:endParaRPr>
          </a:p>
        </p:txBody>
      </p:sp>
      <p:sp>
        <p:nvSpPr>
          <p:cNvPr id="922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E30C5BF-9BB5-4E4D-95C8-21E8AE36A1A1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9222" name="Téglalap 7"/>
          <p:cNvSpPr>
            <a:spLocks noChangeArrowheads="1"/>
          </p:cNvSpPr>
          <p:nvPr/>
        </p:nvSpPr>
        <p:spPr bwMode="auto">
          <a:xfrm>
            <a:off x="446088" y="1581150"/>
            <a:ext cx="6307137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b="1" dirty="0">
                <a:solidFill>
                  <a:srgbClr val="910026"/>
                </a:solidFill>
              </a:rPr>
              <a:t>Tranzisztor: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 err="1">
                <a:solidFill>
                  <a:schemeClr val="tx1"/>
                </a:solidFill>
              </a:rPr>
              <a:t>BiCMOS</a:t>
            </a:r>
            <a:r>
              <a:rPr lang="hu-HU" altLang="hu-HU" sz="1800" dirty="0">
                <a:solidFill>
                  <a:schemeClr val="tx1"/>
                </a:solidFill>
              </a:rPr>
              <a:t> integrált áramköri technológia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a MOS (térvezérelt) és a bipoláris tranzisztor közeledése: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	a küszöbfeszültség alatti tartományban 		termikus emisszió a potenciálgát fölött -&gt; „bipoláris” 	(SS&gt;60mV/dekád)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	a hatékonyabb működés érdekében javított 	geometria -&gt; </a:t>
            </a:r>
            <a:r>
              <a:rPr lang="hu-HU" altLang="hu-HU" sz="1800" dirty="0" err="1">
                <a:solidFill>
                  <a:schemeClr val="tx1"/>
                </a:solidFill>
              </a:rPr>
              <a:t>Tri-gate</a:t>
            </a:r>
            <a:r>
              <a:rPr lang="hu-HU" altLang="hu-HU" sz="1800" dirty="0">
                <a:solidFill>
                  <a:schemeClr val="tx1"/>
                </a:solidFill>
              </a:rPr>
              <a:t> „</a:t>
            </a:r>
            <a:r>
              <a:rPr lang="hu-HU" altLang="hu-HU" sz="1800" dirty="0" err="1">
                <a:solidFill>
                  <a:schemeClr val="tx1"/>
                </a:solidFill>
              </a:rPr>
              <a:t>finfet</a:t>
            </a:r>
            <a:r>
              <a:rPr lang="hu-HU" altLang="hu-HU" sz="1800" dirty="0">
                <a:solidFill>
                  <a:schemeClr val="tx1"/>
                </a:solidFill>
              </a:rPr>
              <a:t>”,</a:t>
            </a:r>
          </a:p>
        </p:txBody>
      </p:sp>
      <p:grpSp>
        <p:nvGrpSpPr>
          <p:cNvPr id="9223" name="Csoportba foglalás 17"/>
          <p:cNvGrpSpPr>
            <a:grpSpLocks/>
          </p:cNvGrpSpPr>
          <p:nvPr/>
        </p:nvGrpSpPr>
        <p:grpSpPr bwMode="auto">
          <a:xfrm>
            <a:off x="5992813" y="1327150"/>
            <a:ext cx="2725737" cy="703263"/>
            <a:chOff x="5381625" y="29973588"/>
            <a:chExt cx="13825538" cy="2913004"/>
          </a:xfrm>
        </p:grpSpPr>
        <p:sp>
          <p:nvSpPr>
            <p:cNvPr id="9233" name="Lekerekített téglalap 20"/>
            <p:cNvSpPr>
              <a:spLocks noChangeArrowheads="1"/>
            </p:cNvSpPr>
            <p:nvPr/>
          </p:nvSpPr>
          <p:spPr bwMode="auto">
            <a:xfrm>
              <a:off x="5381625" y="29991050"/>
              <a:ext cx="6011863" cy="283686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endParaRPr lang="hu-HU" altLang="hu-HU" sz="4400" b="1">
                <a:solidFill>
                  <a:schemeClr val="tx1"/>
                </a:solidFill>
              </a:endParaRPr>
            </a:p>
          </p:txBody>
        </p:sp>
        <p:sp>
          <p:nvSpPr>
            <p:cNvPr id="9234" name="Szövegdoboz 11"/>
            <p:cNvSpPr txBox="1">
              <a:spLocks noChangeArrowheads="1"/>
            </p:cNvSpPr>
            <p:nvPr/>
          </p:nvSpPr>
          <p:spPr bwMode="auto">
            <a:xfrm>
              <a:off x="5634037" y="30333950"/>
              <a:ext cx="5780086" cy="255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000" b="1">
                  <a:solidFill>
                    <a:schemeClr val="tx1"/>
                  </a:solidFill>
                </a:rPr>
                <a:t>Bipoláris integrált áramkör fejlesztése.</a:t>
              </a:r>
            </a:p>
          </p:txBody>
        </p:sp>
        <p:sp>
          <p:nvSpPr>
            <p:cNvPr id="9235" name="Lekerekített téglalap 20"/>
            <p:cNvSpPr>
              <a:spLocks noChangeArrowheads="1"/>
            </p:cNvSpPr>
            <p:nvPr/>
          </p:nvSpPr>
          <p:spPr bwMode="auto">
            <a:xfrm>
              <a:off x="13195300" y="29973588"/>
              <a:ext cx="6011863" cy="283686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 defTabSz="4176713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defTabSz="41767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ClrTx/>
                <a:buFontTx/>
                <a:buNone/>
              </a:pPr>
              <a:endParaRPr lang="hu-HU" altLang="hu-HU" sz="4400" b="1">
                <a:solidFill>
                  <a:schemeClr val="tx1"/>
                </a:solidFill>
              </a:endParaRPr>
            </a:p>
          </p:txBody>
        </p:sp>
        <p:sp>
          <p:nvSpPr>
            <p:cNvPr id="9236" name="Szövegdoboz 11"/>
            <p:cNvSpPr txBox="1">
              <a:spLocks noChangeArrowheads="1"/>
            </p:cNvSpPr>
            <p:nvPr/>
          </p:nvSpPr>
          <p:spPr bwMode="auto">
            <a:xfrm>
              <a:off x="13320712" y="30698451"/>
              <a:ext cx="5780086" cy="146776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000" b="1">
                  <a:solidFill>
                    <a:schemeClr val="tx1"/>
                  </a:solidFill>
                </a:rPr>
                <a:t>MOS (CMOS) ICfejlesztése</a:t>
              </a:r>
            </a:p>
          </p:txBody>
        </p:sp>
      </p:grpSp>
      <p:sp>
        <p:nvSpPr>
          <p:cNvPr id="9224" name="Lekerekített téglalap 25"/>
          <p:cNvSpPr>
            <a:spLocks noChangeArrowheads="1"/>
          </p:cNvSpPr>
          <p:nvPr/>
        </p:nvSpPr>
        <p:spPr bwMode="auto">
          <a:xfrm>
            <a:off x="6781800" y="2200275"/>
            <a:ext cx="1184275" cy="6842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hu-HU" altLang="hu-HU" sz="4400" b="1">
              <a:solidFill>
                <a:schemeClr val="tx1"/>
              </a:solidFill>
            </a:endParaRPr>
          </a:p>
        </p:txBody>
      </p:sp>
      <p:sp>
        <p:nvSpPr>
          <p:cNvPr id="9225" name="Szövegdoboz 26"/>
          <p:cNvSpPr txBox="1">
            <a:spLocks noChangeArrowheads="1"/>
          </p:cNvSpPr>
          <p:nvPr/>
        </p:nvSpPr>
        <p:spPr bwMode="auto">
          <a:xfrm>
            <a:off x="6753225" y="2228850"/>
            <a:ext cx="11842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900" b="1">
                <a:solidFill>
                  <a:schemeClr val="tx1"/>
                </a:solidFill>
              </a:rPr>
              <a:t>BiCMOS IC kifejlesztése, MOS működés a küszöbfszültség alatt</a:t>
            </a:r>
          </a:p>
        </p:txBody>
      </p:sp>
      <p:pic>
        <p:nvPicPr>
          <p:cNvPr id="9226" name="Picture 2" descr="KÃ©ptalÃ¡lat a kÃ¶vetkezÅre: âfinfet tranzisztor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4248150"/>
            <a:ext cx="33147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8" descr="KÃ©ptalÃ¡lat a kÃ¶vetkezÅre: âfinfet tranzisztor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30" y="3765550"/>
            <a:ext cx="46069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Lekerekített téglalap 25"/>
          <p:cNvSpPr>
            <a:spLocks noChangeArrowheads="1"/>
          </p:cNvSpPr>
          <p:nvPr/>
        </p:nvSpPr>
        <p:spPr bwMode="auto">
          <a:xfrm>
            <a:off x="6788150" y="3055938"/>
            <a:ext cx="1184275" cy="6842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 defTabSz="4176713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defTabSz="41767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hu-HU" altLang="hu-HU" sz="4400" b="1">
              <a:solidFill>
                <a:schemeClr val="tx1"/>
              </a:solidFill>
            </a:endParaRPr>
          </a:p>
        </p:txBody>
      </p:sp>
      <p:sp>
        <p:nvSpPr>
          <p:cNvPr id="9229" name="Szövegdoboz 26"/>
          <p:cNvSpPr txBox="1">
            <a:spLocks noChangeArrowheads="1"/>
          </p:cNvSpPr>
          <p:nvPr/>
        </p:nvSpPr>
        <p:spPr bwMode="auto">
          <a:xfrm>
            <a:off x="6778625" y="3084513"/>
            <a:ext cx="11842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900" b="1">
                <a:solidFill>
                  <a:schemeClr val="tx1"/>
                </a:solidFill>
              </a:rPr>
              <a:t>javitott geometria: (SOI, vezérlés három oldalról, nanohuzal, mint bulk tartomány</a:t>
            </a:r>
          </a:p>
        </p:txBody>
      </p:sp>
      <p:sp>
        <p:nvSpPr>
          <p:cNvPr id="9230" name="Lefelé nyíl 1"/>
          <p:cNvSpPr>
            <a:spLocks noChangeArrowheads="1"/>
          </p:cNvSpPr>
          <p:nvPr/>
        </p:nvSpPr>
        <p:spPr bwMode="auto">
          <a:xfrm>
            <a:off x="6886575" y="2016125"/>
            <a:ext cx="292100" cy="1841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9231" name="Lefelé nyíl 24"/>
          <p:cNvSpPr>
            <a:spLocks noChangeArrowheads="1"/>
          </p:cNvSpPr>
          <p:nvPr/>
        </p:nvSpPr>
        <p:spPr bwMode="auto">
          <a:xfrm>
            <a:off x="7645400" y="2011363"/>
            <a:ext cx="292100" cy="1841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9232" name="Lefelé nyíl 25"/>
          <p:cNvSpPr>
            <a:spLocks noChangeArrowheads="1"/>
          </p:cNvSpPr>
          <p:nvPr/>
        </p:nvSpPr>
        <p:spPr bwMode="auto">
          <a:xfrm>
            <a:off x="7234238" y="2884488"/>
            <a:ext cx="292100" cy="1841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églalap 37"/>
          <p:cNvSpPr>
            <a:spLocks noChangeArrowheads="1"/>
          </p:cNvSpPr>
          <p:nvPr/>
        </p:nvSpPr>
        <p:spPr bwMode="auto">
          <a:xfrm>
            <a:off x="6049963" y="3902075"/>
            <a:ext cx="2225675" cy="21812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43" name="Ellipszis 30"/>
          <p:cNvSpPr>
            <a:spLocks noChangeArrowheads="1"/>
          </p:cNvSpPr>
          <p:nvPr/>
        </p:nvSpPr>
        <p:spPr bwMode="auto">
          <a:xfrm>
            <a:off x="6477000" y="4319588"/>
            <a:ext cx="1381125" cy="1314450"/>
          </a:xfrm>
          <a:prstGeom prst="ellipse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44" name="Ellipszis 30"/>
          <p:cNvSpPr>
            <a:spLocks noChangeArrowheads="1"/>
          </p:cNvSpPr>
          <p:nvPr/>
        </p:nvSpPr>
        <p:spPr bwMode="auto">
          <a:xfrm>
            <a:off x="6581775" y="4410075"/>
            <a:ext cx="1162050" cy="1128713"/>
          </a:xfrm>
          <a:prstGeom prst="ellipse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45" name="Cím 1"/>
          <p:cNvSpPr>
            <a:spLocks noGrp="1"/>
          </p:cNvSpPr>
          <p:nvPr>
            <p:ph type="title"/>
          </p:nvPr>
        </p:nvSpPr>
        <p:spPr>
          <a:xfrm>
            <a:off x="361507" y="1"/>
            <a:ext cx="8941980" cy="1485900"/>
          </a:xfrm>
        </p:spPr>
        <p:txBody>
          <a:bodyPr/>
          <a:lstStyle/>
          <a:p>
            <a:r>
              <a:rPr lang="hu-HU" altLang="hu-HU" sz="2600" dirty="0"/>
              <a:t>Javított geometria, javított (teljesen más) működési elv: </a:t>
            </a:r>
            <a:br>
              <a:rPr lang="hu-HU" altLang="hu-HU" sz="2400" dirty="0"/>
            </a:br>
            <a:br>
              <a:rPr lang="hu-HU" altLang="hu-HU" sz="2400" dirty="0"/>
            </a:br>
            <a:r>
              <a:rPr lang="hu-HU" altLang="hu-HU" sz="2400" dirty="0"/>
              <a:t>  vertikális nanoszálas          alagút MOS tranzisztor</a:t>
            </a:r>
          </a:p>
        </p:txBody>
      </p:sp>
      <p:sp>
        <p:nvSpPr>
          <p:cNvPr id="28" name="Ellipszis 27"/>
          <p:cNvSpPr/>
          <p:nvPr/>
        </p:nvSpPr>
        <p:spPr bwMode="auto">
          <a:xfrm>
            <a:off x="6638925" y="4476750"/>
            <a:ext cx="1038225" cy="9890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hu-HU">
              <a:latin typeface="Arial" charset="0"/>
            </a:endParaRPr>
          </a:p>
        </p:txBody>
      </p:sp>
      <p:sp>
        <p:nvSpPr>
          <p:cNvPr id="10247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37B0C15-77BF-4DC1-9B0B-3EE6BBB3D4B7}" type="slidenum">
              <a:rPr lang="en-US" altLang="hu-HU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hu-HU" altLang="hu-HU" sz="1000">
              <a:solidFill>
                <a:schemeClr val="bg1"/>
              </a:solidFill>
            </a:endParaRPr>
          </a:p>
        </p:txBody>
      </p:sp>
      <p:sp>
        <p:nvSpPr>
          <p:cNvPr id="10248" name="Téglalap 5"/>
          <p:cNvSpPr>
            <a:spLocks noChangeArrowheads="1"/>
          </p:cNvSpPr>
          <p:nvPr/>
        </p:nvSpPr>
        <p:spPr bwMode="auto">
          <a:xfrm>
            <a:off x="581025" y="1706563"/>
            <a:ext cx="81819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 err="1">
                <a:solidFill>
                  <a:schemeClr val="tx1"/>
                </a:solidFill>
              </a:rPr>
              <a:t>-probléma</a:t>
            </a:r>
            <a:r>
              <a:rPr lang="hu-HU" altLang="hu-HU" sz="1800" dirty="0">
                <a:solidFill>
                  <a:schemeClr val="tx1"/>
                </a:solidFill>
              </a:rPr>
              <a:t>: termikus emisszió -&gt; a tápfeszültség csökkentés 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	korlátja (a tiltott sávszélesség közel fele, 0.5-0.6 V)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 err="1">
                <a:solidFill>
                  <a:schemeClr val="tx1"/>
                </a:solidFill>
              </a:rPr>
              <a:t>-megoldás</a:t>
            </a:r>
            <a:r>
              <a:rPr lang="hu-HU" altLang="hu-HU" sz="1800" dirty="0">
                <a:solidFill>
                  <a:schemeClr val="tx1"/>
                </a:solidFill>
              </a:rPr>
              <a:t>: a potenciálgát fölötti termikus emisszió elkerülése, áram alagút 	hatás útján, n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forrás – p tömb – n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nyelő helyett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	n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forrás – p (i) tömb – p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nyelő ill. p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forrás – n (i) tömb – n</a:t>
            </a:r>
            <a:r>
              <a:rPr lang="hu-HU" altLang="hu-HU" sz="1800" baseline="30000" dirty="0">
                <a:solidFill>
                  <a:schemeClr val="tx1"/>
                </a:solidFill>
              </a:rPr>
              <a:t>+</a:t>
            </a:r>
            <a:r>
              <a:rPr lang="hu-HU" altLang="hu-HU" sz="1800" dirty="0">
                <a:solidFill>
                  <a:schemeClr val="tx1"/>
                </a:solidFill>
              </a:rPr>
              <a:t> nyelő 	</a:t>
            </a:r>
            <a:r>
              <a:rPr lang="hu-HU" altLang="hu-HU" sz="1800" dirty="0" err="1">
                <a:solidFill>
                  <a:schemeClr val="tx1"/>
                </a:solidFill>
              </a:rPr>
              <a:t>záróirányban</a:t>
            </a:r>
            <a:r>
              <a:rPr lang="hu-HU" altLang="hu-HU" sz="1800" dirty="0">
                <a:solidFill>
                  <a:schemeClr val="tx1"/>
                </a:solidFill>
              </a:rPr>
              <a:t> (a korábbiakhoz képest ellentétesen) előfeszítve !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További előny: SS&lt;60mV/dekád, nagyobb meredekség !!!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 dirty="0">
              <a:solidFill>
                <a:schemeClr val="tx1"/>
              </a:solidFill>
            </a:endParaRPr>
          </a:p>
        </p:txBody>
      </p:sp>
      <p:sp>
        <p:nvSpPr>
          <p:cNvPr id="10249" name="Lefelé nyíl 1"/>
          <p:cNvSpPr>
            <a:spLocks noChangeArrowheads="1"/>
          </p:cNvSpPr>
          <p:nvPr/>
        </p:nvSpPr>
        <p:spPr bwMode="auto">
          <a:xfrm>
            <a:off x="1717591" y="609600"/>
            <a:ext cx="595313" cy="4349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50" name="Lefelé nyíl 7"/>
          <p:cNvSpPr>
            <a:spLocks noChangeArrowheads="1"/>
          </p:cNvSpPr>
          <p:nvPr/>
        </p:nvSpPr>
        <p:spPr bwMode="auto">
          <a:xfrm>
            <a:off x="4767146" y="569284"/>
            <a:ext cx="595313" cy="4349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61" name="Ellipszis 26"/>
          <p:cNvSpPr>
            <a:spLocks noChangeArrowheads="1"/>
          </p:cNvSpPr>
          <p:nvPr/>
        </p:nvSpPr>
        <p:spPr bwMode="auto">
          <a:xfrm>
            <a:off x="6734175" y="4552950"/>
            <a:ext cx="857250" cy="81915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800">
              <a:solidFill>
                <a:schemeClr val="tx1"/>
              </a:solidFill>
            </a:endParaRPr>
          </a:p>
        </p:txBody>
      </p:sp>
      <p:sp>
        <p:nvSpPr>
          <p:cNvPr id="10262" name="Szövegdoboz 31"/>
          <p:cNvSpPr txBox="1">
            <a:spLocks noChangeArrowheads="1"/>
          </p:cNvSpPr>
          <p:nvPr/>
        </p:nvSpPr>
        <p:spPr bwMode="auto">
          <a:xfrm>
            <a:off x="2057400" y="6086475"/>
            <a:ext cx="62865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n</a:t>
            </a:r>
            <a:r>
              <a:rPr lang="hu-HU" altLang="hu-HU" sz="1800" baseline="30000">
                <a:solidFill>
                  <a:schemeClr val="tx1"/>
                </a:solidFill>
              </a:rPr>
              <a:t>+</a:t>
            </a:r>
            <a:r>
              <a:rPr lang="hu-HU" altLang="hu-HU" sz="1800">
                <a:solidFill>
                  <a:schemeClr val="tx1"/>
                </a:solidFill>
              </a:rPr>
              <a:t> forrás – p (i) tömb – p</a:t>
            </a:r>
            <a:r>
              <a:rPr lang="hu-HU" altLang="hu-HU" sz="1800" baseline="30000">
                <a:solidFill>
                  <a:schemeClr val="tx1"/>
                </a:solidFill>
              </a:rPr>
              <a:t>+</a:t>
            </a:r>
            <a:r>
              <a:rPr lang="hu-HU" altLang="hu-HU" sz="1800">
                <a:solidFill>
                  <a:schemeClr val="tx1"/>
                </a:solidFill>
              </a:rPr>
              <a:t> nyelő                      felülnézet</a:t>
            </a:r>
          </a:p>
        </p:txBody>
      </p:sp>
      <p:sp>
        <p:nvSpPr>
          <p:cNvPr id="10264" name="Téglalap 38"/>
          <p:cNvSpPr>
            <a:spLocks noChangeArrowheads="1"/>
          </p:cNvSpPr>
          <p:nvPr/>
        </p:nvSpPr>
        <p:spPr bwMode="auto">
          <a:xfrm>
            <a:off x="6686550" y="4084638"/>
            <a:ext cx="12001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n</a:t>
            </a:r>
            <a:r>
              <a:rPr lang="hu-HU" altLang="hu-HU" sz="1400" baseline="30000">
                <a:solidFill>
                  <a:schemeClr val="tx1"/>
                </a:solidFill>
              </a:rPr>
              <a:t>+</a:t>
            </a:r>
            <a:r>
              <a:rPr lang="hu-HU" altLang="hu-HU" sz="1400">
                <a:solidFill>
                  <a:schemeClr val="tx1"/>
                </a:solidFill>
              </a:rPr>
              <a:t> forrás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endParaRPr lang="hu-HU" altLang="hu-HU" sz="1400">
              <a:solidFill>
                <a:schemeClr val="tx1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400">
                <a:solidFill>
                  <a:schemeClr val="tx1"/>
                </a:solidFill>
              </a:rPr>
              <a:t>p</a:t>
            </a:r>
            <a:r>
              <a:rPr lang="hu-HU" altLang="hu-HU" sz="1400" baseline="30000">
                <a:solidFill>
                  <a:schemeClr val="tx1"/>
                </a:solidFill>
              </a:rPr>
              <a:t>+</a:t>
            </a:r>
            <a:r>
              <a:rPr lang="hu-HU" altLang="hu-HU" sz="1400">
                <a:solidFill>
                  <a:schemeClr val="tx1"/>
                </a:solidFill>
              </a:rPr>
              <a:t> nyelő</a:t>
            </a:r>
          </a:p>
        </p:txBody>
      </p:sp>
      <p:sp>
        <p:nvSpPr>
          <p:cNvPr id="10265" name="Téglalap 39"/>
          <p:cNvSpPr>
            <a:spLocks noChangeArrowheads="1"/>
          </p:cNvSpPr>
          <p:nvPr/>
        </p:nvSpPr>
        <p:spPr bwMode="auto">
          <a:xfrm>
            <a:off x="6354763" y="5667375"/>
            <a:ext cx="17494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>
                <a:solidFill>
                  <a:schemeClr val="tx1"/>
                </a:solidFill>
              </a:rPr>
              <a:t>vezérlőelektród</a:t>
            </a:r>
          </a:p>
        </p:txBody>
      </p:sp>
      <p:cxnSp>
        <p:nvCxnSpPr>
          <p:cNvPr id="10266" name="Egyenes összekötő nyíllal 42"/>
          <p:cNvCxnSpPr>
            <a:cxnSpLocks noChangeShapeType="1"/>
          </p:cNvCxnSpPr>
          <p:nvPr/>
        </p:nvCxnSpPr>
        <p:spPr bwMode="auto">
          <a:xfrm flipH="1" flipV="1">
            <a:off x="7829550" y="5326063"/>
            <a:ext cx="95250" cy="350837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67" name="Téglalap 3"/>
          <p:cNvSpPr>
            <a:spLocks noChangeArrowheads="1"/>
          </p:cNvSpPr>
          <p:nvPr/>
        </p:nvSpPr>
        <p:spPr bwMode="auto">
          <a:xfrm>
            <a:off x="2466975" y="4716463"/>
            <a:ext cx="3257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1400"/>
              <a:t>n</a:t>
            </a:r>
            <a:r>
              <a:rPr lang="hu-HU" altLang="hu-HU" sz="1400" baseline="30000"/>
              <a:t>+</a:t>
            </a:r>
            <a:r>
              <a:rPr lang="hu-HU" altLang="hu-HU" sz="1400"/>
              <a:t> forrás         „i”          p</a:t>
            </a:r>
            <a:r>
              <a:rPr lang="hu-HU" altLang="hu-HU" sz="1400" baseline="30000"/>
              <a:t>+</a:t>
            </a:r>
            <a:r>
              <a:rPr lang="hu-HU" altLang="hu-HU" sz="1400"/>
              <a:t> nyelő</a:t>
            </a:r>
          </a:p>
        </p:txBody>
      </p:sp>
      <p:cxnSp>
        <p:nvCxnSpPr>
          <p:cNvPr id="10281" name="Egyenes összekötő 48"/>
          <p:cNvCxnSpPr>
            <a:cxnSpLocks noChangeShapeType="1"/>
          </p:cNvCxnSpPr>
          <p:nvPr/>
        </p:nvCxnSpPr>
        <p:spPr bwMode="auto">
          <a:xfrm>
            <a:off x="5181600" y="5059363"/>
            <a:ext cx="4857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82" name="Egyenes összekötő 49"/>
          <p:cNvCxnSpPr>
            <a:cxnSpLocks noChangeShapeType="1"/>
          </p:cNvCxnSpPr>
          <p:nvPr/>
        </p:nvCxnSpPr>
        <p:spPr bwMode="auto">
          <a:xfrm>
            <a:off x="5734050" y="5059363"/>
            <a:ext cx="571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Csoportba foglalás 3"/>
          <p:cNvGrpSpPr/>
          <p:nvPr/>
        </p:nvGrpSpPr>
        <p:grpSpPr>
          <a:xfrm>
            <a:off x="971550" y="3819525"/>
            <a:ext cx="4152900" cy="2181225"/>
            <a:chOff x="971550" y="3819525"/>
            <a:chExt cx="4152900" cy="2181225"/>
          </a:xfrm>
        </p:grpSpPr>
        <p:sp>
          <p:nvSpPr>
            <p:cNvPr id="10251" name="Téglalap 21"/>
            <p:cNvSpPr>
              <a:spLocks noChangeArrowheads="1"/>
            </p:cNvSpPr>
            <p:nvPr/>
          </p:nvSpPr>
          <p:spPr bwMode="auto">
            <a:xfrm>
              <a:off x="2260600" y="3819525"/>
              <a:ext cx="177800" cy="21812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52" name="Téglalap 22"/>
            <p:cNvSpPr>
              <a:spLocks noChangeArrowheads="1"/>
            </p:cNvSpPr>
            <p:nvPr/>
          </p:nvSpPr>
          <p:spPr bwMode="auto">
            <a:xfrm>
              <a:off x="2438400" y="4552950"/>
              <a:ext cx="895350" cy="819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53" name="Téglalap 28"/>
            <p:cNvSpPr>
              <a:spLocks noChangeArrowheads="1"/>
            </p:cNvSpPr>
            <p:nvPr/>
          </p:nvSpPr>
          <p:spPr bwMode="auto">
            <a:xfrm>
              <a:off x="3333750" y="4552950"/>
              <a:ext cx="895350" cy="819150"/>
            </a:xfrm>
            <a:prstGeom prst="rect">
              <a:avLst/>
            </a:prstGeom>
            <a:solidFill>
              <a:srgbClr val="B39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54" name="Téglalap 29"/>
            <p:cNvSpPr>
              <a:spLocks noChangeArrowheads="1"/>
            </p:cNvSpPr>
            <p:nvPr/>
          </p:nvSpPr>
          <p:spPr bwMode="auto">
            <a:xfrm>
              <a:off x="4229100" y="4552950"/>
              <a:ext cx="895350" cy="8191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25" name="Téglalap 24"/>
            <p:cNvSpPr/>
            <p:nvPr/>
          </p:nvSpPr>
          <p:spPr bwMode="auto">
            <a:xfrm>
              <a:off x="2628900" y="4486275"/>
              <a:ext cx="2381250" cy="66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2619375" y="5372100"/>
              <a:ext cx="2381250" cy="66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hu-HU">
                <a:latin typeface="Arial" charset="0"/>
              </a:endParaRPr>
            </a:p>
          </p:txBody>
        </p:sp>
        <p:sp>
          <p:nvSpPr>
            <p:cNvPr id="10257" name="Téglalap 25"/>
            <p:cNvSpPr>
              <a:spLocks noChangeArrowheads="1"/>
            </p:cNvSpPr>
            <p:nvPr/>
          </p:nvSpPr>
          <p:spPr bwMode="auto">
            <a:xfrm>
              <a:off x="2886075" y="4267200"/>
              <a:ext cx="104775" cy="219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58" name="Téglalap 34"/>
            <p:cNvSpPr>
              <a:spLocks noChangeArrowheads="1"/>
            </p:cNvSpPr>
            <p:nvPr/>
          </p:nvSpPr>
          <p:spPr bwMode="auto">
            <a:xfrm>
              <a:off x="2895600" y="5448300"/>
              <a:ext cx="104775" cy="219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59" name="Téglalap 35"/>
            <p:cNvSpPr>
              <a:spLocks noChangeArrowheads="1"/>
            </p:cNvSpPr>
            <p:nvPr/>
          </p:nvSpPr>
          <p:spPr bwMode="auto">
            <a:xfrm>
              <a:off x="2962275" y="4429125"/>
              <a:ext cx="1200150" cy="555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60" name="Téglalap 36"/>
            <p:cNvSpPr>
              <a:spLocks noChangeArrowheads="1"/>
            </p:cNvSpPr>
            <p:nvPr/>
          </p:nvSpPr>
          <p:spPr bwMode="auto">
            <a:xfrm>
              <a:off x="2962275" y="5448300"/>
              <a:ext cx="1200150" cy="555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endParaRPr lang="hu-HU" altLang="hu-HU" sz="1800">
                <a:solidFill>
                  <a:schemeClr val="tx1"/>
                </a:solidFill>
              </a:endParaRPr>
            </a:p>
          </p:txBody>
        </p:sp>
        <p:sp>
          <p:nvSpPr>
            <p:cNvPr id="10263" name="Szövegdoboz 33"/>
            <p:cNvSpPr txBox="1">
              <a:spLocks noChangeArrowheads="1"/>
            </p:cNvSpPr>
            <p:nvPr/>
          </p:nvSpPr>
          <p:spPr bwMode="auto">
            <a:xfrm>
              <a:off x="3000375" y="4029075"/>
              <a:ext cx="19050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Arial" panose="020B0604020202020204" pitchFamily="34" charset="0"/>
                <a:buChar char="►"/>
                <a:defRPr sz="2400">
                  <a:solidFill>
                    <a:srgbClr val="00004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00004F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•"/>
                <a:defRPr>
                  <a:solidFill>
                    <a:srgbClr val="00004F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–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910026"/>
                </a:buClr>
                <a:buChar char="»"/>
                <a:defRPr sz="1600">
                  <a:solidFill>
                    <a:srgbClr val="00004F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5000"/>
                </a:spcBef>
                <a:buClrTx/>
                <a:buFontTx/>
                <a:buNone/>
              </a:pPr>
              <a:r>
                <a:rPr lang="hu-HU" altLang="hu-HU" sz="1800">
                  <a:solidFill>
                    <a:schemeClr val="tx1"/>
                  </a:solidFill>
                </a:rPr>
                <a:t>vezérlőelektród</a:t>
              </a:r>
            </a:p>
          </p:txBody>
        </p:sp>
        <p:sp>
          <p:nvSpPr>
            <p:cNvPr id="10268" name="Téglalap 4"/>
            <p:cNvSpPr>
              <a:spLocks noChangeArrowheads="1"/>
            </p:cNvSpPr>
            <p:nvPr/>
          </p:nvSpPr>
          <p:spPr bwMode="auto">
            <a:xfrm>
              <a:off x="2895600" y="5070475"/>
              <a:ext cx="1266825" cy="4333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hu-HU" altLang="hu-HU"/>
            </a:p>
          </p:txBody>
        </p:sp>
        <p:cxnSp>
          <p:nvCxnSpPr>
            <p:cNvPr id="10269" name="Egyenes összekötő 6"/>
            <p:cNvCxnSpPr>
              <a:cxnSpLocks noChangeShapeType="1"/>
            </p:cNvCxnSpPr>
            <p:nvPr/>
          </p:nvCxnSpPr>
          <p:spPr bwMode="auto">
            <a:xfrm>
              <a:off x="10191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0" name="Egyenes összekötő 9"/>
            <p:cNvCxnSpPr>
              <a:cxnSpLocks noChangeShapeType="1"/>
            </p:cNvCxnSpPr>
            <p:nvPr/>
          </p:nvCxnSpPr>
          <p:spPr bwMode="auto">
            <a:xfrm>
              <a:off x="15716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1" name="Egyenes összekötő 38"/>
            <p:cNvCxnSpPr>
              <a:cxnSpLocks noChangeShapeType="1"/>
            </p:cNvCxnSpPr>
            <p:nvPr/>
          </p:nvCxnSpPr>
          <p:spPr bwMode="auto">
            <a:xfrm>
              <a:off x="17049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2" name="Egyenes összekötő 39"/>
            <p:cNvCxnSpPr>
              <a:cxnSpLocks noChangeShapeType="1"/>
            </p:cNvCxnSpPr>
            <p:nvPr/>
          </p:nvCxnSpPr>
          <p:spPr bwMode="auto">
            <a:xfrm>
              <a:off x="22574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3" name="Egyenes összekötő 40"/>
            <p:cNvCxnSpPr>
              <a:cxnSpLocks noChangeShapeType="1"/>
            </p:cNvCxnSpPr>
            <p:nvPr/>
          </p:nvCxnSpPr>
          <p:spPr bwMode="auto">
            <a:xfrm>
              <a:off x="240982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4" name="Egyenes összekötő 41"/>
            <p:cNvCxnSpPr>
              <a:cxnSpLocks noChangeShapeType="1"/>
            </p:cNvCxnSpPr>
            <p:nvPr/>
          </p:nvCxnSpPr>
          <p:spPr bwMode="auto">
            <a:xfrm>
              <a:off x="296227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5" name="Egyenes összekötő 42"/>
            <p:cNvCxnSpPr>
              <a:cxnSpLocks noChangeShapeType="1"/>
            </p:cNvCxnSpPr>
            <p:nvPr/>
          </p:nvCxnSpPr>
          <p:spPr bwMode="auto">
            <a:xfrm>
              <a:off x="309562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6" name="Egyenes összekötő 43"/>
            <p:cNvCxnSpPr>
              <a:cxnSpLocks noChangeShapeType="1"/>
            </p:cNvCxnSpPr>
            <p:nvPr/>
          </p:nvCxnSpPr>
          <p:spPr bwMode="auto">
            <a:xfrm>
              <a:off x="364807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7" name="Egyenes összekötő 44"/>
            <p:cNvCxnSpPr>
              <a:cxnSpLocks noChangeShapeType="1"/>
            </p:cNvCxnSpPr>
            <p:nvPr/>
          </p:nvCxnSpPr>
          <p:spPr bwMode="auto">
            <a:xfrm>
              <a:off x="38004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8" name="Egyenes összekötő 45"/>
            <p:cNvCxnSpPr>
              <a:cxnSpLocks noChangeShapeType="1"/>
            </p:cNvCxnSpPr>
            <p:nvPr/>
          </p:nvCxnSpPr>
          <p:spPr bwMode="auto">
            <a:xfrm>
              <a:off x="43529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9" name="Egyenes összekötő 46"/>
            <p:cNvCxnSpPr>
              <a:cxnSpLocks noChangeShapeType="1"/>
            </p:cNvCxnSpPr>
            <p:nvPr/>
          </p:nvCxnSpPr>
          <p:spPr bwMode="auto">
            <a:xfrm>
              <a:off x="4486275" y="5059363"/>
              <a:ext cx="485775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80" name="Egyenes összekötő 47"/>
            <p:cNvCxnSpPr>
              <a:cxnSpLocks noChangeShapeType="1"/>
            </p:cNvCxnSpPr>
            <p:nvPr/>
          </p:nvCxnSpPr>
          <p:spPr bwMode="auto">
            <a:xfrm>
              <a:off x="5038725" y="5059363"/>
              <a:ext cx="5715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83" name="Szövegdoboz 11"/>
            <p:cNvSpPr txBox="1">
              <a:spLocks noChangeArrowheads="1"/>
            </p:cNvSpPr>
            <p:nvPr/>
          </p:nvSpPr>
          <p:spPr bwMode="auto">
            <a:xfrm>
              <a:off x="971550" y="4740275"/>
              <a:ext cx="13049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u-HU" altLang="hu-HU" sz="1600"/>
                <a:t>metszet</a:t>
              </a:r>
            </a:p>
          </p:txBody>
        </p:sp>
      </p:grp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átum helye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tabLst>
                <a:tab pos="723900" algn="l"/>
              </a:tabLst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tabLst>
                <a:tab pos="723900" algn="l"/>
              </a:tabLst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tabLst>
                <a:tab pos="723900" algn="l"/>
              </a:tabLst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tabLst>
                <a:tab pos="723900" algn="l"/>
              </a:tabLst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hu-HU" altLang="hu-HU" sz="1000">
                <a:latin typeface="Arial Narrow" panose="020B0606020202030204" pitchFamily="34" charset="0"/>
                <a:ea typeface="WenQuanYi Zen Hei"/>
                <a:cs typeface="WenQuanYi Zen Hei"/>
              </a:rPr>
              <a:t>2018. május 24.</a:t>
            </a:r>
            <a:endParaRPr lang="en-US" altLang="hu-HU" sz="1000">
              <a:latin typeface="Arial Narrow" panose="020B0606020202030204" pitchFamily="34" charset="0"/>
              <a:ea typeface="WenQuanYi Zen Hei"/>
              <a:cs typeface="WenQuanYi Zen Hei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28763"/>
            <a:ext cx="4665662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90550" y="404813"/>
            <a:ext cx="8458200" cy="45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800" b="1" dirty="0">
                <a:solidFill>
                  <a:srgbClr val="910026"/>
                </a:solidFill>
                <a:latin typeface="+mj-lt"/>
              </a:rPr>
              <a:t>Előzmények: „</a:t>
            </a:r>
            <a:r>
              <a:rPr lang="hu-HU" sz="2800" b="1" dirty="0" err="1">
                <a:solidFill>
                  <a:srgbClr val="910026"/>
                </a:solidFill>
                <a:latin typeface="+mj-lt"/>
              </a:rPr>
              <a:t>Gate-controlled</a:t>
            </a:r>
            <a:r>
              <a:rPr lang="hu-HU" sz="2800" b="1" dirty="0">
                <a:solidFill>
                  <a:srgbClr val="910026"/>
                </a:solidFill>
                <a:latin typeface="+mj-lt"/>
              </a:rPr>
              <a:t>” dióda</a:t>
            </a:r>
            <a:r>
              <a:rPr lang="hu-HU" sz="2800" b="1" dirty="0">
                <a:solidFill>
                  <a:srgbClr val="910026"/>
                </a:solidFill>
                <a:latin typeface="Arial" charset="0"/>
              </a:rPr>
              <a:t> </a:t>
            </a:r>
          </a:p>
        </p:txBody>
      </p:sp>
      <p:sp>
        <p:nvSpPr>
          <p:cNvPr id="11269" name="Szövegdoboz 1"/>
          <p:cNvSpPr txBox="1">
            <a:spLocks noChangeArrowheads="1"/>
          </p:cNvSpPr>
          <p:nvPr/>
        </p:nvSpPr>
        <p:spPr bwMode="auto">
          <a:xfrm>
            <a:off x="495300" y="5108575"/>
            <a:ext cx="8648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dirty="0">
                <a:solidFill>
                  <a:schemeClr val="tx1"/>
                </a:solidFill>
              </a:rPr>
              <a:t>Vezérlőelektróda feszültséggel változtatható „</a:t>
            </a:r>
            <a:r>
              <a:rPr lang="hu-HU" altLang="hu-HU" sz="1800" dirty="0" err="1">
                <a:solidFill>
                  <a:schemeClr val="tx1"/>
                </a:solidFill>
              </a:rPr>
              <a:t>adalékoltságú</a:t>
            </a:r>
            <a:r>
              <a:rPr lang="hu-HU" altLang="hu-HU" sz="1800" dirty="0">
                <a:solidFill>
                  <a:schemeClr val="tx1"/>
                </a:solidFill>
              </a:rPr>
              <a:t>” dióda MOS méréstechnikai célokra a múlt század második feléből.</a:t>
            </a:r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7</a:t>
            </a:fld>
            <a:endParaRPr lang="hu-HU" alt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71488" y="245318"/>
            <a:ext cx="8567737" cy="458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Előzmények: alagút dióda (</a:t>
            </a:r>
            <a:r>
              <a:rPr lang="hu-HU" altLang="hu-HU" sz="2800" b="1" dirty="0" err="1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tunnel</a:t>
            </a: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hu-HU" altLang="hu-HU" sz="2800" b="1" dirty="0" err="1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dióda</a:t>
            </a: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en-GB" altLang="hu-HU" sz="2800" b="1" dirty="0">
              <a:solidFill>
                <a:srgbClr val="9100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4" name="Picture 2" descr="http://cnx.org/resources/ae626ce108ad18b8500364f9746934e4883c8cce/graphic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94" y="757791"/>
            <a:ext cx="72771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211572" y="1786270"/>
            <a:ext cx="1807536" cy="11141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600" dirty="0"/>
              <a:t>Dióda</a:t>
            </a:r>
          </a:p>
          <a:p>
            <a:r>
              <a:rPr lang="hu-HU" sz="1600" dirty="0" err="1"/>
              <a:t>Zener</a:t>
            </a:r>
            <a:r>
              <a:rPr lang="hu-HU" sz="1600" dirty="0"/>
              <a:t> dióda</a:t>
            </a:r>
          </a:p>
          <a:p>
            <a:r>
              <a:rPr lang="hu-HU" sz="1600" dirty="0"/>
              <a:t>Fordított dióda</a:t>
            </a:r>
          </a:p>
          <a:p>
            <a:r>
              <a:rPr lang="hu-HU" sz="1600" dirty="0"/>
              <a:t>Alagút dióda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198781" y="864116"/>
            <a:ext cx="2299513" cy="51090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600" dirty="0"/>
              <a:t>Dióda diffúziós árama a potenciálgát fölött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796901" y="5776165"/>
            <a:ext cx="6422066" cy="61555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Különféle dióda (p-n átmenet) karakterisztikák: jobbra tolódnak a növekvő </a:t>
            </a:r>
            <a:r>
              <a:rPr lang="hu-HU" sz="2000" dirty="0" err="1"/>
              <a:t>adalékolás</a:t>
            </a:r>
            <a:r>
              <a:rPr lang="hu-HU" sz="2000" dirty="0"/>
              <a:t> függvényében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4851053" y="4479858"/>
            <a:ext cx="2740597" cy="9294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600" dirty="0"/>
              <a:t>Sávból sávba folyó alagútáramok korlátozott nyitó-záró feszültség tartományban</a:t>
            </a:r>
          </a:p>
        </p:txBody>
      </p:sp>
      <p:cxnSp>
        <p:nvCxnSpPr>
          <p:cNvPr id="11" name="Egyenes összekötő nyíllal 10"/>
          <p:cNvCxnSpPr/>
          <p:nvPr/>
        </p:nvCxnSpPr>
        <p:spPr bwMode="auto">
          <a:xfrm flipH="1" flipV="1">
            <a:off x="4508206" y="4699592"/>
            <a:ext cx="342847" cy="2126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Szövegdoboz 22"/>
          <p:cNvSpPr txBox="1"/>
          <p:nvPr/>
        </p:nvSpPr>
        <p:spPr>
          <a:xfrm>
            <a:off x="5741581" y="4139077"/>
            <a:ext cx="3297644" cy="3016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600" dirty="0"/>
              <a:t>Többlet áram (csapdák hatása) </a:t>
            </a:r>
          </a:p>
        </p:txBody>
      </p:sp>
    </p:spTree>
    <p:extLst>
      <p:ext uri="{BB962C8B-B14F-4D97-AF65-F5344CB8AC3E}">
        <p14:creationId xmlns:p14="http://schemas.microsoft.com/office/powerpoint/2010/main" val="237630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455738"/>
            <a:ext cx="4892675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églalap 1"/>
          <p:cNvSpPr>
            <a:spLocks noChangeArrowheads="1"/>
          </p:cNvSpPr>
          <p:nvPr/>
        </p:nvSpPr>
        <p:spPr bwMode="auto">
          <a:xfrm>
            <a:off x="5580063" y="1844675"/>
            <a:ext cx="2970212" cy="2952750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hu-HU" altLang="hu-HU">
              <a:solidFill>
                <a:schemeClr val="tx1"/>
              </a:solidFill>
              <a:latin typeface="Bookman Old Style" panose="02050604050505020204" pitchFamily="18" charset="0"/>
              <a:ea typeface="WenQuanYi Zen Hei"/>
              <a:cs typeface="WenQuanYi Zen Hei"/>
            </a:endParaRPr>
          </a:p>
        </p:txBody>
      </p:sp>
      <p:pic>
        <p:nvPicPr>
          <p:cNvPr id="12292" name="Picture 6" descr="https://upload.wikimedia.org/wikipedia/commons/thumb/5/56/Voltage_controlled_negative_resistance.svg/220px-Voltage_controlled_negative_resistan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097088"/>
            <a:ext cx="26892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71488" y="404813"/>
            <a:ext cx="8567737" cy="4585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Előzmények: alagút dióda (</a:t>
            </a:r>
            <a:r>
              <a:rPr lang="hu-HU" altLang="hu-HU" sz="2800" b="1" dirty="0" err="1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tunnel</a:t>
            </a: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hu-HU" altLang="hu-HU" sz="2800" b="1" dirty="0" err="1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dióda</a:t>
            </a:r>
            <a:r>
              <a:rPr lang="hu-HU" altLang="hu-HU" sz="2800" b="1" dirty="0">
                <a:solidFill>
                  <a:srgbClr val="9100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en-GB" altLang="hu-HU" sz="2800" b="1" dirty="0">
              <a:solidFill>
                <a:srgbClr val="9100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 bwMode="auto">
          <a:xfrm>
            <a:off x="2555875" y="3644900"/>
            <a:ext cx="3455988" cy="431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 bwMode="auto">
          <a:xfrm>
            <a:off x="4373563" y="2420938"/>
            <a:ext cx="2143125" cy="2873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Görbe összekötő 18"/>
          <p:cNvCxnSpPr/>
          <p:nvPr/>
        </p:nvCxnSpPr>
        <p:spPr bwMode="auto">
          <a:xfrm flipV="1">
            <a:off x="4751388" y="3644900"/>
            <a:ext cx="3205162" cy="1944688"/>
          </a:xfrm>
          <a:prstGeom prst="curvedConnector3">
            <a:avLst>
              <a:gd name="adj1" fmla="val 113622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97" name="Szövegdoboz 1"/>
          <p:cNvSpPr txBox="1">
            <a:spLocks noChangeArrowheads="1"/>
          </p:cNvSpPr>
          <p:nvPr/>
        </p:nvSpPr>
        <p:spPr bwMode="auto">
          <a:xfrm>
            <a:off x="7950200" y="3248025"/>
            <a:ext cx="600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1800" i="1">
                <a:solidFill>
                  <a:schemeClr val="tx1"/>
                </a:solidFill>
              </a:rPr>
              <a:t>V</a:t>
            </a:r>
            <a:r>
              <a:rPr lang="hu-HU" altLang="hu-HU" sz="1800" i="1" baseline="-25000">
                <a:solidFill>
                  <a:schemeClr val="tx1"/>
                </a:solidFill>
              </a:rPr>
              <a:t>3</a:t>
            </a:r>
            <a:endParaRPr lang="hu-HU" altLang="hu-HU" sz="1800" i="1">
              <a:solidFill>
                <a:schemeClr val="tx1"/>
              </a:solidFill>
            </a:endParaRPr>
          </a:p>
        </p:txBody>
      </p:sp>
      <p:sp>
        <p:nvSpPr>
          <p:cNvPr id="12298" name="Téglalap 2"/>
          <p:cNvSpPr>
            <a:spLocks noChangeArrowheads="1"/>
          </p:cNvSpPr>
          <p:nvPr/>
        </p:nvSpPr>
        <p:spPr bwMode="auto">
          <a:xfrm>
            <a:off x="5806632" y="5650559"/>
            <a:ext cx="304958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Arial" panose="020B0604020202020204" pitchFamily="34" charset="0"/>
              <a:buChar char="►"/>
              <a:defRPr sz="2400">
                <a:solidFill>
                  <a:srgbClr val="00004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Font typeface="Wingdings" panose="05000000000000000000" pitchFamily="2" charset="2"/>
              <a:buChar char="§"/>
              <a:defRPr sz="2000">
                <a:solidFill>
                  <a:srgbClr val="00004F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•"/>
              <a:defRPr>
                <a:solidFill>
                  <a:srgbClr val="00004F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–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10026"/>
              </a:buClr>
              <a:buChar char="»"/>
              <a:defRPr sz="1600">
                <a:solidFill>
                  <a:srgbClr val="00004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Tx/>
              <a:buFontTx/>
              <a:buNone/>
            </a:pPr>
            <a:r>
              <a:rPr lang="hu-HU" altLang="hu-HU" sz="3200" b="1" i="1" dirty="0">
                <a:solidFill>
                  <a:schemeClr val="tx1"/>
                </a:solidFill>
              </a:rPr>
              <a:t>V</a:t>
            </a:r>
            <a:r>
              <a:rPr lang="hu-HU" altLang="hu-HU" sz="3200" b="1" i="1" baseline="-25000" dirty="0">
                <a:solidFill>
                  <a:schemeClr val="tx1"/>
                </a:solidFill>
              </a:rPr>
              <a:t>1;</a:t>
            </a:r>
            <a:r>
              <a:rPr lang="hu-HU" altLang="hu-HU" sz="3200" b="1" i="1" dirty="0">
                <a:solidFill>
                  <a:schemeClr val="tx1"/>
                </a:solidFill>
              </a:rPr>
              <a:t>V</a:t>
            </a:r>
            <a:r>
              <a:rPr lang="hu-HU" altLang="hu-HU" sz="3200" b="1" i="1" baseline="-25000" dirty="0">
                <a:solidFill>
                  <a:schemeClr val="tx1"/>
                </a:solidFill>
              </a:rPr>
              <a:t>2</a:t>
            </a:r>
            <a:r>
              <a:rPr lang="hu-HU" altLang="hu-HU" sz="3200" b="1" i="1" dirty="0">
                <a:solidFill>
                  <a:schemeClr val="tx1"/>
                </a:solidFill>
              </a:rPr>
              <a:t>&lt;</a:t>
            </a:r>
            <a:r>
              <a:rPr lang="hu-HU" altLang="hu-HU" sz="3200" b="1" i="1" dirty="0" err="1">
                <a:solidFill>
                  <a:schemeClr val="tx1"/>
                </a:solidFill>
              </a:rPr>
              <a:t>W</a:t>
            </a:r>
            <a:r>
              <a:rPr lang="hu-HU" altLang="hu-HU" sz="3200" b="1" i="1" baseline="-25000" dirty="0" err="1">
                <a:solidFill>
                  <a:schemeClr val="tx1"/>
                </a:solidFill>
              </a:rPr>
              <a:t>g</a:t>
            </a:r>
            <a:r>
              <a:rPr lang="hu-HU" altLang="hu-HU" sz="4400" b="1" i="1" dirty="0">
                <a:solidFill>
                  <a:schemeClr val="tx1"/>
                </a:solidFill>
              </a:rPr>
              <a:t>/</a:t>
            </a:r>
            <a:r>
              <a:rPr lang="hu-HU" altLang="hu-HU" sz="3200" b="1" i="1" dirty="0">
                <a:solidFill>
                  <a:schemeClr val="tx1"/>
                </a:solidFill>
              </a:rPr>
              <a:t>2q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altLang="hu-HU"/>
              <a:t>2018. május 24.</a:t>
            </a:r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hu-HU"/>
              <a:t>TRANZisztori: a 70 éves tranzisztor és a 60 éves BME EET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E757-2307-4B5D-90E4-672956FA1B31}" type="slidenum">
              <a:rPr lang="en-US" altLang="hu-HU" smtClean="0"/>
              <a:pPr/>
              <a:t>9</a:t>
            </a:fld>
            <a:endParaRPr lang="hu-HU" alt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500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8489</TotalTime>
  <Words>1343</Words>
  <Application>Microsoft Office PowerPoint</Application>
  <PresentationFormat>Diavetítés a képernyőre (4:3 oldalarány)</PresentationFormat>
  <Paragraphs>243</Paragraphs>
  <Slides>21</Slides>
  <Notes>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21</vt:i4>
      </vt:variant>
    </vt:vector>
  </HeadingPairs>
  <TitlesOfParts>
    <vt:vector size="35" baseType="lpstr">
      <vt:lpstr>MS PGothic</vt:lpstr>
      <vt:lpstr>Arial</vt:lpstr>
      <vt:lpstr>Arial Narrow</vt:lpstr>
      <vt:lpstr>Bookman Old Style</vt:lpstr>
      <vt:lpstr>Calibri</vt:lpstr>
      <vt:lpstr>Gill Sans</vt:lpstr>
      <vt:lpstr>Tahoma</vt:lpstr>
      <vt:lpstr>Times New Roman</vt:lpstr>
      <vt:lpstr>Wingdings</vt:lpstr>
      <vt:lpstr>1_Custom Design</vt:lpstr>
      <vt:lpstr>2_Custom Design</vt:lpstr>
      <vt:lpstr>Photo Editor Photo</vt:lpstr>
      <vt:lpstr>Equation</vt:lpstr>
      <vt:lpstr>Klip</vt:lpstr>
      <vt:lpstr>TRANZisztori: a tranzisztor és a BME Elektronikus Eszközök Tanszéke</vt:lpstr>
      <vt:lpstr>PowerPoint-bemutató</vt:lpstr>
      <vt:lpstr>PowerPoint-bemutató</vt:lpstr>
      <vt:lpstr>PowerPoint-bemutató</vt:lpstr>
      <vt:lpstr>A „tranzisztor” jövője</vt:lpstr>
      <vt:lpstr>Javított geometria, javított (teljesen más) működési elv:     vertikális nanoszálas          alagút MOS tranzisztor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Termikus-elektromos elvű mikrorendszerek</vt:lpstr>
      <vt:lpstr>Termikus-elektromos elvű mikrorendszerek</vt:lpstr>
      <vt:lpstr>Termikus-elektromos elvű mikrorendszerek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MicReD - Poppe Andras</dc:creator>
  <cp:lastModifiedBy>Mizsei János</cp:lastModifiedBy>
  <cp:revision>827</cp:revision>
  <cp:lastPrinted>2000-11-24T10:53:46Z</cp:lastPrinted>
  <dcterms:created xsi:type="dcterms:W3CDTF">2000-11-23T21:23:08Z</dcterms:created>
  <dcterms:modified xsi:type="dcterms:W3CDTF">2024-09-05T17:03:27Z</dcterms:modified>
</cp:coreProperties>
</file>