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</p:sldMasterIdLst>
  <p:notesMasterIdLst>
    <p:notesMasterId r:id="rId38"/>
  </p:notesMasterIdLst>
  <p:handoutMasterIdLst>
    <p:handoutMasterId r:id="rId39"/>
  </p:handoutMasterIdLst>
  <p:sldIdLst>
    <p:sldId id="734" r:id="rId3"/>
    <p:sldId id="832" r:id="rId4"/>
    <p:sldId id="862" r:id="rId5"/>
    <p:sldId id="865" r:id="rId6"/>
    <p:sldId id="877" r:id="rId7"/>
    <p:sldId id="875" r:id="rId8"/>
    <p:sldId id="831" r:id="rId9"/>
    <p:sldId id="880" r:id="rId10"/>
    <p:sldId id="866" r:id="rId11"/>
    <p:sldId id="856" r:id="rId12"/>
    <p:sldId id="876" r:id="rId13"/>
    <p:sldId id="867" r:id="rId14"/>
    <p:sldId id="878" r:id="rId15"/>
    <p:sldId id="879" r:id="rId16"/>
    <p:sldId id="857" r:id="rId17"/>
    <p:sldId id="858" r:id="rId18"/>
    <p:sldId id="859" r:id="rId19"/>
    <p:sldId id="860" r:id="rId20"/>
    <p:sldId id="861" r:id="rId21"/>
    <p:sldId id="864" r:id="rId22"/>
    <p:sldId id="870" r:id="rId23"/>
    <p:sldId id="871" r:id="rId24"/>
    <p:sldId id="872" r:id="rId25"/>
    <p:sldId id="873" r:id="rId26"/>
    <p:sldId id="874" r:id="rId27"/>
    <p:sldId id="869" r:id="rId28"/>
    <p:sldId id="868" r:id="rId29"/>
    <p:sldId id="833" r:id="rId30"/>
    <p:sldId id="843" r:id="rId31"/>
    <p:sldId id="845" r:id="rId32"/>
    <p:sldId id="840" r:id="rId33"/>
    <p:sldId id="854" r:id="rId34"/>
    <p:sldId id="841" r:id="rId35"/>
    <p:sldId id="835" r:id="rId36"/>
    <p:sldId id="836" r:id="rId37"/>
  </p:sldIdLst>
  <p:sldSz cx="9144000" cy="6858000" type="screen4x3"/>
  <p:notesSz cx="6858000" cy="9667875"/>
  <p:defaultTextStyle>
    <a:defPPr>
      <a:defRPr lang="en-US"/>
    </a:defPPr>
    <a:lvl1pPr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8">
          <p15:clr>
            <a:srgbClr val="A4A3A4"/>
          </p15:clr>
        </p15:guide>
        <p15:guide id="2" pos="3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10026"/>
    <a:srgbClr val="02424E"/>
    <a:srgbClr val="214243"/>
    <a:srgbClr val="2C382D"/>
    <a:srgbClr val="79857D"/>
    <a:srgbClr val="B39A95"/>
    <a:srgbClr val="677F8A"/>
    <a:srgbClr val="8C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9269" autoAdjust="0"/>
  </p:normalViewPr>
  <p:slideViewPr>
    <p:cSldViewPr snapToGrid="0" showGuides="1">
      <p:cViewPr varScale="1">
        <p:scale>
          <a:sx n="90" d="100"/>
          <a:sy n="90" d="100"/>
        </p:scale>
        <p:origin x="-102" y="-108"/>
      </p:cViewPr>
      <p:guideLst>
        <p:guide orient="horz" pos="688"/>
        <p:guide pos="3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1188" y="-78"/>
      </p:cViewPr>
      <p:guideLst>
        <p:guide orient="horz" pos="3045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C4E91F3D-DC4F-4A08-999B-A8368256E3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628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 smtClean="0"/>
              <a:t>Mintaszöveg szerkesztése</a:t>
            </a:r>
          </a:p>
          <a:p>
            <a:pPr lvl="1"/>
            <a:r>
              <a:rPr lang="en-US" altLang="hu-HU" noProof="0" smtClean="0"/>
              <a:t>Második szint</a:t>
            </a:r>
          </a:p>
          <a:p>
            <a:pPr lvl="2"/>
            <a:r>
              <a:rPr lang="en-US" altLang="hu-HU" noProof="0" smtClean="0"/>
              <a:t>Harmadik szint</a:t>
            </a:r>
          </a:p>
          <a:p>
            <a:pPr lvl="3"/>
            <a:r>
              <a:rPr lang="en-US" altLang="hu-HU" noProof="0" smtClean="0"/>
              <a:t>Negyedik szint</a:t>
            </a:r>
          </a:p>
          <a:p>
            <a:pPr lvl="4"/>
            <a:r>
              <a:rPr lang="en-US" altLang="hu-HU" noProof="0" smtClean="0"/>
              <a:t>Ötödik szint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DF543548-72CE-4B0A-B0F2-D8EE832BC74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6102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F50EE-9DFE-4804-A278-D1C71962E180}" type="slidenum">
              <a:rPr lang="en-US" altLang="hu-HU">
                <a:latin typeface="Times New Roman" panose="02020603050405020304" pitchFamily="18" charset="0"/>
              </a:rPr>
              <a:pPr/>
              <a:t>1</a:t>
            </a:fld>
            <a:endParaRPr lang="en-US" altLang="hu-HU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4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r:id="rId3" imgW="14289495" imgH="10717121" progId="">
                  <p:embed/>
                </p:oleObj>
              </mc:Choice>
              <mc:Fallback>
                <p:oleObj r:id="rId3" imgW="14289495" imgH="10717121" progId="">
                  <p:embed/>
                  <p:pic>
                    <p:nvPicPr>
                      <p:cNvPr id="307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431800" y="0"/>
            <a:ext cx="12668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6" name="AutoShape 33" descr="felvez"/>
          <p:cNvSpPr>
            <a:spLocks noChangeAspect="1" noChangeArrowheads="1"/>
          </p:cNvSpPr>
          <p:nvPr userDrawn="1"/>
        </p:nvSpPr>
        <p:spPr bwMode="auto">
          <a:xfrm>
            <a:off x="220663" y="2211388"/>
            <a:ext cx="1652587" cy="1249362"/>
          </a:xfrm>
          <a:prstGeom prst="roundRect">
            <a:avLst>
              <a:gd name="adj" fmla="val 11023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7" name="AutoShape 44"/>
          <p:cNvSpPr>
            <a:spLocks noChangeArrowheads="1"/>
          </p:cNvSpPr>
          <p:nvPr userDrawn="1"/>
        </p:nvSpPr>
        <p:spPr bwMode="auto">
          <a:xfrm>
            <a:off x="233363" y="4795838"/>
            <a:ext cx="7742237" cy="739775"/>
          </a:xfrm>
          <a:prstGeom prst="roundRect">
            <a:avLst>
              <a:gd name="adj" fmla="val 16667"/>
            </a:avLst>
          </a:prstGeom>
          <a:solidFill>
            <a:srgbClr val="BF72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8" name="AutoShape 34" descr="logith-1-szim"/>
          <p:cNvSpPr>
            <a:spLocks noChangeAspect="1" noChangeArrowheads="1"/>
          </p:cNvSpPr>
          <p:nvPr userDrawn="1"/>
        </p:nvSpPr>
        <p:spPr bwMode="auto">
          <a:xfrm>
            <a:off x="6313488" y="4552950"/>
            <a:ext cx="1273175" cy="1247775"/>
          </a:xfrm>
          <a:prstGeom prst="roundRect">
            <a:avLst>
              <a:gd name="adj" fmla="val 11023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9" name="AutoShape 35" descr="mg-lab-1"/>
          <p:cNvSpPr>
            <a:spLocks noChangeAspect="1" noChangeArrowheads="1"/>
          </p:cNvSpPr>
          <p:nvPr userDrawn="1"/>
        </p:nvSpPr>
        <p:spPr bwMode="auto">
          <a:xfrm>
            <a:off x="4111625" y="4554538"/>
            <a:ext cx="1647825" cy="1244600"/>
          </a:xfrm>
          <a:prstGeom prst="roundRect">
            <a:avLst>
              <a:gd name="adj" fmla="val 11023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0" name="AutoShape 36" descr="logith-2-LC"/>
          <p:cNvSpPr>
            <a:spLocks noChangeAspect="1" noChangeArrowheads="1"/>
          </p:cNvSpPr>
          <p:nvPr userDrawn="1"/>
        </p:nvSpPr>
        <p:spPr bwMode="auto">
          <a:xfrm>
            <a:off x="2278063" y="4551363"/>
            <a:ext cx="1255712" cy="1250950"/>
          </a:xfrm>
          <a:prstGeom prst="roundRect">
            <a:avLst>
              <a:gd name="adj" fmla="val 11023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1" name="AutoShape 57" descr="ericsson-lab"/>
          <p:cNvSpPr>
            <a:spLocks noChangeAspect="1" noChangeArrowheads="1"/>
          </p:cNvSpPr>
          <p:nvPr userDrawn="1"/>
        </p:nvSpPr>
        <p:spPr bwMode="auto">
          <a:xfrm>
            <a:off x="234950" y="4551363"/>
            <a:ext cx="1652588" cy="1249362"/>
          </a:xfrm>
          <a:prstGeom prst="roundRect">
            <a:avLst>
              <a:gd name="adj" fmla="val 11023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grpSp>
        <p:nvGrpSpPr>
          <p:cNvPr id="12" name="Group 73"/>
          <p:cNvGrpSpPr>
            <a:grpSpLocks/>
          </p:cNvGrpSpPr>
          <p:nvPr userDrawn="1"/>
        </p:nvGrpSpPr>
        <p:grpSpPr bwMode="auto">
          <a:xfrm>
            <a:off x="0" y="234950"/>
            <a:ext cx="9144000" cy="1682750"/>
            <a:chOff x="0" y="148"/>
            <a:chExt cx="5760" cy="1060"/>
          </a:xfrm>
        </p:grpSpPr>
        <p:sp>
          <p:nvSpPr>
            <p:cNvPr id="13" name="Rectangle 21"/>
            <p:cNvSpPr>
              <a:spLocks noChangeArrowheads="1"/>
            </p:cNvSpPr>
            <p:nvPr userDrawn="1"/>
          </p:nvSpPr>
          <p:spPr bwMode="auto">
            <a:xfrm>
              <a:off x="0" y="279"/>
              <a:ext cx="5760" cy="798"/>
            </a:xfrm>
            <a:prstGeom prst="rect">
              <a:avLst/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  <p:sp>
          <p:nvSpPr>
            <p:cNvPr id="14" name="Text Box 27"/>
            <p:cNvSpPr txBox="1">
              <a:spLocks noChangeArrowheads="1"/>
            </p:cNvSpPr>
            <p:nvPr userDrawn="1"/>
          </p:nvSpPr>
          <p:spPr bwMode="auto">
            <a:xfrm>
              <a:off x="3633" y="404"/>
              <a:ext cx="2044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hu-HU" altLang="hu-HU" sz="2200" smtClean="0">
                  <a:solidFill>
                    <a:schemeClr val="bg1"/>
                  </a:solidFill>
                </a:rPr>
                <a:t>Budapest </a:t>
              </a:r>
              <a:r>
                <a:rPr lang="en-US" altLang="hu-HU" sz="2200" smtClean="0">
                  <a:solidFill>
                    <a:schemeClr val="bg1"/>
                  </a:solidFill>
                </a:rPr>
                <a:t>M</a:t>
              </a:r>
              <a:r>
                <a:rPr lang="hu-HU" altLang="hu-HU" sz="2200" smtClean="0">
                  <a:solidFill>
                    <a:schemeClr val="bg1"/>
                  </a:solidFill>
                </a:rPr>
                <a:t>űszaki és Gazdaságtudományi Egyetem</a:t>
              </a:r>
            </a:p>
          </p:txBody>
        </p:sp>
        <p:graphicFrame>
          <p:nvGraphicFramePr>
            <p:cNvPr id="15" name="Object 42"/>
            <p:cNvGraphicFramePr>
              <a:graphicFrameLocks noChangeAspect="1"/>
            </p:cNvGraphicFramePr>
            <p:nvPr userDrawn="1"/>
          </p:nvGraphicFramePr>
          <p:xfrm>
            <a:off x="1374" y="393"/>
            <a:ext cx="2042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7" name="Photo Editor Photo" r:id="rId10" imgW="22290432" imgH="5951736" progId="MSPhotoEd.3">
                    <p:embed/>
                  </p:oleObj>
                </mc:Choice>
                <mc:Fallback>
                  <p:oleObj name="Photo Editor Photo" r:id="rId10" imgW="22290432" imgH="5951736" progId="MSPhotoEd.3">
                    <p:embed/>
                    <p:pic>
                      <p:nvPicPr>
                        <p:cNvPr id="309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4" y="393"/>
                          <a:ext cx="2042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26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142" y="148"/>
              <a:ext cx="1060" cy="1060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</p:grpSp>
      <p:sp>
        <p:nvSpPr>
          <p:cNvPr id="17" name="AutoShape 28"/>
          <p:cNvSpPr>
            <a:spLocks noChangeArrowheads="1"/>
          </p:cNvSpPr>
          <p:nvPr userDrawn="1"/>
        </p:nvSpPr>
        <p:spPr bwMode="auto">
          <a:xfrm>
            <a:off x="-225425" y="3830638"/>
            <a:ext cx="8445500" cy="315912"/>
          </a:xfrm>
          <a:prstGeom prst="roundRect">
            <a:avLst>
              <a:gd name="adj" fmla="val 27648"/>
            </a:avLst>
          </a:prstGeom>
          <a:solidFill>
            <a:srgbClr val="677F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8" name="AutoShape 55"/>
          <p:cNvSpPr>
            <a:spLocks noChangeArrowheads="1"/>
          </p:cNvSpPr>
          <p:nvPr userDrawn="1"/>
        </p:nvSpPr>
        <p:spPr bwMode="auto">
          <a:xfrm>
            <a:off x="2114550" y="3656013"/>
            <a:ext cx="5802313" cy="665162"/>
          </a:xfrm>
          <a:prstGeom prst="roundRect">
            <a:avLst>
              <a:gd name="adj" fmla="val 16667"/>
            </a:avLst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9" name="Rectangle 40"/>
          <p:cNvSpPr>
            <a:spLocks noChangeArrowheads="1"/>
          </p:cNvSpPr>
          <p:nvPr userDrawn="1"/>
        </p:nvSpPr>
        <p:spPr bwMode="auto">
          <a:xfrm>
            <a:off x="431800" y="3829050"/>
            <a:ext cx="1266825" cy="320675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21" name="AutoShape 70"/>
          <p:cNvSpPr>
            <a:spLocks noChangeArrowheads="1"/>
          </p:cNvSpPr>
          <p:nvPr userDrawn="1"/>
        </p:nvSpPr>
        <p:spPr bwMode="auto">
          <a:xfrm>
            <a:off x="-153988" y="6434138"/>
            <a:ext cx="2073276" cy="277812"/>
          </a:xfrm>
          <a:prstGeom prst="roundRect">
            <a:avLst>
              <a:gd name="adj" fmla="val 27648"/>
            </a:avLst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22" name="Text Box 71"/>
          <p:cNvSpPr txBox="1">
            <a:spLocks noChangeArrowheads="1"/>
          </p:cNvSpPr>
          <p:nvPr userDrawn="1"/>
        </p:nvSpPr>
        <p:spPr bwMode="auto">
          <a:xfrm>
            <a:off x="446088" y="6423025"/>
            <a:ext cx="12668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hu-HU" sz="1600" b="1" smtClean="0">
                <a:solidFill>
                  <a:schemeClr val="bg1"/>
                </a:solidFill>
              </a:rPr>
              <a:t>eet</a:t>
            </a:r>
            <a:r>
              <a:rPr lang="hu-HU" altLang="hu-HU" sz="1600" b="1" smtClean="0">
                <a:solidFill>
                  <a:schemeClr val="bg1"/>
                </a:solidFill>
              </a:rPr>
              <a:t>.bme.hu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129756"/>
            <a:ext cx="6462713" cy="661988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02424E"/>
                </a:solidFill>
              </a:defRPr>
            </a:lvl1pPr>
          </a:lstStyle>
          <a:p>
            <a:pPr lvl="0"/>
            <a:r>
              <a:rPr lang="hu-HU" altLang="hu-HU" noProof="0" smtClean="0"/>
              <a:t>Click to edit Master subtitle style</a:t>
            </a:r>
          </a:p>
        </p:txBody>
      </p:sp>
      <p:sp>
        <p:nvSpPr>
          <p:cNvPr id="881720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2152650" y="2079625"/>
            <a:ext cx="6315075" cy="5984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66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03CAD-8130-4406-AC40-BEC05BFC9CA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63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5300" y="12700"/>
            <a:ext cx="2138363" cy="6127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25450" y="12700"/>
            <a:ext cx="6267450" cy="6127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38A78-8C6C-4A80-89B1-18FC3FD14003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803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6" name="AutoShape 28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7" name="Text Box 38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2010.</a:t>
            </a:r>
            <a:endParaRPr lang="en-US" altLang="hu-HU" sz="900" smtClean="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9" name="AutoShape 40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  <p:sp>
          <p:nvSpPr>
            <p:cNvPr id="10" name="Text Box 41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 smtClean="0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11" name="AutoShape 42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</p:grpSp>
      <p:sp>
        <p:nvSpPr>
          <p:cNvPr id="982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3975100"/>
            <a:ext cx="6462713" cy="661988"/>
          </a:xfrm>
        </p:spPr>
        <p:txBody>
          <a:bodyPr/>
          <a:lstStyle>
            <a:lvl1pPr marL="0" indent="0">
              <a:buFont typeface="Arial" charset="0"/>
              <a:buNone/>
              <a:defRPr sz="3200">
                <a:solidFill>
                  <a:srgbClr val="02424E"/>
                </a:solidFill>
              </a:defRPr>
            </a:lvl1pPr>
          </a:lstStyle>
          <a:p>
            <a:pPr lvl="0"/>
            <a:r>
              <a:rPr lang="hu-HU" altLang="hu-HU" noProof="0" smtClean="0"/>
              <a:t>Click to edit Master subtitle style</a:t>
            </a:r>
          </a:p>
        </p:txBody>
      </p:sp>
      <p:sp>
        <p:nvSpPr>
          <p:cNvPr id="982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8350" y="2079625"/>
            <a:ext cx="7699375" cy="59848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u-HU" altLang="hu-HU" noProof="0" smtClean="0"/>
              <a:t>Click to edit Master title style</a:t>
            </a:r>
          </a:p>
        </p:txBody>
      </p:sp>
      <p:sp>
        <p:nvSpPr>
          <p:cNvPr id="12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1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F69A-2EDF-47DE-9DAF-C49F4E4AD4DF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25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66F47-7A67-4FC0-A3B4-0D9479D9CF4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833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E0902-B85D-4BF4-9425-99D6ECD5D58E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90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5450" y="768350"/>
            <a:ext cx="4202113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9963" y="768350"/>
            <a:ext cx="42037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34E1-4EEF-4F35-96DD-6D53BA1A482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55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8F33-190F-493A-8E40-CEC053B57140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093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3DA0-2BEA-43B1-90DA-B82E551EDEA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980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5FB3B-0C38-40D6-BD55-78AB1A3547A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875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24B8-BF65-4EE8-9C23-464CE7D866D6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89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D8FA8-8961-4CE5-86A8-1F1DAD446774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764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19253-952D-4FA4-8894-A6905DA6627D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748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0A8DB-9C2B-4286-890A-186172C3187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17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5300" y="12700"/>
            <a:ext cx="2138363" cy="6127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25450" y="12700"/>
            <a:ext cx="6267450" cy="6127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EEEE9-310D-4A3F-82F9-B170FF10758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47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20AA-837B-4FCD-990A-7E07535701EC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8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5450" y="768350"/>
            <a:ext cx="4202113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9963" y="768350"/>
            <a:ext cx="42037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9A11-A7A3-4D58-9443-F368CCD19847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30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8AA96-3D34-4A56-801C-31765DCF92C1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56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39717-AE44-41E6-82B9-273DECF42087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96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DE757-2307-4B5D-90E4-672956FA1B31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2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F8D12-12C0-4026-BDEF-A49F97EDF0B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650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E503F-16F0-4F87-A7D0-DB0C5F5CE910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66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2700"/>
            <a:ext cx="85121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768350"/>
            <a:ext cx="855821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6088" y="6450013"/>
            <a:ext cx="11890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76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329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1032" name="AutoShape 16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47617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fld id="{D5D85F5C-B983-43AA-872C-223D928D3C2F}" type="slidenum">
              <a:rPr lang="en-US" altLang="hu-HU"/>
              <a:pPr/>
              <a:t>‹#›</a:t>
            </a:fld>
            <a:endParaRPr lang="hu-HU" altLang="hu-HU"/>
          </a:p>
        </p:txBody>
      </p:sp>
      <p:grpSp>
        <p:nvGrpSpPr>
          <p:cNvPr id="1034" name="Group 52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1036" name="AutoShape 43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  <p:sp>
          <p:nvSpPr>
            <p:cNvPr id="1037" name="Text Box 46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 smtClean="0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1038" name="AutoShape 49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3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</p:grpSp>
      <p:sp>
        <p:nvSpPr>
          <p:cNvPr id="1035" name="Text Box 51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 dirty="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 dirty="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2018.</a:t>
            </a:r>
            <a:endParaRPr lang="en-US" altLang="hu-HU" sz="900" dirty="0" smtClean="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Arial" panose="020B0604020202020204" pitchFamily="34" charset="0"/>
        <a:buChar char="►"/>
        <a:defRPr sz="2400">
          <a:solidFill>
            <a:srgbClr val="0000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Wingdings" panose="05000000000000000000" pitchFamily="2" charset="2"/>
        <a:buChar char="§"/>
        <a:defRPr sz="2000">
          <a:solidFill>
            <a:srgbClr val="00004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•"/>
        <a:defRPr>
          <a:solidFill>
            <a:srgbClr val="00004F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–"/>
        <a:defRPr sz="1600">
          <a:solidFill>
            <a:srgbClr val="00004F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2700"/>
            <a:ext cx="85121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768350"/>
            <a:ext cx="855821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980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6088" y="6450013"/>
            <a:ext cx="11890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980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329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2055" name="Rectangle 8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2056" name="AutoShape 9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9810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fld id="{B7C183BD-29BC-4013-BD72-A40F76110E62}" type="slidenum">
              <a:rPr lang="en-US" altLang="hu-HU"/>
              <a:pPr/>
              <a:t>‹#›</a:t>
            </a:fld>
            <a:endParaRPr lang="hu-HU" altLang="hu-HU"/>
          </a:p>
        </p:txBody>
      </p:sp>
      <p:sp>
        <p:nvSpPr>
          <p:cNvPr id="2058" name="Text Box 19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 smtClean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2010.</a:t>
            </a:r>
            <a:endParaRPr lang="en-US" altLang="hu-HU" sz="900" smtClean="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059" name="Group 20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2060" name="AutoShape 21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  <p:sp>
          <p:nvSpPr>
            <p:cNvPr id="2061" name="Text Box 22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 smtClean="0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2062" name="AutoShape 23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3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Arial" panose="020B0604020202020204" pitchFamily="34" charset="0"/>
        <a:buChar char="►"/>
        <a:defRPr sz="2400">
          <a:solidFill>
            <a:srgbClr val="4F27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Wingdings" panose="05000000000000000000" pitchFamily="2" charset="2"/>
        <a:buChar char="§"/>
        <a:defRPr sz="2000">
          <a:solidFill>
            <a:srgbClr val="4F278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•"/>
        <a:defRPr>
          <a:solidFill>
            <a:srgbClr val="4F278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–"/>
        <a:defRPr sz="1600">
          <a:solidFill>
            <a:srgbClr val="4F27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2115367" y="2946077"/>
            <a:ext cx="5804671" cy="1440000"/>
          </a:xfrm>
          <a:prstGeom prst="roundRect">
            <a:avLst>
              <a:gd name="adj" fmla="val 10146"/>
            </a:avLst>
          </a:prstGeom>
          <a:solidFill>
            <a:srgbClr val="02424E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12964" y="2293312"/>
            <a:ext cx="5807074" cy="1184088"/>
          </a:xfrm>
          <a:solidFill>
            <a:srgbClr val="02424E"/>
          </a:solidFill>
        </p:spPr>
        <p:txBody>
          <a:bodyPr tIns="0" bIns="0"/>
          <a:lstStyle/>
          <a:p>
            <a:pPr algn="ctr"/>
            <a:r>
              <a:rPr lang="hu-HU" altLang="hu-HU" sz="4000" dirty="0" smtClean="0">
                <a:solidFill>
                  <a:srgbClr val="FFFF00"/>
                </a:solidFill>
              </a:rPr>
              <a:t/>
            </a:r>
            <a:br>
              <a:rPr lang="hu-HU" altLang="hu-HU" sz="4000" dirty="0" smtClean="0">
                <a:solidFill>
                  <a:srgbClr val="FFFF00"/>
                </a:solidFill>
              </a:rPr>
            </a:br>
            <a:r>
              <a:rPr lang="en-US" altLang="hu-HU" sz="4000" dirty="0" smtClean="0">
                <a:solidFill>
                  <a:srgbClr val="FFFF00"/>
                </a:solidFill>
              </a:rPr>
              <a:t>T</a:t>
            </a:r>
            <a:r>
              <a:rPr lang="hu-HU" altLang="hu-HU" sz="4000" dirty="0" err="1" smtClean="0">
                <a:solidFill>
                  <a:srgbClr val="FFFF00"/>
                </a:solidFill>
              </a:rPr>
              <a:t>RANZisz</a:t>
            </a:r>
            <a:r>
              <a:rPr lang="en-US" altLang="hu-HU" sz="4000" dirty="0" smtClean="0">
                <a:solidFill>
                  <a:srgbClr val="FFFF00"/>
                </a:solidFill>
              </a:rPr>
              <a:t>tor</a:t>
            </a:r>
            <a:r>
              <a:rPr lang="hu-HU" altLang="hu-HU" sz="4000" dirty="0" smtClean="0">
                <a:solidFill>
                  <a:srgbClr val="FFFF00"/>
                </a:solidFill>
              </a:rPr>
              <a:t>i</a:t>
            </a:r>
            <a:r>
              <a:rPr lang="en-US" altLang="hu-HU" sz="4000" dirty="0" smtClean="0">
                <a:solidFill>
                  <a:schemeClr val="bg1"/>
                </a:solidFill>
              </a:rPr>
              <a:t>:</a:t>
            </a:r>
            <a:r>
              <a:rPr lang="hu-HU" altLang="hu-HU" sz="4000" dirty="0" smtClean="0">
                <a:solidFill>
                  <a:schemeClr val="bg1"/>
                </a:solidFill>
              </a:rPr>
              <a:t> a tárgy névadó előadása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97085" y="6136481"/>
            <a:ext cx="1905498" cy="338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1800" dirty="0" smtClean="0"/>
              <a:t>Dr. Mizsei János</a:t>
            </a: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2171700" y="6015038"/>
            <a:ext cx="64627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hu-HU" sz="1800">
                <a:solidFill>
                  <a:srgbClr val="02424E"/>
                </a:solidFill>
              </a:rPr>
              <a:t>www.eet.bme.hu</a:t>
            </a:r>
            <a:endParaRPr lang="hu-HU" altLang="hu-HU" sz="1800">
              <a:solidFill>
                <a:srgbClr val="0242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59BC30E-2794-4C6C-951C-43386A40544B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7173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7174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1" y="886278"/>
            <a:ext cx="170497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62149" y="334963"/>
            <a:ext cx="778893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Részletesen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3176139" y="1060241"/>
            <a:ext cx="37687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+mn-lt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hu-HU" sz="2000" kern="0" dirty="0" smtClean="0">
                <a:latin typeface="Arial" charset="0"/>
              </a:rPr>
              <a:t>Tűs (</a:t>
            </a:r>
            <a:r>
              <a:rPr lang="hu-HU" sz="2000" kern="0" dirty="0" err="1" smtClean="0">
                <a:latin typeface="Arial" charset="0"/>
              </a:rPr>
              <a:t>point</a:t>
            </a:r>
            <a:r>
              <a:rPr lang="hu-HU" sz="2000" kern="0" dirty="0" smtClean="0">
                <a:latin typeface="Arial" charset="0"/>
              </a:rPr>
              <a:t> </a:t>
            </a:r>
            <a:r>
              <a:rPr lang="hu-HU" sz="2000" kern="0" dirty="0" err="1" smtClean="0">
                <a:latin typeface="Arial" charset="0"/>
              </a:rPr>
              <a:t>contact</a:t>
            </a:r>
            <a:r>
              <a:rPr lang="hu-HU" sz="2000" kern="0" dirty="0" smtClean="0">
                <a:latin typeface="Arial" charset="0"/>
              </a:rPr>
              <a:t>), „ősanya”</a:t>
            </a:r>
          </a:p>
          <a:p>
            <a:pPr lvl="1" eaLnBrk="1" hangingPunct="1">
              <a:buFont typeface="Arial" charset="0"/>
              <a:buNone/>
            </a:pPr>
            <a:endParaRPr lang="hu-HU" sz="1700" kern="0" dirty="0" smtClean="0"/>
          </a:p>
          <a:p>
            <a:pPr marL="0" indent="0" eaLnBrk="1" hangingPunct="1">
              <a:buFont typeface="Arial" charset="0"/>
              <a:buNone/>
            </a:pPr>
            <a:endParaRPr lang="hu-HU" sz="2000" kern="0" baseline="30000" dirty="0" smtClean="0"/>
          </a:p>
        </p:txBody>
      </p:sp>
      <p:pic>
        <p:nvPicPr>
          <p:cNvPr id="22" name="Picture 2" descr="Bardeen, Brattain &amp; Shockley Invent the Point-Contact Transistor : History  of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3177031"/>
            <a:ext cx="3054558" cy="30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Transistor Museum Photo Gallery Bell Labs Type A First Point Contact  Transis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15" y="1492041"/>
            <a:ext cx="35141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11</a:t>
            </a:fld>
            <a:endParaRPr lang="hu-HU" altLang="hu-HU"/>
          </a:p>
        </p:txBody>
      </p:sp>
      <p:pic>
        <p:nvPicPr>
          <p:cNvPr id="54274" name="Picture 2" descr="https://lh3.googleusercontent.com/Sb3vJ5BsQKeChMljIvzwU7jUYaaU9I8q08tFxMQFuJkqTh3eqXi-NChzHxh3P_1Q0nfoYmPG2dl91y6Oox3a34zvzb0mZAAZbmaUlIdB3EZHruir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0" y="196000"/>
            <a:ext cx="4206060" cy="61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5486401" y="2569512"/>
            <a:ext cx="3390900" cy="33908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486402" y="404949"/>
            <a:ext cx="339089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Nemcsak katalógust tudtak csinálni!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54276" name="Picture 4" descr="https://lh4.googleusercontent.com/gvBXmq09AN8m-hQwqqWROJ8ZSjxYilfVjjBIbFd5zWF6SqFvbvjDP6BngwVKZ-xv7MA3tfFtKTdmk-XUvLdNruEAL4aZ-Ipjpy8IknXQEQomCUdV=w1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97" y="1402868"/>
            <a:ext cx="3063507" cy="6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482737" y="2165623"/>
            <a:ext cx="181573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1948-53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477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12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6299"/>
            <a:ext cx="7062787" cy="529462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96990" y="217405"/>
            <a:ext cx="384880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Rétegtranzisztor</a:t>
            </a:r>
            <a:endParaRPr lang="hu-HU" sz="3200" dirty="0">
              <a:solidFill>
                <a:srgbClr val="C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69" y="217405"/>
            <a:ext cx="4486508" cy="44286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39" y="876299"/>
            <a:ext cx="4459469" cy="58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13</a:t>
            </a:fld>
            <a:endParaRPr lang="hu-HU" alt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96990" y="217405"/>
            <a:ext cx="496778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Rétegtranzisztor, „húzott”</a:t>
            </a:r>
            <a:endParaRPr lang="hu-HU" sz="3200" dirty="0">
              <a:solidFill>
                <a:srgbClr val="C00000"/>
              </a:solidFill>
            </a:endParaRPr>
          </a:p>
        </p:txBody>
      </p:sp>
      <p:pic>
        <p:nvPicPr>
          <p:cNvPr id="56322" name="Picture 2" descr="https://lh5.googleusercontent.com/CplCE5Ur3H5domu1PrJQWnue0gPk36Tivgz1b1pdZUASb2htCQHKdvagQYeq-SvNXSyT-vWMb25viDAXYLA04Y4b2l55ouslfRYLv7xDjxO4xp2P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7" y="2377440"/>
            <a:ext cx="2286501" cy="19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2" y="1245422"/>
            <a:ext cx="3455806" cy="3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14</a:t>
            </a:fld>
            <a:endParaRPr lang="hu-HU" altLang="hu-HU"/>
          </a:p>
        </p:txBody>
      </p:sp>
      <p:pic>
        <p:nvPicPr>
          <p:cNvPr id="57346" name="Picture 2" descr="https://lh6.googleusercontent.com/7hD2yjRBXCFq3J5os6a8_TW3dpjHL9fafOokhDEPjpf10SgEojle_4wuHT_uT3n4Nmuejjc8Gy6vKhpWrS0EBcUbWI2teTAdpZaH8FziSCdfAmsS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1194535"/>
            <a:ext cx="8179150" cy="18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65650" y="273714"/>
            <a:ext cx="5391412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Rétegtranzisztor, ötvözött</a:t>
            </a:r>
            <a:endParaRPr lang="hu-HU" sz="3600" dirty="0">
              <a:solidFill>
                <a:srgbClr val="C00000"/>
              </a:solidFill>
            </a:endParaRPr>
          </a:p>
        </p:txBody>
      </p:sp>
      <p:pic>
        <p:nvPicPr>
          <p:cNvPr id="57348" name="Picture 4" descr="https://ars.els-cdn.com/content/image/1-s2.0-S0254058414004957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57" y="3214825"/>
            <a:ext cx="4537075" cy="33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348549" y="5003074"/>
            <a:ext cx="235289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Tudományos háttér: állapotdiagram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478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15</a:t>
            </a:fld>
            <a:endParaRPr lang="hu-HU" altLang="hu-HU"/>
          </a:p>
        </p:txBody>
      </p:sp>
      <p:pic>
        <p:nvPicPr>
          <p:cNvPr id="54276" name="Picture 4" descr="A készülék és a jelölés egy bipoláris tranzisztor, az otthon, a csalá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" y="767443"/>
            <a:ext cx="8270518" cy="53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16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04949"/>
            <a:ext cx="7481729" cy="54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17</a:t>
            </a:fld>
            <a:endParaRPr lang="hu-HU" alt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4" y="679269"/>
            <a:ext cx="8367288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18</a:t>
            </a:fld>
            <a:endParaRPr lang="hu-HU" alt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0" y="470263"/>
            <a:ext cx="8348764" cy="560396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445912" y="743978"/>
            <a:ext cx="4431387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Tudományos háttér: </a:t>
            </a:r>
            <a:r>
              <a:rPr lang="hu-HU" dirty="0" smtClean="0"/>
              <a:t>a diffúzió elmélete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64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19</a:t>
            </a:fld>
            <a:endParaRPr lang="hu-HU" altLang="hu-HU"/>
          </a:p>
        </p:txBody>
      </p:sp>
      <p:pic>
        <p:nvPicPr>
          <p:cNvPr id="58370" name="Picture 2" descr="Structure Npn Epitaxial Planar Bipolar Transistor Stock Vector (Royalty  Free) 1666394536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0" y="1714789"/>
            <a:ext cx="4961573" cy="45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2777" y="444137"/>
            <a:ext cx="530352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Az </a:t>
            </a:r>
            <a:r>
              <a:rPr lang="hu-HU" sz="2400" dirty="0" err="1" smtClean="0">
                <a:solidFill>
                  <a:srgbClr val="C00000"/>
                </a:solidFill>
              </a:rPr>
              <a:t>epitaxiális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planár</a:t>
            </a:r>
            <a:r>
              <a:rPr lang="hu-HU" sz="2400" dirty="0" smtClean="0">
                <a:solidFill>
                  <a:srgbClr val="C00000"/>
                </a:solidFill>
              </a:rPr>
              <a:t> tranzisztor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10342" y="1069840"/>
            <a:ext cx="3487783" cy="394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</a:t>
            </a:r>
            <a:r>
              <a:rPr lang="hu-HU" dirty="0" smtClean="0"/>
              <a:t>ömeggyártható , több </a:t>
            </a:r>
            <a:r>
              <a:rPr lang="hu-HU" smtClean="0"/>
              <a:t>száz db/szelet -&gt; </a:t>
            </a:r>
            <a:r>
              <a:rPr lang="hu-HU" dirty="0" smtClean="0"/>
              <a:t>olcsó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</a:t>
            </a:r>
            <a:r>
              <a:rPr lang="hu-HU" dirty="0" smtClean="0"/>
              <a:t>agyon egyformák (főleg az azonos szeletről származók)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</a:t>
            </a:r>
            <a:r>
              <a:rPr lang="hu-HU" dirty="0" smtClean="0"/>
              <a:t>agyon jó paraméterek (</a:t>
            </a:r>
            <a:r>
              <a:rPr lang="hu-HU" dirty="0" err="1" smtClean="0"/>
              <a:t>v.ö</a:t>
            </a:r>
            <a:r>
              <a:rPr lang="hu-HU" dirty="0" smtClean="0"/>
              <a:t>. </a:t>
            </a:r>
            <a:r>
              <a:rPr lang="hu-HU" dirty="0"/>
              <a:t>ö</a:t>
            </a:r>
            <a:r>
              <a:rPr lang="hu-HU" dirty="0" smtClean="0"/>
              <a:t>tvözött germánium </a:t>
            </a:r>
            <a:r>
              <a:rPr lang="hu-HU" dirty="0" err="1" smtClean="0"/>
              <a:t>tr</a:t>
            </a:r>
            <a:r>
              <a:rPr lang="hu-HU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 technológia szinte kínálja az integrálást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mi szinte azonnal be is következik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18" y="3171696"/>
            <a:ext cx="1636282" cy="15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6296297" y="992975"/>
            <a:ext cx="1850385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Tudományos háttér: </a:t>
            </a:r>
            <a:r>
              <a:rPr lang="hu-HU" dirty="0" smtClean="0"/>
              <a:t>a diffúzió elmélete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5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CC7EBB5-DDE8-4A75-BE09-2298F45016E6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6148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6149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2775" y="1171575"/>
            <a:ext cx="8261350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800" b="1" kern="0" dirty="0">
                <a:solidFill>
                  <a:srgbClr val="910026"/>
                </a:solidFill>
                <a:latin typeface="Arial"/>
              </a:rPr>
              <a:t>Elektronikus Eszközök </a:t>
            </a:r>
            <a:r>
              <a:rPr lang="hu-HU" altLang="hu-HU" sz="2800" b="1" kern="0" dirty="0" smtClean="0">
                <a:solidFill>
                  <a:srgbClr val="910026"/>
                </a:solidFill>
                <a:latin typeface="Arial"/>
              </a:rPr>
              <a:t>Tanszéke</a:t>
            </a:r>
            <a:endParaRPr lang="hu-HU" sz="2800" dirty="0"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2775" y="3592513"/>
            <a:ext cx="7170738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800" b="1" kern="0" dirty="0">
                <a:solidFill>
                  <a:srgbClr val="910026"/>
                </a:solidFill>
                <a:latin typeface="Arial"/>
              </a:rPr>
              <a:t>Tranzisztor (</a:t>
            </a:r>
            <a:r>
              <a:rPr lang="hu-HU" altLang="hu-HU" sz="2800" b="1" kern="0" dirty="0" smtClean="0">
                <a:solidFill>
                  <a:srgbClr val="910026"/>
                </a:solidFill>
                <a:latin typeface="Arial"/>
              </a:rPr>
              <a:t>bipoláris</a:t>
            </a:r>
            <a:r>
              <a:rPr lang="hu-HU" altLang="hu-HU" sz="2800" b="1" kern="0" dirty="0">
                <a:solidFill>
                  <a:srgbClr val="910026"/>
                </a:solidFill>
                <a:latin typeface="Arial"/>
              </a:rPr>
              <a:t>)</a:t>
            </a:r>
            <a:endParaRPr lang="hu-HU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95413" y="1887538"/>
            <a:ext cx="6599237" cy="93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Arial" charset="0"/>
              </a:rPr>
              <a:t>Előzményei (elkötelezett kutatók és ipari vezetők):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Egyesült Izzó kutatólaboratóriuma,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ME </a:t>
            </a:r>
            <a:r>
              <a:rPr lang="hu-HU" dirty="0" err="1">
                <a:latin typeface="Arial" charset="0"/>
              </a:rPr>
              <a:t>Vezetéknélküli</a:t>
            </a:r>
            <a:r>
              <a:rPr lang="hu-HU" dirty="0">
                <a:latin typeface="Arial" charset="0"/>
              </a:rPr>
              <a:t> </a:t>
            </a:r>
            <a:r>
              <a:rPr lang="hu-HU" dirty="0" err="1">
                <a:latin typeface="Arial" charset="0"/>
              </a:rPr>
              <a:t>Hiradástechnikai</a:t>
            </a:r>
            <a:r>
              <a:rPr lang="hu-HU" dirty="0">
                <a:latin typeface="Arial" charset="0"/>
              </a:rPr>
              <a:t> Tanszék</a:t>
            </a:r>
          </a:p>
        </p:txBody>
      </p:sp>
      <p:sp>
        <p:nvSpPr>
          <p:cNvPr id="7" name="Téglalap 6"/>
          <p:cNvSpPr/>
          <p:nvPr/>
        </p:nvSpPr>
        <p:spPr>
          <a:xfrm>
            <a:off x="1571625" y="4108450"/>
            <a:ext cx="6575425" cy="154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Arial" charset="0"/>
              </a:rPr>
              <a:t>Előzményei (tudás, erőforrások):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kvantummechanika,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félvezetők,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térvezérelt eszköz szabadalom,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alapkutatásokra áldozott erőforrások .</a:t>
            </a:r>
          </a:p>
        </p:txBody>
      </p:sp>
      <p:sp>
        <p:nvSpPr>
          <p:cNvPr id="6154" name="Téglalap 7"/>
          <p:cNvSpPr>
            <a:spLocks noChangeArrowheads="1"/>
          </p:cNvSpPr>
          <p:nvPr/>
        </p:nvSpPr>
        <p:spPr bwMode="auto">
          <a:xfrm>
            <a:off x="1700213" y="5654675"/>
            <a:ext cx="6724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Személyek:  John Bardeen, Walter Brattain a kísérletezők, (1947-48) William Shockley, aki megmagyarázta.</a:t>
            </a:r>
          </a:p>
        </p:txBody>
      </p:sp>
      <p:sp>
        <p:nvSpPr>
          <p:cNvPr id="6155" name="Téglalap 8"/>
          <p:cNvSpPr>
            <a:spLocks noChangeArrowheads="1"/>
          </p:cNvSpPr>
          <p:nvPr/>
        </p:nvSpPr>
        <p:spPr bwMode="auto">
          <a:xfrm>
            <a:off x="1485900" y="2995613"/>
            <a:ext cx="55483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Személyek:  </a:t>
            </a:r>
            <a:r>
              <a:rPr lang="hu-HU" altLang="hu-HU" sz="1800" dirty="0" err="1">
                <a:solidFill>
                  <a:schemeClr val="tx1"/>
                </a:solidFill>
              </a:rPr>
              <a:t>Lukáts</a:t>
            </a:r>
            <a:r>
              <a:rPr lang="hu-HU" altLang="hu-HU" sz="1800" dirty="0">
                <a:solidFill>
                  <a:schemeClr val="tx1"/>
                </a:solidFill>
              </a:rPr>
              <a:t> Miklós (1957), Barta István (1958), Valkó Iván Péter (1958)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6156" name="Szövegdoboz 10"/>
          <p:cNvSpPr txBox="1">
            <a:spLocks noChangeArrowheads="1"/>
          </p:cNvSpPr>
          <p:nvPr/>
        </p:nvSpPr>
        <p:spPr bwMode="auto">
          <a:xfrm>
            <a:off x="1746250" y="182563"/>
            <a:ext cx="5732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4000" b="1" dirty="0">
                <a:solidFill>
                  <a:srgbClr val="8C2532"/>
                </a:solidFill>
              </a:rPr>
              <a:t>A kezdetek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20</a:t>
            </a:fld>
            <a:endParaRPr lang="hu-HU" alt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0837" y="77114"/>
            <a:ext cx="834172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Bipoláris analóg és digitális integrált áramkörök </a:t>
            </a: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60081" y="1006599"/>
            <a:ext cx="628323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indulás: </a:t>
            </a:r>
            <a:r>
              <a:rPr lang="hu-HU" dirty="0" smtClean="0">
                <a:latin typeface="Symbol" panose="05050102010706020507" pitchFamily="18" charset="2"/>
              </a:rPr>
              <a:t>m</a:t>
            </a:r>
            <a:r>
              <a:rPr lang="hu-HU" dirty="0" smtClean="0"/>
              <a:t>A702, SN7400</a:t>
            </a:r>
            <a:r>
              <a:rPr lang="hu-HU" dirty="0"/>
              <a:t> </a:t>
            </a:r>
            <a:r>
              <a:rPr lang="hu-HU" dirty="0" smtClean="0"/>
              <a:t>(először csupa </a:t>
            </a:r>
            <a:r>
              <a:rPr lang="hu-HU" dirty="0" err="1"/>
              <a:t>npn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33" y="1528355"/>
            <a:ext cx="3447527" cy="48265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3807747"/>
            <a:ext cx="3162300" cy="2428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5" y="1544597"/>
            <a:ext cx="26003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40079" y="371475"/>
            <a:ext cx="7942217" cy="758825"/>
          </a:xfrm>
        </p:spPr>
        <p:txBody>
          <a:bodyPr/>
          <a:lstStyle/>
          <a:p>
            <a:pPr algn="ctr"/>
            <a:r>
              <a:rPr lang="en-US" altLang="hu-HU" dirty="0"/>
              <a:t>A </a:t>
            </a:r>
            <a:r>
              <a:rPr lang="en-US" altLang="hu-HU" dirty="0" err="1"/>
              <a:t>technológiai</a:t>
            </a:r>
            <a:r>
              <a:rPr lang="en-US" altLang="hu-HU" dirty="0"/>
              <a:t> </a:t>
            </a:r>
            <a:r>
              <a:rPr lang="en-US" altLang="hu-HU" dirty="0" err="1" smtClean="0"/>
              <a:t>lépéssor</a:t>
            </a:r>
            <a:r>
              <a:rPr lang="hu-HU" altLang="hu-HU" dirty="0" smtClean="0"/>
              <a:t>, </a:t>
            </a:r>
            <a:r>
              <a:rPr lang="hu-HU" altLang="hu-HU" dirty="0"/>
              <a:t>„standard </a:t>
            </a:r>
            <a:r>
              <a:rPr lang="hu-HU" altLang="hu-HU" dirty="0" err="1"/>
              <a:t>bipolar</a:t>
            </a:r>
            <a:r>
              <a:rPr lang="hu-HU" altLang="hu-HU" dirty="0"/>
              <a:t> </a:t>
            </a:r>
            <a:r>
              <a:rPr lang="hu-HU" altLang="hu-HU" dirty="0" err="1"/>
              <a:t>technology</a:t>
            </a:r>
            <a:r>
              <a:rPr lang="hu-HU" altLang="hu-HU" dirty="0"/>
              <a:t>”</a:t>
            </a:r>
            <a:endParaRPr lang="en-US" altLang="hu-HU" dirty="0"/>
          </a:p>
        </p:txBody>
      </p:sp>
      <p:sp>
        <p:nvSpPr>
          <p:cNvPr id="33797" name="Text Box 1029"/>
          <p:cNvSpPr txBox="1">
            <a:spLocks noChangeArrowheads="1"/>
          </p:cNvSpPr>
          <p:nvPr/>
        </p:nvSpPr>
        <p:spPr bwMode="auto">
          <a:xfrm>
            <a:off x="1398588" y="2214563"/>
            <a:ext cx="275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FF0000"/>
                </a:solidFill>
                <a:latin typeface="Arial" panose="020B0604020202020204" pitchFamily="34" charset="0"/>
              </a:rPr>
              <a:t>A (p</a:t>
            </a:r>
            <a:r>
              <a:rPr lang="en-US" altLang="hu-HU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hu-HU" b="1">
                <a:solidFill>
                  <a:srgbClr val="FF0000"/>
                </a:solidFill>
                <a:latin typeface="Arial" panose="020B0604020202020204" pitchFamily="34" charset="0"/>
              </a:rPr>
              <a:t>) hordozóba</a:t>
            </a:r>
            <a:endParaRPr lang="en-US" altLang="hu-HU" b="1">
              <a:latin typeface="Arial" panose="020B0604020202020204" pitchFamily="34" charset="0"/>
            </a:endParaRPr>
          </a:p>
        </p:txBody>
      </p:sp>
      <p:pic>
        <p:nvPicPr>
          <p:cNvPr id="33798" name="Picture 1030" descr="C:\Documents and Settings\Dokumentumok\bipic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976688"/>
            <a:ext cx="88392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1031" descr="C:\Documents and Settings\Dokumentumok\bipic1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94150"/>
            <a:ext cx="8815388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1032"/>
          <p:cNvSpPr txBox="1">
            <a:spLocks noChangeArrowheads="1"/>
          </p:cNvSpPr>
          <p:nvPr/>
        </p:nvSpPr>
        <p:spPr bwMode="auto">
          <a:xfrm>
            <a:off x="1420813" y="2595563"/>
            <a:ext cx="618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0000FF"/>
                </a:solidFill>
                <a:latin typeface="Arial" panose="020B0604020202020204" pitchFamily="34" charset="0"/>
              </a:rPr>
              <a:t>eltemetett réteg (n</a:t>
            </a:r>
            <a:r>
              <a:rPr lang="en-US" altLang="hu-HU" b="1" baseline="3000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r>
              <a:rPr lang="en-US" altLang="hu-HU" b="1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hu-HU" b="1">
                <a:latin typeface="Arial" panose="020B0604020202020204" pitchFamily="34" charset="0"/>
              </a:rPr>
              <a:t> készül (diffúzió, oxid ablakon keresztül, *1 maszk)</a:t>
            </a:r>
          </a:p>
        </p:txBody>
      </p:sp>
    </p:spTree>
    <p:extLst>
      <p:ext uri="{BB962C8B-B14F-4D97-AF65-F5344CB8AC3E}">
        <p14:creationId xmlns:p14="http://schemas.microsoft.com/office/powerpoint/2010/main" val="1648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8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8903" y="371475"/>
            <a:ext cx="7369447" cy="758825"/>
          </a:xfrm>
        </p:spPr>
        <p:txBody>
          <a:bodyPr/>
          <a:lstStyle/>
          <a:p>
            <a:r>
              <a:rPr lang="en-US" altLang="hu-HU" dirty="0"/>
              <a:t>A </a:t>
            </a:r>
            <a:r>
              <a:rPr lang="en-US" altLang="hu-HU" dirty="0" err="1"/>
              <a:t>technológiai</a:t>
            </a:r>
            <a:r>
              <a:rPr lang="en-US" altLang="hu-HU" dirty="0"/>
              <a:t> </a:t>
            </a:r>
            <a:r>
              <a:rPr lang="en-US" altLang="hu-HU" dirty="0" err="1" smtClean="0"/>
              <a:t>lépéssor</a:t>
            </a:r>
            <a:endParaRPr lang="en-US" altLang="hu-HU" dirty="0"/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1398588" y="2214563"/>
            <a:ext cx="71024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9999FF"/>
                </a:solidFill>
                <a:latin typeface="Arial" panose="020B0604020202020204" pitchFamily="34" charset="0"/>
              </a:rPr>
              <a:t>Epitaxiális réteg növesztése (n)</a:t>
            </a:r>
          </a:p>
          <a:p>
            <a:pPr>
              <a:spcBef>
                <a:spcPct val="50000"/>
              </a:spcBef>
            </a:pPr>
            <a:r>
              <a:rPr lang="en-US" altLang="hu-HU" b="1">
                <a:latin typeface="Arial" panose="020B0604020202020204" pitchFamily="34" charset="0"/>
              </a:rPr>
              <a:t>a teljes felületre, oxidmarás után</a:t>
            </a:r>
          </a:p>
        </p:txBody>
      </p:sp>
      <p:pic>
        <p:nvPicPr>
          <p:cNvPr id="35846" name="Picture 1030" descr="C:\Documents and Settings\Dokumentumok\bipic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027488"/>
            <a:ext cx="8815388" cy="24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1032" descr="C:\Documents and Settings\Dokumentumok\bipic1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05263"/>
            <a:ext cx="8809038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17700" y="371475"/>
            <a:ext cx="6470650" cy="758825"/>
          </a:xfrm>
        </p:spPr>
        <p:txBody>
          <a:bodyPr/>
          <a:lstStyle/>
          <a:p>
            <a:r>
              <a:rPr lang="en-US" altLang="hu-HU"/>
              <a:t>A technológiai lépéssor</a:t>
            </a:r>
          </a:p>
        </p:txBody>
      </p:sp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1398588" y="2214563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latin typeface="Arial" panose="020B0604020202020204" pitchFamily="34" charset="0"/>
              </a:rPr>
              <a:t>Szigetelő</a:t>
            </a:r>
            <a:r>
              <a:rPr lang="en-US" altLang="hu-HU" b="1">
                <a:solidFill>
                  <a:srgbClr val="9999FF"/>
                </a:solidFill>
                <a:latin typeface="Arial" panose="020B0604020202020204" pitchFamily="34" charset="0"/>
              </a:rPr>
              <a:t> </a:t>
            </a:r>
            <a:r>
              <a:rPr lang="en-US" altLang="hu-HU" b="1">
                <a:solidFill>
                  <a:srgbClr val="FF0000"/>
                </a:solidFill>
                <a:latin typeface="Arial" panose="020B0604020202020204" pitchFamily="34" charset="0"/>
              </a:rPr>
              <a:t>(p</a:t>
            </a:r>
            <a:r>
              <a:rPr lang="en-US" altLang="hu-HU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hu-HU" b="1">
                <a:solidFill>
                  <a:srgbClr val="FF0000"/>
                </a:solidFill>
                <a:latin typeface="Arial" panose="020B0604020202020204" pitchFamily="34" charset="0"/>
              </a:rPr>
              <a:t>) tartományok</a:t>
            </a:r>
            <a:r>
              <a:rPr lang="en-US" altLang="hu-HU" b="1">
                <a:solidFill>
                  <a:srgbClr val="9999FF"/>
                </a:solidFill>
                <a:latin typeface="Arial" panose="020B0604020202020204" pitchFamily="34" charset="0"/>
              </a:rPr>
              <a:t> </a:t>
            </a:r>
            <a:r>
              <a:rPr lang="en-US" altLang="hu-HU" b="1">
                <a:latin typeface="Arial" panose="020B0604020202020204" pitchFamily="34" charset="0"/>
              </a:rPr>
              <a:t>kialakítása oxid ablakon keresztüli diffúzióval, *2 maszk</a:t>
            </a:r>
          </a:p>
        </p:txBody>
      </p:sp>
      <p:pic>
        <p:nvPicPr>
          <p:cNvPr id="38917" name="Picture 1029" descr="C:\Documents and Settings\Dokumentumok\bipic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16375"/>
            <a:ext cx="880903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030" descr="C:\Documents and Settings\Dokumentumok\bipic1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011613"/>
            <a:ext cx="8831263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Documents and Settings\Dokumentumok\bipic1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025900"/>
            <a:ext cx="875188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700" y="371475"/>
            <a:ext cx="6470650" cy="758825"/>
          </a:xfrm>
        </p:spPr>
        <p:txBody>
          <a:bodyPr/>
          <a:lstStyle/>
          <a:p>
            <a:r>
              <a:rPr lang="en-US" altLang="hu-HU"/>
              <a:t>A technológiai lépéssor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50950" y="2152650"/>
            <a:ext cx="7721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FF00FF"/>
                </a:solidFill>
                <a:latin typeface="Arial" panose="020B0604020202020204" pitchFamily="34" charset="0"/>
              </a:rPr>
              <a:t>Bázisréteg (p)</a:t>
            </a:r>
            <a:r>
              <a:rPr lang="en-US" altLang="hu-HU" b="1">
                <a:latin typeface="Arial" panose="020B0604020202020204" pitchFamily="34" charset="0"/>
              </a:rPr>
              <a:t> diffúziója, oxid ablakon keresztül, </a:t>
            </a:r>
          </a:p>
          <a:p>
            <a:pPr>
              <a:spcBef>
                <a:spcPct val="50000"/>
              </a:spcBef>
            </a:pPr>
            <a:r>
              <a:rPr lang="en-US" altLang="hu-HU" b="1">
                <a:latin typeface="Arial" panose="020B0604020202020204" pitchFamily="34" charset="0"/>
              </a:rPr>
              <a:t>*3 maszk</a:t>
            </a:r>
          </a:p>
        </p:txBody>
      </p:sp>
      <p:pic>
        <p:nvPicPr>
          <p:cNvPr id="36870" name="Picture 6" descr="C:\Documents and Settings\Dokumentumok\bipic1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22725"/>
            <a:ext cx="873125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17700" y="371475"/>
            <a:ext cx="6470650" cy="758825"/>
          </a:xfrm>
        </p:spPr>
        <p:txBody>
          <a:bodyPr/>
          <a:lstStyle/>
          <a:p>
            <a:r>
              <a:rPr lang="en-US" altLang="hu-HU"/>
              <a:t>A technológiai lépéssor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0950" y="2152650"/>
            <a:ext cx="772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0000FF"/>
                </a:solidFill>
                <a:latin typeface="Arial" panose="020B0604020202020204" pitchFamily="34" charset="0"/>
              </a:rPr>
              <a:t>Emitter (és kollektor) </a:t>
            </a:r>
            <a:r>
              <a:rPr lang="en-US" altLang="hu-HU" b="1">
                <a:latin typeface="Arial" panose="020B0604020202020204" pitchFamily="34" charset="0"/>
              </a:rPr>
              <a:t>diffúziója </a:t>
            </a:r>
            <a:r>
              <a:rPr lang="en-US" altLang="hu-HU" b="1">
                <a:solidFill>
                  <a:srgbClr val="0000FF"/>
                </a:solidFill>
                <a:latin typeface="Arial" panose="020B0604020202020204" pitchFamily="34" charset="0"/>
              </a:rPr>
              <a:t>(n</a:t>
            </a:r>
            <a:r>
              <a:rPr lang="en-US" altLang="hu-HU" b="1" baseline="3000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r>
              <a:rPr lang="en-US" altLang="hu-HU" b="1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hu-HU" b="1">
                <a:latin typeface="Arial" panose="020B0604020202020204" pitchFamily="34" charset="0"/>
              </a:rPr>
              <a:t>, oxid ablakon keresztül, *4 maszk</a:t>
            </a:r>
          </a:p>
        </p:txBody>
      </p:sp>
      <p:pic>
        <p:nvPicPr>
          <p:cNvPr id="40965" name="Picture 5" descr="C:\Documents and Settings\Dokumentumok\bipic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46538"/>
            <a:ext cx="8731250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C:\Documents and Settings\Dokumentumok\bipic1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1613"/>
            <a:ext cx="876458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700" y="371475"/>
            <a:ext cx="6470650" cy="758825"/>
          </a:xfrm>
        </p:spPr>
        <p:txBody>
          <a:bodyPr/>
          <a:lstStyle/>
          <a:p>
            <a:r>
              <a:rPr lang="en-US" altLang="hu-HU"/>
              <a:t>A technológiai lépéssor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58900" y="1973263"/>
            <a:ext cx="73612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>
                <a:latin typeface="Arial" panose="020B0604020202020204" pitchFamily="34" charset="0"/>
              </a:rPr>
              <a:t>Oxid ablak kinyitása a kontaktus területeken, </a:t>
            </a:r>
          </a:p>
          <a:p>
            <a:pPr>
              <a:spcBef>
                <a:spcPct val="50000"/>
              </a:spcBef>
            </a:pPr>
            <a:r>
              <a:rPr lang="en-US" altLang="hu-HU" b="1">
                <a:latin typeface="Arial" panose="020B0604020202020204" pitchFamily="34" charset="0"/>
              </a:rPr>
              <a:t>*5 maszk, </a:t>
            </a:r>
            <a:r>
              <a:rPr lang="en-US" altLang="hu-HU" b="1">
                <a:solidFill>
                  <a:srgbClr val="B2B2B2"/>
                </a:solidFill>
                <a:latin typeface="Arial" panose="020B0604020202020204" pitchFamily="34" charset="0"/>
              </a:rPr>
              <a:t>fémezés,</a:t>
            </a:r>
            <a:r>
              <a:rPr lang="en-US" altLang="hu-HU" b="1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992" name="Picture 8" descr="C:\Documents and Settings\Dokumentumok\bipic1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71938"/>
            <a:ext cx="8677275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:\Documents and Settings\Dokumentumok\bipic1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8" y="3854629"/>
            <a:ext cx="86836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468438" y="3073400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u-HU" b="1">
                <a:solidFill>
                  <a:srgbClr val="B2B2B2"/>
                </a:solidFill>
                <a:latin typeface="Arial" panose="020B0604020202020204" pitchFamily="34" charset="0"/>
              </a:rPr>
              <a:t>fém kimarása</a:t>
            </a:r>
            <a:r>
              <a:rPr lang="en-US" altLang="hu-HU" b="1">
                <a:latin typeface="Arial" panose="020B0604020202020204" pitchFamily="34" charset="0"/>
              </a:rPr>
              <a:t>, *6 maszk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741675" y="2475706"/>
            <a:ext cx="4282540" cy="1451511"/>
            <a:chOff x="827584" y="2276872"/>
            <a:chExt cx="7263085" cy="3393629"/>
          </a:xfrm>
        </p:grpSpPr>
        <p:pic>
          <p:nvPicPr>
            <p:cNvPr id="8" name="Picture 4" descr="E:\ppt\ElnikVill\BJT\bjtcros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76872"/>
              <a:ext cx="7263085" cy="339362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1979712" y="4869160"/>
              <a:ext cx="5472608" cy="504056"/>
            </a:xfrm>
            <a:prstGeom prst="rect">
              <a:avLst/>
            </a:prstGeom>
            <a:solidFill>
              <a:srgbClr val="E626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6372199" y="4221088"/>
              <a:ext cx="648073" cy="43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/>
                <a:t>n</a:t>
              </a:r>
              <a:r>
                <a:rPr lang="hu-HU" sz="1400" baseline="30000" dirty="0" smtClean="0"/>
                <a:t>+</a:t>
              </a:r>
              <a:endParaRPr lang="hu-HU" sz="1400" dirty="0"/>
            </a:p>
          </p:txBody>
        </p:sp>
        <p:cxnSp>
          <p:nvCxnSpPr>
            <p:cNvPr id="11" name="Straight Connector 5"/>
            <p:cNvCxnSpPr/>
            <p:nvPr/>
          </p:nvCxnSpPr>
          <p:spPr>
            <a:xfrm flipV="1">
              <a:off x="6372200" y="4581128"/>
              <a:ext cx="72008" cy="3577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8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9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7675" y="492625"/>
            <a:ext cx="3479800" cy="735012"/>
          </a:xfrm>
        </p:spPr>
        <p:txBody>
          <a:bodyPr/>
          <a:lstStyle/>
          <a:p>
            <a:pPr algn="ctr"/>
            <a:r>
              <a:rPr lang="en-US" altLang="hu-HU" sz="3600" dirty="0" err="1"/>
              <a:t>Műveleti</a:t>
            </a:r>
            <a:r>
              <a:rPr lang="en-US" altLang="hu-HU" sz="3600" dirty="0"/>
              <a:t> </a:t>
            </a:r>
            <a:br>
              <a:rPr lang="en-US" altLang="hu-HU" sz="3600" dirty="0"/>
            </a:br>
            <a:r>
              <a:rPr lang="en-US" altLang="hu-HU" sz="3600" dirty="0" err="1"/>
              <a:t>erősítő</a:t>
            </a:r>
            <a:r>
              <a:rPr lang="en-US" altLang="hu-HU" sz="3600" dirty="0"/>
              <a:t/>
            </a:r>
            <a:br>
              <a:rPr lang="en-US" altLang="hu-HU" sz="3600" dirty="0"/>
            </a:br>
            <a:r>
              <a:rPr lang="en-US" altLang="hu-HU" sz="1800" dirty="0"/>
              <a:t>layout,</a:t>
            </a:r>
            <a:br>
              <a:rPr lang="en-US" altLang="hu-HU" sz="1800" dirty="0"/>
            </a:br>
            <a:r>
              <a:rPr lang="en-US" altLang="hu-HU" sz="1800" dirty="0" err="1"/>
              <a:t>alkatrész</a:t>
            </a:r>
            <a:r>
              <a:rPr lang="en-US" altLang="hu-HU" sz="1800" dirty="0"/>
              <a:t> </a:t>
            </a:r>
            <a:r>
              <a:rPr lang="en-US" altLang="hu-HU" sz="1800" dirty="0" err="1"/>
              <a:t>elrendezés</a:t>
            </a:r>
            <a:endParaRPr lang="en-US" altLang="hu-HU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49831"/>
              </p:ext>
            </p:extLst>
          </p:nvPr>
        </p:nvGraphicFramePr>
        <p:xfrm>
          <a:off x="534012" y="257991"/>
          <a:ext cx="4787198" cy="609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Bitmap Image" r:id="rId3" imgW="3038095" imgH="3866667" progId="Paint.Picture">
                  <p:embed/>
                </p:oleObj>
              </mc:Choice>
              <mc:Fallback>
                <p:oleObj name="Bitmap Image" r:id="rId3" imgW="3038095" imgH="3866667" progId="Paint.Picture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12" y="257991"/>
                        <a:ext cx="4787198" cy="6090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527675" y="1704975"/>
            <a:ext cx="3455988" cy="508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hu-HU" sz="1600" dirty="0"/>
              <a:t>T1, T2: NPN, </a:t>
            </a:r>
            <a:r>
              <a:rPr lang="en-US" altLang="hu-HU" sz="1600" dirty="0" err="1"/>
              <a:t>bemeneti</a:t>
            </a:r>
            <a:r>
              <a:rPr lang="en-US" altLang="hu-HU" sz="1600" dirty="0"/>
              <a:t> </a:t>
            </a:r>
            <a:r>
              <a:rPr lang="en-US" altLang="hu-HU" sz="1600" dirty="0" err="1"/>
              <a:t>differenciálerősítő</a:t>
            </a:r>
            <a:r>
              <a:rPr lang="en-US" altLang="hu-HU" sz="1600" dirty="0"/>
              <a:t> </a:t>
            </a:r>
          </a:p>
          <a:p>
            <a:r>
              <a:rPr lang="en-US" altLang="hu-HU" sz="1600" dirty="0"/>
              <a:t>T3, T4: PNP, </a:t>
            </a:r>
            <a:r>
              <a:rPr lang="en-US" altLang="hu-HU" sz="1600" dirty="0" err="1"/>
              <a:t>laterális</a:t>
            </a:r>
            <a:endParaRPr lang="en-US" altLang="hu-HU" sz="1600" dirty="0"/>
          </a:p>
          <a:p>
            <a:r>
              <a:rPr lang="en-US" altLang="hu-HU" sz="1600" dirty="0"/>
              <a:t>T5, T6, T7: NPN </a:t>
            </a:r>
          </a:p>
          <a:p>
            <a:r>
              <a:rPr lang="en-US" altLang="hu-HU" sz="1600" dirty="0"/>
              <a:t>V--: </a:t>
            </a:r>
            <a:r>
              <a:rPr lang="en-US" altLang="hu-HU" sz="1600" dirty="0" err="1"/>
              <a:t>negatív</a:t>
            </a:r>
            <a:r>
              <a:rPr lang="en-US" altLang="hu-HU" sz="1600" dirty="0"/>
              <a:t> </a:t>
            </a:r>
            <a:r>
              <a:rPr lang="en-US" altLang="hu-HU" sz="1600" dirty="0" err="1"/>
              <a:t>táp</a:t>
            </a:r>
            <a:r>
              <a:rPr lang="en-US" altLang="hu-HU" sz="1600" dirty="0"/>
              <a:t>.</a:t>
            </a:r>
          </a:p>
          <a:p>
            <a:r>
              <a:rPr lang="en-US" altLang="hu-HU" sz="1600" dirty="0"/>
              <a:t>V++: </a:t>
            </a:r>
            <a:r>
              <a:rPr lang="en-US" altLang="hu-HU" sz="1600" dirty="0" err="1"/>
              <a:t>pozitív</a:t>
            </a:r>
            <a:r>
              <a:rPr lang="en-US" altLang="hu-HU" sz="1600" dirty="0"/>
              <a:t> </a:t>
            </a:r>
            <a:r>
              <a:rPr lang="en-US" altLang="hu-HU" sz="1600" dirty="0" err="1"/>
              <a:t>táp</a:t>
            </a:r>
            <a:r>
              <a:rPr lang="en-US" altLang="hu-HU" sz="1600" dirty="0"/>
              <a:t>. </a:t>
            </a:r>
          </a:p>
          <a:p>
            <a:r>
              <a:rPr lang="en-US" altLang="hu-HU" sz="1600" dirty="0"/>
              <a:t>T10, T11, T13: PNP </a:t>
            </a:r>
          </a:p>
          <a:p>
            <a:r>
              <a:rPr lang="en-US" altLang="hu-HU" sz="1600" dirty="0" err="1"/>
              <a:t>laterális</a:t>
            </a:r>
            <a:r>
              <a:rPr lang="en-US" altLang="hu-HU" sz="1600" dirty="0"/>
              <a:t> </a:t>
            </a:r>
            <a:r>
              <a:rPr lang="en-US" altLang="hu-HU" sz="1600" dirty="0" err="1"/>
              <a:t>tranzisztorok</a:t>
            </a:r>
            <a:endParaRPr lang="en-US" altLang="hu-HU" sz="1600" dirty="0"/>
          </a:p>
          <a:p>
            <a:r>
              <a:rPr lang="en-US" altLang="hu-HU" sz="1600" dirty="0"/>
              <a:t>D1, D2: </a:t>
            </a:r>
            <a:r>
              <a:rPr lang="en-US" altLang="hu-HU" sz="1600" dirty="0" err="1"/>
              <a:t>diódák</a:t>
            </a:r>
            <a:endParaRPr lang="en-US" altLang="hu-HU" sz="1600" dirty="0"/>
          </a:p>
          <a:p>
            <a:r>
              <a:rPr lang="en-US" altLang="hu-HU" sz="1600" dirty="0"/>
              <a:t>T16-17: NPN </a:t>
            </a:r>
            <a:r>
              <a:rPr lang="en-US" altLang="hu-HU" sz="1600" dirty="0" err="1"/>
              <a:t>darlington</a:t>
            </a:r>
            <a:endParaRPr lang="en-US" altLang="hu-HU" sz="1600" dirty="0"/>
          </a:p>
          <a:p>
            <a:r>
              <a:rPr lang="en-US" altLang="hu-HU" sz="1600" dirty="0"/>
              <a:t>T19-21: </a:t>
            </a:r>
            <a:r>
              <a:rPr lang="en-US" altLang="hu-HU" sz="1600" dirty="0" err="1"/>
              <a:t>egy</a:t>
            </a:r>
            <a:r>
              <a:rPr lang="en-US" altLang="hu-HU" sz="1600" dirty="0"/>
              <a:t> </a:t>
            </a:r>
            <a:r>
              <a:rPr lang="en-US" altLang="hu-HU" sz="1600" dirty="0" err="1"/>
              <a:t>zsebben</a:t>
            </a:r>
            <a:r>
              <a:rPr lang="en-US" altLang="hu-HU" sz="1600" dirty="0"/>
              <a:t> 3 NPN </a:t>
            </a:r>
            <a:r>
              <a:rPr lang="en-US" altLang="hu-HU" sz="1600" dirty="0" err="1"/>
              <a:t>tranzisztor</a:t>
            </a:r>
            <a:endParaRPr lang="en-US" altLang="hu-HU" sz="1600" dirty="0"/>
          </a:p>
          <a:p>
            <a:r>
              <a:rPr lang="en-US" altLang="hu-HU" sz="1600" dirty="0"/>
              <a:t>R1, R6: </a:t>
            </a:r>
            <a:r>
              <a:rPr lang="en-US" altLang="hu-HU" sz="1600" dirty="0" err="1"/>
              <a:t>nagy</a:t>
            </a:r>
            <a:r>
              <a:rPr lang="en-US" altLang="hu-HU" sz="1600" dirty="0"/>
              <a:t> </a:t>
            </a:r>
            <a:r>
              <a:rPr lang="en-US" altLang="hu-HU" sz="1600" dirty="0" err="1"/>
              <a:t>ellenállások</a:t>
            </a:r>
            <a:endParaRPr lang="en-US" altLang="hu-HU" sz="1600" dirty="0"/>
          </a:p>
          <a:p>
            <a:r>
              <a:rPr lang="en-US" altLang="hu-HU" sz="1600" dirty="0"/>
              <a:t>R7: </a:t>
            </a:r>
            <a:r>
              <a:rPr lang="en-US" altLang="hu-HU" sz="1600" dirty="0" err="1"/>
              <a:t>megnyomott</a:t>
            </a:r>
            <a:r>
              <a:rPr lang="en-US" altLang="hu-HU" sz="1600" dirty="0"/>
              <a:t> ell. </a:t>
            </a:r>
          </a:p>
          <a:p>
            <a:r>
              <a:rPr lang="en-US" altLang="hu-HU" sz="1600" dirty="0"/>
              <a:t>R8, R9: </a:t>
            </a:r>
            <a:r>
              <a:rPr lang="en-US" altLang="hu-HU" sz="1600" dirty="0" err="1"/>
              <a:t>kis</a:t>
            </a:r>
            <a:r>
              <a:rPr lang="en-US" altLang="hu-HU" sz="1600" dirty="0"/>
              <a:t> </a:t>
            </a:r>
            <a:r>
              <a:rPr lang="en-US" altLang="hu-HU" sz="1600" dirty="0" err="1"/>
              <a:t>ellenállások</a:t>
            </a:r>
            <a:endParaRPr lang="en-US" altLang="hu-HU" sz="1600" dirty="0"/>
          </a:p>
          <a:p>
            <a:r>
              <a:rPr lang="en-US" altLang="hu-HU" sz="1600" dirty="0"/>
              <a:t>T22: PNP </a:t>
            </a:r>
            <a:r>
              <a:rPr lang="en-US" altLang="hu-HU" sz="1600" dirty="0" err="1"/>
              <a:t>vertikális</a:t>
            </a:r>
            <a:endParaRPr lang="en-US" altLang="hu-HU" sz="1600" dirty="0"/>
          </a:p>
          <a:p>
            <a:r>
              <a:rPr lang="en-US" altLang="hu-HU" sz="1600" dirty="0"/>
              <a:t>T23: NPN </a:t>
            </a:r>
            <a:r>
              <a:rPr lang="en-US" altLang="hu-HU" sz="1600" dirty="0" err="1"/>
              <a:t>vertikális</a:t>
            </a:r>
            <a:r>
              <a:rPr lang="en-US" altLang="hu-HU" sz="1600" dirty="0"/>
              <a:t> </a:t>
            </a:r>
          </a:p>
          <a:p>
            <a:r>
              <a:rPr lang="en-US" altLang="hu-HU" sz="1600" dirty="0"/>
              <a:t>(</a:t>
            </a:r>
            <a:r>
              <a:rPr lang="en-US" altLang="hu-HU" sz="1600" dirty="0" err="1"/>
              <a:t>nagyáramúak</a:t>
            </a:r>
            <a:r>
              <a:rPr lang="en-US" altLang="hu-HU" sz="1600" dirty="0"/>
              <a:t>)</a:t>
            </a:r>
            <a:endParaRPr lang="en-US" altLang="hu-HU" sz="1600" b="1" dirty="0"/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37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08D98C9-EE9E-49FB-B839-C02608C0B653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8195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8196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pic>
        <p:nvPicPr>
          <p:cNvPr id="8197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2563"/>
            <a:ext cx="4040187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Szövegdoboz 1"/>
          <p:cNvSpPr txBox="1">
            <a:spLocks noChangeArrowheads="1"/>
          </p:cNvSpPr>
          <p:nvPr/>
        </p:nvSpPr>
        <p:spPr bwMode="auto">
          <a:xfrm>
            <a:off x="4032250" y="6203950"/>
            <a:ext cx="10906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200" b="1">
                <a:solidFill>
                  <a:schemeClr val="tx1"/>
                </a:solidFill>
              </a:rPr>
              <a:t>1957 (?) </a:t>
            </a:r>
          </a:p>
        </p:txBody>
      </p:sp>
      <p:sp>
        <p:nvSpPr>
          <p:cNvPr id="8199" name="Lefelé nyíl 4"/>
          <p:cNvSpPr>
            <a:spLocks noChangeArrowheads="1"/>
          </p:cNvSpPr>
          <p:nvPr/>
        </p:nvSpPr>
        <p:spPr bwMode="auto">
          <a:xfrm rot="10800000">
            <a:off x="3819525" y="638175"/>
            <a:ext cx="919163" cy="5508625"/>
          </a:xfrm>
          <a:prstGeom prst="downArrow">
            <a:avLst>
              <a:gd name="adj1" fmla="val 50000"/>
              <a:gd name="adj2" fmla="val 50026"/>
            </a:avLst>
          </a:prstGeom>
          <a:gradFill rotWithShape="1">
            <a:gsLst>
              <a:gs pos="0">
                <a:srgbClr val="ABB9C1"/>
              </a:gs>
              <a:gs pos="50000">
                <a:srgbClr val="CBD3D8"/>
              </a:gs>
              <a:gs pos="100000">
                <a:srgbClr val="E6E9EB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8200" name="Szövegdoboz 1"/>
          <p:cNvSpPr txBox="1">
            <a:spLocks noChangeArrowheads="1"/>
          </p:cNvSpPr>
          <p:nvPr/>
        </p:nvSpPr>
        <p:spPr bwMode="auto">
          <a:xfrm>
            <a:off x="6038850" y="5543550"/>
            <a:ext cx="2447925" cy="327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Munkatársak száma</a:t>
            </a:r>
          </a:p>
        </p:txBody>
      </p:sp>
      <p:sp>
        <p:nvSpPr>
          <p:cNvPr id="8201" name="Szövegdoboz 2"/>
          <p:cNvSpPr txBox="1">
            <a:spLocks noChangeArrowheads="1"/>
          </p:cNvSpPr>
          <p:nvPr/>
        </p:nvSpPr>
        <p:spPr bwMode="auto">
          <a:xfrm>
            <a:off x="460375" y="249899"/>
            <a:ext cx="4481513" cy="59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Termikus-elektromos </a:t>
            </a:r>
            <a:r>
              <a:rPr lang="hu-HU" altLang="hu-HU" sz="1050" b="1" dirty="0" err="1">
                <a:solidFill>
                  <a:schemeClr val="tx1"/>
                </a:solidFill>
              </a:rPr>
              <a:t>mikrorendszerek</a:t>
            </a:r>
            <a:r>
              <a:rPr lang="hu-HU" altLang="hu-HU" sz="1050" b="1" dirty="0">
                <a:solidFill>
                  <a:schemeClr val="tx1"/>
                </a:solidFill>
              </a:rPr>
              <a:t>, </a:t>
            </a:r>
            <a:r>
              <a:rPr lang="hu-HU" altLang="hu-HU" sz="1050" b="1" dirty="0" err="1">
                <a:solidFill>
                  <a:schemeClr val="tx1"/>
                </a:solidFill>
              </a:rPr>
              <a:t>mikrofluidika</a:t>
            </a:r>
            <a:r>
              <a:rPr lang="hu-HU" altLang="hu-HU" sz="105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None/>
            </a:pPr>
            <a:r>
              <a:rPr lang="hu-HU" altLang="hu-HU" sz="1050" b="1" dirty="0">
                <a:solidFill>
                  <a:srgbClr val="00B0F0"/>
                </a:solidFill>
              </a:rPr>
              <a:t>V.2 épület</a:t>
            </a:r>
            <a:r>
              <a:rPr lang="hu-HU" altLang="hu-HU" sz="1050" b="1" dirty="0" smtClean="0">
                <a:solidFill>
                  <a:srgbClr val="00B0F0"/>
                </a:solidFill>
              </a:rPr>
              <a:t>. lebontása (2022)</a:t>
            </a:r>
            <a:endParaRPr lang="hu-HU" altLang="hu-HU" sz="1050" b="1" dirty="0" smtClean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tx1"/>
                </a:solidFill>
              </a:rPr>
              <a:t>Félvezető világítástechnika 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tx1"/>
                </a:solidFill>
              </a:rPr>
              <a:t>űrkorszak</a:t>
            </a:r>
            <a:r>
              <a:rPr lang="hu-HU" altLang="hu-HU" sz="1050" b="1" dirty="0">
                <a:solidFill>
                  <a:schemeClr val="tx1"/>
                </a:solidFill>
              </a:rPr>
              <a:t>: Masat-1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 smtClean="0">
                <a:solidFill>
                  <a:srgbClr val="00B050"/>
                </a:solidFill>
              </a:rPr>
              <a:t>Poppe</a:t>
            </a:r>
            <a:r>
              <a:rPr lang="hu-HU" altLang="hu-HU" sz="1050" b="1" dirty="0" smtClean="0">
                <a:solidFill>
                  <a:srgbClr val="00B050"/>
                </a:solidFill>
              </a:rPr>
              <a:t> </a:t>
            </a:r>
            <a:r>
              <a:rPr lang="hu-HU" altLang="hu-HU" sz="1050" b="1" dirty="0">
                <a:solidFill>
                  <a:srgbClr val="00B050"/>
                </a:solidFill>
              </a:rPr>
              <a:t>András (2013</a:t>
            </a:r>
            <a:r>
              <a:rPr lang="hu-HU" altLang="hu-HU" sz="1050" b="1" dirty="0" smtClean="0">
                <a:solidFill>
                  <a:srgbClr val="00B050"/>
                </a:solidFill>
              </a:rPr>
              <a:t>)</a:t>
            </a:r>
            <a:endParaRPr lang="hu-HU" altLang="hu-HU" sz="1050" b="1" dirty="0">
              <a:solidFill>
                <a:srgbClr val="0070C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F0"/>
                </a:solidFill>
              </a:rPr>
              <a:t>Q épület (2010)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IC tokozások minősítése termikus elveken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chemeClr val="tx1"/>
                </a:solidFill>
              </a:rPr>
              <a:t>Mikrorendszerek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B050"/>
                </a:solidFill>
              </a:rPr>
              <a:t>Rencz</a:t>
            </a:r>
            <a:r>
              <a:rPr lang="hu-HU" altLang="hu-HU" sz="1050" b="1" dirty="0">
                <a:solidFill>
                  <a:srgbClr val="00B050"/>
                </a:solidFill>
              </a:rPr>
              <a:t> Márta (2005)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bg1">
                    <a:lumMod val="50000"/>
                  </a:schemeClr>
                </a:solidFill>
              </a:rPr>
              <a:t>Gazdasági megszorítások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 smtClean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tx1"/>
                </a:solidFill>
              </a:rPr>
              <a:t>Napelemek (</a:t>
            </a:r>
            <a:r>
              <a:rPr lang="hu-HU" altLang="hu-HU" sz="1050" b="1" dirty="0" err="1">
                <a:solidFill>
                  <a:schemeClr val="tx1"/>
                </a:solidFill>
              </a:rPr>
              <a:t>S</a:t>
            </a:r>
            <a:r>
              <a:rPr lang="hu-HU" altLang="hu-HU" sz="1050" b="1" dirty="0" err="1" smtClean="0">
                <a:solidFill>
                  <a:schemeClr val="tx1"/>
                </a:solidFill>
              </a:rPr>
              <a:t>olar</a:t>
            </a:r>
            <a:r>
              <a:rPr lang="hu-HU" altLang="hu-HU" sz="1050" b="1" dirty="0" smtClean="0">
                <a:solidFill>
                  <a:schemeClr val="tx1"/>
                </a:solidFill>
              </a:rPr>
              <a:t> Klub)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 smtClean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rgbClr val="00B050"/>
                </a:solidFill>
              </a:rPr>
              <a:t>Székely </a:t>
            </a:r>
            <a:r>
              <a:rPr lang="hu-HU" altLang="hu-HU" sz="1050" b="1" dirty="0">
                <a:solidFill>
                  <a:srgbClr val="00B050"/>
                </a:solidFill>
              </a:rPr>
              <a:t>Vladimír (1990)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bg1">
                    <a:lumMod val="50000"/>
                  </a:schemeClr>
                </a:solidFill>
              </a:rPr>
              <a:t>MEV katasztrófa</a:t>
            </a:r>
            <a:endParaRPr lang="hu-HU" altLang="hu-HU" sz="105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Számítógépes </a:t>
            </a:r>
            <a:r>
              <a:rPr lang="hu-HU" altLang="hu-HU" sz="1050" b="1" dirty="0" err="1" smtClean="0">
                <a:solidFill>
                  <a:schemeClr val="tx1"/>
                </a:solidFill>
              </a:rPr>
              <a:t>áramkörtevezés</a:t>
            </a:r>
            <a:r>
              <a:rPr lang="hu-HU" altLang="hu-HU" sz="1050" b="1" dirty="0" smtClean="0">
                <a:solidFill>
                  <a:schemeClr val="tx1"/>
                </a:solidFill>
              </a:rPr>
              <a:t> (IC)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tx1"/>
                </a:solidFill>
              </a:rPr>
              <a:t>Félvezetős kémiai érzékelők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Számítógépes eszközmodellezés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B050"/>
                </a:solidFill>
              </a:rPr>
              <a:t>Tarnay</a:t>
            </a:r>
            <a:r>
              <a:rPr lang="hu-HU" altLang="hu-HU" sz="1050" b="1" dirty="0">
                <a:solidFill>
                  <a:srgbClr val="00B050"/>
                </a:solidFill>
              </a:rPr>
              <a:t> Kálmán (1977)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Félvezető technológia, integrált áramkörök,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Termikus hatások, termikus </a:t>
            </a:r>
            <a:r>
              <a:rPr lang="hu-HU" altLang="hu-HU" sz="1050" b="1" dirty="0" smtClean="0">
                <a:solidFill>
                  <a:schemeClr val="tx1"/>
                </a:solidFill>
              </a:rPr>
              <a:t>szorzó</a:t>
            </a:r>
            <a:endParaRPr lang="hu-HU" altLang="hu-HU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rgbClr val="FF0000"/>
                </a:solidFill>
              </a:rPr>
              <a:t>Elektronikus </a:t>
            </a:r>
            <a:r>
              <a:rPr lang="hu-HU" altLang="hu-HU" sz="1050" b="1" dirty="0">
                <a:solidFill>
                  <a:srgbClr val="FF0000"/>
                </a:solidFill>
              </a:rPr>
              <a:t>Eszközök Tanszék (1973) </a:t>
            </a:r>
            <a:r>
              <a:rPr lang="hu-HU" altLang="hu-HU" sz="1050" b="1" dirty="0" smtClean="0">
                <a:solidFill>
                  <a:srgbClr val="FF0000"/>
                </a:solidFill>
              </a:rPr>
              <a:t>„</a:t>
            </a:r>
            <a:r>
              <a:rPr lang="hu-HU" altLang="hu-HU" sz="1050" b="1" dirty="0" smtClean="0">
                <a:solidFill>
                  <a:schemeClr val="tx1"/>
                </a:solidFill>
              </a:rPr>
              <a:t>személyes élmény”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None/>
            </a:pPr>
            <a:r>
              <a:rPr lang="hu-HU" altLang="hu-HU" sz="1050" b="1" dirty="0">
                <a:solidFill>
                  <a:schemeClr val="bg1">
                    <a:lumMod val="50000"/>
                  </a:schemeClr>
                </a:solidFill>
              </a:rPr>
              <a:t>Egyesült Izzó „szocialista szerződés”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rgbClr val="00B0F0"/>
                </a:solidFill>
              </a:rPr>
              <a:t>V.2 </a:t>
            </a:r>
            <a:r>
              <a:rPr lang="hu-HU" altLang="hu-HU" sz="1050" b="1" dirty="0">
                <a:solidFill>
                  <a:srgbClr val="00B0F0"/>
                </a:solidFill>
              </a:rPr>
              <a:t>épület. (1970)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chemeClr val="tx1"/>
                </a:solidFill>
              </a:rPr>
              <a:t>Optikai hírközlés (lézer, fénytelefon építés)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 smtClean="0">
                <a:solidFill>
                  <a:schemeClr val="tx1"/>
                </a:solidFill>
              </a:rPr>
              <a:t>Tranzisztorizált</a:t>
            </a:r>
            <a:r>
              <a:rPr lang="hu-HU" altLang="hu-HU" sz="1050" b="1" dirty="0" smtClean="0">
                <a:solidFill>
                  <a:schemeClr val="tx1"/>
                </a:solidFill>
              </a:rPr>
              <a:t> mérőműszer család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FF0000"/>
                </a:solidFill>
              </a:rPr>
              <a:t>Elektroncsövek és Félvezetők Tanszék (1963)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70C0"/>
                </a:solidFill>
              </a:rPr>
              <a:t>St</a:t>
            </a:r>
            <a:r>
              <a:rPr lang="hu-HU" altLang="hu-HU" sz="1050" b="1" dirty="0">
                <a:solidFill>
                  <a:srgbClr val="0070C0"/>
                </a:solidFill>
              </a:rPr>
              <a:t> épület</a:t>
            </a:r>
            <a:r>
              <a:rPr lang="hu-HU" altLang="hu-HU" sz="1050" b="1" dirty="0">
                <a:solidFill>
                  <a:schemeClr val="tx1"/>
                </a:solidFill>
              </a:rPr>
              <a:t>. Tranzisztor, diszkrét eszközök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50"/>
                </a:solidFill>
              </a:rPr>
              <a:t>Valkó Iván </a:t>
            </a:r>
            <a:r>
              <a:rPr lang="hu-HU" altLang="hu-HU" sz="1050" b="1" dirty="0" smtClean="0">
                <a:solidFill>
                  <a:srgbClr val="00B050"/>
                </a:solidFill>
              </a:rPr>
              <a:t>Péter </a:t>
            </a:r>
            <a:endParaRPr lang="hu-HU" altLang="hu-HU" sz="105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FF0000"/>
                </a:solidFill>
              </a:rPr>
              <a:t>Elektroncsőtechnikai Tanszék,(1958</a:t>
            </a:r>
            <a:r>
              <a:rPr lang="hu-HU" altLang="hu-HU" sz="105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smtClean="0">
                <a:solidFill>
                  <a:srgbClr val="FF0000"/>
                </a:solidFill>
              </a:rPr>
              <a:t>Egyesült Izzó </a:t>
            </a:r>
            <a:endParaRPr lang="hu-HU" altLang="hu-HU" sz="1050" b="1" dirty="0">
              <a:solidFill>
                <a:srgbClr val="FF0000"/>
              </a:solidFill>
            </a:endParaRPr>
          </a:p>
        </p:txBody>
      </p:sp>
      <p:sp>
        <p:nvSpPr>
          <p:cNvPr id="2" name="Kanyar felfelé 1"/>
          <p:cNvSpPr/>
          <p:nvPr/>
        </p:nvSpPr>
        <p:spPr bwMode="auto">
          <a:xfrm>
            <a:off x="2899956" y="2834635"/>
            <a:ext cx="522514" cy="587829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Kanyar felfelé 10"/>
          <p:cNvSpPr/>
          <p:nvPr/>
        </p:nvSpPr>
        <p:spPr bwMode="auto">
          <a:xfrm>
            <a:off x="2521133" y="1958413"/>
            <a:ext cx="522514" cy="587829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Kanyar felfelé 11"/>
          <p:cNvSpPr/>
          <p:nvPr/>
        </p:nvSpPr>
        <p:spPr bwMode="auto">
          <a:xfrm>
            <a:off x="3037931" y="1043002"/>
            <a:ext cx="522514" cy="587829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Kanyar felfelé 12"/>
          <p:cNvSpPr/>
          <p:nvPr/>
        </p:nvSpPr>
        <p:spPr bwMode="auto">
          <a:xfrm>
            <a:off x="2491468" y="496387"/>
            <a:ext cx="314596" cy="311482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dirty="0" smtClean="0"/>
              <a:t>A „tranzisztor” jövője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620713" y="803275"/>
            <a:ext cx="7092950" cy="5207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 smtClean="0"/>
              <a:t>„Jósolni nehéz, különösen ha a jövőről van szó”</a:t>
            </a:r>
          </a:p>
        </p:txBody>
      </p:sp>
      <p:sp>
        <p:nvSpPr>
          <p:cNvPr id="922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 smtClean="0">
                <a:latin typeface="Arial Narrow" panose="020B0606020202030204" pitchFamily="34" charset="0"/>
              </a:rPr>
              <a:t>2018. május 24.</a:t>
            </a:r>
            <a:endParaRPr lang="en-US" altLang="hu-HU" sz="1000" smtClean="0">
              <a:latin typeface="Arial Narrow" panose="020B0606020202030204" pitchFamily="34" charset="0"/>
            </a:endParaRPr>
          </a:p>
        </p:txBody>
      </p:sp>
      <p:sp>
        <p:nvSpPr>
          <p:cNvPr id="922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E30C5BF-9BB5-4E4D-95C8-21E8AE36A1A1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9222" name="Téglalap 7"/>
          <p:cNvSpPr>
            <a:spLocks noChangeArrowheads="1"/>
          </p:cNvSpPr>
          <p:nvPr/>
        </p:nvSpPr>
        <p:spPr bwMode="auto">
          <a:xfrm>
            <a:off x="446088" y="1581150"/>
            <a:ext cx="6307137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dirty="0">
                <a:solidFill>
                  <a:srgbClr val="910026"/>
                </a:solidFill>
              </a:rPr>
              <a:t>Tranzisztor: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BiCMOS</a:t>
            </a:r>
            <a:r>
              <a:rPr lang="hu-HU" altLang="hu-HU" sz="1800" dirty="0">
                <a:solidFill>
                  <a:schemeClr val="tx1"/>
                </a:solidFill>
              </a:rPr>
              <a:t> integrált áramköri technológia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a MOS (térvezérelt) és a bipoláris tranzisztor közeledése: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a küszöbfeszültség alatti tartományban 		termikus emisszió a potenciálgát fölött -&gt; „bipoláris” </a:t>
            </a:r>
            <a:r>
              <a:rPr lang="hu-HU" altLang="hu-HU" sz="1800" dirty="0" smtClean="0">
                <a:solidFill>
                  <a:schemeClr val="tx1"/>
                </a:solidFill>
              </a:rPr>
              <a:t>	(</a:t>
            </a:r>
            <a:r>
              <a:rPr lang="hu-HU" altLang="hu-HU" sz="1800" dirty="0">
                <a:solidFill>
                  <a:schemeClr val="tx1"/>
                </a:solidFill>
              </a:rPr>
              <a:t>SS&gt;60mV/dekád</a:t>
            </a:r>
            <a:r>
              <a:rPr lang="hu-HU" altLang="hu-HU" sz="1800" dirty="0" smtClean="0">
                <a:solidFill>
                  <a:schemeClr val="tx1"/>
                </a:solidFill>
              </a:rPr>
              <a:t>)</a:t>
            </a:r>
            <a:endParaRPr lang="hu-HU" altLang="hu-HU" sz="18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a hatékonyabb működés érdekében javított 	geometria -&gt; </a:t>
            </a:r>
            <a:r>
              <a:rPr lang="hu-HU" altLang="hu-HU" sz="1800" dirty="0" err="1">
                <a:solidFill>
                  <a:schemeClr val="tx1"/>
                </a:solidFill>
              </a:rPr>
              <a:t>Tri-gate</a:t>
            </a:r>
            <a:r>
              <a:rPr lang="hu-HU" altLang="hu-HU" sz="1800" dirty="0">
                <a:solidFill>
                  <a:schemeClr val="tx1"/>
                </a:solidFill>
              </a:rPr>
              <a:t> „</a:t>
            </a:r>
            <a:r>
              <a:rPr lang="hu-HU" altLang="hu-HU" sz="1800" dirty="0" err="1">
                <a:solidFill>
                  <a:schemeClr val="tx1"/>
                </a:solidFill>
              </a:rPr>
              <a:t>finfet</a:t>
            </a:r>
            <a:r>
              <a:rPr lang="hu-HU" altLang="hu-HU" sz="1800" dirty="0">
                <a:solidFill>
                  <a:schemeClr val="tx1"/>
                </a:solidFill>
              </a:rPr>
              <a:t>”,</a:t>
            </a:r>
          </a:p>
        </p:txBody>
      </p:sp>
      <p:grpSp>
        <p:nvGrpSpPr>
          <p:cNvPr id="9223" name="Csoportba foglalás 17"/>
          <p:cNvGrpSpPr>
            <a:grpSpLocks/>
          </p:cNvGrpSpPr>
          <p:nvPr/>
        </p:nvGrpSpPr>
        <p:grpSpPr bwMode="auto">
          <a:xfrm>
            <a:off x="5992813" y="1327150"/>
            <a:ext cx="2725737" cy="703263"/>
            <a:chOff x="5381625" y="29973588"/>
            <a:chExt cx="13825538" cy="2913004"/>
          </a:xfrm>
        </p:grpSpPr>
        <p:sp>
          <p:nvSpPr>
            <p:cNvPr id="9233" name="Lekerekített téglalap 20"/>
            <p:cNvSpPr>
              <a:spLocks noChangeArrowheads="1"/>
            </p:cNvSpPr>
            <p:nvPr/>
          </p:nvSpPr>
          <p:spPr bwMode="auto">
            <a:xfrm>
              <a:off x="5381625" y="29991050"/>
              <a:ext cx="6011863" cy="28368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9234" name="Szövegdoboz 11"/>
            <p:cNvSpPr txBox="1">
              <a:spLocks noChangeArrowheads="1"/>
            </p:cNvSpPr>
            <p:nvPr/>
          </p:nvSpPr>
          <p:spPr bwMode="auto">
            <a:xfrm>
              <a:off x="5634037" y="30333950"/>
              <a:ext cx="5780086" cy="255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Bipoláris integrált áramkör fejlesztése.</a:t>
              </a:r>
            </a:p>
          </p:txBody>
        </p:sp>
        <p:sp>
          <p:nvSpPr>
            <p:cNvPr id="9235" name="Lekerekített téglalap 20"/>
            <p:cNvSpPr>
              <a:spLocks noChangeArrowheads="1"/>
            </p:cNvSpPr>
            <p:nvPr/>
          </p:nvSpPr>
          <p:spPr bwMode="auto">
            <a:xfrm>
              <a:off x="13195300" y="29973588"/>
              <a:ext cx="6011863" cy="28368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9236" name="Szövegdoboz 11"/>
            <p:cNvSpPr txBox="1">
              <a:spLocks noChangeArrowheads="1"/>
            </p:cNvSpPr>
            <p:nvPr/>
          </p:nvSpPr>
          <p:spPr bwMode="auto">
            <a:xfrm>
              <a:off x="13320712" y="30698451"/>
              <a:ext cx="5780086" cy="14677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MOS (CMOS) ICfejlesztése</a:t>
              </a:r>
            </a:p>
          </p:txBody>
        </p:sp>
      </p:grpSp>
      <p:sp>
        <p:nvSpPr>
          <p:cNvPr id="9224" name="Lekerekített téglalap 25"/>
          <p:cNvSpPr>
            <a:spLocks noChangeArrowheads="1"/>
          </p:cNvSpPr>
          <p:nvPr/>
        </p:nvSpPr>
        <p:spPr bwMode="auto">
          <a:xfrm>
            <a:off x="6781800" y="2200275"/>
            <a:ext cx="1184275" cy="6842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hu-HU" altLang="hu-HU" sz="4400" b="1">
              <a:solidFill>
                <a:schemeClr val="tx1"/>
              </a:solidFill>
            </a:endParaRPr>
          </a:p>
        </p:txBody>
      </p:sp>
      <p:sp>
        <p:nvSpPr>
          <p:cNvPr id="9225" name="Szövegdoboz 26"/>
          <p:cNvSpPr txBox="1">
            <a:spLocks noChangeArrowheads="1"/>
          </p:cNvSpPr>
          <p:nvPr/>
        </p:nvSpPr>
        <p:spPr bwMode="auto">
          <a:xfrm>
            <a:off x="6753225" y="2228850"/>
            <a:ext cx="11842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</a:rPr>
              <a:t>BiCMOS IC kifejlesztése, MOS működés a küszöbfszültség alatt</a:t>
            </a:r>
          </a:p>
        </p:txBody>
      </p:sp>
      <p:pic>
        <p:nvPicPr>
          <p:cNvPr id="9226" name="Picture 2" descr="KÃ©ptalÃ¡lat a kÃ¶vetkezÅre: âfinfet tranziszto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248150"/>
            <a:ext cx="33147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8" descr="KÃ©ptalÃ¡lat a kÃ¶vetkezÅre: âfinfet tranziszto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30" y="3765550"/>
            <a:ext cx="4606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ekerekített téglalap 25"/>
          <p:cNvSpPr>
            <a:spLocks noChangeArrowheads="1"/>
          </p:cNvSpPr>
          <p:nvPr/>
        </p:nvSpPr>
        <p:spPr bwMode="auto">
          <a:xfrm>
            <a:off x="6788150" y="3055938"/>
            <a:ext cx="1184275" cy="6842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hu-HU" altLang="hu-HU" sz="4400" b="1">
              <a:solidFill>
                <a:schemeClr val="tx1"/>
              </a:solidFill>
            </a:endParaRPr>
          </a:p>
        </p:txBody>
      </p:sp>
      <p:sp>
        <p:nvSpPr>
          <p:cNvPr id="9229" name="Szövegdoboz 26"/>
          <p:cNvSpPr txBox="1">
            <a:spLocks noChangeArrowheads="1"/>
          </p:cNvSpPr>
          <p:nvPr/>
        </p:nvSpPr>
        <p:spPr bwMode="auto">
          <a:xfrm>
            <a:off x="6778625" y="3084513"/>
            <a:ext cx="11842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</a:rPr>
              <a:t>javitott geometria: (SOI, vezérlés három oldalról, nanohuzal, mint bulk tartomány</a:t>
            </a:r>
          </a:p>
        </p:txBody>
      </p:sp>
      <p:sp>
        <p:nvSpPr>
          <p:cNvPr id="9230" name="Lefelé nyíl 1"/>
          <p:cNvSpPr>
            <a:spLocks noChangeArrowheads="1"/>
          </p:cNvSpPr>
          <p:nvPr/>
        </p:nvSpPr>
        <p:spPr bwMode="auto">
          <a:xfrm>
            <a:off x="6886575" y="2016125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9231" name="Lefelé nyíl 24"/>
          <p:cNvSpPr>
            <a:spLocks noChangeArrowheads="1"/>
          </p:cNvSpPr>
          <p:nvPr/>
        </p:nvSpPr>
        <p:spPr bwMode="auto">
          <a:xfrm>
            <a:off x="7645400" y="2011363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9232" name="Lefelé nyíl 25"/>
          <p:cNvSpPr>
            <a:spLocks noChangeArrowheads="1"/>
          </p:cNvSpPr>
          <p:nvPr/>
        </p:nvSpPr>
        <p:spPr bwMode="auto">
          <a:xfrm>
            <a:off x="7234238" y="2884488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3</a:t>
            </a:fld>
            <a:endParaRPr lang="hu-HU" altLang="hu-HU"/>
          </a:p>
        </p:txBody>
      </p:sp>
      <p:pic>
        <p:nvPicPr>
          <p:cNvPr id="54274" name="Picture 2" descr="Periódusos rends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14" y="757646"/>
            <a:ext cx="6429711" cy="4472668"/>
          </a:xfrm>
          <a:prstGeom prst="rect">
            <a:avLst/>
          </a:pr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70647" y="275181"/>
            <a:ext cx="732787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Félvezetők (átlagvegyérték: ~ 4)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6" name="Ellipszis 5"/>
          <p:cNvSpPr/>
          <p:nvPr/>
        </p:nvSpPr>
        <p:spPr bwMode="auto">
          <a:xfrm>
            <a:off x="6230983" y="1188720"/>
            <a:ext cx="357142" cy="1606731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zalagív 11"/>
          <p:cNvSpPr/>
          <p:nvPr/>
        </p:nvSpPr>
        <p:spPr bwMode="auto">
          <a:xfrm>
            <a:off x="5963466" y="801388"/>
            <a:ext cx="892175" cy="586512"/>
          </a:xfrm>
          <a:prstGeom prst="blockArc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zalagív 14"/>
          <p:cNvSpPr/>
          <p:nvPr/>
        </p:nvSpPr>
        <p:spPr bwMode="auto">
          <a:xfrm>
            <a:off x="5405719" y="224263"/>
            <a:ext cx="1873622" cy="604844"/>
          </a:xfrm>
          <a:prstGeom prst="blockArc">
            <a:avLst>
              <a:gd name="adj1" fmla="val 10924204"/>
              <a:gd name="adj2" fmla="val 0"/>
              <a:gd name="adj3" fmla="val 25000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80187" y="3917558"/>
            <a:ext cx="7350546" cy="2155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Ge</a:t>
            </a:r>
            <a:r>
              <a:rPr lang="hu-HU" dirty="0" smtClean="0"/>
              <a:t> – </a:t>
            </a:r>
            <a:r>
              <a:rPr lang="hu-HU" dirty="0" err="1" smtClean="0"/>
              <a:t>Si</a:t>
            </a:r>
            <a:r>
              <a:rPr lang="hu-HU" dirty="0" smtClean="0"/>
              <a:t> – </a:t>
            </a:r>
            <a:r>
              <a:rPr lang="hu-HU" dirty="0" err="1" smtClean="0"/>
              <a:t>SiGe</a:t>
            </a:r>
            <a:r>
              <a:rPr lang="hu-HU" dirty="0" smtClean="0"/>
              <a:t> – </a:t>
            </a:r>
            <a:r>
              <a:rPr lang="hu-HU" dirty="0" err="1" smtClean="0"/>
              <a:t>SiC</a:t>
            </a:r>
            <a:r>
              <a:rPr lang="hu-HU" dirty="0" smtClean="0"/>
              <a:t>		Elemi – Vegyület </a:t>
            </a:r>
          </a:p>
          <a:p>
            <a:r>
              <a:rPr lang="hu-HU" dirty="0"/>
              <a:t>	</a:t>
            </a:r>
            <a:r>
              <a:rPr lang="hu-HU" dirty="0" err="1" smtClean="0"/>
              <a:t>GaAs</a:t>
            </a:r>
            <a:r>
              <a:rPr lang="hu-HU" dirty="0" smtClean="0"/>
              <a:t>		</a:t>
            </a:r>
            <a:r>
              <a:rPr lang="hu-HU" dirty="0" err="1" smtClean="0"/>
              <a:t>CuO</a:t>
            </a:r>
            <a:r>
              <a:rPr lang="hu-HU" dirty="0" smtClean="0"/>
              <a:t> „</a:t>
            </a:r>
            <a:r>
              <a:rPr lang="hu-HU" dirty="0" err="1" smtClean="0"/>
              <a:t>kuprox</a:t>
            </a:r>
            <a:r>
              <a:rPr lang="hu-HU" dirty="0" smtClean="0"/>
              <a:t>”</a:t>
            </a:r>
          </a:p>
          <a:p>
            <a:r>
              <a:rPr lang="hu-HU" dirty="0"/>
              <a:t>	</a:t>
            </a:r>
            <a:r>
              <a:rPr lang="hu-HU" dirty="0" err="1" smtClean="0"/>
              <a:t>InSb</a:t>
            </a:r>
            <a:r>
              <a:rPr lang="hu-HU" dirty="0" smtClean="0"/>
              <a:t>		SnO</a:t>
            </a:r>
            <a:r>
              <a:rPr lang="hu-HU" baseline="-25000" dirty="0" smtClean="0"/>
              <a:t>2</a:t>
            </a:r>
            <a:r>
              <a:rPr lang="hu-HU" dirty="0" smtClean="0"/>
              <a:t> gázérzékelő</a:t>
            </a:r>
            <a:endParaRPr lang="hu-HU" baseline="-25000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AlP</a:t>
            </a:r>
            <a:r>
              <a:rPr lang="hu-HU" dirty="0" smtClean="0"/>
              <a:t>		</a:t>
            </a:r>
            <a:r>
              <a:rPr lang="hu-HU" dirty="0" err="1" smtClean="0"/>
              <a:t>PbS</a:t>
            </a:r>
            <a:r>
              <a:rPr lang="hu-HU" dirty="0" smtClean="0"/>
              <a:t>  tűs egyenirányító (galenit)</a:t>
            </a:r>
          </a:p>
          <a:p>
            <a:r>
              <a:rPr lang="hu-HU" dirty="0"/>
              <a:t>	</a:t>
            </a:r>
            <a:r>
              <a:rPr lang="hu-HU" dirty="0" err="1" smtClean="0"/>
              <a:t>GaN</a:t>
            </a:r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HgTe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ZnO</a:t>
            </a:r>
            <a:endParaRPr lang="hu-HU" dirty="0"/>
          </a:p>
        </p:txBody>
      </p:sp>
      <p:sp>
        <p:nvSpPr>
          <p:cNvPr id="18" name="Szalagív 17"/>
          <p:cNvSpPr/>
          <p:nvPr/>
        </p:nvSpPr>
        <p:spPr bwMode="auto">
          <a:xfrm>
            <a:off x="5800165" y="551474"/>
            <a:ext cx="1479175" cy="590466"/>
          </a:xfrm>
          <a:prstGeom prst="blockArc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617029" y="5463585"/>
            <a:ext cx="271370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Kovalens kötés</a:t>
            </a:r>
            <a:endParaRPr lang="hu-HU" dirty="0"/>
          </a:p>
        </p:txBody>
      </p:sp>
      <p:sp>
        <p:nvSpPr>
          <p:cNvPr id="11" name="Szalagív 10"/>
          <p:cNvSpPr/>
          <p:nvPr/>
        </p:nvSpPr>
        <p:spPr bwMode="auto">
          <a:xfrm rot="10800000">
            <a:off x="6081706" y="5498111"/>
            <a:ext cx="892175" cy="586512"/>
          </a:xfrm>
          <a:prstGeom prst="blockArc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zalagív 12"/>
          <p:cNvSpPr/>
          <p:nvPr/>
        </p:nvSpPr>
        <p:spPr bwMode="auto">
          <a:xfrm rot="10800000">
            <a:off x="6387352" y="4890106"/>
            <a:ext cx="152400" cy="586512"/>
          </a:xfrm>
          <a:prstGeom prst="blockArc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zalagív 13"/>
          <p:cNvSpPr/>
          <p:nvPr/>
        </p:nvSpPr>
        <p:spPr bwMode="auto">
          <a:xfrm rot="10800000">
            <a:off x="2202880" y="5902319"/>
            <a:ext cx="6805049" cy="604844"/>
          </a:xfrm>
          <a:prstGeom prst="blockArc">
            <a:avLst>
              <a:gd name="adj1" fmla="val 11080099"/>
              <a:gd name="adj2" fmla="val 0"/>
              <a:gd name="adj3" fmla="val 25000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850254" y="5992985"/>
            <a:ext cx="1364476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Ionos </a:t>
            </a:r>
            <a:r>
              <a:rPr lang="hu-HU" dirty="0"/>
              <a:t>kötés</a:t>
            </a:r>
          </a:p>
        </p:txBody>
      </p:sp>
    </p:spTree>
    <p:extLst>
      <p:ext uri="{BB962C8B-B14F-4D97-AF65-F5344CB8AC3E}">
        <p14:creationId xmlns:p14="http://schemas.microsoft.com/office/powerpoint/2010/main" val="1339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églalap 37"/>
          <p:cNvSpPr>
            <a:spLocks noChangeArrowheads="1"/>
          </p:cNvSpPr>
          <p:nvPr/>
        </p:nvSpPr>
        <p:spPr bwMode="auto">
          <a:xfrm>
            <a:off x="6049963" y="3902075"/>
            <a:ext cx="2225675" cy="2181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3" name="Ellipszis 30"/>
          <p:cNvSpPr>
            <a:spLocks noChangeArrowheads="1"/>
          </p:cNvSpPr>
          <p:nvPr/>
        </p:nvSpPr>
        <p:spPr bwMode="auto">
          <a:xfrm>
            <a:off x="6477000" y="4319588"/>
            <a:ext cx="1381125" cy="1314450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4" name="Ellipszis 30"/>
          <p:cNvSpPr>
            <a:spLocks noChangeArrowheads="1"/>
          </p:cNvSpPr>
          <p:nvPr/>
        </p:nvSpPr>
        <p:spPr bwMode="auto">
          <a:xfrm>
            <a:off x="6581775" y="4410075"/>
            <a:ext cx="1162050" cy="1128713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5" name="Cím 1"/>
          <p:cNvSpPr>
            <a:spLocks noGrp="1"/>
          </p:cNvSpPr>
          <p:nvPr>
            <p:ph type="title"/>
          </p:nvPr>
        </p:nvSpPr>
        <p:spPr>
          <a:xfrm>
            <a:off x="361507" y="1"/>
            <a:ext cx="8941980" cy="1485900"/>
          </a:xfrm>
        </p:spPr>
        <p:txBody>
          <a:bodyPr/>
          <a:lstStyle/>
          <a:p>
            <a:r>
              <a:rPr lang="hu-HU" altLang="hu-HU" sz="2600" dirty="0" smtClean="0"/>
              <a:t>Javított geometria, javított (teljesen más) működési elv: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  vertikális nanoszálas          alagút MOS tranzisztor</a:t>
            </a:r>
          </a:p>
        </p:txBody>
      </p:sp>
      <p:sp>
        <p:nvSpPr>
          <p:cNvPr id="28" name="Ellipszis 27"/>
          <p:cNvSpPr/>
          <p:nvPr/>
        </p:nvSpPr>
        <p:spPr bwMode="auto">
          <a:xfrm>
            <a:off x="6638925" y="4476750"/>
            <a:ext cx="1038225" cy="9890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0247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37B0C15-77BF-4DC1-9B0B-3EE6BBB3D4B7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0248" name="Téglalap 5"/>
          <p:cNvSpPr>
            <a:spLocks noChangeArrowheads="1"/>
          </p:cNvSpPr>
          <p:nvPr/>
        </p:nvSpPr>
        <p:spPr bwMode="auto">
          <a:xfrm>
            <a:off x="581025" y="1706563"/>
            <a:ext cx="81819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-probléma</a:t>
            </a:r>
            <a:r>
              <a:rPr lang="hu-HU" altLang="hu-HU" sz="1800" dirty="0">
                <a:solidFill>
                  <a:schemeClr val="tx1"/>
                </a:solidFill>
              </a:rPr>
              <a:t>: termikus emisszió -&gt; a tápfeszültség csökkentés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korlátja (a tiltott sávszélesség közel fele, 0.5-0.6 V)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-megoldás</a:t>
            </a:r>
            <a:r>
              <a:rPr lang="hu-HU" altLang="hu-HU" sz="1800" dirty="0">
                <a:solidFill>
                  <a:schemeClr val="tx1"/>
                </a:solidFill>
              </a:rPr>
              <a:t>: a potenciálgát fölötti termikus emisszió elkerülése, áram alagút 	hatás útján,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p tömb –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helyett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p (i) tömb – p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ill. p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n (i) tömb –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	</a:t>
            </a:r>
            <a:r>
              <a:rPr lang="hu-HU" altLang="hu-HU" sz="1800" dirty="0" err="1">
                <a:solidFill>
                  <a:schemeClr val="tx1"/>
                </a:solidFill>
              </a:rPr>
              <a:t>záróirányban</a:t>
            </a:r>
            <a:r>
              <a:rPr lang="hu-HU" altLang="hu-HU" sz="1800" dirty="0">
                <a:solidFill>
                  <a:schemeClr val="tx1"/>
                </a:solidFill>
              </a:rPr>
              <a:t> (a korábbiakhoz képest ellentétesen) előfeszítve !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További előny: SS&lt;60mV/dekád, nagyobb meredekség !!!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10249" name="Lefelé nyíl 1"/>
          <p:cNvSpPr>
            <a:spLocks noChangeArrowheads="1"/>
          </p:cNvSpPr>
          <p:nvPr/>
        </p:nvSpPr>
        <p:spPr bwMode="auto">
          <a:xfrm>
            <a:off x="1717591" y="609600"/>
            <a:ext cx="595313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50" name="Lefelé nyíl 7"/>
          <p:cNvSpPr>
            <a:spLocks noChangeArrowheads="1"/>
          </p:cNvSpPr>
          <p:nvPr/>
        </p:nvSpPr>
        <p:spPr bwMode="auto">
          <a:xfrm>
            <a:off x="4767146" y="569284"/>
            <a:ext cx="595313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61" name="Ellipszis 26"/>
          <p:cNvSpPr>
            <a:spLocks noChangeArrowheads="1"/>
          </p:cNvSpPr>
          <p:nvPr/>
        </p:nvSpPr>
        <p:spPr bwMode="auto">
          <a:xfrm>
            <a:off x="6734175" y="4552950"/>
            <a:ext cx="857250" cy="81915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62" name="Szövegdoboz 31"/>
          <p:cNvSpPr txBox="1">
            <a:spLocks noChangeArrowheads="1"/>
          </p:cNvSpPr>
          <p:nvPr/>
        </p:nvSpPr>
        <p:spPr bwMode="auto">
          <a:xfrm>
            <a:off x="2057400" y="6086475"/>
            <a:ext cx="62865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n</a:t>
            </a:r>
            <a:r>
              <a:rPr lang="hu-HU" altLang="hu-HU" sz="1800" baseline="30000">
                <a:solidFill>
                  <a:schemeClr val="tx1"/>
                </a:solidFill>
              </a:rPr>
              <a:t>+</a:t>
            </a:r>
            <a:r>
              <a:rPr lang="hu-HU" altLang="hu-HU" sz="1800">
                <a:solidFill>
                  <a:schemeClr val="tx1"/>
                </a:solidFill>
              </a:rPr>
              <a:t> forrás – p (i) tömb – p</a:t>
            </a:r>
            <a:r>
              <a:rPr lang="hu-HU" altLang="hu-HU" sz="1800" baseline="30000">
                <a:solidFill>
                  <a:schemeClr val="tx1"/>
                </a:solidFill>
              </a:rPr>
              <a:t>+</a:t>
            </a:r>
            <a:r>
              <a:rPr lang="hu-HU" altLang="hu-HU" sz="1800">
                <a:solidFill>
                  <a:schemeClr val="tx1"/>
                </a:solidFill>
              </a:rPr>
              <a:t> nyelő                      felülnézet</a:t>
            </a:r>
          </a:p>
        </p:txBody>
      </p:sp>
      <p:sp>
        <p:nvSpPr>
          <p:cNvPr id="10264" name="Téglalap 38"/>
          <p:cNvSpPr>
            <a:spLocks noChangeArrowheads="1"/>
          </p:cNvSpPr>
          <p:nvPr/>
        </p:nvSpPr>
        <p:spPr bwMode="auto">
          <a:xfrm>
            <a:off x="6686550" y="4084638"/>
            <a:ext cx="12001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n</a:t>
            </a:r>
            <a:r>
              <a:rPr lang="hu-HU" altLang="hu-HU" sz="1400" baseline="30000">
                <a:solidFill>
                  <a:schemeClr val="tx1"/>
                </a:solidFill>
              </a:rPr>
              <a:t>+</a:t>
            </a:r>
            <a:r>
              <a:rPr lang="hu-HU" altLang="hu-HU" sz="1400">
                <a:solidFill>
                  <a:schemeClr val="tx1"/>
                </a:solidFill>
              </a:rPr>
              <a:t> forrás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p</a:t>
            </a:r>
            <a:r>
              <a:rPr lang="hu-HU" altLang="hu-HU" sz="1400" baseline="30000">
                <a:solidFill>
                  <a:schemeClr val="tx1"/>
                </a:solidFill>
              </a:rPr>
              <a:t>+</a:t>
            </a:r>
            <a:r>
              <a:rPr lang="hu-HU" altLang="hu-HU" sz="1400">
                <a:solidFill>
                  <a:schemeClr val="tx1"/>
                </a:solidFill>
              </a:rPr>
              <a:t> nyelő</a:t>
            </a:r>
          </a:p>
        </p:txBody>
      </p:sp>
      <p:sp>
        <p:nvSpPr>
          <p:cNvPr id="10265" name="Téglalap 39"/>
          <p:cNvSpPr>
            <a:spLocks noChangeArrowheads="1"/>
          </p:cNvSpPr>
          <p:nvPr/>
        </p:nvSpPr>
        <p:spPr bwMode="auto">
          <a:xfrm>
            <a:off x="6354763" y="5667375"/>
            <a:ext cx="174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vezérlőelektród</a:t>
            </a:r>
          </a:p>
        </p:txBody>
      </p:sp>
      <p:cxnSp>
        <p:nvCxnSpPr>
          <p:cNvPr id="10266" name="Egyenes összekötő nyíllal 42"/>
          <p:cNvCxnSpPr>
            <a:cxnSpLocks noChangeShapeType="1"/>
          </p:cNvCxnSpPr>
          <p:nvPr/>
        </p:nvCxnSpPr>
        <p:spPr bwMode="auto">
          <a:xfrm flipH="1" flipV="1">
            <a:off x="7829550" y="5326063"/>
            <a:ext cx="95250" cy="35083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7" name="Téglalap 3"/>
          <p:cNvSpPr>
            <a:spLocks noChangeArrowheads="1"/>
          </p:cNvSpPr>
          <p:nvPr/>
        </p:nvSpPr>
        <p:spPr bwMode="auto">
          <a:xfrm>
            <a:off x="2466975" y="4716463"/>
            <a:ext cx="3257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400"/>
              <a:t>n</a:t>
            </a:r>
            <a:r>
              <a:rPr lang="hu-HU" altLang="hu-HU" sz="1400" baseline="30000"/>
              <a:t>+</a:t>
            </a:r>
            <a:r>
              <a:rPr lang="hu-HU" altLang="hu-HU" sz="1400"/>
              <a:t> forrás         „i”          p</a:t>
            </a:r>
            <a:r>
              <a:rPr lang="hu-HU" altLang="hu-HU" sz="1400" baseline="30000"/>
              <a:t>+</a:t>
            </a:r>
            <a:r>
              <a:rPr lang="hu-HU" altLang="hu-HU" sz="1400"/>
              <a:t> nyelő</a:t>
            </a:r>
          </a:p>
        </p:txBody>
      </p:sp>
      <p:cxnSp>
        <p:nvCxnSpPr>
          <p:cNvPr id="10281" name="Egyenes összekötő 48"/>
          <p:cNvCxnSpPr>
            <a:cxnSpLocks noChangeShapeType="1"/>
          </p:cNvCxnSpPr>
          <p:nvPr/>
        </p:nvCxnSpPr>
        <p:spPr bwMode="auto">
          <a:xfrm>
            <a:off x="5181600" y="5059363"/>
            <a:ext cx="485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2" name="Egyenes összekötő 49"/>
          <p:cNvCxnSpPr>
            <a:cxnSpLocks noChangeShapeType="1"/>
          </p:cNvCxnSpPr>
          <p:nvPr/>
        </p:nvCxnSpPr>
        <p:spPr bwMode="auto">
          <a:xfrm>
            <a:off x="5734050" y="5059363"/>
            <a:ext cx="57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Csoportba foglalás 3"/>
          <p:cNvGrpSpPr/>
          <p:nvPr/>
        </p:nvGrpSpPr>
        <p:grpSpPr>
          <a:xfrm>
            <a:off x="971550" y="3819525"/>
            <a:ext cx="4152900" cy="2181225"/>
            <a:chOff x="971550" y="3819525"/>
            <a:chExt cx="4152900" cy="2181225"/>
          </a:xfrm>
        </p:grpSpPr>
        <p:sp>
          <p:nvSpPr>
            <p:cNvPr id="10251" name="Téglalap 21"/>
            <p:cNvSpPr>
              <a:spLocks noChangeArrowheads="1"/>
            </p:cNvSpPr>
            <p:nvPr/>
          </p:nvSpPr>
          <p:spPr bwMode="auto">
            <a:xfrm>
              <a:off x="2260600" y="3819525"/>
              <a:ext cx="177800" cy="2181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2" name="Téglalap 22"/>
            <p:cNvSpPr>
              <a:spLocks noChangeArrowheads="1"/>
            </p:cNvSpPr>
            <p:nvPr/>
          </p:nvSpPr>
          <p:spPr bwMode="auto">
            <a:xfrm>
              <a:off x="2438400" y="4552950"/>
              <a:ext cx="895350" cy="819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3" name="Téglalap 28"/>
            <p:cNvSpPr>
              <a:spLocks noChangeArrowheads="1"/>
            </p:cNvSpPr>
            <p:nvPr/>
          </p:nvSpPr>
          <p:spPr bwMode="auto">
            <a:xfrm>
              <a:off x="3333750" y="4552950"/>
              <a:ext cx="895350" cy="819150"/>
            </a:xfrm>
            <a:prstGeom prst="rect">
              <a:avLst/>
            </a:prstGeom>
            <a:solidFill>
              <a:srgbClr val="B3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4" name="Téglalap 29"/>
            <p:cNvSpPr>
              <a:spLocks noChangeArrowheads="1"/>
            </p:cNvSpPr>
            <p:nvPr/>
          </p:nvSpPr>
          <p:spPr bwMode="auto">
            <a:xfrm>
              <a:off x="4229100" y="4552950"/>
              <a:ext cx="895350" cy="819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2628900" y="4486275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2619375" y="5372100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0257" name="Téglalap 25"/>
            <p:cNvSpPr>
              <a:spLocks noChangeArrowheads="1"/>
            </p:cNvSpPr>
            <p:nvPr/>
          </p:nvSpPr>
          <p:spPr bwMode="auto">
            <a:xfrm>
              <a:off x="2886075" y="42672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8" name="Téglalap 34"/>
            <p:cNvSpPr>
              <a:spLocks noChangeArrowheads="1"/>
            </p:cNvSpPr>
            <p:nvPr/>
          </p:nvSpPr>
          <p:spPr bwMode="auto">
            <a:xfrm>
              <a:off x="2895600" y="54483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9" name="Téglalap 35"/>
            <p:cNvSpPr>
              <a:spLocks noChangeArrowheads="1"/>
            </p:cNvSpPr>
            <p:nvPr/>
          </p:nvSpPr>
          <p:spPr bwMode="auto">
            <a:xfrm>
              <a:off x="2962275" y="4429125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60" name="Téglalap 36"/>
            <p:cNvSpPr>
              <a:spLocks noChangeArrowheads="1"/>
            </p:cNvSpPr>
            <p:nvPr/>
          </p:nvSpPr>
          <p:spPr bwMode="auto">
            <a:xfrm>
              <a:off x="2962275" y="5448300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63" name="Szövegdoboz 33"/>
            <p:cNvSpPr txBox="1">
              <a:spLocks noChangeArrowheads="1"/>
            </p:cNvSpPr>
            <p:nvPr/>
          </p:nvSpPr>
          <p:spPr bwMode="auto">
            <a:xfrm>
              <a:off x="3000375" y="4029075"/>
              <a:ext cx="19050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800">
                  <a:solidFill>
                    <a:schemeClr val="tx1"/>
                  </a:solidFill>
                </a:rPr>
                <a:t>vezérlőelektród</a:t>
              </a:r>
            </a:p>
          </p:txBody>
        </p:sp>
        <p:sp>
          <p:nvSpPr>
            <p:cNvPr id="10268" name="Téglalap 4"/>
            <p:cNvSpPr>
              <a:spLocks noChangeArrowheads="1"/>
            </p:cNvSpPr>
            <p:nvPr/>
          </p:nvSpPr>
          <p:spPr bwMode="auto">
            <a:xfrm>
              <a:off x="2895600" y="5070475"/>
              <a:ext cx="1266825" cy="433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cxnSp>
          <p:nvCxnSpPr>
            <p:cNvPr id="10269" name="Egyenes összekötő 6"/>
            <p:cNvCxnSpPr>
              <a:cxnSpLocks noChangeShapeType="1"/>
            </p:cNvCxnSpPr>
            <p:nvPr/>
          </p:nvCxnSpPr>
          <p:spPr bwMode="auto">
            <a:xfrm>
              <a:off x="10191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0" name="Egyenes összekötő 9"/>
            <p:cNvCxnSpPr>
              <a:cxnSpLocks noChangeShapeType="1"/>
            </p:cNvCxnSpPr>
            <p:nvPr/>
          </p:nvCxnSpPr>
          <p:spPr bwMode="auto">
            <a:xfrm>
              <a:off x="15716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1" name="Egyenes összekötő 38"/>
            <p:cNvCxnSpPr>
              <a:cxnSpLocks noChangeShapeType="1"/>
            </p:cNvCxnSpPr>
            <p:nvPr/>
          </p:nvCxnSpPr>
          <p:spPr bwMode="auto">
            <a:xfrm>
              <a:off x="17049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2" name="Egyenes összekötő 39"/>
            <p:cNvCxnSpPr>
              <a:cxnSpLocks noChangeShapeType="1"/>
            </p:cNvCxnSpPr>
            <p:nvPr/>
          </p:nvCxnSpPr>
          <p:spPr bwMode="auto">
            <a:xfrm>
              <a:off x="22574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3" name="Egyenes összekötő 40"/>
            <p:cNvCxnSpPr>
              <a:cxnSpLocks noChangeShapeType="1"/>
            </p:cNvCxnSpPr>
            <p:nvPr/>
          </p:nvCxnSpPr>
          <p:spPr bwMode="auto">
            <a:xfrm>
              <a:off x="24098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4" name="Egyenes összekötő 41"/>
            <p:cNvCxnSpPr>
              <a:cxnSpLocks noChangeShapeType="1"/>
            </p:cNvCxnSpPr>
            <p:nvPr/>
          </p:nvCxnSpPr>
          <p:spPr bwMode="auto">
            <a:xfrm>
              <a:off x="29622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5" name="Egyenes összekötő 42"/>
            <p:cNvCxnSpPr>
              <a:cxnSpLocks noChangeShapeType="1"/>
            </p:cNvCxnSpPr>
            <p:nvPr/>
          </p:nvCxnSpPr>
          <p:spPr bwMode="auto">
            <a:xfrm>
              <a:off x="30956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6" name="Egyenes összekötő 43"/>
            <p:cNvCxnSpPr>
              <a:cxnSpLocks noChangeShapeType="1"/>
            </p:cNvCxnSpPr>
            <p:nvPr/>
          </p:nvCxnSpPr>
          <p:spPr bwMode="auto">
            <a:xfrm>
              <a:off x="36480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7" name="Egyenes összekötő 44"/>
            <p:cNvCxnSpPr>
              <a:cxnSpLocks noChangeShapeType="1"/>
            </p:cNvCxnSpPr>
            <p:nvPr/>
          </p:nvCxnSpPr>
          <p:spPr bwMode="auto">
            <a:xfrm>
              <a:off x="38004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8" name="Egyenes összekötő 45"/>
            <p:cNvCxnSpPr>
              <a:cxnSpLocks noChangeShapeType="1"/>
            </p:cNvCxnSpPr>
            <p:nvPr/>
          </p:nvCxnSpPr>
          <p:spPr bwMode="auto">
            <a:xfrm>
              <a:off x="43529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9" name="Egyenes összekötő 46"/>
            <p:cNvCxnSpPr>
              <a:cxnSpLocks noChangeShapeType="1"/>
            </p:cNvCxnSpPr>
            <p:nvPr/>
          </p:nvCxnSpPr>
          <p:spPr bwMode="auto">
            <a:xfrm>
              <a:off x="44862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0" name="Egyenes összekötő 47"/>
            <p:cNvCxnSpPr>
              <a:cxnSpLocks noChangeShapeType="1"/>
            </p:cNvCxnSpPr>
            <p:nvPr/>
          </p:nvCxnSpPr>
          <p:spPr bwMode="auto">
            <a:xfrm>
              <a:off x="50387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83" name="Szövegdoboz 11"/>
            <p:cNvSpPr txBox="1">
              <a:spLocks noChangeArrowheads="1"/>
            </p:cNvSpPr>
            <p:nvPr/>
          </p:nvSpPr>
          <p:spPr bwMode="auto">
            <a:xfrm>
              <a:off x="971550" y="4740275"/>
              <a:ext cx="13049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hu-HU" sz="1600"/>
                <a:t>metszet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átum helye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tabLst>
                <a:tab pos="723900" algn="l"/>
              </a:tabLst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tabLst>
                <a:tab pos="723900" algn="l"/>
              </a:tabLst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 smtClean="0">
                <a:latin typeface="Arial Narrow" panose="020B0606020202030204" pitchFamily="34" charset="0"/>
                <a:ea typeface="WenQuanYi Zen Hei"/>
                <a:cs typeface="WenQuanYi Zen Hei"/>
              </a:rPr>
              <a:t>2018. május 24.</a:t>
            </a:r>
            <a:endParaRPr lang="en-US" altLang="hu-HU" sz="1000" smtClean="0">
              <a:latin typeface="Arial Narrow" panose="020B0606020202030204" pitchFamily="34" charset="0"/>
              <a:ea typeface="WenQuanYi Zen Hei"/>
              <a:cs typeface="WenQuanYi Zen Hei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28763"/>
            <a:ext cx="4665662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90550" y="404813"/>
            <a:ext cx="8458200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910026"/>
                </a:solidFill>
                <a:latin typeface="+mj-lt"/>
              </a:rPr>
              <a:t>Előzmények: „</a:t>
            </a:r>
            <a:r>
              <a:rPr lang="hu-HU" sz="2800" b="1" dirty="0" err="1">
                <a:solidFill>
                  <a:srgbClr val="910026"/>
                </a:solidFill>
                <a:latin typeface="+mj-lt"/>
              </a:rPr>
              <a:t>Gate-controlled</a:t>
            </a:r>
            <a:r>
              <a:rPr lang="hu-HU" sz="2800" b="1" dirty="0">
                <a:solidFill>
                  <a:srgbClr val="910026"/>
                </a:solidFill>
                <a:latin typeface="+mj-lt"/>
              </a:rPr>
              <a:t>” dióda</a:t>
            </a:r>
            <a:r>
              <a:rPr lang="hu-HU" sz="2800" b="1" dirty="0">
                <a:solidFill>
                  <a:srgbClr val="910026"/>
                </a:solidFill>
                <a:latin typeface="Arial" charset="0"/>
              </a:rPr>
              <a:t> </a:t>
            </a:r>
          </a:p>
        </p:txBody>
      </p:sp>
      <p:sp>
        <p:nvSpPr>
          <p:cNvPr id="11269" name="Szövegdoboz 1"/>
          <p:cNvSpPr txBox="1">
            <a:spLocks noChangeArrowheads="1"/>
          </p:cNvSpPr>
          <p:nvPr/>
        </p:nvSpPr>
        <p:spPr bwMode="auto">
          <a:xfrm>
            <a:off x="495300" y="5108575"/>
            <a:ext cx="8648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Vezérlőelektróda feszültséggel változtatható „</a:t>
            </a:r>
            <a:r>
              <a:rPr lang="hu-HU" altLang="hu-HU" sz="1800" dirty="0" err="1">
                <a:solidFill>
                  <a:schemeClr val="tx1"/>
                </a:solidFill>
              </a:rPr>
              <a:t>adalékoltságú</a:t>
            </a:r>
            <a:r>
              <a:rPr lang="hu-HU" altLang="hu-HU" sz="1800" dirty="0">
                <a:solidFill>
                  <a:schemeClr val="tx1"/>
                </a:solidFill>
              </a:rPr>
              <a:t>” dióda </a:t>
            </a:r>
            <a:r>
              <a:rPr lang="hu-HU" altLang="hu-HU" sz="1800" dirty="0" smtClean="0">
                <a:solidFill>
                  <a:schemeClr val="tx1"/>
                </a:solidFill>
              </a:rPr>
              <a:t>MOS méréstechnikai célokra a múlt század második feléből.</a:t>
            </a: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31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71488" y="245318"/>
            <a:ext cx="8567737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Előzmények: alagút dióda (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dióda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n-GB" altLang="hu-HU" sz="2800" b="1" dirty="0">
              <a:solidFill>
                <a:srgbClr val="9100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Picture 2" descr="http://cnx.org/resources/ae626ce108ad18b8500364f9746934e4883c8cce/graphic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4" y="757791"/>
            <a:ext cx="72771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211572" y="1786270"/>
            <a:ext cx="1807536" cy="11141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Dióda</a:t>
            </a:r>
          </a:p>
          <a:p>
            <a:r>
              <a:rPr lang="hu-HU" sz="1600" dirty="0" err="1" smtClean="0"/>
              <a:t>Zener</a:t>
            </a:r>
            <a:r>
              <a:rPr lang="hu-HU" sz="1600" dirty="0" smtClean="0"/>
              <a:t> dióda</a:t>
            </a:r>
          </a:p>
          <a:p>
            <a:r>
              <a:rPr lang="hu-HU" sz="1600" dirty="0" smtClean="0"/>
              <a:t>Fordított dióda</a:t>
            </a:r>
          </a:p>
          <a:p>
            <a:r>
              <a:rPr lang="hu-HU" sz="1600" dirty="0" smtClean="0"/>
              <a:t>Alagút dióda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198781" y="864116"/>
            <a:ext cx="2299513" cy="5109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Dióda diffúziós árama a potenciálgát fölött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796901" y="5776165"/>
            <a:ext cx="6422066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Különféle dióda (p-n átmenet) karakterisztikák: jobbra tolódnak a növekvő </a:t>
            </a:r>
            <a:r>
              <a:rPr lang="hu-HU" sz="2000" dirty="0" err="1" smtClean="0"/>
              <a:t>adalékolás</a:t>
            </a:r>
            <a:r>
              <a:rPr lang="hu-HU" sz="2000" dirty="0" smtClean="0"/>
              <a:t> függvényében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851053" y="4479858"/>
            <a:ext cx="2740597" cy="9294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Sávból sávba folyó alagútáramok korlátozott nyitó-záró feszültség tartományban</a:t>
            </a:r>
            <a:endParaRPr lang="hu-HU" sz="1600" dirty="0"/>
          </a:p>
        </p:txBody>
      </p:sp>
      <p:cxnSp>
        <p:nvCxnSpPr>
          <p:cNvPr id="11" name="Egyenes összekötő nyíllal 10"/>
          <p:cNvCxnSpPr/>
          <p:nvPr/>
        </p:nvCxnSpPr>
        <p:spPr bwMode="auto">
          <a:xfrm flipH="1" flipV="1">
            <a:off x="4508206" y="4699592"/>
            <a:ext cx="342847" cy="212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Szövegdoboz 22"/>
          <p:cNvSpPr txBox="1"/>
          <p:nvPr/>
        </p:nvSpPr>
        <p:spPr>
          <a:xfrm>
            <a:off x="5741581" y="4139077"/>
            <a:ext cx="3297644" cy="3016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Többlet áram (csapdák hatása)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3763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55738"/>
            <a:ext cx="48926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églalap 1"/>
          <p:cNvSpPr>
            <a:spLocks noChangeArrowheads="1"/>
          </p:cNvSpPr>
          <p:nvPr/>
        </p:nvSpPr>
        <p:spPr bwMode="auto">
          <a:xfrm>
            <a:off x="5580063" y="1844675"/>
            <a:ext cx="2970212" cy="2952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hu-HU" altLang="hu-HU">
              <a:solidFill>
                <a:schemeClr val="tx1"/>
              </a:solidFill>
              <a:latin typeface="Bookman Old Style" panose="02050604050505020204" pitchFamily="18" charset="0"/>
              <a:ea typeface="WenQuanYi Zen Hei"/>
              <a:cs typeface="WenQuanYi Zen Hei"/>
            </a:endParaRPr>
          </a:p>
        </p:txBody>
      </p:sp>
      <p:pic>
        <p:nvPicPr>
          <p:cNvPr id="12292" name="Picture 6" descr="https://upload.wikimedia.org/wikipedia/commons/thumb/5/56/Voltage_controlled_negative_resistance.svg/220px-Voltage_controlled_negative_resist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97088"/>
            <a:ext cx="2689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1488" y="404813"/>
            <a:ext cx="8567737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Előzmények: alagút dióda (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dióda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n-GB" altLang="hu-HU" sz="2800" b="1" dirty="0">
              <a:solidFill>
                <a:srgbClr val="9100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2555875" y="3644900"/>
            <a:ext cx="3455988" cy="4318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 bwMode="auto">
          <a:xfrm>
            <a:off x="4373563" y="2420938"/>
            <a:ext cx="2143125" cy="28733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örbe összekötő 18"/>
          <p:cNvCxnSpPr/>
          <p:nvPr/>
        </p:nvCxnSpPr>
        <p:spPr bwMode="auto">
          <a:xfrm flipV="1">
            <a:off x="4751388" y="3644900"/>
            <a:ext cx="3205162" cy="1944688"/>
          </a:xfrm>
          <a:prstGeom prst="curvedConnector3">
            <a:avLst>
              <a:gd name="adj1" fmla="val 113622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7" name="Szövegdoboz 1"/>
          <p:cNvSpPr txBox="1">
            <a:spLocks noChangeArrowheads="1"/>
          </p:cNvSpPr>
          <p:nvPr/>
        </p:nvSpPr>
        <p:spPr bwMode="auto">
          <a:xfrm>
            <a:off x="7950200" y="3248025"/>
            <a:ext cx="600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i="1">
                <a:solidFill>
                  <a:schemeClr val="tx1"/>
                </a:solidFill>
              </a:rPr>
              <a:t>V</a:t>
            </a:r>
            <a:r>
              <a:rPr lang="hu-HU" altLang="hu-HU" sz="1800" i="1" baseline="-25000">
                <a:solidFill>
                  <a:schemeClr val="tx1"/>
                </a:solidFill>
              </a:rPr>
              <a:t>3</a:t>
            </a:r>
            <a:endParaRPr lang="hu-HU" altLang="hu-HU" sz="1800" i="1">
              <a:solidFill>
                <a:schemeClr val="tx1"/>
              </a:solidFill>
            </a:endParaRPr>
          </a:p>
        </p:txBody>
      </p:sp>
      <p:sp>
        <p:nvSpPr>
          <p:cNvPr id="12298" name="Téglalap 2"/>
          <p:cNvSpPr>
            <a:spLocks noChangeArrowheads="1"/>
          </p:cNvSpPr>
          <p:nvPr/>
        </p:nvSpPr>
        <p:spPr bwMode="auto">
          <a:xfrm>
            <a:off x="5806632" y="5650559"/>
            <a:ext cx="30495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3200" b="1" i="1" dirty="0">
                <a:solidFill>
                  <a:schemeClr val="tx1"/>
                </a:solidFill>
              </a:rPr>
              <a:t>V</a:t>
            </a:r>
            <a:r>
              <a:rPr lang="hu-HU" altLang="hu-HU" sz="3200" b="1" i="1" baseline="-25000" dirty="0">
                <a:solidFill>
                  <a:schemeClr val="tx1"/>
                </a:solidFill>
              </a:rPr>
              <a:t>1;</a:t>
            </a:r>
            <a:r>
              <a:rPr lang="hu-HU" altLang="hu-HU" sz="3200" b="1" i="1" dirty="0">
                <a:solidFill>
                  <a:schemeClr val="tx1"/>
                </a:solidFill>
              </a:rPr>
              <a:t>V</a:t>
            </a:r>
            <a:r>
              <a:rPr lang="hu-HU" altLang="hu-HU" sz="3200" b="1" i="1" baseline="-25000" dirty="0">
                <a:solidFill>
                  <a:schemeClr val="tx1"/>
                </a:solidFill>
              </a:rPr>
              <a:t>2</a:t>
            </a:r>
            <a:r>
              <a:rPr lang="hu-HU" altLang="hu-HU" sz="3200" b="1" i="1" dirty="0">
                <a:solidFill>
                  <a:schemeClr val="tx1"/>
                </a:solidFill>
              </a:rPr>
              <a:t>&lt;</a:t>
            </a:r>
            <a:r>
              <a:rPr lang="hu-HU" altLang="hu-HU" sz="3200" b="1" i="1" dirty="0" err="1">
                <a:solidFill>
                  <a:schemeClr val="tx1"/>
                </a:solidFill>
              </a:rPr>
              <a:t>W</a:t>
            </a:r>
            <a:r>
              <a:rPr lang="hu-HU" altLang="hu-HU" sz="3200" b="1" i="1" baseline="-25000" dirty="0" err="1">
                <a:solidFill>
                  <a:schemeClr val="tx1"/>
                </a:solidFill>
              </a:rPr>
              <a:t>g</a:t>
            </a:r>
            <a:r>
              <a:rPr lang="hu-HU" altLang="hu-HU" sz="4400" b="1" i="1" dirty="0">
                <a:solidFill>
                  <a:schemeClr val="tx1"/>
                </a:solidFill>
              </a:rPr>
              <a:t>/</a:t>
            </a:r>
            <a:r>
              <a:rPr lang="hu-HU" altLang="hu-HU" sz="3200" b="1" i="1" dirty="0">
                <a:solidFill>
                  <a:schemeClr val="tx1"/>
                </a:solidFill>
              </a:rPr>
              <a:t>2q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33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39B995-A047-47C2-88F8-1EBE20F9C464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3316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3317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grpSp>
        <p:nvGrpSpPr>
          <p:cNvPr id="13318" name="Csoportba foglalás 12"/>
          <p:cNvGrpSpPr>
            <a:grpSpLocks/>
          </p:cNvGrpSpPr>
          <p:nvPr/>
        </p:nvGrpSpPr>
        <p:grpSpPr bwMode="auto">
          <a:xfrm>
            <a:off x="3905250" y="258763"/>
            <a:ext cx="4757738" cy="6415087"/>
            <a:chOff x="2178050" y="935038"/>
            <a:chExt cx="28063529" cy="39362062"/>
          </a:xfrm>
        </p:grpSpPr>
        <p:pic>
          <p:nvPicPr>
            <p:cNvPr id="13331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0" y="935038"/>
              <a:ext cx="27003375" cy="393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Szövegdoboz 15"/>
            <p:cNvSpPr txBox="1">
              <a:spLocks noChangeArrowheads="1"/>
            </p:cNvSpPr>
            <p:nvPr/>
          </p:nvSpPr>
          <p:spPr bwMode="auto">
            <a:xfrm>
              <a:off x="11356726" y="26684654"/>
              <a:ext cx="18331762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Alagút emisszió a kiürített rétegen keresztül</a:t>
              </a:r>
            </a:p>
          </p:txBody>
        </p:sp>
        <p:sp>
          <p:nvSpPr>
            <p:cNvPr id="13333" name="Téglalap 16"/>
            <p:cNvSpPr>
              <a:spLocks noChangeArrowheads="1"/>
            </p:cNvSpPr>
            <p:nvPr/>
          </p:nvSpPr>
          <p:spPr bwMode="auto">
            <a:xfrm>
              <a:off x="14491915" y="14371280"/>
              <a:ext cx="15749664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Termikus emisszió potenciálgát felett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1289101" y="34365032"/>
              <a:ext cx="2659340" cy="2191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hu-HU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--</a:t>
              </a: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498475" y="1084263"/>
            <a:ext cx="3640138" cy="1041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Bipoláris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2775" y="2959100"/>
            <a:ext cx="3252788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MOS tranzisztor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2775" y="4960938"/>
            <a:ext cx="3540125" cy="1989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Alagút (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MOS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2" name="Szövegdoboz 4"/>
          <p:cNvSpPr txBox="1">
            <a:spLocks noChangeArrowheads="1"/>
          </p:cNvSpPr>
          <p:nvPr/>
        </p:nvSpPr>
        <p:spPr bwMode="auto">
          <a:xfrm>
            <a:off x="4067175" y="182563"/>
            <a:ext cx="552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3" name="Téglalap 5"/>
          <p:cNvSpPr>
            <a:spLocks noChangeArrowheads="1"/>
          </p:cNvSpPr>
          <p:nvPr/>
        </p:nvSpPr>
        <p:spPr bwMode="auto">
          <a:xfrm>
            <a:off x="4414838" y="263207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4" name="Téglalap 6"/>
          <p:cNvSpPr>
            <a:spLocks noChangeArrowheads="1"/>
          </p:cNvSpPr>
          <p:nvPr/>
        </p:nvSpPr>
        <p:spPr bwMode="auto">
          <a:xfrm>
            <a:off x="4414838" y="479742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5" name="Téglalap 7"/>
          <p:cNvSpPr>
            <a:spLocks noChangeArrowheads="1"/>
          </p:cNvSpPr>
          <p:nvPr/>
        </p:nvSpPr>
        <p:spPr bwMode="auto">
          <a:xfrm>
            <a:off x="5743575" y="171450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6" name="Téglalap 8"/>
          <p:cNvSpPr>
            <a:spLocks noChangeArrowheads="1"/>
          </p:cNvSpPr>
          <p:nvPr/>
        </p:nvSpPr>
        <p:spPr bwMode="auto">
          <a:xfrm>
            <a:off x="5673725" y="2103438"/>
            <a:ext cx="319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7" name="Téglalap 9"/>
          <p:cNvSpPr>
            <a:spLocks noChangeArrowheads="1"/>
          </p:cNvSpPr>
          <p:nvPr/>
        </p:nvSpPr>
        <p:spPr bwMode="auto">
          <a:xfrm>
            <a:off x="7618413" y="207963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8" name="Téglalap 10"/>
          <p:cNvSpPr>
            <a:spLocks noChangeArrowheads="1"/>
          </p:cNvSpPr>
          <p:nvPr/>
        </p:nvSpPr>
        <p:spPr bwMode="auto">
          <a:xfrm>
            <a:off x="7239000" y="2705100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9" name="Téglalap 11"/>
          <p:cNvSpPr>
            <a:spLocks noChangeArrowheads="1"/>
          </p:cNvSpPr>
          <p:nvPr/>
        </p:nvSpPr>
        <p:spPr bwMode="auto">
          <a:xfrm>
            <a:off x="5289550" y="4665663"/>
            <a:ext cx="320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30" name="Téglalap 12"/>
          <p:cNvSpPr>
            <a:spLocks noChangeArrowheads="1"/>
          </p:cNvSpPr>
          <p:nvPr/>
        </p:nvSpPr>
        <p:spPr bwMode="auto">
          <a:xfrm>
            <a:off x="7100888" y="4797425"/>
            <a:ext cx="33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--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000D0B5-4577-4B23-A36C-5DB78ED5B28E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4340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41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grpSp>
        <p:nvGrpSpPr>
          <p:cNvPr id="14343" name="Csoportba foglalás 60"/>
          <p:cNvGrpSpPr>
            <a:grpSpLocks/>
          </p:cNvGrpSpPr>
          <p:nvPr/>
        </p:nvGrpSpPr>
        <p:grpSpPr bwMode="auto">
          <a:xfrm>
            <a:off x="5810250" y="452438"/>
            <a:ext cx="2638425" cy="1665287"/>
            <a:chOff x="866775" y="182563"/>
            <a:chExt cx="2638425" cy="1665287"/>
          </a:xfrm>
        </p:grpSpPr>
        <p:sp>
          <p:nvSpPr>
            <p:cNvPr id="41" name="Szabadkézi sokszög 40"/>
            <p:cNvSpPr/>
            <p:nvPr/>
          </p:nvSpPr>
          <p:spPr bwMode="auto">
            <a:xfrm>
              <a:off x="1076325" y="742950"/>
              <a:ext cx="2428875" cy="847725"/>
            </a:xfrm>
            <a:custGeom>
              <a:avLst/>
              <a:gdLst>
                <a:gd name="connsiteX0" fmla="*/ 0 w 2524125"/>
                <a:gd name="connsiteY0" fmla="*/ 847725 h 847725"/>
                <a:gd name="connsiteX1" fmla="*/ 542925 w 2524125"/>
                <a:gd name="connsiteY1" fmla="*/ 152400 h 847725"/>
                <a:gd name="connsiteX2" fmla="*/ 2524125 w 2524125"/>
                <a:gd name="connsiteY2" fmla="*/ 0 h 847725"/>
                <a:gd name="connsiteX3" fmla="*/ 2524125 w 2524125"/>
                <a:gd name="connsiteY3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4125" h="847725">
                  <a:moveTo>
                    <a:pt x="0" y="847725"/>
                  </a:moveTo>
                  <a:cubicBezTo>
                    <a:pt x="61118" y="570706"/>
                    <a:pt x="122237" y="293688"/>
                    <a:pt x="542925" y="152400"/>
                  </a:cubicBezTo>
                  <a:cubicBezTo>
                    <a:pt x="963613" y="11112"/>
                    <a:pt x="2524125" y="0"/>
                    <a:pt x="2524125" y="0"/>
                  </a:cubicBezTo>
                  <a:lnTo>
                    <a:pt x="2524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 bwMode="auto">
            <a:xfrm>
              <a:off x="1076325" y="981075"/>
              <a:ext cx="2428875" cy="609600"/>
            </a:xfrm>
            <a:custGeom>
              <a:avLst/>
              <a:gdLst>
                <a:gd name="connsiteX0" fmla="*/ 0 w 3267075"/>
                <a:gd name="connsiteY0" fmla="*/ 609600 h 609600"/>
                <a:gd name="connsiteX1" fmla="*/ 857250 w 3267075"/>
                <a:gd name="connsiteY1" fmla="*/ 123825 h 609600"/>
                <a:gd name="connsiteX2" fmla="*/ 3267075 w 3267075"/>
                <a:gd name="connsiteY2" fmla="*/ 0 h 609600"/>
                <a:gd name="connsiteX3" fmla="*/ 3267075 w 3267075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075" h="609600">
                  <a:moveTo>
                    <a:pt x="0" y="609600"/>
                  </a:moveTo>
                  <a:cubicBezTo>
                    <a:pt x="156369" y="417512"/>
                    <a:pt x="312738" y="225425"/>
                    <a:pt x="857250" y="123825"/>
                  </a:cubicBezTo>
                  <a:cubicBezTo>
                    <a:pt x="1401762" y="22225"/>
                    <a:pt x="3267075" y="0"/>
                    <a:pt x="3267075" y="0"/>
                  </a:cubicBezTo>
                  <a:lnTo>
                    <a:pt x="326707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 bwMode="auto">
            <a:xfrm>
              <a:off x="1076325" y="1181100"/>
              <a:ext cx="2428875" cy="419100"/>
            </a:xfrm>
            <a:custGeom>
              <a:avLst/>
              <a:gdLst>
                <a:gd name="connsiteX0" fmla="*/ 0 w 1924050"/>
                <a:gd name="connsiteY0" fmla="*/ 419122 h 419122"/>
                <a:gd name="connsiteX1" fmla="*/ 523875 w 1924050"/>
                <a:gd name="connsiteY1" fmla="*/ 66697 h 419122"/>
                <a:gd name="connsiteX2" fmla="*/ 1828800 w 1924050"/>
                <a:gd name="connsiteY2" fmla="*/ 22 h 419122"/>
                <a:gd name="connsiteX3" fmla="*/ 1828800 w 1924050"/>
                <a:gd name="connsiteY3" fmla="*/ 22 h 419122"/>
                <a:gd name="connsiteX4" fmla="*/ 1924050 w 1924050"/>
                <a:gd name="connsiteY4" fmla="*/ 22 h 4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050" h="419122">
                  <a:moveTo>
                    <a:pt x="0" y="419122"/>
                  </a:moveTo>
                  <a:cubicBezTo>
                    <a:pt x="109537" y="277834"/>
                    <a:pt x="219075" y="136547"/>
                    <a:pt x="523875" y="66697"/>
                  </a:cubicBezTo>
                  <a:cubicBezTo>
                    <a:pt x="828675" y="-3153"/>
                    <a:pt x="1828800" y="22"/>
                    <a:pt x="1828800" y="22"/>
                  </a:cubicBezTo>
                  <a:lnTo>
                    <a:pt x="1828800" y="22"/>
                  </a:lnTo>
                  <a:lnTo>
                    <a:pt x="1924050" y="22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cxnSp>
          <p:nvCxnSpPr>
            <p:cNvPr id="63" name="Egyenes összekötő 62"/>
            <p:cNvCxnSpPr/>
            <p:nvPr/>
          </p:nvCxnSpPr>
          <p:spPr bwMode="auto">
            <a:xfrm flipV="1">
              <a:off x="1076325" y="182563"/>
              <a:ext cx="33338" cy="1665287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Egyenes összekötő 65"/>
            <p:cNvCxnSpPr/>
            <p:nvPr/>
          </p:nvCxnSpPr>
          <p:spPr bwMode="auto">
            <a:xfrm flipV="1">
              <a:off x="866775" y="1600200"/>
              <a:ext cx="2638425" cy="19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344" name="Csoportba foglalás 76"/>
          <p:cNvGrpSpPr>
            <a:grpSpLocks/>
          </p:cNvGrpSpPr>
          <p:nvPr/>
        </p:nvGrpSpPr>
        <p:grpSpPr bwMode="auto">
          <a:xfrm>
            <a:off x="838200" y="2714625"/>
            <a:ext cx="2876550" cy="2962275"/>
            <a:chOff x="1323975" y="2828925"/>
            <a:chExt cx="3867150" cy="2962276"/>
          </a:xfrm>
        </p:grpSpPr>
        <p:sp>
          <p:nvSpPr>
            <p:cNvPr id="78" name="Szabadkézi sokszög 77"/>
            <p:cNvSpPr/>
            <p:nvPr/>
          </p:nvSpPr>
          <p:spPr bwMode="auto">
            <a:xfrm>
              <a:off x="1552334" y="3152775"/>
              <a:ext cx="3286651" cy="2390776"/>
            </a:xfrm>
            <a:custGeom>
              <a:avLst/>
              <a:gdLst>
                <a:gd name="connsiteX0" fmla="*/ 0 w 3286125"/>
                <a:gd name="connsiteY0" fmla="*/ 2390775 h 2390775"/>
                <a:gd name="connsiteX1" fmla="*/ 1009650 w 3286125"/>
                <a:gd name="connsiteY1" fmla="*/ 428625 h 2390775"/>
                <a:gd name="connsiteX2" fmla="*/ 1924050 w 3286125"/>
                <a:gd name="connsiteY2" fmla="*/ 2276475 h 2390775"/>
                <a:gd name="connsiteX3" fmla="*/ 3286125 w 3286125"/>
                <a:gd name="connsiteY3" fmla="*/ 0 h 2390775"/>
                <a:gd name="connsiteX4" fmla="*/ 3286125 w 3286125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2390775">
                  <a:moveTo>
                    <a:pt x="0" y="2390775"/>
                  </a:moveTo>
                  <a:cubicBezTo>
                    <a:pt x="344487" y="1419225"/>
                    <a:pt x="688975" y="447675"/>
                    <a:pt x="1009650" y="428625"/>
                  </a:cubicBezTo>
                  <a:cubicBezTo>
                    <a:pt x="1330325" y="409575"/>
                    <a:pt x="1544638" y="2347912"/>
                    <a:pt x="1924050" y="2276475"/>
                  </a:cubicBezTo>
                  <a:cubicBezTo>
                    <a:pt x="2303463" y="2205037"/>
                    <a:pt x="3286125" y="0"/>
                    <a:pt x="3286125" y="0"/>
                  </a:cubicBezTo>
                  <a:lnTo>
                    <a:pt x="3286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9" name="Szabadkézi sokszög 78"/>
            <p:cNvSpPr/>
            <p:nvPr/>
          </p:nvSpPr>
          <p:spPr bwMode="auto">
            <a:xfrm>
              <a:off x="1563004" y="3162300"/>
              <a:ext cx="3284517" cy="2390776"/>
            </a:xfrm>
            <a:custGeom>
              <a:avLst/>
              <a:gdLst>
                <a:gd name="connsiteX0" fmla="*/ 0 w 3286125"/>
                <a:gd name="connsiteY0" fmla="*/ 2390775 h 2390775"/>
                <a:gd name="connsiteX1" fmla="*/ 1009650 w 3286125"/>
                <a:gd name="connsiteY1" fmla="*/ 428625 h 2390775"/>
                <a:gd name="connsiteX2" fmla="*/ 1924050 w 3286125"/>
                <a:gd name="connsiteY2" fmla="*/ 2276475 h 2390775"/>
                <a:gd name="connsiteX3" fmla="*/ 3286125 w 3286125"/>
                <a:gd name="connsiteY3" fmla="*/ 0 h 2390775"/>
                <a:gd name="connsiteX4" fmla="*/ 3286125 w 3286125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2390775">
                  <a:moveTo>
                    <a:pt x="0" y="2390775"/>
                  </a:moveTo>
                  <a:cubicBezTo>
                    <a:pt x="344487" y="1419225"/>
                    <a:pt x="688975" y="447675"/>
                    <a:pt x="1009650" y="428625"/>
                  </a:cubicBezTo>
                  <a:cubicBezTo>
                    <a:pt x="1330325" y="409575"/>
                    <a:pt x="1544638" y="2347912"/>
                    <a:pt x="1924050" y="2276475"/>
                  </a:cubicBezTo>
                  <a:cubicBezTo>
                    <a:pt x="2303463" y="2205037"/>
                    <a:pt x="3286125" y="0"/>
                    <a:pt x="3286125" y="0"/>
                  </a:cubicBezTo>
                  <a:lnTo>
                    <a:pt x="3286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0" name="Szabadkézi sokszög 79"/>
            <p:cNvSpPr/>
            <p:nvPr/>
          </p:nvSpPr>
          <p:spPr bwMode="auto">
            <a:xfrm>
              <a:off x="1552334" y="3876675"/>
              <a:ext cx="3448849" cy="1676401"/>
            </a:xfrm>
            <a:custGeom>
              <a:avLst/>
              <a:gdLst>
                <a:gd name="connsiteX0" fmla="*/ 0 w 3267075"/>
                <a:gd name="connsiteY0" fmla="*/ 1676400 h 1676400"/>
                <a:gd name="connsiteX1" fmla="*/ 923925 w 3267075"/>
                <a:gd name="connsiteY1" fmla="*/ 304800 h 1676400"/>
                <a:gd name="connsiteX2" fmla="*/ 1828800 w 3267075"/>
                <a:gd name="connsiteY2" fmla="*/ 1638300 h 1676400"/>
                <a:gd name="connsiteX3" fmla="*/ 3257550 w 3267075"/>
                <a:gd name="connsiteY3" fmla="*/ 19050 h 1676400"/>
                <a:gd name="connsiteX4" fmla="*/ 3257550 w 3267075"/>
                <a:gd name="connsiteY4" fmla="*/ 19050 h 1676400"/>
                <a:gd name="connsiteX5" fmla="*/ 3267075 w 3267075"/>
                <a:gd name="connsiteY5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075" h="1676400">
                  <a:moveTo>
                    <a:pt x="0" y="1676400"/>
                  </a:moveTo>
                  <a:cubicBezTo>
                    <a:pt x="309562" y="993775"/>
                    <a:pt x="619125" y="311150"/>
                    <a:pt x="923925" y="304800"/>
                  </a:cubicBezTo>
                  <a:cubicBezTo>
                    <a:pt x="1228725" y="298450"/>
                    <a:pt x="1439863" y="1685925"/>
                    <a:pt x="1828800" y="1638300"/>
                  </a:cubicBezTo>
                  <a:cubicBezTo>
                    <a:pt x="2217737" y="1590675"/>
                    <a:pt x="3257550" y="19050"/>
                    <a:pt x="3257550" y="19050"/>
                  </a:cubicBezTo>
                  <a:lnTo>
                    <a:pt x="3257550" y="19050"/>
                  </a:lnTo>
                  <a:lnTo>
                    <a:pt x="326707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cxnSp>
          <p:nvCxnSpPr>
            <p:cNvPr id="81" name="Egyenes összekötő 80"/>
            <p:cNvCxnSpPr/>
            <p:nvPr/>
          </p:nvCxnSpPr>
          <p:spPr bwMode="auto">
            <a:xfrm>
              <a:off x="1323975" y="5581651"/>
              <a:ext cx="38671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 bwMode="auto">
            <a:xfrm flipV="1">
              <a:off x="1533125" y="2828925"/>
              <a:ext cx="66161" cy="2962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Szabadkézi sokszög 82"/>
            <p:cNvSpPr/>
            <p:nvPr/>
          </p:nvSpPr>
          <p:spPr bwMode="auto">
            <a:xfrm>
              <a:off x="1494710" y="4686301"/>
              <a:ext cx="3506473" cy="914400"/>
            </a:xfrm>
            <a:custGeom>
              <a:avLst/>
              <a:gdLst>
                <a:gd name="connsiteX0" fmla="*/ 0 w 3429000"/>
                <a:gd name="connsiteY0" fmla="*/ 914400 h 914400"/>
                <a:gd name="connsiteX1" fmla="*/ 876300 w 3429000"/>
                <a:gd name="connsiteY1" fmla="*/ 190500 h 914400"/>
                <a:gd name="connsiteX2" fmla="*/ 1981200 w 3429000"/>
                <a:gd name="connsiteY2" fmla="*/ 857250 h 914400"/>
                <a:gd name="connsiteX3" fmla="*/ 3429000 w 3429000"/>
                <a:gd name="connsiteY3" fmla="*/ 0 h 914400"/>
                <a:gd name="connsiteX4" fmla="*/ 3429000 w 34290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914400">
                  <a:moveTo>
                    <a:pt x="0" y="914400"/>
                  </a:moveTo>
                  <a:cubicBezTo>
                    <a:pt x="273050" y="557212"/>
                    <a:pt x="546100" y="200025"/>
                    <a:pt x="876300" y="190500"/>
                  </a:cubicBezTo>
                  <a:cubicBezTo>
                    <a:pt x="1206500" y="180975"/>
                    <a:pt x="1555750" y="889000"/>
                    <a:pt x="1981200" y="857250"/>
                  </a:cubicBezTo>
                  <a:cubicBezTo>
                    <a:pt x="2406650" y="825500"/>
                    <a:pt x="3429000" y="0"/>
                    <a:pt x="3429000" y="0"/>
                  </a:cubicBezTo>
                  <a:lnTo>
                    <a:pt x="3429000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</p:grp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828925"/>
            <a:ext cx="133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Jobbra nyíl 11264"/>
          <p:cNvSpPr>
            <a:spLocks noChangeArrowheads="1"/>
          </p:cNvSpPr>
          <p:nvPr/>
        </p:nvSpPr>
        <p:spPr bwMode="auto">
          <a:xfrm>
            <a:off x="4305300" y="4562475"/>
            <a:ext cx="1238250" cy="390525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677F8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47" name="Szövegdoboz 11270"/>
          <p:cNvSpPr txBox="1">
            <a:spLocks noChangeArrowheads="1"/>
          </p:cNvSpPr>
          <p:nvPr/>
        </p:nvSpPr>
        <p:spPr bwMode="auto">
          <a:xfrm>
            <a:off x="3200400" y="2276475"/>
            <a:ext cx="57721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Klasszikus MOS FET (áramgenerátor): 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ds</a:t>
            </a:r>
            <a:r>
              <a:rPr lang="hu-HU" altLang="hu-HU" sz="1800" b="1" i="1" dirty="0">
                <a:solidFill>
                  <a:schemeClr val="tx1"/>
                </a:solidFill>
              </a:rPr>
              <a:t>&gt;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gs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-V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T</a:t>
            </a:r>
            <a:endParaRPr lang="hu-HU" altLang="hu-HU" sz="1800" b="1" i="1" baseline="-25000" dirty="0">
              <a:solidFill>
                <a:schemeClr val="tx1"/>
              </a:solidFill>
            </a:endParaRPr>
          </a:p>
        </p:txBody>
      </p:sp>
      <p:sp>
        <p:nvSpPr>
          <p:cNvPr id="11274" name="Szabadkézi sokszög 11273"/>
          <p:cNvSpPr/>
          <p:nvPr/>
        </p:nvSpPr>
        <p:spPr bwMode="auto">
          <a:xfrm>
            <a:off x="6029325" y="960438"/>
            <a:ext cx="733425" cy="915987"/>
          </a:xfrm>
          <a:custGeom>
            <a:avLst/>
            <a:gdLst>
              <a:gd name="connsiteX0" fmla="*/ 0 w 733425"/>
              <a:gd name="connsiteY0" fmla="*/ 916548 h 916548"/>
              <a:gd name="connsiteX1" fmla="*/ 381000 w 733425"/>
              <a:gd name="connsiteY1" fmla="*/ 697473 h 916548"/>
              <a:gd name="connsiteX2" fmla="*/ 704850 w 733425"/>
              <a:gd name="connsiteY2" fmla="*/ 49773 h 916548"/>
              <a:gd name="connsiteX3" fmla="*/ 695325 w 733425"/>
              <a:gd name="connsiteY3" fmla="*/ 40248 h 916548"/>
              <a:gd name="connsiteX4" fmla="*/ 733425 w 733425"/>
              <a:gd name="connsiteY4" fmla="*/ 11673 h 9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" h="916548">
                <a:moveTo>
                  <a:pt x="0" y="916548"/>
                </a:moveTo>
                <a:cubicBezTo>
                  <a:pt x="131762" y="879241"/>
                  <a:pt x="263525" y="841935"/>
                  <a:pt x="381000" y="697473"/>
                </a:cubicBezTo>
                <a:cubicBezTo>
                  <a:pt x="498475" y="553011"/>
                  <a:pt x="652463" y="159310"/>
                  <a:pt x="704850" y="49773"/>
                </a:cubicBezTo>
                <a:cubicBezTo>
                  <a:pt x="757238" y="-59765"/>
                  <a:pt x="690563" y="46598"/>
                  <a:pt x="695325" y="40248"/>
                </a:cubicBezTo>
                <a:cubicBezTo>
                  <a:pt x="700087" y="33898"/>
                  <a:pt x="716756" y="22785"/>
                  <a:pt x="733425" y="11673"/>
                </a:cubicBezTo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14349" name="Téglalap 11274"/>
          <p:cNvSpPr>
            <a:spLocks noChangeArrowheads="1"/>
          </p:cNvSpPr>
          <p:nvPr/>
        </p:nvSpPr>
        <p:spPr bwMode="auto">
          <a:xfrm>
            <a:off x="2190750" y="5713413"/>
            <a:ext cx="5581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Tunnel MOS FET (áramgenerátor):    </a:t>
            </a:r>
            <a:r>
              <a:rPr lang="hu-HU" altLang="hu-HU" sz="1800" b="1" i="1">
                <a:solidFill>
                  <a:schemeClr val="tx1"/>
                </a:solidFill>
              </a:rPr>
              <a:t>0.3… &gt; V</a:t>
            </a:r>
            <a:r>
              <a:rPr lang="hu-HU" altLang="hu-HU" sz="1800" b="1" i="1" baseline="-25000">
                <a:solidFill>
                  <a:schemeClr val="tx1"/>
                </a:solidFill>
              </a:rPr>
              <a:t>ds </a:t>
            </a:r>
            <a:r>
              <a:rPr lang="hu-HU" altLang="hu-HU" sz="1800" b="1" i="1">
                <a:solidFill>
                  <a:schemeClr val="tx1"/>
                </a:solidFill>
              </a:rPr>
              <a:t>&gt; 0</a:t>
            </a:r>
          </a:p>
        </p:txBody>
      </p:sp>
      <p:sp>
        <p:nvSpPr>
          <p:cNvPr id="14350" name="Szövegdoboz 11275"/>
          <p:cNvSpPr txBox="1">
            <a:spLocks noChangeArrowheads="1"/>
          </p:cNvSpPr>
          <p:nvPr/>
        </p:nvSpPr>
        <p:spPr bwMode="auto">
          <a:xfrm>
            <a:off x="5543550" y="369888"/>
            <a:ext cx="744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r>
              <a:rPr lang="hu-HU" altLang="hu-HU" sz="1800" b="1" baseline="-25000">
                <a:solidFill>
                  <a:schemeClr val="tx1"/>
                </a:solidFill>
              </a:rPr>
              <a:t>ds</a:t>
            </a:r>
          </a:p>
        </p:txBody>
      </p:sp>
      <p:sp>
        <p:nvSpPr>
          <p:cNvPr id="14351" name="Szövegdoboz 91"/>
          <p:cNvSpPr txBox="1">
            <a:spLocks noChangeArrowheads="1"/>
          </p:cNvSpPr>
          <p:nvPr/>
        </p:nvSpPr>
        <p:spPr bwMode="auto">
          <a:xfrm>
            <a:off x="5591175" y="2884488"/>
            <a:ext cx="742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r>
              <a:rPr lang="hu-HU" altLang="hu-HU" sz="1800" b="1" baseline="-25000">
                <a:solidFill>
                  <a:schemeClr val="tx1"/>
                </a:solidFill>
              </a:rPr>
              <a:t>ds</a:t>
            </a:r>
          </a:p>
        </p:txBody>
      </p:sp>
      <p:sp>
        <p:nvSpPr>
          <p:cNvPr id="14352" name="Téglalap 11276"/>
          <p:cNvSpPr>
            <a:spLocks noChangeArrowheads="1"/>
          </p:cNvSpPr>
          <p:nvPr/>
        </p:nvSpPr>
        <p:spPr bwMode="auto">
          <a:xfrm>
            <a:off x="7931150" y="1906588"/>
            <a:ext cx="517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i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>
                <a:solidFill>
                  <a:schemeClr val="tx1"/>
                </a:solidFill>
              </a:rPr>
              <a:t>ds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3" name="Téglalap 11277"/>
          <p:cNvSpPr>
            <a:spLocks noChangeArrowheads="1"/>
          </p:cNvSpPr>
          <p:nvPr/>
        </p:nvSpPr>
        <p:spPr bwMode="auto">
          <a:xfrm>
            <a:off x="3314700" y="5080000"/>
            <a:ext cx="33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i="1">
                <a:solidFill>
                  <a:schemeClr val="tx1"/>
                </a:solidFill>
              </a:rPr>
              <a:t>V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4" name="Szövegdoboz 94"/>
          <p:cNvSpPr txBox="1">
            <a:spLocks noChangeArrowheads="1"/>
          </p:cNvSpPr>
          <p:nvPr/>
        </p:nvSpPr>
        <p:spPr bwMode="auto">
          <a:xfrm>
            <a:off x="671513" y="2714625"/>
            <a:ext cx="7445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endParaRPr lang="hu-HU" altLang="hu-HU" sz="1800" b="1" baseline="-25000">
              <a:solidFill>
                <a:schemeClr val="tx1"/>
              </a:solidFill>
            </a:endParaRPr>
          </a:p>
        </p:txBody>
      </p:sp>
      <p:sp>
        <p:nvSpPr>
          <p:cNvPr id="11279" name="Téglalap 11278"/>
          <p:cNvSpPr/>
          <p:nvPr/>
        </p:nvSpPr>
        <p:spPr>
          <a:xfrm>
            <a:off x="654050" y="192088"/>
            <a:ext cx="4006850" cy="563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Karakterisztikák: </a:t>
            </a:r>
            <a:endParaRPr lang="en-GB" altLang="hu-H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56" name="Téglalap 11279"/>
          <p:cNvSpPr>
            <a:spLocks noChangeArrowheads="1"/>
          </p:cNvSpPr>
          <p:nvPr/>
        </p:nvSpPr>
        <p:spPr bwMode="auto">
          <a:xfrm>
            <a:off x="1293813" y="3038475"/>
            <a:ext cx="146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Alagút dióda</a:t>
            </a:r>
          </a:p>
        </p:txBody>
      </p:sp>
      <p:sp>
        <p:nvSpPr>
          <p:cNvPr id="14357" name="Téglalap 2"/>
          <p:cNvSpPr>
            <a:spLocks noChangeArrowheads="1"/>
          </p:cNvSpPr>
          <p:nvPr/>
        </p:nvSpPr>
        <p:spPr bwMode="auto">
          <a:xfrm>
            <a:off x="6562725" y="4600575"/>
            <a:ext cx="542925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8" name="Szövegdoboz 1"/>
          <p:cNvSpPr txBox="1">
            <a:spLocks noChangeArrowheads="1"/>
          </p:cNvSpPr>
          <p:nvPr/>
        </p:nvSpPr>
        <p:spPr bwMode="auto">
          <a:xfrm>
            <a:off x="1298575" y="847725"/>
            <a:ext cx="22907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smtClean="0">
                <a:solidFill>
                  <a:schemeClr val="tx1"/>
                </a:solidFill>
              </a:rPr>
              <a:t>CMOS </a:t>
            </a:r>
            <a:r>
              <a:rPr lang="hu-HU" altLang="hu-HU" sz="1800" dirty="0" err="1" smtClean="0">
                <a:solidFill>
                  <a:schemeClr val="tx1"/>
                </a:solidFill>
              </a:rPr>
              <a:t>inverter</a:t>
            </a:r>
            <a:r>
              <a:rPr lang="hu-HU" altLang="hu-HU" sz="1800" dirty="0" smtClean="0">
                <a:solidFill>
                  <a:schemeClr val="tx1"/>
                </a:solidFill>
              </a:rPr>
              <a:t>: </a:t>
            </a:r>
            <a:r>
              <a:rPr lang="hu-HU" altLang="hu-HU" sz="1800" dirty="0">
                <a:solidFill>
                  <a:schemeClr val="tx1"/>
                </a:solidFill>
              </a:rPr>
              <a:t>a források összekötve adják a kimenetet, a nyelők a földön ill. a tápfeszültségen.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4</a:t>
            </a:fld>
            <a:endParaRPr lang="hu-HU" altLang="hu-HU"/>
          </a:p>
        </p:txBody>
      </p:sp>
      <p:pic>
        <p:nvPicPr>
          <p:cNvPr id="52226" name="Picture 2" descr="https://upload.wikimedia.org/wikipedia/commons/thumb/5/5e/Germanium.jpg/200px-Germ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85" y="2873835"/>
            <a:ext cx="3210628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49807" y="3004657"/>
            <a:ext cx="51912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Germánium történet: periódusos rendszerrel kezdődött.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9807" y="4663045"/>
            <a:ext cx="361841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Mengyelejev által </a:t>
            </a:r>
            <a:r>
              <a:rPr lang="hu-HU" dirty="0" smtClean="0"/>
              <a:t>1871ben megjósolt </a:t>
            </a:r>
            <a:r>
              <a:rPr lang="hu-HU" dirty="0"/>
              <a:t>új </a:t>
            </a:r>
            <a:r>
              <a:rPr lang="hu-HU" dirty="0" smtClean="0"/>
              <a:t>elem: </a:t>
            </a:r>
            <a:r>
              <a:rPr lang="hu-HU" dirty="0"/>
              <a:t>az </a:t>
            </a:r>
            <a:r>
              <a:rPr lang="hu-HU" dirty="0" smtClean="0"/>
              <a:t>„</a:t>
            </a:r>
            <a:r>
              <a:rPr lang="hu-HU" dirty="0" err="1" smtClean="0"/>
              <a:t>ekaszilícium</a:t>
            </a:r>
            <a:r>
              <a:rPr lang="hu-HU" dirty="0" smtClean="0"/>
              <a:t>”= Germánium</a:t>
            </a:r>
            <a:endParaRPr lang="hu-HU" dirty="0"/>
          </a:p>
        </p:txBody>
      </p:sp>
      <p:pic>
        <p:nvPicPr>
          <p:cNvPr id="52228" name="Picture 4" descr="https://upload.wikimedia.org/wikipedia/commons/thumb/7/79/Mendeleev_Photographische_Gesellschaft_2.jpg/250px-Mendeleev_Photographische_Gesellschaf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86" y="3729972"/>
            <a:ext cx="1454014" cy="19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96833" y="5891359"/>
            <a:ext cx="817978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Clemens</a:t>
            </a:r>
            <a:r>
              <a:rPr lang="hu-HU" dirty="0" smtClean="0"/>
              <a:t> </a:t>
            </a:r>
            <a:r>
              <a:rPr lang="hu-HU" dirty="0"/>
              <a:t>Winkler fedezte fel </a:t>
            </a:r>
            <a:r>
              <a:rPr lang="hu-HU" dirty="0" smtClean="0"/>
              <a:t>1886-ban, nem egészen véletlenül -&gt; „tudomány”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5588" y="1412179"/>
            <a:ext cx="279381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j-lt"/>
              </a:rPr>
              <a:t>1823-ban </a:t>
            </a:r>
            <a:r>
              <a:rPr lang="hu-HU" dirty="0">
                <a:latin typeface="+mj-lt"/>
              </a:rPr>
              <a:t>fedezte fel </a:t>
            </a:r>
            <a:r>
              <a:rPr lang="hu-HU" dirty="0" err="1">
                <a:latin typeface="+mj-lt"/>
              </a:rPr>
              <a:t>Jöns</a:t>
            </a:r>
            <a:r>
              <a:rPr lang="hu-HU" dirty="0">
                <a:latin typeface="+mj-lt"/>
              </a:rPr>
              <a:t> Jakob Berzelius</a:t>
            </a:r>
            <a:endParaRPr lang="hu-HU" u="sng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96833" y="274320"/>
            <a:ext cx="2129247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Szilícium:</a:t>
            </a:r>
            <a:endParaRPr lang="hu-HU" sz="2800" dirty="0">
              <a:solidFill>
                <a:srgbClr val="C00000"/>
              </a:solidFill>
            </a:endParaRPr>
          </a:p>
        </p:txBody>
      </p:sp>
      <p:pic>
        <p:nvPicPr>
          <p:cNvPr id="52230" name="Picture 6" descr="Hatóanyag: Szilícium, Si, földkéreg fém - PEAK, peakshop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85" y="542643"/>
            <a:ext cx="3210628" cy="18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s://upload.wikimedia.org/wikipedia/commons/thumb/d/d1/J%C3%B6ns_Jacob_Berzelius_x_Johan_Way.jpg/250px-J%C3%B6ns_Jacob_Berzelius_x_Johan_W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78" y="931110"/>
            <a:ext cx="1493910" cy="20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5</a:t>
            </a:fld>
            <a:endParaRPr lang="hu-HU" altLang="hu-HU"/>
          </a:p>
        </p:txBody>
      </p:sp>
      <p:pic>
        <p:nvPicPr>
          <p:cNvPr id="55298" name="Picture 2" descr="https://lh3.googleusercontent.com/ivlAL96edT1xXegJxaLEAagKRRxxL52tiNUjG-3ARrJEEcocrS2l3SkBJf74i9ufBbEHG0mnijRoDsFi0h2o66axfkavn0Ke0NtEZpU2-xDZXnQ6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337424"/>
            <a:ext cx="4216332" cy="57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44583" y="770709"/>
            <a:ext cx="2873828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Nem elég, ha „félvezető”, egykristályosnak kell lennie! 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20737" y="6168397"/>
            <a:ext cx="279545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Egykristály húzó berendezés terve.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1" y="2636748"/>
            <a:ext cx="2538794" cy="325460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82341" y="5996801"/>
            <a:ext cx="3229721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Egykristály húzó berendezés </a:t>
            </a:r>
          </a:p>
        </p:txBody>
      </p:sp>
    </p:spTree>
    <p:extLst>
      <p:ext uri="{BB962C8B-B14F-4D97-AF65-F5344CB8AC3E}">
        <p14:creationId xmlns:p14="http://schemas.microsoft.com/office/powerpoint/2010/main" val="245664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 smtClean="0"/>
              <a:t>TRANZisztori: a 70 éves tranzisztor és a 60 éves BME EET</a:t>
            </a: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6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1567543"/>
            <a:ext cx="4849407" cy="375083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92777" y="457200"/>
            <a:ext cx="772014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A családfából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5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s://qph.ec.quoracdn.net/main-qimg-3d63253e2365f49f845ecd89e349b206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681038"/>
            <a:ext cx="2936875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59BC30E-2794-4C6C-951C-43386A40544B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7173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7174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0163"/>
            <a:ext cx="3757613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8" y="755650"/>
            <a:ext cx="170497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6" descr="SHOCK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068638"/>
            <a:ext cx="2187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7" descr="E:\ppt\ElnikVill\BJT\BC109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" y="2907976"/>
            <a:ext cx="1693863" cy="1381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5" descr="BARDEE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55650"/>
            <a:ext cx="19351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13773" y="5041273"/>
            <a:ext cx="1525254" cy="5632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150" b="1" dirty="0" smtClean="0"/>
              <a:t>Az </a:t>
            </a:r>
            <a:r>
              <a:rPr lang="hu-HU" sz="1150" b="1" dirty="0" err="1" smtClean="0"/>
              <a:t>epitaxiális</a:t>
            </a:r>
            <a:r>
              <a:rPr lang="hu-HU" sz="1150" b="1" dirty="0" smtClean="0"/>
              <a:t> </a:t>
            </a:r>
            <a:r>
              <a:rPr lang="hu-HU" sz="1150" b="1" dirty="0" err="1" smtClean="0"/>
              <a:t>planár</a:t>
            </a:r>
            <a:r>
              <a:rPr lang="hu-HU" sz="1150" b="1" dirty="0" smtClean="0"/>
              <a:t> tranzisztor kifejlesztése</a:t>
            </a:r>
            <a:endParaRPr lang="hu-HU" sz="1150" b="1" dirty="0"/>
          </a:p>
        </p:txBody>
      </p:sp>
      <p:sp>
        <p:nvSpPr>
          <p:cNvPr id="4" name="Téglalap 3"/>
          <p:cNvSpPr/>
          <p:nvPr/>
        </p:nvSpPr>
        <p:spPr>
          <a:xfrm>
            <a:off x="6511319" y="5527488"/>
            <a:ext cx="87037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800" b="1" dirty="0"/>
              <a:t>(</a:t>
            </a:r>
            <a:r>
              <a:rPr lang="hu-HU" altLang="hu-HU" sz="800" b="1" dirty="0" smtClean="0"/>
              <a:t>1963</a:t>
            </a:r>
            <a:r>
              <a:rPr lang="hu-HU" altLang="hu-HU" sz="800" b="1" dirty="0"/>
              <a:t>) személyes élmény</a:t>
            </a:r>
            <a:endParaRPr lang="hu-HU" sz="8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587686" y="4922838"/>
            <a:ext cx="4282540" cy="1451511"/>
            <a:chOff x="827584" y="2276872"/>
            <a:chExt cx="7263085" cy="3393629"/>
          </a:xfrm>
        </p:grpSpPr>
        <p:pic>
          <p:nvPicPr>
            <p:cNvPr id="17" name="Picture 4" descr="E:\ppt\ElnikVill\BJT\bjtcros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76872"/>
              <a:ext cx="7263085" cy="339362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"/>
            <p:cNvSpPr/>
            <p:nvPr/>
          </p:nvSpPr>
          <p:spPr>
            <a:xfrm>
              <a:off x="1979712" y="4869160"/>
              <a:ext cx="5472608" cy="504056"/>
            </a:xfrm>
            <a:prstGeom prst="rect">
              <a:avLst/>
            </a:prstGeom>
            <a:solidFill>
              <a:srgbClr val="E626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9" name="TextBox 3"/>
            <p:cNvSpPr txBox="1"/>
            <p:nvPr/>
          </p:nvSpPr>
          <p:spPr>
            <a:xfrm>
              <a:off x="6372199" y="4221088"/>
              <a:ext cx="648073" cy="43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/>
                <a:t>n</a:t>
              </a:r>
              <a:r>
                <a:rPr lang="hu-HU" sz="1400" baseline="30000" dirty="0" smtClean="0"/>
                <a:t>+</a:t>
              </a:r>
              <a:endParaRPr lang="hu-HU" sz="1400" dirty="0"/>
            </a:p>
          </p:txBody>
        </p:sp>
        <p:cxnSp>
          <p:nvCxnSpPr>
            <p:cNvPr id="20" name="Straight Connector 5"/>
            <p:cNvCxnSpPr/>
            <p:nvPr/>
          </p:nvCxnSpPr>
          <p:spPr>
            <a:xfrm flipV="1">
              <a:off x="6372200" y="4581128"/>
              <a:ext cx="72008" cy="3577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chart showing the timeline of when a transistor was invented and when it was commercializ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55"/>
            <a:ext cx="8640960" cy="67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0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9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08" y="120343"/>
            <a:ext cx="3481933" cy="632649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22514" y="365760"/>
            <a:ext cx="3901055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nagy bejelentés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1337" y="1410789"/>
            <a:ext cx="3095897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tűk 50-250 mikrométerre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volfram</a:t>
            </a:r>
            <a:r>
              <a:rPr lang="hu-HU" dirty="0" smtClean="0"/>
              <a:t>, foszforbronz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 típusú, 10 </a:t>
            </a:r>
            <a:r>
              <a:rPr lang="hu-HU" dirty="0" err="1" smtClean="0"/>
              <a:t>ohmcm</a:t>
            </a:r>
            <a:r>
              <a:rPr lang="hu-HU" dirty="0" smtClean="0"/>
              <a:t>-es bázis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</a:t>
            </a:r>
            <a:r>
              <a:rPr lang="hu-HU" dirty="0" smtClean="0"/>
              <a:t>olírozás, oxidálás, oxidleoldás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Kollektor nagy záróáram impulzussal formálva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4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9127</TotalTime>
  <Words>1054</Words>
  <Application>Microsoft Office PowerPoint</Application>
  <PresentationFormat>On-screen Show (4:3)</PresentationFormat>
  <Paragraphs>250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1_Custom Design</vt:lpstr>
      <vt:lpstr>2_Custom Design</vt:lpstr>
      <vt:lpstr>Photo Editor Photo</vt:lpstr>
      <vt:lpstr>Bitmap Image</vt:lpstr>
      <vt:lpstr> TRANZisztori: a tárgy névadó előadása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technológiai lépéssor, „standard bipolar technology”</vt:lpstr>
      <vt:lpstr>A technológiai lépéssor</vt:lpstr>
      <vt:lpstr>A technológiai lépéssor</vt:lpstr>
      <vt:lpstr>A technológiai lépéssor</vt:lpstr>
      <vt:lpstr>A technológiai lépéssor</vt:lpstr>
      <vt:lpstr>A technológiai lépéssor</vt:lpstr>
      <vt:lpstr>Műveleti  erősítő layout, alkatrész elrendezés</vt:lpstr>
      <vt:lpstr>PowerPoint Presentation</vt:lpstr>
      <vt:lpstr>A „tranzisztor” jövője</vt:lpstr>
      <vt:lpstr>Javított geometria, javított (teljesen más) működési elv:     vertikális nanoszálas          alagút MOS tranzisztor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MicReD - Poppe Andras</dc:creator>
  <cp:lastModifiedBy>konyvtar</cp:lastModifiedBy>
  <cp:revision>864</cp:revision>
  <cp:lastPrinted>2000-11-24T10:53:46Z</cp:lastPrinted>
  <dcterms:created xsi:type="dcterms:W3CDTF">2000-11-23T21:23:08Z</dcterms:created>
  <dcterms:modified xsi:type="dcterms:W3CDTF">2024-09-26T10:03:45Z</dcterms:modified>
</cp:coreProperties>
</file>