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0" r:id="rId4"/>
    <p:sldId id="260" r:id="rId5"/>
    <p:sldId id="274" r:id="rId6"/>
    <p:sldId id="263" r:id="rId7"/>
    <p:sldId id="273" r:id="rId8"/>
    <p:sldId id="264" r:id="rId9"/>
    <p:sldId id="267" r:id="rId10"/>
    <p:sldId id="266" r:id="rId11"/>
    <p:sldId id="276" r:id="rId12"/>
    <p:sldId id="268" r:id="rId13"/>
    <p:sldId id="269" r:id="rId14"/>
    <p:sldId id="275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9BCF-6C48-467E-B2D5-6E8477E0666B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E4D8-0AC2-450B-96DC-8E08E9B05D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27A2-26CF-450D-8276-DD166E3F31D5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5190-A53F-46A2-BDE0-568B2C9988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A0A2-31E2-47D9-B9ED-EAF7382FE5C8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DD96-EC0C-4075-B266-B0A833C8D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79E8-38F1-448A-A129-EE2F25DBCF88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95C-540A-49A1-913D-5CAEACECC2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528A-6A89-4D89-A227-C8852D3B6E66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BBCB-EA9F-4099-9414-CDB0AC4D1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F624-33E4-45E7-B965-601ECDE5569F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9BC9-6DD9-4893-91DA-4586F6A2B8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F507-9FB0-4FF4-B756-1A6C8896C4E4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33B1-EA8B-4DF3-A83F-22B465EFFB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49F4-9250-4E1B-A972-03D2D994AC87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10D8-AB11-4FE4-B83F-63016A5F3B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6EAF-2B87-4AB7-849C-900D2891497C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7CDE-B451-45EF-9BDE-DC202F673B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6CA3-108A-4B90-B185-B797C72B3554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D74B-65DB-4B33-8270-57E1850E48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E1AB-7592-4450-82F7-09E465FC747B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5DC7-F1B8-4416-86BB-4573A39E79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000BF1-5F35-456C-9D68-DC5B99C666E9}" type="datetimeFigureOut">
              <a:rPr lang="hu-HU"/>
              <a:pPr>
                <a:defRPr/>
              </a:pPr>
              <a:t>2024.09.12.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77BAF-635A-43A7-B2D7-7BD32C4E71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xp3oFLgVy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imgres?q=subthreshold%20operation%20mosfet&amp;imgurl=https%3A%2F%2Fwww.researchgate.net%2Fpublication%2F221372588%2Ffigure%2Ffig11%2FAS%3A305635997569034%401449880708509%2FSubthreshold-current-in-a-NMOS-transistor-The-weak-inversion-region-is-shown-as-the.png&amp;imgrefurl=https%3A%2F%2Fwww.researchgate.net%2Ffigure%2FSubthreshold-current-in-a-NMOS-transistor-The-weak-inversion-region-is-shown-as-the_fig11_221372588&amp;docid=NCrI6j0fQWCBvM&amp;tbnid=iw8gNEkWOVnadM&amp;vet=12ahUKEwjT58KGgL2IAxV8h_0HHVY6LcoQM3oECG8QAA..i&amp;w=774&amp;h=490&amp;hcb=2&amp;ved=2ahUKEwjT58KGgL2IAxV8h_0HHVY6LcoQM3oECG8QA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Tranzisztorológia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subTitle" idx="1"/>
          </p:nvPr>
        </p:nvSpPr>
        <p:spPr>
          <a:xfrm>
            <a:off x="1476375" y="2060575"/>
            <a:ext cx="6400800" cy="720725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hu-HU" dirty="0" smtClean="0">
                <a:solidFill>
                  <a:schemeClr val="tx1"/>
                </a:solidFill>
                <a:latin typeface="Arial" charset="0"/>
              </a:rPr>
              <a:t> tranzisztorok családfája</a:t>
            </a:r>
          </a:p>
        </p:txBody>
      </p:sp>
      <p:sp>
        <p:nvSpPr>
          <p:cNvPr id="2" name="Téglalap 1"/>
          <p:cNvSpPr/>
          <p:nvPr/>
        </p:nvSpPr>
        <p:spPr>
          <a:xfrm>
            <a:off x="2483768" y="4869160"/>
            <a:ext cx="408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hlinkClick r:id="rId2"/>
              </a:rPr>
              <a:t>Transistor</a:t>
            </a:r>
            <a:r>
              <a:rPr lang="hu-HU" dirty="0">
                <a:hlinkClick r:id="rId2"/>
              </a:rPr>
              <a:t> - </a:t>
            </a:r>
            <a:r>
              <a:rPr lang="hu-HU" dirty="0" err="1">
                <a:hlinkClick r:id="rId2"/>
              </a:rPr>
              <a:t>Family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tree</a:t>
            </a:r>
            <a:r>
              <a:rPr lang="hu-HU" dirty="0">
                <a:hlinkClick r:id="rId2"/>
              </a:rPr>
              <a:t> (youtube.com)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02106" y="3568700"/>
            <a:ext cx="327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https://youtu.be/2xp3oFLgVyw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18434" name="Tartalom helye 2"/>
          <p:cNvSpPr>
            <a:spLocks noGrp="1"/>
          </p:cNvSpPr>
          <p:nvPr>
            <p:ph idx="4294967295"/>
          </p:nvPr>
        </p:nvSpPr>
        <p:spPr>
          <a:xfrm>
            <a:off x="735013" y="1196975"/>
            <a:ext cx="8229600" cy="1079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  <a:cs typeface="Arial" charset="0"/>
              </a:rPr>
              <a:t>térvezérelt</a:t>
            </a:r>
            <a:r>
              <a:rPr lang="hu-HU" sz="2000" dirty="0" smtClean="0">
                <a:latin typeface="Arial" charset="0"/>
                <a:cs typeface="Arial" charset="0"/>
              </a:rPr>
              <a:t> tranzisztorok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000" dirty="0" smtClean="0">
                <a:latin typeface="Arial" charset="0"/>
                <a:cs typeface="Arial" charset="0"/>
              </a:rPr>
              <a:t>n csatornás MOSFET, kiürítéses, növekményes inverziós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17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dirty="0" smtClean="0"/>
          </a:p>
        </p:txBody>
      </p:sp>
      <p:pic>
        <p:nvPicPr>
          <p:cNvPr id="5" name="Picture 2" descr="https://www.electronicshub.org/wp-content/uploads/2015/01/6-.Depletion-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7604"/>
            <a:ext cx="4470035" cy="15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www.electronicshub.org/wp-content/uploads/2015/01/6-enhancement-m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5" y="4653136"/>
            <a:ext cx="4824536" cy="17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906134" y="2469308"/>
            <a:ext cx="2593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/>
              <a:t>Ezt volt </a:t>
            </a:r>
            <a:r>
              <a:rPr lang="hu-HU" sz="1400" dirty="0" smtClean="0"/>
              <a:t>könnyebb </a:t>
            </a:r>
            <a:r>
              <a:rPr lang="hu-HU" sz="1400" dirty="0"/>
              <a:t>megcsinálni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1907704" y="4005064"/>
            <a:ext cx="1008112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206617" y="3861048"/>
            <a:ext cx="474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„P” implantáció a nyitófeszültség beállítására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6732240" y="287500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Q</a:t>
            </a:r>
            <a:r>
              <a:rPr lang="hu-HU" baseline="-25000" dirty="0"/>
              <a:t>ss</a:t>
            </a:r>
            <a:r>
              <a:rPr lang="hu-HU" dirty="0"/>
              <a:t> pozitív !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dirty="0" smtClean="0">
                <a:latin typeface="Arial" charset="0"/>
              </a:rPr>
              <a:t>Tranzisztorok:CMOS</a:t>
            </a:r>
            <a:endParaRPr lang="hu-HU" sz="3200" dirty="0" smtClean="0"/>
          </a:p>
        </p:txBody>
      </p:sp>
      <p:sp>
        <p:nvSpPr>
          <p:cNvPr id="18434" name="Tartalom helye 2"/>
          <p:cNvSpPr>
            <a:spLocks noGrp="1"/>
          </p:cNvSpPr>
          <p:nvPr>
            <p:ph idx="4294967295"/>
          </p:nvPr>
        </p:nvSpPr>
        <p:spPr>
          <a:xfrm>
            <a:off x="735013" y="1196975"/>
            <a:ext cx="8229600" cy="10795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n </a:t>
            </a:r>
            <a:r>
              <a:rPr lang="hu-HU" sz="2000" dirty="0" smtClean="0">
                <a:latin typeface="Arial" charset="0"/>
                <a:cs typeface="Arial" charset="0"/>
              </a:rPr>
              <a:t>csatornás MOSFET</a:t>
            </a:r>
            <a:r>
              <a:rPr lang="hu-HU" sz="2000" dirty="0" smtClean="0">
                <a:latin typeface="Arial" charset="0"/>
                <a:cs typeface="Arial" charset="0"/>
              </a:rPr>
              <a:t>, </a:t>
            </a:r>
            <a:r>
              <a:rPr lang="hu-HU" sz="2000" dirty="0" smtClean="0">
                <a:latin typeface="Arial" charset="0"/>
                <a:cs typeface="Arial" charset="0"/>
              </a:rPr>
              <a:t>növekményes inverziós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p </a:t>
            </a:r>
            <a:r>
              <a:rPr lang="hu-HU" sz="2000" dirty="0">
                <a:latin typeface="Arial" charset="0"/>
                <a:cs typeface="Arial" charset="0"/>
              </a:rPr>
              <a:t>csatornás MOSFET, növekményes inverziós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17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dirty="0" smtClean="0"/>
          </a:p>
        </p:txBody>
      </p:sp>
      <p:pic>
        <p:nvPicPr>
          <p:cNvPr id="26626" name="Picture 2" descr="https://www.electronicshub.org/wp-content/uploads/2015/01/6-enhancement-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71" y="4149080"/>
            <a:ext cx="5144585" cy="18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7-.p-channel-enhancement-mode.jpg (740×29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61400" y="2131148"/>
            <a:ext cx="55031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067944" y="3031248"/>
            <a:ext cx="0" cy="2269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6312" y="350100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0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20482" name="Tartalom helye 2"/>
          <p:cNvSpPr>
            <a:spLocks noGrp="1"/>
          </p:cNvSpPr>
          <p:nvPr>
            <p:ph idx="4294967295"/>
          </p:nvPr>
        </p:nvSpPr>
        <p:spPr>
          <a:xfrm>
            <a:off x="755650" y="1196975"/>
            <a:ext cx="7920806" cy="100788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z="2000" dirty="0" smtClean="0">
                <a:latin typeface="Arial" charset="0"/>
                <a:cs typeface="Arial" charset="0"/>
              </a:rPr>
              <a:t>térvezérelt tranzisztorok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000" dirty="0" smtClean="0">
                <a:latin typeface="Arial" charset="0"/>
                <a:cs typeface="Arial" charset="0"/>
              </a:rPr>
              <a:t>működés küszöbfeszültség </a:t>
            </a:r>
            <a:r>
              <a:rPr lang="hu-HU" sz="2000" dirty="0" smtClean="0">
                <a:latin typeface="Arial" charset="0"/>
                <a:cs typeface="Arial" charset="0"/>
              </a:rPr>
              <a:t>alatt: visszalépés a bipoláris felé</a:t>
            </a:r>
            <a:endParaRPr lang="hu-HU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17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hu-HU" sz="2000" b="1" dirty="0"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dirty="0" smtClean="0"/>
          </a:p>
        </p:txBody>
      </p:sp>
      <p:sp>
        <p:nvSpPr>
          <p:cNvPr id="2" name="AutoShape 2" descr="1 Subthreshold current in a NMOS transistor. The weak inversion regio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1 Subthreshold current in a NMOS transistor. The weak inversion region... | 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1 Subthreshold current in a NMOS transistor. The weak inversion region... |  Download Scientific Diagram"/>
          <p:cNvSpPr>
            <a:spLocks noChangeAspect="1" noChangeArrowheads="1"/>
          </p:cNvSpPr>
          <p:nvPr/>
        </p:nvSpPr>
        <p:spPr bwMode="auto">
          <a:xfrm>
            <a:off x="155575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8" descr="data:image/png;base64,iVBORw0KGgoAAAANSUhEUgAAARoAAACzCAMAAABhCSMaAAAAkFBMVEX///8AAADX19dRUVH8/Pz09PTHx8f4+Piurq7r6+vu7u6BgYH5+fnj4+Px8fHs7OzR0dHl5eVhYWEVFRUQEBCcnJyJiYm0tLTV1dXd3d3ExMSUlJTAwMAcHBx5eXmqqqo0NDRXV1dpaWlxcXE+Pj4oKChISEihoaF7e3shISGXl5c1NTVsbGwsLCyFhYVBQUEJfXMSAAANz0lEQVR4nO1djXqqMAxNsVBAwMIdYJGJiIpz073/290W/Num1g10MDnf/bgOtNZDkqZpGgA6dOjQocNDAuNPJ4wPfzna9oVl8wNx7tGlpmA4+sQNAY8e/grT7YtgU7x7cKduNQF0fEyNNeaHdXQ4ofXE0dRhtBQvcHLPvv0yBDXWiPFXLOZCIgRmQoElzFzF4IOWwpLCLIXRJuZvcvTP+veHQccQMTXKSWDlSwiEpZlQkjgGHgcww9qr5qfxJoDRFHtDAJ/9dofvB7pUJwAxcjKIPSgsyyQm71MF+gH0CoXK09FIKNQ0BEjCX+7vHUGXpOcCzYAyPhhNxanJEJtxagUBLLCgJskP1OSRrMG/AzoFOnKUAR75ug2Bwk89aUZuUSeZKhNjuLCdBIKlE2Qw1Tk1ym93+H5goQsq5WOynyQb1X3jZ3RGbMo9GE3lPBgaNz84Ai0EPQYy/u3+/gKiDRDGQGJlwwcSmj2cME+4sRlc9netO/WmQ4cOHTp06NChBhhvl69j/4HiEh+hoMvX1aeHioIeI0H2b3ehqfDRA4VkvgU3RRKNelgwhBC59Ab8sEI1fp/MLkYmVGTeqy8NQ288nz1QkPMbMFE4Z/5v96KZiJRn51E1RgaZywfqXbrRRChPl6+ryLj8hr8L5Z/kDQ/LjFRqHhgdNWehPF++joddUOIMVPSwQQmpQpmPKzWyEepxIXX5HhdShXLv0o0mQqZQZP24ZliiUPhx5+V/z9ZYquPUMqrKXL72YTDzmZXVkBr096QGZnqRs1gZMjOsotYl47+LSH8/qNyObPDG4Wm9NZiArWz6p/GLCZIzQc1oVbmd7yqUSzXv+WU+R+u5wEvfHRgnUblnP0ZJTfV7c31QwqB+fzJ7HQW+bduswd6OUCh7QeVvlEA6hypNDYny91cvC2kL0mWfc8ISTf4+Ga4KSpAlek4aLCcfQalTXWTgCoVSMCRo80A7XPaQByVU/V/wkDEb+QiVoeouQishmyiQFarBot0TtUm4zNbEKK/rq+4Dp1dXSxKpURBq2cquWR81F6XGfGldhkmNUnOJGmvca92+nzspVL+FS5s1KtQFv4bxwQnrF1P9moe72Bo88y0gbUupvgs1q0wc2+YI30Oh4nkrM9nUXcUQMCvGjM5LzXtWreVfwkFqoorFQs6OUKFX/GcFrTXDml6tpXNS42ynTuRfy9RKvTk14WwrLe01w5WpOa1QLmprGoBza6nx0pOnW4Bb2xp1vQ/StC30eWNq8GH/GGlbLl+NCnXK5dOOVnOH1dq/O/DeFFSm5kRs2Fm3SoucIqbkLUrM9mpwixFqugDSooAwnYvjIg5L7INvt7A1KAJ3vXNraOODWSU13pfzN7A1eg5gv2wZaUFKNV2L4w2o+aJQVJBhP++mTs2fQtEXcbySGvzlxVl8Vag3sbpyoKb5kClU/6juqTnfKkEsT575Qo1XnNgrVJOAT99qmUJlx8GJYueb6vPps/TrPtsa56UYm3ZSc5A/sptUfS20cLyNoUgyscogUsGuUdf81BlG7vBUlQeZ1HBqTJMRZmCTArIdA+LUHSDLkFjRT1KDxyXFpdSohEXbfAycb8Oh6suX33qUR1G6SVHhdhmKy4e3t5o0E2chBvPU1I4Wd/cCNTnEOA6VMR4gQHmKWNhzTMRyyQjzyeWLtlst7Rfxiwwd3J2Z9vviyO3Q16Wp0SGdhRXN0Zk48smGG0NW0+onPf7tmp/4uc//rfIkX07EqQvU6KAHqmP2+QQIkAnaKEwLhZJEFz4qlLnYzgtKhYo9BthiOtg6+FnEQON+cmprA+zaBlMNaoBrM/A1GlpguIoLNv9G147fRRuruOiYCo6lOZgZNCRgudEPI7YjMa3Ttgvw0eiAVSanhiRZ7JTUGGBsODXmFdR8UKjRYvuilBoyWseFJNAJ5O9041gLFXps5UE8ZYwa/hsJB5T4mpIlZq6GfUGN7aslNfR5xWnIiBXicKQGeTiJII7C4GeOUiBSWfTJiSsyM/ymA//i3MmIW1AzHIa9kprLd+mD1GC087J3I9QI9cF9ERrCFSrMgE9re2LgS6YAKaYRTLie+RSUF8q7ngpqcm2rUNwIrU3IrHDJr7B+LsqDT7VB/DNqmPBe9MWJKxIzzPIYR27kwpIOM0uLjBjMkeVkAzLWLir7B2p6+2TbUqGGnGKkcnMjqFkC/417arJtSV41XJucmuFcy0T3ODX9aEsNp2DzxqmJea89u59ANIYe/Vp5/jqQICBnpEbi8uHtoI93/wpYUq/vWKG0g4SV1OQ5GAtQp4b2glcZ6DZMBwdqgkyL+Kw3Nv0hDJ+dqaPmhdTMIHwWksHtQj7i1BhTh7/uBxBrELxR5aczDyNP6anh7mYThSOpWR9q1ZQKRZVAjEvWK7fEpr3ip5IkT93gnQY9G4jHdSgbJSYXCI0zmMYWxDOby0zZKeou+Cf6FNyNJjLji0rq0defUBV3oMY/ar3+iUL/ZtX1bzbzPijUcdWscoSqEXg8qrfBgwWlhet1A2r2Lp9/XKHPbfz0crT3PLWCmtTZbo4QS4oDcRDUmBUczr1CUVGFjmybH9BmU2NhCKzdAGMXfvr86ekJ8X/olf8xS52SmrTC/si9QnmiSY03/g+JL3lu4Mz7ADf2/yXBhyVnoqqqqaqOK1yfUOStcmrUKvmru1BWaeaxSlRiOvxbGi00AudMV7nY8j7BgppNlfzVndQ8n9taVYYBNGXvH5krEXhg3G92bOFsnPhMHn864SpLaVYBdrTPH7uEcxkcJTUrFIMWMlRlv/GWGq13hl7yVFw4ijtYExHR0biTQgVtp/yU7NPYQFaYSm6fyb8g/k5C1bmpYUmNgp5AiwNUJVhUKhRD51aecFy0XjzdZRsndpe4DFnpwt1+250XxqkwjbigRt0aK8wvGuOSGGIJr31vxfBuCOYvPO72KHUstG8XdkOk0eXzskpL5Qi1lDkdgWG5vhIGTO/zL49B4TfN1ICFlseHNTuISaR4TjwM30DRIA2BslUhzEs15n94BfO6G+t88uvnpm/rw1TvYzbsYfWVrWzuVBlA66Bmm7DmoDFFL5XSPQqFYmvZ27jU2GMMCAzuBwVTsPmNHhKyIVxqWDj084BC6HISEKyGMA5pGCvi6Vu0Dzg11L6QpjAGhxIEsQ8rBniOIWfxhokzWuFvsjomEbt0gBClqJrPJ6jB/y60USrRnhp+12HgBSLiFYLtYU4N/8mAn8UZzWUIPEFNvrV/Cbfur0N1KZSoeHyZuqPGWlvgiaeg8DNhSU0tUrPPlJigebV92EKh8vfzwweZFdc+SA2EIgzgsiL0OQXWUxQSe/YQsgGXmiDktoZ4A1YMZBP+WbWkhm1c11aRGe6p8afGQFVLqclromafAbpB3xnwToBPFAi6kA2By0GdUxMj6qJh9CJ+cWGa+KdsxDYm+CgwiZdGOJnTGQxQNN3wdqdFqzRZqRCVIbLRou9AGOVT533E32AD89GSt4v9sbpIaL0KBWZFZoRCZVJLw2/BPfZtX5KaQaQPCPeipO5RjSnVL87kCo8xPBlEqhXYDS+Nk5EIcjunAqAfodZHzTy9amvlPZICLg+1YlO7It9mXqPUoMseY3MyJbSee03VzfqoYZK5KQ4bMwVfUyJmJri4V2fnv2ptuatxe/ZWhmPKBTyh1FAs3Y7PFF2vTWqM1yuGp4bAWSi7JVFjfNYy1UbNeC2hBt9+aLoaOtdtVK6v98/W8Xfe6/kyBY0kW+CbY4ZLiBDBcCoe+3puclPPdhP3n8ZkVY+S5kiNgNhwUyyOkv7hpFt/JaEEta4G6DAjJH5zcgIHM8x6k4rrKl+AJ6x11ABxmaoCUWvL9jqJtH9FKeaHfDCJgpRrKuK3bBddLUBiFVqmUNa0WWb4CuCY0mr3M5iIY+tsjRyBi7VKVULsYs3kD1bEt7lXiCvFy3tlTT9pQaj27cHczKtVcqTblSd5DdDWPX6DJK96lZF9lwkkrQEat203s+ivV0FuhuvtL/57RXWNEENcIWQ+20U9/14pZnsTM/rzHZLD2W4fhHSEakyQ7zv4uRFwDkuecjPcrKDErREc6q9IXT72/Tvw8RNOkRQb11Kx9ObQjkJktzDD2eZ4TkqnIrJC2/G82tejlSdZKOtHoCFC/X1R+lA4l42v76cver10PUl7eyzQ0R+ngC5fPoXU82aIo7ed5I0VGLajePzseNCXBkDR94co1Q6zf3N/n16eIGiHpUk+WBf5HOrbZthCyP/oV6Biy74S+6EFZhg21ex84uIuLh97U/kYJWwzE9UwmlqUwfuYxHKXeE1REKPnABFpkU0lBvJPK1j3myjMMFiGXhTzaCTI06fVf+nzoV7r8oY9rlT2SKxs3Wz7TyWE609RU2lseFRXUGLFvSkjAFZjmkedIOnnIPgdA6BapA1NTO2okYF4/Usi4R3D5gSTYltoM+fy1pdu/b2weW34e1G+2vAH16HqQqdQZ/H3YsO1oZOaszhHDUvEsmXUqtqFNeOs1DyLaWDeuqXLGjE8N3hrwq9v7Cz5d/HugtW2Rd07wd+AePJGbMZabDAHbP2RtesD2LvLuWAKrCM6CFxQFo+YunYao+0zJl7dYhcdW3bqtYO5Xf3dUuOOO2o+o6AmssNOar5gKzV2JzVfIPbajLit8R4rZ+IKqCKPx7XAiTpqOnTo0KFDhw4dOnTo0KFDhw4dOnTY4z/UGckWJz9uyA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data:image/png;base64,iVBORw0KGgoAAAANSUhEUgAAARoAAACzCAMAAABhCSMaAAAAkFBMVEX///8AAADX19dRUVH8/Pz09PTHx8f4+Piurq7r6+vu7u6BgYH5+fnj4+Px8fHs7OzR0dHl5eVhYWEVFRUQEBCcnJyJiYm0tLTV1dXd3d3ExMSUlJTAwMAcHBx5eXmqqqo0NDRXV1dpaWlxcXE+Pj4oKChISEihoaF7e3shISGXl5c1NTVsbGwsLCyFhYVBQUEJfXMSAAANz0lEQVR4nO1djXqqMAxNsVBAwMIdYJGJiIpz073/290W/Num1g10MDnf/bgOtNZDkqZpGgA6dOjQocNDAuNPJ4wPfzna9oVl8wNx7tGlpmA4+sQNAY8e/grT7YtgU7x7cKduNQF0fEyNNeaHdXQ4ofXE0dRhtBQvcHLPvv0yBDXWiPFXLOZCIgRmQoElzFzF4IOWwpLCLIXRJuZvcvTP+veHQccQMTXKSWDlSwiEpZlQkjgGHgcww9qr5qfxJoDRFHtDAJ/9dofvB7pUJwAxcjKIPSgsyyQm71MF+gH0CoXK09FIKNQ0BEjCX+7vHUGXpOcCzYAyPhhNxanJEJtxagUBLLCgJskP1OSRrMG/AzoFOnKUAR75ug2Bwk89aUZuUSeZKhNjuLCdBIKlE2Qw1Tk1ym93+H5goQsq5WOynyQb1X3jZ3RGbMo9GE3lPBgaNz84Ai0EPQYy/u3+/gKiDRDGQGJlwwcSmj2cME+4sRlc9netO/WmQ4cOHTp06NChBhhvl69j/4HiEh+hoMvX1aeHioIeI0H2b3ehqfDRA4VkvgU3RRKNelgwhBC59Ab8sEI1fp/MLkYmVGTeqy8NQ288nz1QkPMbMFE4Z/5v96KZiJRn51E1RgaZywfqXbrRRChPl6+ryLj8hr8L5Z/kDQ/LjFRqHhgdNWehPF++joddUOIMVPSwQQmpQpmPKzWyEepxIXX5HhdShXLv0o0mQqZQZP24ZliiUPhx5+V/z9ZYquPUMqrKXL72YTDzmZXVkBr096QGZnqRs1gZMjOsotYl47+LSH8/qNyObPDG4Wm9NZiArWz6p/GLCZIzQc1oVbmd7yqUSzXv+WU+R+u5wEvfHRgnUblnP0ZJTfV7c31QwqB+fzJ7HQW+bduswd6OUCh7QeVvlEA6hypNDYny91cvC2kL0mWfc8ISTf4+Ga4KSpAlek4aLCcfQalTXWTgCoVSMCRo80A7XPaQByVU/V/wkDEb+QiVoeouQishmyiQFarBot0TtUm4zNbEKK/rq+4Dp1dXSxKpURBq2cquWR81F6XGfGldhkmNUnOJGmvca92+nzspVL+FS5s1KtQFv4bxwQnrF1P9moe72Bo88y0gbUupvgs1q0wc2+YI30Oh4nkrM9nUXcUQMCvGjM5LzXtWreVfwkFqoorFQs6OUKFX/GcFrTXDml6tpXNS42ynTuRfy9RKvTk14WwrLe01w5WpOa1QLmprGoBza6nx0pOnW4Bb2xp1vQ/StC30eWNq8GH/GGlbLl+NCnXK5dOOVnOH1dq/O/DeFFSm5kRs2Fm3SoucIqbkLUrM9mpwixFqugDSooAwnYvjIg5L7INvt7A1KAJ3vXNraOODWSU13pfzN7A1eg5gv2wZaUFKNV2L4w2o+aJQVJBhP++mTs2fQtEXcbySGvzlxVl8Vag3sbpyoKb5kClU/6juqTnfKkEsT575Qo1XnNgrVJOAT99qmUJlx8GJYueb6vPps/TrPtsa56UYm3ZSc5A/sptUfS20cLyNoUgyscogUsGuUdf81BlG7vBUlQeZ1HBqTJMRZmCTArIdA+LUHSDLkFjRT1KDxyXFpdSohEXbfAycb8Oh6suX33qUR1G6SVHhdhmKy4e3t5o0E2chBvPU1I4Wd/cCNTnEOA6VMR4gQHmKWNhzTMRyyQjzyeWLtlst7Rfxiwwd3J2Z9vviyO3Q16Wp0SGdhRXN0Zk48smGG0NW0+onPf7tmp/4uc//rfIkX07EqQvU6KAHqmP2+QQIkAnaKEwLhZJEFz4qlLnYzgtKhYo9BthiOtg6+FnEQON+cmprA+zaBlMNaoBrM/A1GlpguIoLNv9G147fRRuruOiYCo6lOZgZNCRgudEPI7YjMa3Ttgvw0eiAVSanhiRZ7JTUGGBsODXmFdR8UKjRYvuilBoyWseFJNAJ5O9041gLFXps5UE8ZYwa/hsJB5T4mpIlZq6GfUGN7aslNfR5xWnIiBXicKQGeTiJII7C4GeOUiBSWfTJiSsyM/ymA//i3MmIW1AzHIa9kprLd+mD1GC087J3I9QI9cF9ERrCFSrMgE9re2LgS6YAKaYRTLie+RSUF8q7ngpqcm2rUNwIrU3IrHDJr7B+LsqDT7VB/DNqmPBe9MWJKxIzzPIYR27kwpIOM0uLjBjMkeVkAzLWLir7B2p6+2TbUqGGnGKkcnMjqFkC/417arJtSV41XJucmuFcy0T3ODX9aEsNp2DzxqmJea89u59ANIYe/Vp5/jqQICBnpEbi8uHtoI93/wpYUq/vWKG0g4SV1OQ5GAtQp4b2glcZ6DZMBwdqgkyL+Kw3Nv0hDJ+dqaPmhdTMIHwWksHtQj7i1BhTh7/uBxBrELxR5aczDyNP6anh7mYThSOpWR9q1ZQKRZVAjEvWK7fEpr3ip5IkT93gnQY9G4jHdSgbJSYXCI0zmMYWxDOby0zZKeou+Cf6FNyNJjLji0rq0defUBV3oMY/ar3+iUL/ZtX1bzbzPijUcdWscoSqEXg8qrfBgwWlhet1A2r2Lp9/XKHPbfz0crT3PLWCmtTZbo4QS4oDcRDUmBUczr1CUVGFjmybH9BmU2NhCKzdAGMXfvr86ekJ8X/olf8xS52SmrTC/si9QnmiSY03/g+JL3lu4Mz7ADf2/yXBhyVnoqqqqaqOK1yfUOStcmrUKvmru1BWaeaxSlRiOvxbGi00AudMV7nY8j7BgppNlfzVndQ8n9taVYYBNGXvH5krEXhg3G92bOFsnPhMHn864SpLaVYBdrTPH7uEcxkcJTUrFIMWMlRlv/GWGq13hl7yVFw4ijtYExHR0biTQgVtp/yU7NPYQFaYSm6fyb8g/k5C1bmpYUmNgp5AiwNUJVhUKhRD51aecFy0XjzdZRsndpe4DFnpwt1+250XxqkwjbigRt0aK8wvGuOSGGIJr31vxfBuCOYvPO72KHUstG8XdkOk0eXzskpL5Qi1lDkdgWG5vhIGTO/zL49B4TfN1ICFlseHNTuISaR4TjwM30DRIA2BslUhzEs15n94BfO6G+t88uvnpm/rw1TvYzbsYfWVrWzuVBlA66Bmm7DmoDFFL5XSPQqFYmvZ27jU2GMMCAzuBwVTsPmNHhKyIVxqWDj084BC6HISEKyGMA5pGCvi6Vu0Dzg11L6QpjAGhxIEsQ8rBniOIWfxhokzWuFvsjomEbt0gBClqJrPJ6jB/y60USrRnhp+12HgBSLiFYLtYU4N/8mAn8UZzWUIPEFNvrV/Cbfur0N1KZSoeHyZuqPGWlvgiaeg8DNhSU0tUrPPlJigebV92EKh8vfzwweZFdc+SA2EIgzgsiL0OQXWUxQSe/YQsgGXmiDktoZ4A1YMZBP+WbWkhm1c11aRGe6p8afGQFVLqclromafAbpB3xnwToBPFAi6kA2By0GdUxMj6qJh9CJ+cWGa+KdsxDYm+CgwiZdGOJnTGQxQNN3wdqdFqzRZqRCVIbLRou9AGOVT533E32AD89GSt4v9sbpIaL0KBWZFZoRCZVJLw2/BPfZtX5KaQaQPCPeipO5RjSnVL87kCo8xPBlEqhXYDS+Nk5EIcjunAqAfodZHzTy9amvlPZICLg+1YlO7It9mXqPUoMseY3MyJbSee03VzfqoYZK5KQ4bMwVfUyJmJri4V2fnv2ptuatxe/ZWhmPKBTyh1FAs3Y7PFF2vTWqM1yuGp4bAWSi7JVFjfNYy1UbNeC2hBt9+aLoaOtdtVK6v98/W8Xfe6/kyBY0kW+CbY4ZLiBDBcCoe+3puclPPdhP3n8ZkVY+S5kiNgNhwUyyOkv7hpFt/JaEEta4G6DAjJH5zcgIHM8x6k4rrKl+AJ6x11ABxmaoCUWvL9jqJtH9FKeaHfDCJgpRrKuK3bBddLUBiFVqmUNa0WWb4CuCY0mr3M5iIY+tsjRyBi7VKVULsYs3kD1bEt7lXiCvFy3tlTT9pQaj27cHczKtVcqTblSd5DdDWPX6DJK96lZF9lwkkrQEat203s+ivV0FuhuvtL/57RXWNEENcIWQ+20U9/14pZnsTM/rzHZLD2W4fhHSEakyQ7zv4uRFwDkuecjPcrKDErREc6q9IXT72/Tvw8RNOkRQb11Kx9ObQjkJktzDD2eZ4TkqnIrJC2/G82tejlSdZKOtHoCFC/X1R+lA4l42v76cver10PUl7eyzQ0R+ngC5fPoXU82aIo7ed5I0VGLajePzseNCXBkDR94co1Q6zf3N/n16eIGiHpUk+WBf5HOrbZthCyP/oV6Biy74S+6EFZhg21ex84uIuLh97U/kYJWwzE9UwmlqUwfuYxHKXeE1REKPnABFpkU0lBvJPK1j3myjMMFiGXhTzaCTI06fVf+nzoV7r8oY9rlT2SKxs3Wz7TyWE609RU2lseFRXUGLFvSkjAFZjmkedIOnnIPgdA6BapA1NTO2okYF4/Usi4R3D5gSTYltoM+fy1pdu/b2weW34e1G+2vAH16HqQqdQZ/H3YsO1oZOaszhHDUvEsmXUqtqFNeOs1DyLaWDeuqXLGjE8N3hrwq9v7Cz5d/HugtW2Rd07wd+AePJGbMZabDAHbP2RtesD2LvLuWAKrCM6CFxQFo+YunYao+0zJl7dYhcdW3bqtYO5Xf3dUuOOO2o+o6AmssNOar5gKzV2JzVfIPbajLit8R4rZ+IKqCKPx7XAiTpqOnTo0KFDhw4dOnTo0KFDhw4dOnTY4z/UGckWJz9uyA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2" descr="data:image/png;base64,iVBORw0KGgoAAAANSUhEUgAAARoAAACzCAMAAABhCSMaAAAAkFBMVEX///8AAADX19dRUVH8/Pz09PTHx8f4+Piurq7r6+vu7u6BgYH5+fnj4+Px8fHs7OzR0dHl5eVhYWEVFRUQEBCcnJyJiYm0tLTV1dXd3d3ExMSUlJTAwMAcHBx5eXmqqqo0NDRXV1dpaWlxcXE+Pj4oKChISEihoaF7e3shISGXl5c1NTVsbGwsLCyFhYVBQUEJfXMSAAANz0lEQVR4nO1djXqqMAxNsVBAwMIdYJGJiIpz073/290W/Num1g10MDnf/bgOtNZDkqZpGgA6dOjQocNDAuNPJ4wPfzna9oVl8wNx7tGlpmA4+sQNAY8e/grT7YtgU7x7cKduNQF0fEyNNeaHdXQ4ofXE0dRhtBQvcHLPvv0yBDXWiPFXLOZCIgRmQoElzFzF4IOWwpLCLIXRJuZvcvTP+veHQccQMTXKSWDlSwiEpZlQkjgGHgcww9qr5qfxJoDRFHtDAJ/9dofvB7pUJwAxcjKIPSgsyyQm71MF+gH0CoXK09FIKNQ0BEjCX+7vHUGXpOcCzYAyPhhNxanJEJtxagUBLLCgJskP1OSRrMG/AzoFOnKUAR75ug2Bwk89aUZuUSeZKhNjuLCdBIKlE2Qw1Tk1ym93+H5goQsq5WOynyQb1X3jZ3RGbMo9GE3lPBgaNz84Ai0EPQYy/u3+/gKiDRDGQGJlwwcSmj2cME+4sRlc9netO/WmQ4cOHTp06NChBhhvl69j/4HiEh+hoMvX1aeHioIeI0H2b3ehqfDRA4VkvgU3RRKNelgwhBC59Ab8sEI1fp/MLkYmVGTeqy8NQ288nz1QkPMbMFE4Z/5v96KZiJRn51E1RgaZywfqXbrRRChPl6+ryLj8hr8L5Z/kDQ/LjFRqHhgdNWehPF++joddUOIMVPSwQQmpQpmPKzWyEepxIXX5HhdShXLv0o0mQqZQZP24ZliiUPhx5+V/z9ZYquPUMqrKXL72YTDzmZXVkBr096QGZnqRs1gZMjOsotYl47+LSH8/qNyObPDG4Wm9NZiArWz6p/GLCZIzQc1oVbmd7yqUSzXv+WU+R+u5wEvfHRgnUblnP0ZJTfV7c31QwqB+fzJ7HQW+bduswd6OUCh7QeVvlEA6hypNDYny91cvC2kL0mWfc8ISTf4+Ga4KSpAlek4aLCcfQalTXWTgCoVSMCRo80A7XPaQByVU/V/wkDEb+QiVoeouQishmyiQFarBot0TtUm4zNbEKK/rq+4Dp1dXSxKpURBq2cquWR81F6XGfGldhkmNUnOJGmvca92+nzspVL+FS5s1KtQFv4bxwQnrF1P9moe72Bo88y0gbUupvgs1q0wc2+YI30Oh4nkrM9nUXcUQMCvGjM5LzXtWreVfwkFqoorFQs6OUKFX/GcFrTXDml6tpXNS42ynTuRfy9RKvTk14WwrLe01w5WpOa1QLmprGoBza6nx0pOnW4Bb2xp1vQ/StC30eWNq8GH/GGlbLl+NCnXK5dOOVnOH1dq/O/DeFFSm5kRs2Fm3SoucIqbkLUrM9mpwixFqugDSooAwnYvjIg5L7INvt7A1KAJ3vXNraOODWSU13pfzN7A1eg5gv2wZaUFKNV2L4w2o+aJQVJBhP++mTs2fQtEXcbySGvzlxVl8Vag3sbpyoKb5kClU/6juqTnfKkEsT575Qo1XnNgrVJOAT99qmUJlx8GJYueb6vPps/TrPtsa56UYm3ZSc5A/sptUfS20cLyNoUgyscogUsGuUdf81BlG7vBUlQeZ1HBqTJMRZmCTArIdA+LUHSDLkFjRT1KDxyXFpdSohEXbfAycb8Oh6suX33qUR1G6SVHhdhmKy4e3t5o0E2chBvPU1I4Wd/cCNTnEOA6VMR4gQHmKWNhzTMRyyQjzyeWLtlst7Rfxiwwd3J2Z9vviyO3Q16Wp0SGdhRXN0Zk48smGG0NW0+onPf7tmp/4uc//rfIkX07EqQvU6KAHqmP2+QQIkAnaKEwLhZJEFz4qlLnYzgtKhYo9BthiOtg6+FnEQON+cmprA+zaBlMNaoBrM/A1GlpguIoLNv9G147fRRuruOiYCo6lOZgZNCRgudEPI7YjMa3Ttgvw0eiAVSanhiRZ7JTUGGBsODXmFdR8UKjRYvuilBoyWseFJNAJ5O9041gLFXps5UE8ZYwa/hsJB5T4mpIlZq6GfUGN7aslNfR5xWnIiBXicKQGeTiJII7C4GeOUiBSWfTJiSsyM/ymA//i3MmIW1AzHIa9kprLd+mD1GC087J3I9QI9cF9ERrCFSrMgE9re2LgS6YAKaYRTLie+RSUF8q7ngpqcm2rUNwIrU3IrHDJr7B+LsqDT7VB/DNqmPBe9MWJKxIzzPIYR27kwpIOM0uLjBjMkeVkAzLWLir7B2p6+2TbUqGGnGKkcnMjqFkC/417arJtSV41XJucmuFcy0T3ODX9aEsNp2DzxqmJea89u59ANIYe/Vp5/jqQICBnpEbi8uHtoI93/wpYUq/vWKG0g4SV1OQ5GAtQp4b2glcZ6DZMBwdqgkyL+Kw3Nv0hDJ+dqaPmhdTMIHwWksHtQj7i1BhTh7/uBxBrELxR5aczDyNP6anh7mYThSOpWR9q1ZQKRZVAjEvWK7fEpr3ip5IkT93gnQY9G4jHdSgbJSYXCI0zmMYWxDOby0zZKeou+Cf6FNyNJjLji0rq0defUBV3oMY/ar3+iUL/ZtX1bzbzPijUcdWscoSqEXg8qrfBgwWlhet1A2r2Lp9/XKHPbfz0crT3PLWCmtTZbo4QS4oDcRDUmBUczr1CUVGFjmybH9BmU2NhCKzdAGMXfvr86ekJ8X/olf8xS52SmrTC/si9QnmiSY03/g+JL3lu4Mz7ADf2/yXBhyVnoqqqqaqOK1yfUOStcmrUKvmru1BWaeaxSlRiOvxbGi00AudMV7nY8j7BgppNlfzVndQ8n9taVYYBNGXvH5krEXhg3G92bOFsnPhMHn864SpLaVYBdrTPH7uEcxkcJTUrFIMWMlRlv/GWGq13hl7yVFw4ijtYExHR0biTQgVtp/yU7NPYQFaYSm6fyb8g/k5C1bmpYUmNgp5AiwNUJVhUKhRD51aecFy0XjzdZRsndpe4DFnpwt1+250XxqkwjbigRt0aK8wvGuOSGGIJr31vxfBuCOYvPO72KHUstG8XdkOk0eXzskpL5Qi1lDkdgWG5vhIGTO/zL49B4TfN1ICFlseHNTuISaR4TjwM30DRIA2BslUhzEs15n94BfO6G+t88uvnpm/rw1TvYzbsYfWVrWzuVBlA66Bmm7DmoDFFL5XSPQqFYmvZ27jU2GMMCAzuBwVTsPmNHhKyIVxqWDj084BC6HISEKyGMA5pGCvi6Vu0Dzg11L6QpjAGhxIEsQ8rBniOIWfxhokzWuFvsjomEbt0gBClqJrPJ6jB/y60USrRnhp+12HgBSLiFYLtYU4N/8mAn8UZzWUIPEFNvrV/Cbfur0N1KZSoeHyZuqPGWlvgiaeg8DNhSU0tUrPPlJigebV92EKh8vfzwweZFdc+SA2EIgzgsiL0OQXWUxQSe/YQsgGXmiDktoZ4A1YMZBP+WbWkhm1c11aRGe6p8afGQFVLqclromafAbpB3xnwToBPFAi6kA2By0GdUxMj6qJh9CJ+cWGa+KdsxDYm+CgwiZdGOJnTGQxQNN3wdqdFqzRZqRCVIbLRou9AGOVT533E32AD89GSt4v9sbpIaL0KBWZFZoRCZVJLw2/BPfZtX5KaQaQPCPeipO5RjSnVL87kCo8xPBlEqhXYDS+Nk5EIcjunAqAfodZHzTy9amvlPZICLg+1YlO7It9mXqPUoMseY3MyJbSee03VzfqoYZK5KQ4bMwVfUyJmJri4V2fnv2ptuatxe/ZWhmPKBTyh1FAs3Y7PFF2vTWqM1yuGp4bAWSi7JVFjfNYy1UbNeC2hBt9+aLoaOtdtVK6v98/W8Xfe6/kyBY0kW+CbY4ZLiBDBcCoe+3puclPPdhP3n8ZkVY+S5kiNgNhwUyyOkv7hpFt/JaEEta4G6DAjJH5zcgIHM8x6k4rrKl+AJ6x11ABxmaoCUWvL9jqJtH9FKeaHfDCJgpRrKuK3bBddLUBiFVqmUNa0WWb4CuCY0mr3M5iIY+tsjRyBi7VKVULsYs3kD1bEt7lXiCvFy3tlTT9pQaj27cHczKtVcqTblSd5DdDWPX6DJK96lZF9lwkkrQEat203s+ivV0FuhuvtL/57RXWNEENcIWQ+20U9/14pZnsTM/rzHZLD2W4fhHSEakyQ7zv4uRFwDkuecjPcrKDErREc6q9IXT72/Tvw8RNOkRQb11Kx9ObQjkJktzDD2eZ4TkqnIrJC2/G82tejlSdZKOtHoCFC/X1R+lA4l42v76cver10PUl7eyzQ0R+ngC5fPoXU82aIo7ed5I0VGLajePzseNCXBkDR94co1Q6zf3N/n16eIGiHpUk+WBf5HOrbZthCyP/oV6Biy74S+6EFZhg21ex84uIuLh97U/kYJWwzE9UwmlqUwfuYxHKXeE1REKPnABFpkU0lBvJPK1j3myjMMFiGXhTzaCTI06fVf+nzoV7r8oY9rlT2SKxs3Wz7TyWE609RU2lseFRXUGLFvSkjAFZjmkedIOnnIPgdA6BapA1NTO2okYF4/Usi4R3D5gSTYltoM+fy1pdu/b2weW34e1G+2vAH16HqQqdQZ/H3YsO1oZOaszhHDUvEsmXUqtqFNeOs1DyLaWDeuqXLGjE8N3hrwq9v7Cz5d/HugtW2Rd07wd+AePJGbMZabDAHbP2RtesD2LvLuWAKrCM6CFxQFo+YunYao+0zJl7dYhcdW3bqtYO5Xf3dUuOOO2o+o6AmssNOar5gKzV2JzVfIPbajLit8R4rZ+IKqCKPx7XAiTpqOnTo0KFDhw4dOnTo0KFDhw4dOnTY4z/UGckWJz9uyA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4" descr="Nanopower | Subthreshold IC Desig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0" y="2276872"/>
            <a:ext cx="71437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21506" name="Tartalom helye 2"/>
          <p:cNvSpPr>
            <a:spLocks noGrp="1"/>
          </p:cNvSpPr>
          <p:nvPr>
            <p:ph idx="4294967295"/>
          </p:nvPr>
        </p:nvSpPr>
        <p:spPr>
          <a:xfrm>
            <a:off x="735013" y="1196975"/>
            <a:ext cx="8229600" cy="86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z="2000" smtClean="0">
                <a:latin typeface="Arial" charset="0"/>
                <a:cs typeface="Arial" charset="0"/>
              </a:rPr>
              <a:t>térvezérelt tranzisztorok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000" smtClean="0">
                <a:latin typeface="Arial" charset="0"/>
                <a:cs typeface="Arial" charset="0"/>
              </a:rPr>
              <a:t>nanoszálas vertikális  alagút MOS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2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17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smtClean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971550" y="2420889"/>
            <a:ext cx="6696794" cy="3579862"/>
            <a:chOff x="971550" y="3819525"/>
            <a:chExt cx="4152900" cy="2181225"/>
          </a:xfrm>
        </p:grpSpPr>
        <p:sp>
          <p:nvSpPr>
            <p:cNvPr id="5" name="Téglalap 21"/>
            <p:cNvSpPr>
              <a:spLocks noChangeArrowheads="1"/>
            </p:cNvSpPr>
            <p:nvPr/>
          </p:nvSpPr>
          <p:spPr bwMode="auto">
            <a:xfrm>
              <a:off x="2260600" y="3819525"/>
              <a:ext cx="177800" cy="2181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6" name="Téglalap 22"/>
            <p:cNvSpPr>
              <a:spLocks noChangeArrowheads="1"/>
            </p:cNvSpPr>
            <p:nvPr/>
          </p:nvSpPr>
          <p:spPr bwMode="auto">
            <a:xfrm>
              <a:off x="2438400" y="4552950"/>
              <a:ext cx="895350" cy="819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7" name="Téglalap 28"/>
            <p:cNvSpPr>
              <a:spLocks noChangeArrowheads="1"/>
            </p:cNvSpPr>
            <p:nvPr/>
          </p:nvSpPr>
          <p:spPr bwMode="auto">
            <a:xfrm>
              <a:off x="3333750" y="4552950"/>
              <a:ext cx="895350" cy="819150"/>
            </a:xfrm>
            <a:prstGeom prst="rect">
              <a:avLst/>
            </a:prstGeom>
            <a:solidFill>
              <a:srgbClr val="B3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8" name="Téglalap 29"/>
            <p:cNvSpPr>
              <a:spLocks noChangeArrowheads="1"/>
            </p:cNvSpPr>
            <p:nvPr/>
          </p:nvSpPr>
          <p:spPr bwMode="auto">
            <a:xfrm>
              <a:off x="4229100" y="4552950"/>
              <a:ext cx="895350" cy="819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9" name="Téglalap 24"/>
            <p:cNvSpPr/>
            <p:nvPr/>
          </p:nvSpPr>
          <p:spPr bwMode="auto">
            <a:xfrm>
              <a:off x="2628900" y="4486275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0" name="Téglalap 32"/>
            <p:cNvSpPr/>
            <p:nvPr/>
          </p:nvSpPr>
          <p:spPr bwMode="auto">
            <a:xfrm>
              <a:off x="2619375" y="5372100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1" name="Téglalap 25"/>
            <p:cNvSpPr>
              <a:spLocks noChangeArrowheads="1"/>
            </p:cNvSpPr>
            <p:nvPr/>
          </p:nvSpPr>
          <p:spPr bwMode="auto">
            <a:xfrm>
              <a:off x="2886075" y="42672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2" name="Téglalap 34"/>
            <p:cNvSpPr>
              <a:spLocks noChangeArrowheads="1"/>
            </p:cNvSpPr>
            <p:nvPr/>
          </p:nvSpPr>
          <p:spPr bwMode="auto">
            <a:xfrm>
              <a:off x="2895600" y="54483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3" name="Téglalap 35"/>
            <p:cNvSpPr>
              <a:spLocks noChangeArrowheads="1"/>
            </p:cNvSpPr>
            <p:nvPr/>
          </p:nvSpPr>
          <p:spPr bwMode="auto">
            <a:xfrm>
              <a:off x="2962275" y="4429125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4" name="Téglalap 36"/>
            <p:cNvSpPr>
              <a:spLocks noChangeArrowheads="1"/>
            </p:cNvSpPr>
            <p:nvPr/>
          </p:nvSpPr>
          <p:spPr bwMode="auto">
            <a:xfrm>
              <a:off x="2962275" y="5448300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5" name="Szövegdoboz 33"/>
            <p:cNvSpPr txBox="1">
              <a:spLocks noChangeArrowheads="1"/>
            </p:cNvSpPr>
            <p:nvPr/>
          </p:nvSpPr>
          <p:spPr bwMode="auto">
            <a:xfrm>
              <a:off x="3000375" y="4029075"/>
              <a:ext cx="19050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800">
                  <a:solidFill>
                    <a:schemeClr val="tx1"/>
                  </a:solidFill>
                </a:rPr>
                <a:t>vezérlőelektród</a:t>
              </a:r>
            </a:p>
          </p:txBody>
        </p:sp>
        <p:sp>
          <p:nvSpPr>
            <p:cNvPr id="16" name="Téglalap 4"/>
            <p:cNvSpPr>
              <a:spLocks noChangeArrowheads="1"/>
            </p:cNvSpPr>
            <p:nvPr/>
          </p:nvSpPr>
          <p:spPr bwMode="auto">
            <a:xfrm>
              <a:off x="2895600" y="5070475"/>
              <a:ext cx="1266825" cy="433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cxnSp>
          <p:nvCxnSpPr>
            <p:cNvPr id="17" name="Egyenes összekötő 6"/>
            <p:cNvCxnSpPr>
              <a:cxnSpLocks noChangeShapeType="1"/>
            </p:cNvCxnSpPr>
            <p:nvPr/>
          </p:nvCxnSpPr>
          <p:spPr bwMode="auto">
            <a:xfrm>
              <a:off x="10191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Egyenes összekötő 9"/>
            <p:cNvCxnSpPr>
              <a:cxnSpLocks noChangeShapeType="1"/>
            </p:cNvCxnSpPr>
            <p:nvPr/>
          </p:nvCxnSpPr>
          <p:spPr bwMode="auto">
            <a:xfrm>
              <a:off x="15716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Egyenes összekötő 38"/>
            <p:cNvCxnSpPr>
              <a:cxnSpLocks noChangeShapeType="1"/>
            </p:cNvCxnSpPr>
            <p:nvPr/>
          </p:nvCxnSpPr>
          <p:spPr bwMode="auto">
            <a:xfrm>
              <a:off x="17049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Egyenes összekötő 39"/>
            <p:cNvCxnSpPr>
              <a:cxnSpLocks noChangeShapeType="1"/>
            </p:cNvCxnSpPr>
            <p:nvPr/>
          </p:nvCxnSpPr>
          <p:spPr bwMode="auto">
            <a:xfrm>
              <a:off x="22574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Egyenes összekötő 40"/>
            <p:cNvCxnSpPr>
              <a:cxnSpLocks noChangeShapeType="1"/>
            </p:cNvCxnSpPr>
            <p:nvPr/>
          </p:nvCxnSpPr>
          <p:spPr bwMode="auto">
            <a:xfrm>
              <a:off x="24098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Egyenes összekötő 41"/>
            <p:cNvCxnSpPr>
              <a:cxnSpLocks noChangeShapeType="1"/>
            </p:cNvCxnSpPr>
            <p:nvPr/>
          </p:nvCxnSpPr>
          <p:spPr bwMode="auto">
            <a:xfrm>
              <a:off x="29622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Egyenes összekötő 42"/>
            <p:cNvCxnSpPr>
              <a:cxnSpLocks noChangeShapeType="1"/>
            </p:cNvCxnSpPr>
            <p:nvPr/>
          </p:nvCxnSpPr>
          <p:spPr bwMode="auto">
            <a:xfrm>
              <a:off x="30956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gyenes összekötő 43"/>
            <p:cNvCxnSpPr>
              <a:cxnSpLocks noChangeShapeType="1"/>
            </p:cNvCxnSpPr>
            <p:nvPr/>
          </p:nvCxnSpPr>
          <p:spPr bwMode="auto">
            <a:xfrm>
              <a:off x="36480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Egyenes összekötő 44"/>
            <p:cNvCxnSpPr>
              <a:cxnSpLocks noChangeShapeType="1"/>
            </p:cNvCxnSpPr>
            <p:nvPr/>
          </p:nvCxnSpPr>
          <p:spPr bwMode="auto">
            <a:xfrm>
              <a:off x="38004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Egyenes összekötő 45"/>
            <p:cNvCxnSpPr>
              <a:cxnSpLocks noChangeShapeType="1"/>
            </p:cNvCxnSpPr>
            <p:nvPr/>
          </p:nvCxnSpPr>
          <p:spPr bwMode="auto">
            <a:xfrm>
              <a:off x="43529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Egyenes összekötő 46"/>
            <p:cNvCxnSpPr>
              <a:cxnSpLocks noChangeShapeType="1"/>
            </p:cNvCxnSpPr>
            <p:nvPr/>
          </p:nvCxnSpPr>
          <p:spPr bwMode="auto">
            <a:xfrm>
              <a:off x="44862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gyenes összekötő 47"/>
            <p:cNvCxnSpPr>
              <a:cxnSpLocks noChangeShapeType="1"/>
            </p:cNvCxnSpPr>
            <p:nvPr/>
          </p:nvCxnSpPr>
          <p:spPr bwMode="auto">
            <a:xfrm>
              <a:off x="50387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Szövegdoboz 11"/>
            <p:cNvSpPr txBox="1">
              <a:spLocks noChangeArrowheads="1"/>
            </p:cNvSpPr>
            <p:nvPr/>
          </p:nvSpPr>
          <p:spPr bwMode="auto">
            <a:xfrm>
              <a:off x="971550" y="4740275"/>
              <a:ext cx="13049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hu-HU" sz="1600"/>
                <a:t>metszet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hu-HU" sz="1000">
                <a:solidFill>
                  <a:srgbClr val="8C2532"/>
                </a:solidFill>
                <a:latin typeface="Arial Narrow" panose="020B0606020202030204" pitchFamily="34" charset="0"/>
              </a:rPr>
              <a:t>TRANZisztori: a 70 éves tranzisztor és a 60 éves BME EET</a:t>
            </a:r>
          </a:p>
        </p:txBody>
      </p:sp>
      <p:sp>
        <p:nvSpPr>
          <p:cNvPr id="13315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39B995-A047-47C2-88F8-1EBE20F9C464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3316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3317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grpSp>
        <p:nvGrpSpPr>
          <p:cNvPr id="13318" name="Csoportba foglalás 12"/>
          <p:cNvGrpSpPr>
            <a:grpSpLocks/>
          </p:cNvGrpSpPr>
          <p:nvPr/>
        </p:nvGrpSpPr>
        <p:grpSpPr bwMode="auto">
          <a:xfrm>
            <a:off x="3905250" y="258763"/>
            <a:ext cx="4757738" cy="6415087"/>
            <a:chOff x="2178050" y="935038"/>
            <a:chExt cx="28063529" cy="39362062"/>
          </a:xfrm>
        </p:grpSpPr>
        <p:pic>
          <p:nvPicPr>
            <p:cNvPr id="13331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0" y="935038"/>
              <a:ext cx="27003375" cy="393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Szövegdoboz 15"/>
            <p:cNvSpPr txBox="1">
              <a:spLocks noChangeArrowheads="1"/>
            </p:cNvSpPr>
            <p:nvPr/>
          </p:nvSpPr>
          <p:spPr bwMode="auto">
            <a:xfrm>
              <a:off x="11356726" y="26684654"/>
              <a:ext cx="18331762" cy="1449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100" b="1">
                  <a:solidFill>
                    <a:schemeClr val="tx1"/>
                  </a:solidFill>
                </a:rPr>
                <a:t>Alagút emisszió a kiürített rétegen keresztül</a:t>
              </a:r>
            </a:p>
          </p:txBody>
        </p:sp>
        <p:sp>
          <p:nvSpPr>
            <p:cNvPr id="13333" name="Téglalap 16"/>
            <p:cNvSpPr>
              <a:spLocks noChangeArrowheads="1"/>
            </p:cNvSpPr>
            <p:nvPr/>
          </p:nvSpPr>
          <p:spPr bwMode="auto">
            <a:xfrm>
              <a:off x="14491915" y="14371280"/>
              <a:ext cx="15749664" cy="1449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100" b="1">
                  <a:solidFill>
                    <a:schemeClr val="tx1"/>
                  </a:solidFill>
                </a:rPr>
                <a:t>Termikus emisszió potenciálgát felett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1289101" y="34365032"/>
              <a:ext cx="2659340" cy="2191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hu-HU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--</a:t>
              </a:r>
              <a:endParaRPr lang="hu-H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hu-H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498475" y="1084263"/>
            <a:ext cx="3640138" cy="1041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Bipoláris tranzisztor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pn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np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2775" y="2959100"/>
            <a:ext cx="3252788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MOS tranzisztor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12775" y="4960938"/>
            <a:ext cx="3540125" cy="1989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Alagút (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MOS tranzisztor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hu-HU" altLang="hu-HU" sz="28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2" name="Szövegdoboz 4"/>
          <p:cNvSpPr txBox="1">
            <a:spLocks noChangeArrowheads="1"/>
          </p:cNvSpPr>
          <p:nvPr/>
        </p:nvSpPr>
        <p:spPr bwMode="auto">
          <a:xfrm>
            <a:off x="4067175" y="182563"/>
            <a:ext cx="552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3" name="Téglalap 5"/>
          <p:cNvSpPr>
            <a:spLocks noChangeArrowheads="1"/>
          </p:cNvSpPr>
          <p:nvPr/>
        </p:nvSpPr>
        <p:spPr bwMode="auto">
          <a:xfrm>
            <a:off x="4414838" y="2632075"/>
            <a:ext cx="31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4" name="Téglalap 6"/>
          <p:cNvSpPr>
            <a:spLocks noChangeArrowheads="1"/>
          </p:cNvSpPr>
          <p:nvPr/>
        </p:nvSpPr>
        <p:spPr bwMode="auto">
          <a:xfrm>
            <a:off x="4414838" y="4797425"/>
            <a:ext cx="31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5" name="Téglalap 7"/>
          <p:cNvSpPr>
            <a:spLocks noChangeArrowheads="1"/>
          </p:cNvSpPr>
          <p:nvPr/>
        </p:nvSpPr>
        <p:spPr bwMode="auto">
          <a:xfrm>
            <a:off x="5743575" y="171450"/>
            <a:ext cx="320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26" name="Téglalap 8"/>
          <p:cNvSpPr>
            <a:spLocks noChangeArrowheads="1"/>
          </p:cNvSpPr>
          <p:nvPr/>
        </p:nvSpPr>
        <p:spPr bwMode="auto">
          <a:xfrm>
            <a:off x="5673725" y="2103438"/>
            <a:ext cx="3190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27" name="Téglalap 9"/>
          <p:cNvSpPr>
            <a:spLocks noChangeArrowheads="1"/>
          </p:cNvSpPr>
          <p:nvPr/>
        </p:nvSpPr>
        <p:spPr bwMode="auto">
          <a:xfrm>
            <a:off x="7618413" y="207963"/>
            <a:ext cx="454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3328" name="Téglalap 10"/>
          <p:cNvSpPr>
            <a:spLocks noChangeArrowheads="1"/>
          </p:cNvSpPr>
          <p:nvPr/>
        </p:nvSpPr>
        <p:spPr bwMode="auto">
          <a:xfrm>
            <a:off x="7239000" y="2705100"/>
            <a:ext cx="454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3329" name="Téglalap 11"/>
          <p:cNvSpPr>
            <a:spLocks noChangeArrowheads="1"/>
          </p:cNvSpPr>
          <p:nvPr/>
        </p:nvSpPr>
        <p:spPr bwMode="auto">
          <a:xfrm>
            <a:off x="5289550" y="4665663"/>
            <a:ext cx="320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30" name="Téglalap 12"/>
          <p:cNvSpPr>
            <a:spLocks noChangeArrowheads="1"/>
          </p:cNvSpPr>
          <p:nvPr/>
        </p:nvSpPr>
        <p:spPr bwMode="auto">
          <a:xfrm>
            <a:off x="7100888" y="4797425"/>
            <a:ext cx="33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--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6664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-338138" y="-190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-676275" y="0"/>
          <a:ext cx="9820275" cy="689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Bitmap Image" r:id="rId3" imgW="15889918" imgH="10542857" progId="Paint.Picture">
                  <p:embed/>
                </p:oleObj>
              </mc:Choice>
              <mc:Fallback>
                <p:oleObj name="Bitmap Image" r:id="rId3" imgW="15889918" imgH="10542857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76275" y="0"/>
                        <a:ext cx="9820275" cy="689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icdrex.com/wp-content/uploads/2023/05/20230506181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9647" cy="66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3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chart showing the timeline of when a transistor was invented and when it was commercializ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55"/>
            <a:ext cx="8640960" cy="67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8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Aktív szilárdtest e</a:t>
            </a:r>
            <a:r>
              <a:rPr lang="hu-HU" sz="3200" smtClean="0"/>
              <a:t>lektronikus eszközök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35013" y="1196975"/>
            <a:ext cx="8229600" cy="420528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/>
              <a:t>nagyon különböző megjelenési formák és gyártási technológiák: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d</a:t>
            </a:r>
            <a:r>
              <a:rPr lang="hu-HU" sz="2400" dirty="0" smtClean="0"/>
              <a:t>ióda (egyenirányító </a:t>
            </a:r>
            <a:r>
              <a:rPr lang="hu-HU" sz="2400" dirty="0" err="1" smtClean="0"/>
              <a:t>pn</a:t>
            </a:r>
            <a:r>
              <a:rPr lang="hu-HU" sz="2400" dirty="0" smtClean="0"/>
              <a:t> átmenet, </a:t>
            </a:r>
            <a:r>
              <a:rPr lang="hu-HU" sz="2400" dirty="0" err="1" smtClean="0"/>
              <a:t>Schottky</a:t>
            </a:r>
            <a:r>
              <a:rPr lang="hu-HU" sz="2400" dirty="0" smtClean="0"/>
              <a:t> </a:t>
            </a:r>
            <a:r>
              <a:rPr lang="hu-HU" sz="2400" dirty="0" err="1" smtClean="0"/>
              <a:t>átmenet</a:t>
            </a:r>
            <a:r>
              <a:rPr lang="hu-HU" sz="2400" dirty="0" smtClean="0"/>
              <a:t>, </a:t>
            </a:r>
            <a:r>
              <a:rPr lang="hu-HU" sz="2400" dirty="0" err="1" smtClean="0"/>
              <a:t>heteroátmenet</a:t>
            </a:r>
            <a:r>
              <a:rPr lang="hu-HU" sz="2400" dirty="0" smtClean="0"/>
              <a:t>, </a:t>
            </a:r>
            <a:r>
              <a:rPr lang="hu-HU" sz="2400" dirty="0" err="1" smtClean="0"/>
              <a:t>Gunn</a:t>
            </a:r>
            <a:r>
              <a:rPr lang="hu-HU" sz="2400" dirty="0" smtClean="0"/>
              <a:t> dióda)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b</a:t>
            </a:r>
            <a:r>
              <a:rPr lang="hu-HU" sz="2400" dirty="0" smtClean="0"/>
              <a:t>ipoláris tranzisztorok (</a:t>
            </a:r>
            <a:r>
              <a:rPr lang="hu-HU" sz="2400" dirty="0" err="1" smtClean="0"/>
              <a:t>npn</a:t>
            </a:r>
            <a:r>
              <a:rPr lang="hu-HU" sz="2400" dirty="0" smtClean="0"/>
              <a:t>, </a:t>
            </a:r>
            <a:r>
              <a:rPr lang="hu-HU" sz="2400" dirty="0" err="1" smtClean="0"/>
              <a:t>pnp</a:t>
            </a:r>
            <a:r>
              <a:rPr lang="hu-HU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t</a:t>
            </a:r>
            <a:r>
              <a:rPr lang="hu-HU" sz="2400" dirty="0" smtClean="0"/>
              <a:t>irisztor (n</a:t>
            </a:r>
            <a:r>
              <a:rPr lang="hu-HU" sz="1600" baseline="30000" dirty="0" smtClean="0"/>
              <a:t>+</a:t>
            </a:r>
            <a:r>
              <a:rPr lang="hu-HU" sz="2400" dirty="0" err="1" smtClean="0"/>
              <a:t>pnp</a:t>
            </a:r>
            <a:r>
              <a:rPr lang="hu-HU" sz="1600" baseline="30000" dirty="0" smtClean="0"/>
              <a:t>+</a:t>
            </a:r>
            <a:r>
              <a:rPr lang="hu-HU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t</a:t>
            </a:r>
            <a:r>
              <a:rPr lang="hu-HU" sz="2400" dirty="0" smtClean="0"/>
              <a:t>érvezérelt tranzisztorok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/>
              <a:t>n csatornás JFET, p csatornás JFET (kiürítéses típusú, pn átmenetes vagy Schottky gátas eszközök)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/>
              <a:t>n csatornás MOSFET, p csatornás MOSFET (kiürítéses típusúak)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/>
              <a:t>n csatornás MOSFET, p csatornás MOSFET (növekményes-inverziós típusúak)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/>
              <a:t>működés küszöbfeszültség alatt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/>
              <a:t>nanoszálas vertikális </a:t>
            </a:r>
            <a:r>
              <a:rPr lang="hu-HU" sz="2000" dirty="0" smtClean="0"/>
              <a:t> alagút </a:t>
            </a:r>
            <a:r>
              <a:rPr lang="hu-HU" sz="2000" dirty="0"/>
              <a:t>MOS</a:t>
            </a:r>
            <a:endParaRPr lang="hu-H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f</a:t>
            </a:r>
            <a:r>
              <a:rPr lang="hu-HU" sz="2400" dirty="0" smtClean="0"/>
              <a:t>unkcionális eszközök (CCD,IGBT)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hu-HU" sz="20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baseline="30000" dirty="0" smtClean="0"/>
          </a:p>
        </p:txBody>
      </p:sp>
      <p:sp>
        <p:nvSpPr>
          <p:cNvPr id="14339" name="Szövegdoboz 3"/>
          <p:cNvSpPr txBox="1">
            <a:spLocks noChangeArrowheads="1"/>
          </p:cNvSpPr>
          <p:nvPr/>
        </p:nvSpPr>
        <p:spPr bwMode="auto">
          <a:xfrm>
            <a:off x="323850" y="5445125"/>
            <a:ext cx="3840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hu-HU" sz="2200">
                <a:latin typeface="Calibri" pitchFamily="34" charset="0"/>
              </a:rPr>
              <a:t>Karakterisztikák: U-I nemlineáris</a:t>
            </a:r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physics-and-radio-electronics.com/electronic-devices-and-circuits/transistors/images/classificationoftransis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3" y="522436"/>
            <a:ext cx="8664087" cy="60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88224" y="5805264"/>
            <a:ext cx="208823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6809920" y="58235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Tunnel MOS</a:t>
            </a:r>
            <a:endParaRPr lang="hu-HU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14052" y="4725144"/>
            <a:ext cx="0" cy="108012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7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735012" y="1196975"/>
            <a:ext cx="3768725" cy="43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000" dirty="0" smtClean="0">
                <a:latin typeface="Arial" charset="0"/>
              </a:rPr>
              <a:t>Tűs (</a:t>
            </a:r>
            <a:r>
              <a:rPr lang="hu-HU" sz="2000" dirty="0" err="1" smtClean="0">
                <a:latin typeface="Arial" charset="0"/>
              </a:rPr>
              <a:t>point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contact</a:t>
            </a:r>
            <a:r>
              <a:rPr lang="hu-HU" sz="2000" dirty="0" smtClean="0">
                <a:latin typeface="Arial" charset="0"/>
              </a:rPr>
              <a:t>), „ősanya”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17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339407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BARDEE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38" y="692150"/>
            <a:ext cx="404812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735012" y="1196975"/>
            <a:ext cx="3768725" cy="43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000" dirty="0" smtClean="0">
                <a:latin typeface="Arial" charset="0"/>
              </a:rPr>
              <a:t>Tűs (</a:t>
            </a:r>
            <a:r>
              <a:rPr lang="hu-HU" sz="2000" dirty="0" err="1" smtClean="0">
                <a:latin typeface="Arial" charset="0"/>
              </a:rPr>
              <a:t>point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contact</a:t>
            </a:r>
            <a:r>
              <a:rPr lang="hu-HU" sz="2000" dirty="0" smtClean="0">
                <a:latin typeface="Arial" charset="0"/>
              </a:rPr>
              <a:t>), „ősanya”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17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dirty="0" smtClean="0"/>
          </a:p>
        </p:txBody>
      </p:sp>
      <p:pic>
        <p:nvPicPr>
          <p:cNvPr id="23554" name="Picture 2" descr="Bardeen, Brattain &amp; Shockley Invent the Point-Contact Transistor : History  of 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551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ransistor Museum Photo Gallery Bell Labs Type A First Point Contact  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40768"/>
            <a:ext cx="35141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16386" name="Tartalom helye 2"/>
          <p:cNvSpPr>
            <a:spLocks noGrp="1"/>
          </p:cNvSpPr>
          <p:nvPr>
            <p:ph idx="4294967295"/>
          </p:nvPr>
        </p:nvSpPr>
        <p:spPr>
          <a:xfrm>
            <a:off x="395288" y="1268413"/>
            <a:ext cx="8229600" cy="4205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z="2000" smtClean="0">
                <a:latin typeface="Arial" charset="0"/>
                <a:cs typeface="Arial" charset="0"/>
              </a:rPr>
              <a:t>bipoláris tranzisztorok (npn, pnp)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hu-HU" sz="2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hu-HU" sz="1700" smtClean="0"/>
              <a:t>rétegtranzisztorok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smtClean="0"/>
          </a:p>
        </p:txBody>
      </p:sp>
      <p:pic>
        <p:nvPicPr>
          <p:cNvPr id="16387" name="Picture 6" descr="SHOCKL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403383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708275"/>
            <a:ext cx="3362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www.electronicshub.org/wp-content/uploads/2015/01/2.-NPN-transistor-symbo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29346"/>
            <a:ext cx="4104456" cy="10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www.electronicshub.org/wp-content/uploads/2015/01/3.-Circuit-symbol-and-structure-for-PN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" y="5157192"/>
            <a:ext cx="3522960" cy="9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pt\ElnikVill\BJT\bjtcro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263085" cy="339362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4869160"/>
            <a:ext cx="5472608" cy="504056"/>
          </a:xfrm>
          <a:prstGeom prst="rect">
            <a:avLst/>
          </a:prstGeom>
          <a:solidFill>
            <a:srgbClr val="E62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42210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hu-HU" baseline="30000" dirty="0" smtClean="0"/>
              <a:t>+</a:t>
            </a:r>
            <a:endParaRPr lang="hu-HU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372200" y="4581128"/>
            <a:ext cx="72008" cy="357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Korszerű </a:t>
            </a:r>
            <a:r>
              <a:rPr lang="hu-HU" sz="3200" dirty="0" smtClean="0">
                <a:sym typeface="Wingdings" pitchFamily="2" charset="2"/>
              </a:rPr>
              <a:t> </a:t>
            </a:r>
            <a:r>
              <a:rPr lang="hu-HU" sz="3200" dirty="0" smtClean="0"/>
              <a:t>epitaxiális planár NPN tranzisztor</a:t>
            </a:r>
            <a:endParaRPr lang="hu-H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14847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Q</a:t>
            </a:r>
            <a:r>
              <a:rPr lang="hu-HU" sz="2800" baseline="-25000" dirty="0" smtClean="0"/>
              <a:t>ss</a:t>
            </a:r>
            <a:r>
              <a:rPr lang="hu-HU" sz="2800" dirty="0" smtClean="0"/>
              <a:t> pozitív !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6863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17410" name="Tartalom helye 2"/>
          <p:cNvSpPr>
            <a:spLocks noGrp="1"/>
          </p:cNvSpPr>
          <p:nvPr>
            <p:ph idx="4294967295"/>
          </p:nvPr>
        </p:nvSpPr>
        <p:spPr>
          <a:xfrm>
            <a:off x="179512" y="1196975"/>
            <a:ext cx="8805738" cy="129592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z="2000" dirty="0" smtClean="0">
                <a:latin typeface="Arial" charset="0"/>
                <a:cs typeface="Arial" charset="0"/>
              </a:rPr>
              <a:t>térvezérelt tranzisztorok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000" dirty="0" smtClean="0">
                <a:latin typeface="Arial" charset="0"/>
                <a:cs typeface="Arial" charset="0"/>
              </a:rPr>
              <a:t>n csatornás JFET, p csatornás </a:t>
            </a:r>
            <a:r>
              <a:rPr lang="hu-HU" sz="2000" dirty="0" smtClean="0">
                <a:latin typeface="Arial" charset="0"/>
                <a:cs typeface="Arial" charset="0"/>
              </a:rPr>
              <a:t>JFET: kiürítéses </a:t>
            </a:r>
            <a:r>
              <a:rPr lang="hu-HU" sz="2000" dirty="0" smtClean="0">
                <a:latin typeface="Arial" charset="0"/>
                <a:cs typeface="Arial" charset="0"/>
              </a:rPr>
              <a:t>típusú, pn átmenetes vagy Schottky gátas </a:t>
            </a:r>
            <a:r>
              <a:rPr lang="hu-HU" sz="2000" dirty="0" smtClean="0">
                <a:latin typeface="Arial" charset="0"/>
                <a:cs typeface="Arial" charset="0"/>
              </a:rPr>
              <a:t>(fém-félvezetőátmenetes) eszközök</a:t>
            </a:r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7650" name="Picture 2" descr="https://i0.wp.com/circuitcellar.com/wp-content/uploads/2020/04/354_Novacek_Figure_1.pn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1" y="2492896"/>
            <a:ext cx="78795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2685" y="576461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Q</a:t>
            </a:r>
            <a:r>
              <a:rPr lang="hu-HU" baseline="-25000" dirty="0"/>
              <a:t>ss</a:t>
            </a:r>
            <a:r>
              <a:rPr lang="hu-HU" dirty="0"/>
              <a:t> pozitív !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hu-HU" sz="3200" smtClean="0">
                <a:latin typeface="Arial" charset="0"/>
              </a:rPr>
              <a:t>Tranzisztorok</a:t>
            </a:r>
            <a:endParaRPr lang="hu-HU" sz="3200" smtClean="0"/>
          </a:p>
        </p:txBody>
      </p:sp>
      <p:sp>
        <p:nvSpPr>
          <p:cNvPr id="19458" name="Tartalom helye 2"/>
          <p:cNvSpPr>
            <a:spLocks noGrp="1"/>
          </p:cNvSpPr>
          <p:nvPr>
            <p:ph idx="4294967295"/>
          </p:nvPr>
        </p:nvSpPr>
        <p:spPr>
          <a:xfrm>
            <a:off x="735013" y="1196975"/>
            <a:ext cx="8229600" cy="1152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  <a:cs typeface="Arial" charset="0"/>
              </a:rPr>
              <a:t>térvezérelt</a:t>
            </a:r>
            <a:r>
              <a:rPr lang="hu-HU" sz="2000" dirty="0" smtClean="0">
                <a:latin typeface="Arial" charset="0"/>
                <a:cs typeface="Arial" charset="0"/>
              </a:rPr>
              <a:t> tranzisztorok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000" dirty="0" smtClean="0">
                <a:latin typeface="Arial" charset="0"/>
                <a:cs typeface="Arial" charset="0"/>
              </a:rPr>
              <a:t>p csatornás MOSFET (kiürítéses, növekményes típusúak)</a:t>
            </a:r>
            <a:endParaRPr lang="hu-HU" sz="17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hu-HU" sz="2000" baseline="30000" dirty="0" smtClean="0"/>
          </a:p>
        </p:txBody>
      </p:sp>
      <p:pic>
        <p:nvPicPr>
          <p:cNvPr id="25604" name="Picture 4" descr="https://www.electronicshub.org/wp-content/uploads/2015/01/7.-P-Channel-depletion-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4430122" cy="15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7-.p-channel-enhancement-mode.jpg (740×29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9271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516216" y="270892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Ezt volt legkönnyebb megcsinálni</a:t>
            </a:r>
            <a:endParaRPr lang="hu-HU" sz="1100" dirty="0"/>
          </a:p>
        </p:txBody>
      </p:sp>
      <p:sp>
        <p:nvSpPr>
          <p:cNvPr id="3" name="Rectangle 2"/>
          <p:cNvSpPr/>
          <p:nvPr/>
        </p:nvSpPr>
        <p:spPr>
          <a:xfrm>
            <a:off x="6516216" y="324433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Q</a:t>
            </a:r>
            <a:r>
              <a:rPr lang="hu-HU" baseline="-25000" dirty="0"/>
              <a:t>ss</a:t>
            </a:r>
            <a:r>
              <a:rPr lang="hu-HU" dirty="0"/>
              <a:t> pozitív !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314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Office-téma</vt:lpstr>
      <vt:lpstr>Bitmap Image</vt:lpstr>
      <vt:lpstr>Tranzisztorológia</vt:lpstr>
      <vt:lpstr>Aktív szilárdtest elektronikus eszközök</vt:lpstr>
      <vt:lpstr>PowerPoint Presentation</vt:lpstr>
      <vt:lpstr>Tranzisztorok</vt:lpstr>
      <vt:lpstr>Tranzisztorok</vt:lpstr>
      <vt:lpstr>Tranzisztorok</vt:lpstr>
      <vt:lpstr>PowerPoint Presentation</vt:lpstr>
      <vt:lpstr>Tranzisztorok</vt:lpstr>
      <vt:lpstr>Tranzisztorok</vt:lpstr>
      <vt:lpstr>Tranzisztorok</vt:lpstr>
      <vt:lpstr>Tranzisztorok:CMOS</vt:lpstr>
      <vt:lpstr>Tranzisztorok</vt:lpstr>
      <vt:lpstr>Tranzisztorok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Mizsei János</dc:creator>
  <cp:lastModifiedBy>konyvtar</cp:lastModifiedBy>
  <cp:revision>29</cp:revision>
  <dcterms:created xsi:type="dcterms:W3CDTF">2012-09-04T12:02:11Z</dcterms:created>
  <dcterms:modified xsi:type="dcterms:W3CDTF">2024-09-12T09:22:21Z</dcterms:modified>
</cp:coreProperties>
</file>