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111"/>
  </p:notesMasterIdLst>
  <p:sldIdLst>
    <p:sldId id="256" r:id="rId3"/>
    <p:sldId id="264" r:id="rId4"/>
    <p:sldId id="266" r:id="rId5"/>
    <p:sldId id="257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5" r:id="rId54"/>
    <p:sldId id="314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70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71" r:id="rId93"/>
    <p:sldId id="352" r:id="rId94"/>
    <p:sldId id="355" r:id="rId95"/>
    <p:sldId id="354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  <p:sldId id="366" r:id="rId107"/>
    <p:sldId id="368" r:id="rId108"/>
    <p:sldId id="369" r:id="rId109"/>
    <p:sldId id="367" r:id="rId1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IT" id="{9FD7222E-F35C-4606-9A99-4AD9B2B49D55}">
          <p14:sldIdLst>
            <p14:sldId id="256"/>
          </p14:sldIdLst>
        </p14:section>
        <p14:section name="GIT alapok" id="{D355CFA5-244A-4BD1-9B81-36AD8018A1B2}">
          <p14:sldIdLst>
            <p14:sldId id="264"/>
            <p14:sldId id="266"/>
            <p14:sldId id="257"/>
            <p14:sldId id="265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</p14:sldIdLst>
        </p14:section>
        <p14:section name="Branchek" id="{C016DF50-CEB8-4080-AE46-B83F978C9C1F}">
          <p14:sldIdLst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5"/>
            <p14:sldId id="314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70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</p14:sldIdLst>
        </p14:section>
        <p14:section name="Hasznos eszközök" id="{52EB5D14-579F-4386-B259-7018FD4F5F7A}">
          <p14:sldIdLst>
            <p14:sldId id="347"/>
            <p14:sldId id="348"/>
            <p14:sldId id="349"/>
            <p14:sldId id="350"/>
            <p14:sldId id="351"/>
            <p14:sldId id="371"/>
          </p14:sldIdLst>
        </p14:section>
        <p14:section name="Munkamenetek" id="{F19BAC6A-0DC2-4931-A953-F1ACCB323DB0}">
          <p14:sldIdLst>
            <p14:sldId id="352"/>
            <p14:sldId id="355"/>
            <p14:sldId id="354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</p14:sldIdLst>
        </p14:section>
        <p14:section name="Függelék" id="{9BD9A674-6931-4900-B087-4B79690E605D}">
          <p14:sldIdLst>
            <p14:sldId id="368"/>
            <p14:sldId id="369"/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zerző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F8F"/>
    <a:srgbClr val="F44D27"/>
    <a:srgbClr val="00909A"/>
    <a:srgbClr val="EFE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518" autoAdjust="0"/>
  </p:normalViewPr>
  <p:slideViewPr>
    <p:cSldViewPr>
      <p:cViewPr varScale="1">
        <p:scale>
          <a:sx n="98" d="100"/>
          <a:sy n="98" d="100"/>
        </p:scale>
        <p:origin x="19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commentAuthors" Target="commentAuthor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presProps" Target="pres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E9F39-6A5A-49E7-A093-0B4D2CD060EB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hu-HU"/>
        </a:p>
      </dgm:t>
    </dgm:pt>
    <dgm:pt modelId="{22E76162-818E-4A71-A6D1-0A82A51CD6F7}">
      <dgm:prSet/>
      <dgm:spPr/>
      <dgm:t>
        <a:bodyPr/>
        <a:lstStyle/>
        <a:p>
          <a:pPr rtl="0"/>
          <a:r>
            <a:rPr lang="hu-HU" dirty="0" smtClean="0"/>
            <a:t>1</a:t>
          </a:r>
          <a:endParaRPr lang="hu-HU" dirty="0"/>
        </a:p>
      </dgm:t>
    </dgm:pt>
    <dgm:pt modelId="{2C1F48FE-95AB-4AEE-880D-7715EAFDDCED}" type="parTrans" cxnId="{C38B969B-EC9E-4422-A84B-EA465CEC2D17}">
      <dgm:prSet/>
      <dgm:spPr/>
      <dgm:t>
        <a:bodyPr/>
        <a:lstStyle/>
        <a:p>
          <a:endParaRPr lang="hu-HU"/>
        </a:p>
      </dgm:t>
    </dgm:pt>
    <dgm:pt modelId="{D473F61A-2C19-490F-BD62-F26A392EA95C}" type="sibTrans" cxnId="{C38B969B-EC9E-4422-A84B-EA465CEC2D17}">
      <dgm:prSet/>
      <dgm:spPr/>
      <dgm:t>
        <a:bodyPr/>
        <a:lstStyle/>
        <a:p>
          <a:endParaRPr lang="hu-HU"/>
        </a:p>
      </dgm:t>
    </dgm:pt>
    <dgm:pt modelId="{08E8D4A2-B3DD-4AD2-884C-32529E176E88}">
      <dgm:prSet/>
      <dgm:spPr/>
      <dgm:t>
        <a:bodyPr/>
        <a:lstStyle/>
        <a:p>
          <a:pPr rtl="0"/>
          <a:r>
            <a:rPr lang="hu-HU" dirty="0" smtClean="0"/>
            <a:t>2</a:t>
          </a:r>
          <a:endParaRPr lang="hu-HU" dirty="0"/>
        </a:p>
      </dgm:t>
    </dgm:pt>
    <dgm:pt modelId="{48444E47-8CF9-4807-BA33-2EC8B1532877}" type="parTrans" cxnId="{0A388FCF-4058-4A74-BDBA-830A8ADC5BBE}">
      <dgm:prSet/>
      <dgm:spPr/>
      <dgm:t>
        <a:bodyPr/>
        <a:lstStyle/>
        <a:p>
          <a:endParaRPr lang="hu-HU"/>
        </a:p>
      </dgm:t>
    </dgm:pt>
    <dgm:pt modelId="{84364A18-4125-440F-A8B0-F635E71186A7}" type="sibTrans" cxnId="{0A388FCF-4058-4A74-BDBA-830A8ADC5BBE}">
      <dgm:prSet/>
      <dgm:spPr/>
      <dgm:t>
        <a:bodyPr/>
        <a:lstStyle/>
        <a:p>
          <a:endParaRPr lang="hu-HU"/>
        </a:p>
      </dgm:t>
    </dgm:pt>
    <dgm:pt modelId="{37A929F0-7327-4258-8B1A-B7A251D80EBF}">
      <dgm:prSet/>
      <dgm:spPr/>
      <dgm:t>
        <a:bodyPr/>
        <a:lstStyle/>
        <a:p>
          <a:pPr rtl="0"/>
          <a:r>
            <a:rPr lang="hu-HU" dirty="0" smtClean="0"/>
            <a:t>3</a:t>
          </a:r>
          <a:endParaRPr lang="hu-HU" dirty="0"/>
        </a:p>
      </dgm:t>
    </dgm:pt>
    <dgm:pt modelId="{7AB69BB8-D1FA-4F2B-BBBF-CA4F686A2CC2}" type="parTrans" cxnId="{8B5B2D38-3F0C-4AAB-AFC8-E0FBEC738218}">
      <dgm:prSet/>
      <dgm:spPr/>
      <dgm:t>
        <a:bodyPr/>
        <a:lstStyle/>
        <a:p>
          <a:endParaRPr lang="hu-HU"/>
        </a:p>
      </dgm:t>
    </dgm:pt>
    <dgm:pt modelId="{03084C4E-25BC-4C6E-9EB4-13A716A316CE}" type="sibTrans" cxnId="{8B5B2D38-3F0C-4AAB-AFC8-E0FBEC738218}">
      <dgm:prSet/>
      <dgm:spPr/>
      <dgm:t>
        <a:bodyPr/>
        <a:lstStyle/>
        <a:p>
          <a:endParaRPr lang="hu-HU"/>
        </a:p>
      </dgm:t>
    </dgm:pt>
    <dgm:pt modelId="{C213C1AE-ACAA-4432-835F-0BFA4ECB3EBB}">
      <dgm:prSet/>
      <dgm:spPr/>
      <dgm:t>
        <a:bodyPr/>
        <a:lstStyle/>
        <a:p>
          <a:pPr rtl="0"/>
          <a:r>
            <a:rPr lang="hu-HU" dirty="0" smtClean="0"/>
            <a:t>A munkakönyvtárban (</a:t>
          </a:r>
          <a:r>
            <a:rPr lang="hu-HU" dirty="0" err="1" smtClean="0"/>
            <a:t>working</a:t>
          </a:r>
          <a:r>
            <a:rPr lang="hu-HU" dirty="0" smtClean="0"/>
            <a:t> </a:t>
          </a:r>
          <a:r>
            <a:rPr lang="hu-HU" dirty="0" err="1" smtClean="0"/>
            <a:t>copy</a:t>
          </a:r>
          <a:r>
            <a:rPr lang="hu-HU" dirty="0" smtClean="0"/>
            <a:t>) megváltoztatunk fájlokat</a:t>
          </a:r>
          <a:endParaRPr lang="hu-HU" dirty="0"/>
        </a:p>
      </dgm:t>
    </dgm:pt>
    <dgm:pt modelId="{F3087283-D5D2-4993-980C-23197EE3E79A}" type="parTrans" cxnId="{B7D5373A-DDD7-4E4E-B5E6-A0643978BE22}">
      <dgm:prSet/>
      <dgm:spPr/>
      <dgm:t>
        <a:bodyPr/>
        <a:lstStyle/>
        <a:p>
          <a:endParaRPr lang="hu-HU"/>
        </a:p>
      </dgm:t>
    </dgm:pt>
    <dgm:pt modelId="{ABB784FB-2C68-475E-AEFC-1434C1AAE529}" type="sibTrans" cxnId="{B7D5373A-DDD7-4E4E-B5E6-A0643978BE22}">
      <dgm:prSet/>
      <dgm:spPr/>
      <dgm:t>
        <a:bodyPr/>
        <a:lstStyle/>
        <a:p>
          <a:endParaRPr lang="hu-HU"/>
        </a:p>
      </dgm:t>
    </dgm:pt>
    <dgm:pt modelId="{90481982-971E-4933-B9FE-E0DF72B72C3F}">
      <dgm:prSet/>
      <dgm:spPr/>
      <dgm:t>
        <a:bodyPr/>
        <a:lstStyle/>
        <a:p>
          <a:pPr rtl="0"/>
          <a:r>
            <a:rPr lang="hu-HU" dirty="0" smtClean="0"/>
            <a:t>Fájlok megjelölése </a:t>
          </a:r>
          <a:r>
            <a:rPr lang="hu-HU" dirty="0" err="1" smtClean="0"/>
            <a:t>commit-ra</a:t>
          </a:r>
          <a:r>
            <a:rPr lang="hu-HU" dirty="0" smtClean="0"/>
            <a:t> (=</a:t>
          </a:r>
          <a:r>
            <a:rPr lang="hu-HU" dirty="0" err="1" smtClean="0"/>
            <a:t>staging</a:t>
          </a:r>
          <a:r>
            <a:rPr lang="hu-HU" dirty="0" smtClean="0"/>
            <a:t>). Az aktuális tartalom pillanatképe bekerül a </a:t>
          </a:r>
          <a:r>
            <a:rPr lang="hu-HU" dirty="0" err="1" smtClean="0"/>
            <a:t>staging</a:t>
          </a:r>
          <a:r>
            <a:rPr lang="hu-HU" dirty="0" smtClean="0"/>
            <a:t> területre (INDEX)</a:t>
          </a:r>
          <a:endParaRPr lang="hu-HU" dirty="0"/>
        </a:p>
      </dgm:t>
    </dgm:pt>
    <dgm:pt modelId="{F528918D-DDCD-4B0F-B9D2-9D305AACA6B7}" type="parTrans" cxnId="{8BE1F0EB-CDC3-4069-9122-57DCD7BE0A25}">
      <dgm:prSet/>
      <dgm:spPr/>
      <dgm:t>
        <a:bodyPr/>
        <a:lstStyle/>
        <a:p>
          <a:endParaRPr lang="hu-HU"/>
        </a:p>
      </dgm:t>
    </dgm:pt>
    <dgm:pt modelId="{057F4F0D-8AEE-4536-8F2C-D4E0391D99D8}" type="sibTrans" cxnId="{8BE1F0EB-CDC3-4069-9122-57DCD7BE0A25}">
      <dgm:prSet/>
      <dgm:spPr/>
      <dgm:t>
        <a:bodyPr/>
        <a:lstStyle/>
        <a:p>
          <a:endParaRPr lang="hu-HU"/>
        </a:p>
      </dgm:t>
    </dgm:pt>
    <dgm:pt modelId="{56BA74EA-7B5C-4FAD-B398-62CEE7E07849}">
      <dgm:prSet/>
      <dgm:spPr/>
      <dgm:t>
        <a:bodyPr/>
        <a:lstStyle/>
        <a:p>
          <a:pPr rtl="0"/>
          <a:r>
            <a:rPr lang="hu-HU" dirty="0" err="1" smtClean="0"/>
            <a:t>Commit</a:t>
          </a:r>
          <a:r>
            <a:rPr lang="hu-HU" dirty="0" smtClean="0"/>
            <a:t>. Ekkor az INDEX-</a:t>
          </a:r>
          <a:r>
            <a:rPr lang="hu-HU" dirty="0" err="1" smtClean="0"/>
            <a:t>ben</a:t>
          </a:r>
          <a:r>
            <a:rPr lang="hu-HU" dirty="0" smtClean="0"/>
            <a:t> lévő pillanatkép mentésre kerül a </a:t>
          </a:r>
          <a:r>
            <a:rPr lang="hu-HU" dirty="0" err="1" smtClean="0"/>
            <a:t>repóba</a:t>
          </a:r>
          <a:r>
            <a:rPr lang="hu-HU" dirty="0" smtClean="0"/>
            <a:t>.</a:t>
          </a:r>
          <a:endParaRPr lang="hu-HU" dirty="0"/>
        </a:p>
      </dgm:t>
    </dgm:pt>
    <dgm:pt modelId="{16D6E8C8-CF14-41FA-9E1B-B8284FF860EB}" type="parTrans" cxnId="{88A06010-9867-4322-B5B7-5DD6A15929DB}">
      <dgm:prSet/>
      <dgm:spPr/>
      <dgm:t>
        <a:bodyPr/>
        <a:lstStyle/>
        <a:p>
          <a:endParaRPr lang="hu-HU"/>
        </a:p>
      </dgm:t>
    </dgm:pt>
    <dgm:pt modelId="{116861D1-4EEA-4131-9FB5-FE5AD70FBA9F}" type="sibTrans" cxnId="{88A06010-9867-4322-B5B7-5DD6A15929DB}">
      <dgm:prSet/>
      <dgm:spPr/>
      <dgm:t>
        <a:bodyPr/>
        <a:lstStyle/>
        <a:p>
          <a:endParaRPr lang="hu-HU"/>
        </a:p>
      </dgm:t>
    </dgm:pt>
    <dgm:pt modelId="{EFA09F39-3768-4CCC-8EFF-64A8C37895B2}" type="pres">
      <dgm:prSet presAssocID="{57EE9F39-6A5A-49E7-A093-0B4D2CD060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1A64A91-21D3-4B20-855B-B14E19AD5DF5}" type="pres">
      <dgm:prSet presAssocID="{22E76162-818E-4A71-A6D1-0A82A51CD6F7}" presName="linNode" presStyleCnt="0"/>
      <dgm:spPr/>
    </dgm:pt>
    <dgm:pt modelId="{C0507EF3-6E5A-48AD-82AD-85B4312DF8F5}" type="pres">
      <dgm:prSet presAssocID="{22E76162-818E-4A71-A6D1-0A82A51CD6F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903F761-92CA-4825-9E6B-C5A9834F5E21}" type="pres">
      <dgm:prSet presAssocID="{22E76162-818E-4A71-A6D1-0A82A51CD6F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DEE402B-E025-4725-9D7C-C9F50A890466}" type="pres">
      <dgm:prSet presAssocID="{D473F61A-2C19-490F-BD62-F26A392EA95C}" presName="sp" presStyleCnt="0"/>
      <dgm:spPr/>
    </dgm:pt>
    <dgm:pt modelId="{F1A83047-5A02-4638-B586-019D5B7EF9E5}" type="pres">
      <dgm:prSet presAssocID="{08E8D4A2-B3DD-4AD2-884C-32529E176E88}" presName="linNode" presStyleCnt="0"/>
      <dgm:spPr/>
    </dgm:pt>
    <dgm:pt modelId="{0E9F2C43-D842-4B2C-A2B0-09BFEBE00CA4}" type="pres">
      <dgm:prSet presAssocID="{08E8D4A2-B3DD-4AD2-884C-32529E176E8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E95797-6338-4446-B92E-64DD4F720286}" type="pres">
      <dgm:prSet presAssocID="{08E8D4A2-B3DD-4AD2-884C-32529E176E8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72906B0-3CFA-45DB-B658-4FC16F4C4255}" type="pres">
      <dgm:prSet presAssocID="{84364A18-4125-440F-A8B0-F635E71186A7}" presName="sp" presStyleCnt="0"/>
      <dgm:spPr/>
    </dgm:pt>
    <dgm:pt modelId="{7FE4AD48-0917-4620-AA15-CF2D142ECB74}" type="pres">
      <dgm:prSet presAssocID="{37A929F0-7327-4258-8B1A-B7A251D80EBF}" presName="linNode" presStyleCnt="0"/>
      <dgm:spPr/>
    </dgm:pt>
    <dgm:pt modelId="{BA485F27-8072-4F10-B731-03DC8FA4544F}" type="pres">
      <dgm:prSet presAssocID="{37A929F0-7327-4258-8B1A-B7A251D80EB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81FF8D-A901-4E2F-ABE9-67EC79D798F3}" type="pres">
      <dgm:prSet presAssocID="{37A929F0-7327-4258-8B1A-B7A251D80EB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B53C05A-D41E-4FAD-9349-6115017735CF}" type="presOf" srcId="{37A929F0-7327-4258-8B1A-B7A251D80EBF}" destId="{BA485F27-8072-4F10-B731-03DC8FA4544F}" srcOrd="0" destOrd="0" presId="urn:microsoft.com/office/officeart/2005/8/layout/vList5"/>
    <dgm:cxn modelId="{7AEE831F-F72A-46C0-80F4-CD142ECEDE83}" type="presOf" srcId="{C213C1AE-ACAA-4432-835F-0BFA4ECB3EBB}" destId="{9903F761-92CA-4825-9E6B-C5A9834F5E21}" srcOrd="0" destOrd="0" presId="urn:microsoft.com/office/officeart/2005/8/layout/vList5"/>
    <dgm:cxn modelId="{70EA82E1-6018-440C-8B9B-198CA38B9C4A}" type="presOf" srcId="{22E76162-818E-4A71-A6D1-0A82A51CD6F7}" destId="{C0507EF3-6E5A-48AD-82AD-85B4312DF8F5}" srcOrd="0" destOrd="0" presId="urn:microsoft.com/office/officeart/2005/8/layout/vList5"/>
    <dgm:cxn modelId="{C38B969B-EC9E-4422-A84B-EA465CEC2D17}" srcId="{57EE9F39-6A5A-49E7-A093-0B4D2CD060EB}" destId="{22E76162-818E-4A71-A6D1-0A82A51CD6F7}" srcOrd="0" destOrd="0" parTransId="{2C1F48FE-95AB-4AEE-880D-7715EAFDDCED}" sibTransId="{D473F61A-2C19-490F-BD62-F26A392EA95C}"/>
    <dgm:cxn modelId="{8BE1F0EB-CDC3-4069-9122-57DCD7BE0A25}" srcId="{08E8D4A2-B3DD-4AD2-884C-32529E176E88}" destId="{90481982-971E-4933-B9FE-E0DF72B72C3F}" srcOrd="0" destOrd="0" parTransId="{F528918D-DDCD-4B0F-B9D2-9D305AACA6B7}" sibTransId="{057F4F0D-8AEE-4536-8F2C-D4E0391D99D8}"/>
    <dgm:cxn modelId="{1D70C8C9-5C88-495B-891E-D537A9B6A712}" type="presOf" srcId="{90481982-971E-4933-B9FE-E0DF72B72C3F}" destId="{F0E95797-6338-4446-B92E-64DD4F720286}" srcOrd="0" destOrd="0" presId="urn:microsoft.com/office/officeart/2005/8/layout/vList5"/>
    <dgm:cxn modelId="{88A06010-9867-4322-B5B7-5DD6A15929DB}" srcId="{37A929F0-7327-4258-8B1A-B7A251D80EBF}" destId="{56BA74EA-7B5C-4FAD-B398-62CEE7E07849}" srcOrd="0" destOrd="0" parTransId="{16D6E8C8-CF14-41FA-9E1B-B8284FF860EB}" sibTransId="{116861D1-4EEA-4131-9FB5-FE5AD70FBA9F}"/>
    <dgm:cxn modelId="{0A388FCF-4058-4A74-BDBA-830A8ADC5BBE}" srcId="{57EE9F39-6A5A-49E7-A093-0B4D2CD060EB}" destId="{08E8D4A2-B3DD-4AD2-884C-32529E176E88}" srcOrd="1" destOrd="0" parTransId="{48444E47-8CF9-4807-BA33-2EC8B1532877}" sibTransId="{84364A18-4125-440F-A8B0-F635E71186A7}"/>
    <dgm:cxn modelId="{939A5292-6DCD-4F20-BACB-8E85B87E3CAA}" type="presOf" srcId="{57EE9F39-6A5A-49E7-A093-0B4D2CD060EB}" destId="{EFA09F39-3768-4CCC-8EFF-64A8C37895B2}" srcOrd="0" destOrd="0" presId="urn:microsoft.com/office/officeart/2005/8/layout/vList5"/>
    <dgm:cxn modelId="{B7D5373A-DDD7-4E4E-B5E6-A0643978BE22}" srcId="{22E76162-818E-4A71-A6D1-0A82A51CD6F7}" destId="{C213C1AE-ACAA-4432-835F-0BFA4ECB3EBB}" srcOrd="0" destOrd="0" parTransId="{F3087283-D5D2-4993-980C-23197EE3E79A}" sibTransId="{ABB784FB-2C68-475E-AEFC-1434C1AAE529}"/>
    <dgm:cxn modelId="{E7DD5D90-796B-4FF5-8A96-518C0DD1B379}" type="presOf" srcId="{08E8D4A2-B3DD-4AD2-884C-32529E176E88}" destId="{0E9F2C43-D842-4B2C-A2B0-09BFEBE00CA4}" srcOrd="0" destOrd="0" presId="urn:microsoft.com/office/officeart/2005/8/layout/vList5"/>
    <dgm:cxn modelId="{03FA60BF-CF2F-4C7B-9AAE-8ADA79D2F833}" type="presOf" srcId="{56BA74EA-7B5C-4FAD-B398-62CEE7E07849}" destId="{AD81FF8D-A901-4E2F-ABE9-67EC79D798F3}" srcOrd="0" destOrd="0" presId="urn:microsoft.com/office/officeart/2005/8/layout/vList5"/>
    <dgm:cxn modelId="{8B5B2D38-3F0C-4AAB-AFC8-E0FBEC738218}" srcId="{57EE9F39-6A5A-49E7-A093-0B4D2CD060EB}" destId="{37A929F0-7327-4258-8B1A-B7A251D80EBF}" srcOrd="2" destOrd="0" parTransId="{7AB69BB8-D1FA-4F2B-BBBF-CA4F686A2CC2}" sibTransId="{03084C4E-25BC-4C6E-9EB4-13A716A316CE}"/>
    <dgm:cxn modelId="{7F47E956-2729-4CBE-A315-7252B1C31DCE}" type="presParOf" srcId="{EFA09F39-3768-4CCC-8EFF-64A8C37895B2}" destId="{91A64A91-21D3-4B20-855B-B14E19AD5DF5}" srcOrd="0" destOrd="0" presId="urn:microsoft.com/office/officeart/2005/8/layout/vList5"/>
    <dgm:cxn modelId="{29632927-DF1E-49E3-8237-E46EB69CA677}" type="presParOf" srcId="{91A64A91-21D3-4B20-855B-B14E19AD5DF5}" destId="{C0507EF3-6E5A-48AD-82AD-85B4312DF8F5}" srcOrd="0" destOrd="0" presId="urn:microsoft.com/office/officeart/2005/8/layout/vList5"/>
    <dgm:cxn modelId="{993B77D1-6632-4B50-AE63-D1C81F744A5D}" type="presParOf" srcId="{91A64A91-21D3-4B20-855B-B14E19AD5DF5}" destId="{9903F761-92CA-4825-9E6B-C5A9834F5E21}" srcOrd="1" destOrd="0" presId="urn:microsoft.com/office/officeart/2005/8/layout/vList5"/>
    <dgm:cxn modelId="{4D5C63A7-601C-4CB6-9752-A5C5ADC831E0}" type="presParOf" srcId="{EFA09F39-3768-4CCC-8EFF-64A8C37895B2}" destId="{2DEE402B-E025-4725-9D7C-C9F50A890466}" srcOrd="1" destOrd="0" presId="urn:microsoft.com/office/officeart/2005/8/layout/vList5"/>
    <dgm:cxn modelId="{20DD60F0-F5C7-4B84-BD6E-E509897E928D}" type="presParOf" srcId="{EFA09F39-3768-4CCC-8EFF-64A8C37895B2}" destId="{F1A83047-5A02-4638-B586-019D5B7EF9E5}" srcOrd="2" destOrd="0" presId="urn:microsoft.com/office/officeart/2005/8/layout/vList5"/>
    <dgm:cxn modelId="{A9B4657C-25AC-4AEC-AC16-F64CAC2A322B}" type="presParOf" srcId="{F1A83047-5A02-4638-B586-019D5B7EF9E5}" destId="{0E9F2C43-D842-4B2C-A2B0-09BFEBE00CA4}" srcOrd="0" destOrd="0" presId="urn:microsoft.com/office/officeart/2005/8/layout/vList5"/>
    <dgm:cxn modelId="{2A0DE9C9-DFD4-4C47-B6D0-FB558A70EBB3}" type="presParOf" srcId="{F1A83047-5A02-4638-B586-019D5B7EF9E5}" destId="{F0E95797-6338-4446-B92E-64DD4F720286}" srcOrd="1" destOrd="0" presId="urn:microsoft.com/office/officeart/2005/8/layout/vList5"/>
    <dgm:cxn modelId="{E424D99F-CEC8-4858-B142-03C2D5F4A8CD}" type="presParOf" srcId="{EFA09F39-3768-4CCC-8EFF-64A8C37895B2}" destId="{C72906B0-3CFA-45DB-B658-4FC16F4C4255}" srcOrd="3" destOrd="0" presId="urn:microsoft.com/office/officeart/2005/8/layout/vList5"/>
    <dgm:cxn modelId="{2F1D1CD4-81CD-4199-880E-4B3E055358F1}" type="presParOf" srcId="{EFA09F39-3768-4CCC-8EFF-64A8C37895B2}" destId="{7FE4AD48-0917-4620-AA15-CF2D142ECB74}" srcOrd="4" destOrd="0" presId="urn:microsoft.com/office/officeart/2005/8/layout/vList5"/>
    <dgm:cxn modelId="{40CCCDD9-1E58-46AF-9B34-76C20C9E1873}" type="presParOf" srcId="{7FE4AD48-0917-4620-AA15-CF2D142ECB74}" destId="{BA485F27-8072-4F10-B731-03DC8FA4544F}" srcOrd="0" destOrd="0" presId="urn:microsoft.com/office/officeart/2005/8/layout/vList5"/>
    <dgm:cxn modelId="{240BB626-639D-4BE6-AF56-C4D2406A9D2E}" type="presParOf" srcId="{7FE4AD48-0917-4620-AA15-CF2D142ECB74}" destId="{AD81FF8D-A901-4E2F-ABE9-67EC79D798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3F761-92CA-4825-9E6B-C5A9834F5E21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A munkakönyvtárban (</a:t>
          </a:r>
          <a:r>
            <a:rPr lang="hu-HU" sz="1800" kern="1200" dirty="0" err="1" smtClean="0"/>
            <a:t>working</a:t>
          </a:r>
          <a:r>
            <a:rPr lang="hu-HU" sz="1800" kern="1200" dirty="0" smtClean="0"/>
            <a:t> </a:t>
          </a:r>
          <a:r>
            <a:rPr lang="hu-HU" sz="1800" kern="1200" dirty="0" err="1" smtClean="0"/>
            <a:t>copy</a:t>
          </a:r>
          <a:r>
            <a:rPr lang="hu-HU" sz="1800" kern="1200" dirty="0" smtClean="0"/>
            <a:t>) megváltoztatunk fájlokat</a:t>
          </a:r>
          <a:endParaRPr lang="hu-HU" sz="1800" kern="1200" dirty="0"/>
        </a:p>
      </dsp:txBody>
      <dsp:txXfrm rot="-5400000">
        <a:off x="2962656" y="205028"/>
        <a:ext cx="5209983" cy="1052927"/>
      </dsp:txXfrm>
    </dsp:sp>
    <dsp:sp modelId="{C0507EF3-6E5A-48AD-82AD-85B4312DF8F5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0" kern="1200" dirty="0" smtClean="0"/>
            <a:t>1</a:t>
          </a:r>
          <a:endParaRPr lang="hu-HU" sz="6000" kern="1200" dirty="0"/>
        </a:p>
      </dsp:txBody>
      <dsp:txXfrm>
        <a:off x="71201" y="73410"/>
        <a:ext cx="2820254" cy="1316160"/>
      </dsp:txXfrm>
    </dsp:sp>
    <dsp:sp modelId="{F0E95797-6338-4446-B92E-64DD4F720286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Fájlok megjelölése </a:t>
          </a:r>
          <a:r>
            <a:rPr lang="hu-HU" sz="1800" kern="1200" dirty="0" err="1" smtClean="0"/>
            <a:t>commit-ra</a:t>
          </a:r>
          <a:r>
            <a:rPr lang="hu-HU" sz="1800" kern="1200" dirty="0" smtClean="0"/>
            <a:t> (=</a:t>
          </a:r>
          <a:r>
            <a:rPr lang="hu-HU" sz="1800" kern="1200" dirty="0" err="1" smtClean="0"/>
            <a:t>staging</a:t>
          </a:r>
          <a:r>
            <a:rPr lang="hu-HU" sz="1800" kern="1200" dirty="0" smtClean="0"/>
            <a:t>). Az aktuális tartalom pillanatképe bekerül a </a:t>
          </a:r>
          <a:r>
            <a:rPr lang="hu-HU" sz="1800" kern="1200" dirty="0" err="1" smtClean="0"/>
            <a:t>staging</a:t>
          </a:r>
          <a:r>
            <a:rPr lang="hu-HU" sz="1800" kern="1200" dirty="0" smtClean="0"/>
            <a:t> területre (INDEX)</a:t>
          </a:r>
          <a:endParaRPr lang="hu-HU" sz="1800" kern="1200" dirty="0"/>
        </a:p>
      </dsp:txBody>
      <dsp:txXfrm rot="-5400000">
        <a:off x="2962656" y="1736518"/>
        <a:ext cx="5209983" cy="1052927"/>
      </dsp:txXfrm>
    </dsp:sp>
    <dsp:sp modelId="{0E9F2C43-D842-4B2C-A2B0-09BFEBE00CA4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1">
            <a:shade val="80000"/>
            <a:hueOff val="145725"/>
            <a:satOff val="-10503"/>
            <a:lumOff val="1503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0" kern="1200" dirty="0" smtClean="0"/>
            <a:t>2</a:t>
          </a:r>
          <a:endParaRPr lang="hu-HU" sz="6000" kern="1200" dirty="0"/>
        </a:p>
      </dsp:txBody>
      <dsp:txXfrm>
        <a:off x="71201" y="1604901"/>
        <a:ext cx="2820254" cy="1316160"/>
      </dsp:txXfrm>
    </dsp:sp>
    <dsp:sp modelId="{AD81FF8D-A901-4E2F-ABE9-67EC79D798F3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err="1" smtClean="0"/>
            <a:t>Commit</a:t>
          </a:r>
          <a:r>
            <a:rPr lang="hu-HU" sz="1800" kern="1200" dirty="0" smtClean="0"/>
            <a:t>. Ekkor az INDEX-</a:t>
          </a:r>
          <a:r>
            <a:rPr lang="hu-HU" sz="1800" kern="1200" dirty="0" err="1" smtClean="0"/>
            <a:t>ben</a:t>
          </a:r>
          <a:r>
            <a:rPr lang="hu-HU" sz="1800" kern="1200" dirty="0" smtClean="0"/>
            <a:t> lévő pillanatkép mentésre kerül a </a:t>
          </a:r>
          <a:r>
            <a:rPr lang="hu-HU" sz="1800" kern="1200" dirty="0" err="1" smtClean="0"/>
            <a:t>repóba</a:t>
          </a:r>
          <a:r>
            <a:rPr lang="hu-HU" sz="1800" kern="1200" dirty="0" smtClean="0"/>
            <a:t>.</a:t>
          </a:r>
          <a:endParaRPr lang="hu-HU" sz="1800" kern="1200" dirty="0"/>
        </a:p>
      </dsp:txBody>
      <dsp:txXfrm rot="-5400000">
        <a:off x="2962656" y="3268008"/>
        <a:ext cx="5209983" cy="1052927"/>
      </dsp:txXfrm>
    </dsp:sp>
    <dsp:sp modelId="{BA485F27-8072-4F10-B731-03DC8FA4544F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1">
            <a:shade val="80000"/>
            <a:hueOff val="291451"/>
            <a:satOff val="-21006"/>
            <a:lumOff val="3006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0" kern="1200" dirty="0" smtClean="0"/>
            <a:t>3</a:t>
          </a:r>
          <a:endParaRPr lang="hu-HU" sz="6000" kern="1200" dirty="0"/>
        </a:p>
      </dsp:txBody>
      <dsp:txXfrm>
        <a:off x="71201" y="3136391"/>
        <a:ext cx="2820254" cy="131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3842907C-D0AA-4C58-9F94-58B40AD65B29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Mintaszöveg szerkesztése </a:t>
            </a:r>
            <a:endParaRPr lang="en-US"/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</a:t>
            </a:r>
            <a:r>
              <a:rPr lang="hu-HU" baseline="0" dirty="0" smtClean="0"/>
              <a:t> első </a:t>
            </a:r>
            <a:r>
              <a:rPr lang="hu-HU" baseline="0" dirty="0" err="1" smtClean="0"/>
              <a:t>push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pull</a:t>
            </a:r>
            <a:r>
              <a:rPr lang="hu-HU" baseline="0" dirty="0" smtClean="0"/>
              <a:t> után már nem kell kiírni távoli nevet/</a:t>
            </a:r>
            <a:r>
              <a:rPr lang="hu-HU" baseline="0" dirty="0" err="1" smtClean="0"/>
              <a:t>branchet</a:t>
            </a:r>
            <a:r>
              <a:rPr lang="hu-HU" baseline="0" dirty="0" smtClean="0"/>
              <a:t>, azt </a:t>
            </a:r>
            <a:r>
              <a:rPr lang="hu-HU" baseline="0" dirty="0" err="1" smtClean="0"/>
              <a:t>megjegyzi</a:t>
            </a:r>
            <a:r>
              <a:rPr lang="hu-HU" baseline="0" dirty="0" smtClean="0"/>
              <a:t> a rendszer.</a:t>
            </a:r>
          </a:p>
          <a:p>
            <a:r>
              <a:rPr lang="hu-HU" baseline="0" dirty="0" smtClean="0"/>
              <a:t>Ilyenkor már elég a </a:t>
            </a:r>
            <a:r>
              <a:rPr lang="hu-HU" baseline="0" dirty="0" err="1" smtClean="0"/>
              <a:t>git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push</a:t>
            </a:r>
            <a:r>
              <a:rPr lang="hu-HU" baseline="0" dirty="0" smtClean="0"/>
              <a:t>/</a:t>
            </a:r>
            <a:r>
              <a:rPr lang="hu-HU" baseline="0" dirty="0" err="1" smtClean="0"/>
              <a:t>git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pull</a:t>
            </a:r>
            <a:r>
              <a:rPr lang="hu-HU" baseline="0" dirty="0" smtClean="0"/>
              <a:t> simán.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49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egyszerű tag</a:t>
            </a:r>
            <a:r>
              <a:rPr lang="hu-HU" baseline="0" dirty="0" smtClean="0"/>
              <a:t> csak egy sima pointer egy </a:t>
            </a:r>
            <a:r>
              <a:rPr lang="hu-HU" baseline="0" dirty="0" err="1" smtClean="0"/>
              <a:t>commit-ra</a:t>
            </a:r>
            <a:r>
              <a:rPr lang="hu-HU" baseline="0" dirty="0" smtClean="0"/>
              <a:t>.</a:t>
            </a:r>
          </a:p>
          <a:p>
            <a:r>
              <a:rPr lang="hu-HU" baseline="0" dirty="0" smtClean="0"/>
              <a:t>Az </a:t>
            </a:r>
            <a:r>
              <a:rPr lang="hu-HU" baseline="0" dirty="0" err="1" smtClean="0"/>
              <a:t>annotated</a:t>
            </a:r>
            <a:r>
              <a:rPr lang="hu-HU" baseline="0" dirty="0" smtClean="0"/>
              <a:t> tag egy teljes objektum a </a:t>
            </a:r>
            <a:r>
              <a:rPr lang="hu-HU" baseline="0" dirty="0" err="1" smtClean="0"/>
              <a:t>gitben</a:t>
            </a:r>
            <a:r>
              <a:rPr lang="hu-HU" baseline="0" dirty="0" smtClean="0"/>
              <a:t>, tartalmazza a címkéző nevét, email-jét, idejét, üzenet van benne és </a:t>
            </a:r>
            <a:r>
              <a:rPr lang="hu-HU" baseline="0" dirty="0" err="1" smtClean="0"/>
              <a:t>checksum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generálódik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15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Master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origin</a:t>
            </a:r>
            <a:r>
              <a:rPr lang="hu-HU" baseline="0" dirty="0" smtClean="0"/>
              <a:t> megváltoztathatók, nincs semmi különleges bennük.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14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Master: ezt meg lehetne változtatni, de általában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midnenki</a:t>
            </a:r>
            <a:r>
              <a:rPr lang="hu-HU" baseline="0" dirty="0" smtClean="0"/>
              <a:t> úgy hagyja.</a:t>
            </a:r>
          </a:p>
          <a:p>
            <a:r>
              <a:rPr lang="hu-HU" baseline="0" dirty="0" smtClean="0"/>
              <a:t>A </a:t>
            </a:r>
            <a:r>
              <a:rPr lang="hu-HU" baseline="0" dirty="0" err="1" smtClean="0"/>
              <a:t>master</a:t>
            </a:r>
            <a:r>
              <a:rPr lang="hu-HU" baseline="0" dirty="0" smtClean="0"/>
              <a:t> mutató minden </a:t>
            </a:r>
            <a:r>
              <a:rPr lang="hu-HU" baseline="0" dirty="0" err="1" smtClean="0"/>
              <a:t>commitkor</a:t>
            </a:r>
            <a:r>
              <a:rPr lang="hu-HU" baseline="0" dirty="0" smtClean="0"/>
              <a:t> a legújabb </a:t>
            </a:r>
            <a:r>
              <a:rPr lang="hu-HU" baseline="0" dirty="0" err="1" smtClean="0"/>
              <a:t>commitra</a:t>
            </a:r>
            <a:r>
              <a:rPr lang="hu-HU" baseline="0" dirty="0" smtClean="0"/>
              <a:t> lép. Ez alap esetben a HEAD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19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HEAD: mindig</a:t>
            </a:r>
            <a:r>
              <a:rPr lang="hu-HU" baseline="0" dirty="0" smtClean="0"/>
              <a:t> az aktuális helyet mutatja, ahol vagyunk. Egy </a:t>
            </a:r>
            <a:r>
              <a:rPr lang="hu-HU" baseline="0" dirty="0" err="1" smtClean="0"/>
              <a:t>checkout-tal</a:t>
            </a:r>
            <a:r>
              <a:rPr lang="hu-HU" baseline="0" dirty="0" smtClean="0"/>
              <a:t> elmozdítható.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3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 </a:t>
            </a:r>
            <a:r>
              <a:rPr lang="hu-HU" dirty="0" err="1" smtClean="0"/>
              <a:t>branch</a:t>
            </a:r>
            <a:r>
              <a:rPr lang="hu-HU" baseline="0" dirty="0" smtClean="0"/>
              <a:t> váltáskor a munkakönyvtárban vannak nem </a:t>
            </a:r>
            <a:r>
              <a:rPr lang="hu-HU" baseline="0" dirty="0" err="1" smtClean="0"/>
              <a:t>commitolt</a:t>
            </a:r>
            <a:r>
              <a:rPr lang="hu-HU" baseline="0" dirty="0" smtClean="0"/>
              <a:t> változások, azok megmaradnak a </a:t>
            </a:r>
            <a:r>
              <a:rPr lang="hu-HU" baseline="0" dirty="0" err="1" smtClean="0"/>
              <a:t>branch</a:t>
            </a:r>
            <a:r>
              <a:rPr lang="hu-HU" baseline="0" dirty="0" smtClean="0"/>
              <a:t> váltás után is, és </a:t>
            </a:r>
            <a:r>
              <a:rPr lang="hu-HU" baseline="0" dirty="0" err="1" smtClean="0"/>
              <a:t>commitolhatóak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57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Akár teljesen át</a:t>
            </a:r>
            <a:r>
              <a:rPr lang="hu-HU" baseline="0" dirty="0" smtClean="0"/>
              <a:t> is írhatjuk, nem kell a két verzió közül kötelezően választani.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48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origin</a:t>
            </a:r>
            <a:r>
              <a:rPr lang="hu-HU" dirty="0" smtClean="0"/>
              <a:t> a</a:t>
            </a:r>
            <a:r>
              <a:rPr lang="hu-HU" baseline="0" dirty="0" smtClean="0"/>
              <a:t> távoli </a:t>
            </a:r>
            <a:r>
              <a:rPr lang="hu-HU" baseline="0" dirty="0" err="1" smtClean="0"/>
              <a:t>repó</a:t>
            </a:r>
            <a:r>
              <a:rPr lang="hu-HU" baseline="0" dirty="0" smtClean="0"/>
              <a:t> alapértelmezett neve, nincs semmi különleges jelentése (ahogy a „</a:t>
            </a:r>
            <a:r>
              <a:rPr lang="hu-HU" baseline="0" dirty="0" err="1" smtClean="0"/>
              <a:t>master</a:t>
            </a:r>
            <a:r>
              <a:rPr lang="hu-HU" baseline="0" dirty="0" smtClean="0"/>
              <a:t>”-</a:t>
            </a:r>
            <a:r>
              <a:rPr lang="hu-HU" baseline="0" dirty="0" err="1" smtClean="0"/>
              <a:t>nak</a:t>
            </a:r>
            <a:r>
              <a:rPr lang="hu-HU" baseline="0" dirty="0" smtClean="0"/>
              <a:t> sem). Át is lehet nevezni ha akarjuk (</a:t>
            </a:r>
            <a:r>
              <a:rPr lang="hu-HU" baseline="0" dirty="0" err="1" smtClean="0"/>
              <a:t>git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clone</a:t>
            </a:r>
            <a:r>
              <a:rPr lang="hu-HU" baseline="0" dirty="0" smtClean="0"/>
              <a:t> –o </a:t>
            </a:r>
            <a:r>
              <a:rPr lang="hu-HU" baseline="0" dirty="0" err="1" smtClean="0"/>
              <a:t>masnev</a:t>
            </a:r>
            <a:r>
              <a:rPr lang="hu-HU" baseline="0" dirty="0" smtClean="0"/>
              <a:t>).</a:t>
            </a:r>
          </a:p>
          <a:p>
            <a:r>
              <a:rPr lang="hu-HU" baseline="0" dirty="0" smtClean="0"/>
              <a:t>A klónozáskor a </a:t>
            </a:r>
            <a:r>
              <a:rPr lang="hu-HU" baseline="0" dirty="0" err="1" smtClean="0"/>
              <a:t>master</a:t>
            </a:r>
            <a:r>
              <a:rPr lang="hu-HU" baseline="0" dirty="0" smtClean="0"/>
              <a:t> automatikusan követi (</a:t>
            </a:r>
            <a:r>
              <a:rPr lang="hu-HU" baseline="0" dirty="0" err="1" smtClean="0"/>
              <a:t>track</a:t>
            </a:r>
            <a:r>
              <a:rPr lang="hu-HU" baseline="0" dirty="0" smtClean="0"/>
              <a:t>) </a:t>
            </a:r>
            <a:r>
              <a:rPr lang="hu-HU" baseline="0" dirty="0" err="1" smtClean="0"/>
              <a:t>origin</a:t>
            </a:r>
            <a:r>
              <a:rPr lang="hu-HU" baseline="0" dirty="0" smtClean="0"/>
              <a:t>/</a:t>
            </a:r>
            <a:r>
              <a:rPr lang="hu-HU" baseline="0" dirty="0" err="1" smtClean="0"/>
              <a:t>master</a:t>
            </a:r>
            <a:r>
              <a:rPr lang="hu-HU" baseline="0" dirty="0" smtClean="0"/>
              <a:t>-t.</a:t>
            </a:r>
          </a:p>
          <a:p>
            <a:r>
              <a:rPr lang="hu-HU" baseline="0" dirty="0" err="1" smtClean="0"/>
              <a:t>origin</a:t>
            </a:r>
            <a:r>
              <a:rPr lang="hu-HU" baseline="0" dirty="0" smtClean="0"/>
              <a:t>/</a:t>
            </a:r>
            <a:r>
              <a:rPr lang="hu-HU" baseline="0" dirty="0" err="1" smtClean="0"/>
              <a:t>master</a:t>
            </a:r>
            <a:r>
              <a:rPr lang="hu-HU" baseline="0" dirty="0" smtClean="0"/>
              <a:t> mindig a távoli </a:t>
            </a:r>
            <a:r>
              <a:rPr lang="hu-HU" baseline="0" dirty="0" err="1" smtClean="0"/>
              <a:t>repo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master</a:t>
            </a:r>
            <a:r>
              <a:rPr lang="hu-HU" baseline="0" dirty="0" smtClean="0"/>
              <a:t>-jével együtt mozog. (De csak akkor, ha </a:t>
            </a:r>
            <a:r>
              <a:rPr lang="hu-HU" baseline="0" dirty="0" err="1" smtClean="0"/>
              <a:t>git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fetch</a:t>
            </a:r>
            <a:r>
              <a:rPr lang="hu-HU" baseline="0" dirty="0" smtClean="0"/>
              <a:t>-el lekérdezzük a szervert. Automatikusan nem kommunikál a szerverrel.)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25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klónozáskor már az </a:t>
            </a:r>
            <a:r>
              <a:rPr lang="hu-HU" baseline="0" dirty="0" err="1" smtClean="0"/>
              <a:t>origin</a:t>
            </a:r>
            <a:r>
              <a:rPr lang="hu-HU" baseline="0" dirty="0" smtClean="0"/>
              <a:t> alapértelmezett lett a </a:t>
            </a:r>
            <a:r>
              <a:rPr lang="hu-HU" baseline="0" dirty="0" err="1" smtClean="0"/>
              <a:t>fetch</a:t>
            </a:r>
            <a:r>
              <a:rPr lang="hu-HU" baseline="0" dirty="0" smtClean="0"/>
              <a:t> parancsnak, nem szükséges kiírni.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82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</a:t>
            </a:r>
            <a:r>
              <a:rPr lang="hu-HU" baseline="0" dirty="0" smtClean="0"/>
              <a:t> összes fájl éppen aktuális állapotát fényképezi le, majd erre a fényképre ment el egy referenciát.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8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Nagyon</a:t>
            </a:r>
            <a:r>
              <a:rPr lang="hu-HU" baseline="0" dirty="0" smtClean="0"/>
              <a:t> ügyesnek kell lenni, hogy valamit végleg kitöröljünk és ne lehessen visszaállítani.</a:t>
            </a:r>
          </a:p>
          <a:p>
            <a:r>
              <a:rPr lang="hu-HU" baseline="0" dirty="0" smtClean="0"/>
              <a:t>Ezt csak szándékosan lehet csinálni.</a:t>
            </a:r>
          </a:p>
          <a:p>
            <a:r>
              <a:rPr lang="hu-HU" baseline="0" dirty="0" err="1" smtClean="0"/>
              <a:t>git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reset</a:t>
            </a:r>
            <a:r>
              <a:rPr lang="hu-HU" baseline="0" dirty="0" smtClean="0"/>
              <a:t> --</a:t>
            </a:r>
            <a:r>
              <a:rPr lang="hu-HU" baseline="0" dirty="0" err="1" smtClean="0"/>
              <a:t>hard</a:t>
            </a: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04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.</a:t>
            </a:r>
            <a:r>
              <a:rPr lang="hu-HU" dirty="0" err="1" smtClean="0"/>
              <a:t>git</a:t>
            </a:r>
            <a:r>
              <a:rPr lang="hu-HU" dirty="0" smtClean="0"/>
              <a:t>: ez </a:t>
            </a:r>
            <a:r>
              <a:rPr lang="hu-HU" dirty="0" err="1" smtClean="0"/>
              <a:t>másolódik</a:t>
            </a:r>
            <a:r>
              <a:rPr lang="hu-HU" dirty="0" smtClean="0"/>
              <a:t>,</a:t>
            </a:r>
            <a:r>
              <a:rPr lang="hu-HU" baseline="0" dirty="0" smtClean="0"/>
              <a:t> amikor klónozunk egy </a:t>
            </a:r>
            <a:r>
              <a:rPr lang="hu-HU" baseline="0" dirty="0" err="1" smtClean="0"/>
              <a:t>repót</a:t>
            </a:r>
            <a:r>
              <a:rPr lang="hu-HU" baseline="0" dirty="0" smtClean="0"/>
              <a:t>. Ez a </a:t>
            </a:r>
            <a:r>
              <a:rPr lang="hu-HU" baseline="0" dirty="0" err="1" smtClean="0"/>
              <a:t>Git</a:t>
            </a:r>
            <a:r>
              <a:rPr lang="hu-HU" baseline="0" dirty="0" smtClean="0"/>
              <a:t> legfontosabb része.</a:t>
            </a:r>
          </a:p>
          <a:p>
            <a:r>
              <a:rPr lang="hu-HU" baseline="0" dirty="0" err="1" smtClean="0"/>
              <a:t>Working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dir</a:t>
            </a:r>
            <a:r>
              <a:rPr lang="hu-HU" baseline="0" dirty="0" smtClean="0"/>
              <a:t>: ezeken a fájlokon tudunk módosításokat végezni, és ha végeztünk, </a:t>
            </a:r>
            <a:r>
              <a:rPr lang="hu-HU" baseline="0" dirty="0" err="1" smtClean="0"/>
              <a:t>commitolni</a:t>
            </a:r>
            <a:r>
              <a:rPr lang="hu-HU" baseline="0" dirty="0" smtClean="0"/>
              <a:t>.</a:t>
            </a:r>
          </a:p>
          <a:p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9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 nem írunk –m</a:t>
            </a:r>
            <a:r>
              <a:rPr lang="hu-HU" baseline="0" dirty="0" smtClean="0"/>
              <a:t> kapcsolót a </a:t>
            </a:r>
            <a:r>
              <a:rPr lang="hu-HU" baseline="0" dirty="0" err="1" smtClean="0"/>
              <a:t>commit</a:t>
            </a:r>
            <a:r>
              <a:rPr lang="hu-HU" baseline="0" dirty="0" smtClean="0"/>
              <a:t> után, akkor megnyitja az alapértelmezett szerkesztőt és ott írhatjuk be a </a:t>
            </a:r>
            <a:r>
              <a:rPr lang="hu-HU" baseline="0" dirty="0" err="1" smtClean="0"/>
              <a:t>commit</a:t>
            </a:r>
            <a:r>
              <a:rPr lang="hu-HU" baseline="0" dirty="0" smtClean="0"/>
              <a:t> üzenetet.</a:t>
            </a:r>
          </a:p>
          <a:p>
            <a:r>
              <a:rPr lang="hu-HU" baseline="0" dirty="0" smtClean="0"/>
              <a:t>Mindenképpen kell valamilyen üzenetet megadni.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29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Nem kell</a:t>
            </a:r>
            <a:r>
              <a:rPr lang="hu-HU" baseline="0" dirty="0" smtClean="0"/>
              <a:t>, hogy más szerveren legyen a </a:t>
            </a:r>
            <a:r>
              <a:rPr lang="hu-HU" baseline="0" dirty="0" err="1" smtClean="0"/>
              <a:t>repó</a:t>
            </a:r>
            <a:r>
              <a:rPr lang="hu-HU" baseline="0" dirty="0" smtClean="0"/>
              <a:t>.</a:t>
            </a:r>
          </a:p>
          <a:p>
            <a:r>
              <a:rPr lang="hu-HU" baseline="0" dirty="0" smtClean="0"/>
              <a:t>SVN-</a:t>
            </a:r>
            <a:r>
              <a:rPr lang="hu-HU" baseline="0" dirty="0" err="1" smtClean="0"/>
              <a:t>ben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checkout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Git-ben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clone</a:t>
            </a:r>
            <a:r>
              <a:rPr lang="hu-HU" baseline="0" dirty="0" smtClean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73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git</a:t>
            </a:r>
            <a:r>
              <a:rPr lang="hu-HU" baseline="0" dirty="0" smtClean="0"/>
              <a:t> automatikusan elnevezi az első (alapértelmezett) </a:t>
            </a:r>
            <a:r>
              <a:rPr lang="hu-HU" baseline="0" dirty="0" err="1" smtClean="0"/>
              <a:t>branch</a:t>
            </a:r>
            <a:r>
              <a:rPr lang="hu-HU" baseline="0" dirty="0" smtClean="0"/>
              <a:t>-et „</a:t>
            </a:r>
            <a:r>
              <a:rPr lang="hu-HU" baseline="0" dirty="0" err="1" smtClean="0"/>
              <a:t>master</a:t>
            </a:r>
            <a:r>
              <a:rPr lang="hu-HU" baseline="0" dirty="0" smtClean="0"/>
              <a:t>”-</a:t>
            </a:r>
            <a:r>
              <a:rPr lang="hu-HU" baseline="0" dirty="0" err="1" smtClean="0"/>
              <a:t>nak</a:t>
            </a:r>
            <a:r>
              <a:rPr lang="hu-HU" baseline="0" dirty="0" smtClean="0"/>
              <a:t>.</a:t>
            </a:r>
          </a:p>
          <a:p>
            <a:r>
              <a:rPr lang="hu-HU" baseline="0" dirty="0" smtClean="0"/>
              <a:t>Ez a név bármi lehet, később megváltoztatható, nincs jelentősége csak konvenció.</a:t>
            </a:r>
          </a:p>
          <a:p>
            <a:r>
              <a:rPr lang="hu-HU" baseline="0" dirty="0" smtClean="0"/>
              <a:t>A </a:t>
            </a:r>
            <a:r>
              <a:rPr lang="hu-HU" baseline="0" dirty="0" err="1" smtClean="0"/>
              <a:t>main.c</a:t>
            </a:r>
            <a:r>
              <a:rPr lang="hu-HU" baseline="0" dirty="0" smtClean="0"/>
              <a:t>-t módosítás után </a:t>
            </a:r>
            <a:r>
              <a:rPr lang="hu-HU" baseline="0" dirty="0" err="1" smtClean="0"/>
              <a:t>stage-eltük</a:t>
            </a:r>
            <a:r>
              <a:rPr lang="hu-HU" baseline="0" dirty="0" smtClean="0"/>
              <a:t>, majd újra változtattunk rajta, ezért szerepel mindkét helyen változottként.</a:t>
            </a:r>
          </a:p>
          <a:p>
            <a:r>
              <a:rPr lang="hu-HU" baseline="0" dirty="0" smtClean="0"/>
              <a:t>Ami a </a:t>
            </a:r>
            <a:r>
              <a:rPr lang="hu-HU" baseline="0" dirty="0" err="1" smtClean="0"/>
              <a:t>commitba</a:t>
            </a:r>
            <a:r>
              <a:rPr lang="hu-HU" baseline="0" dirty="0" smtClean="0"/>
              <a:t> kerül, az csak az, ami a </a:t>
            </a:r>
            <a:r>
              <a:rPr lang="hu-HU" baseline="0" dirty="0" err="1" smtClean="0"/>
              <a:t>stage</a:t>
            </a:r>
            <a:r>
              <a:rPr lang="hu-HU" baseline="0" dirty="0" smtClean="0"/>
              <a:t> területen van, tehát az első változás </a:t>
            </a:r>
            <a:r>
              <a:rPr lang="hu-HU" baseline="0" dirty="0" err="1" smtClean="0"/>
              <a:t>mentődik</a:t>
            </a:r>
            <a:r>
              <a:rPr lang="hu-HU" baseline="0" dirty="0" smtClean="0"/>
              <a:t>, a </a:t>
            </a:r>
            <a:r>
              <a:rPr lang="hu-HU" baseline="0" dirty="0" err="1" smtClean="0"/>
              <a:t>stage</a:t>
            </a:r>
            <a:r>
              <a:rPr lang="hu-HU" baseline="0" dirty="0" smtClean="0"/>
              <a:t> utáni nem.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43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3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Kattintson ide az alcím mintájának szerkesztéséhez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E13C79-1C97-4B32-B2AE-1A69C169643E}" type="datetime2">
              <a:rPr lang="en-US" smtClean="0"/>
              <a:pPr/>
              <a:t>Thursday, February 4, 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õ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Thursday, February 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õ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Thursday, February 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EF5B-F2CC-4EC5-8F1F-29A8BF9EFFA9}" type="datetime2">
              <a:rPr lang="en-US" smtClean="0"/>
              <a:pPr/>
              <a:t>Thursday, February 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09C1-563D-4D9C-B702-B64C84A5A174}" type="datetime2">
              <a:rPr lang="en-US" smtClean="0"/>
              <a:pPr/>
              <a:t>Thursday, February 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03D9-A6EB-41FB-BF22-3F49E470997E}" type="datetime2">
              <a:rPr lang="en-US" smtClean="0"/>
              <a:pPr/>
              <a:t>Thursday, February 4,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0534-5698-4F62-9CFE-5DE61A073E78}" type="datetime2">
              <a:rPr lang="en-US" smtClean="0"/>
              <a:pPr/>
              <a:t>Thursday, February 4, 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27A3-B249-4F87-AB1A-1E06AC1AA2A4}" type="datetime2">
              <a:rPr lang="en-US" smtClean="0"/>
              <a:pPr/>
              <a:t>Thursday, February 4,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142-29B2-49CC-BCC6-A3AD70B4960E}" type="datetime2">
              <a:rPr lang="en-US" smtClean="0"/>
              <a:pPr/>
              <a:t>Thursday, February 4,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86C4691-4882-40A8-AF62-8CF6A18D40B2}" type="datetime2">
              <a:rPr lang="en-US" smtClean="0"/>
              <a:pPr/>
              <a:t>Thursday, February 4,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6776A-4DEC-47EE-8A49-2C150ECB5465}" type="datetime2">
              <a:rPr lang="en-US" smtClean="0"/>
              <a:pPr/>
              <a:t>Thursday, February 4, 2016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 smtClean="0"/>
              <a:t>Mintacím szerkesztése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Mintaszöveg szerkesztése </a:t>
            </a:r>
            <a:endParaRPr lang="en-US" dirty="0"/>
          </a:p>
          <a:p>
            <a:pPr lvl="1"/>
            <a:r>
              <a:rPr lang="en-US" dirty="0" smtClean="0"/>
              <a:t>Második szint</a:t>
            </a:r>
          </a:p>
          <a:p>
            <a:pPr lvl="2"/>
            <a:r>
              <a:rPr lang="en-US" dirty="0" smtClean="0"/>
              <a:t>Harmadik szint</a:t>
            </a:r>
          </a:p>
          <a:p>
            <a:pPr lvl="3"/>
            <a:r>
              <a:rPr lang="en-US" dirty="0" smtClean="0"/>
              <a:t>Negyedik szint</a:t>
            </a:r>
          </a:p>
          <a:p>
            <a:pPr lvl="4"/>
            <a:r>
              <a:rPr lang="en-US" dirty="0" smtClean="0"/>
              <a:t>Ötödik szint</a:t>
            </a:r>
          </a:p>
          <a:p>
            <a:pPr lvl="5"/>
            <a:r>
              <a:rPr lang="en-US" dirty="0" smtClean="0"/>
              <a:t>Hatodik szint</a:t>
            </a:r>
          </a:p>
          <a:p>
            <a:pPr lvl="6"/>
            <a:r>
              <a:rPr lang="en-US" dirty="0" smtClean="0"/>
              <a:t>Hetedik szint</a:t>
            </a:r>
          </a:p>
          <a:p>
            <a:pPr lvl="7"/>
            <a:r>
              <a:rPr lang="en-US" dirty="0" smtClean="0"/>
              <a:t>Nyolcadik szint</a:t>
            </a:r>
          </a:p>
          <a:p>
            <a:pPr lvl="8"/>
            <a:r>
              <a:rPr lang="en-US" dirty="0" smtClean="0"/>
              <a:t>Kilencedik szint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fld id="{D10E14BF-C004-4398-9186-5EE680724D95}" type="datetime2">
              <a:rPr lang="en-US" smtClean="0"/>
              <a:pPr/>
              <a:t>Thursday, February 4, 2016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800" b="1" kern="1200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GIT elosztott verziókezelő rendszer</a:t>
            </a:r>
            <a:endParaRPr lang="hu-HU" noProof="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2700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Timár András</a:t>
            </a:r>
            <a:endParaRPr lang="hu-HU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Minden </a:t>
            </a:r>
            <a:r>
              <a:rPr lang="hu-HU" dirty="0" err="1" smtClean="0"/>
              <a:t>Git</a:t>
            </a:r>
            <a:r>
              <a:rPr lang="hu-HU" dirty="0" smtClean="0"/>
              <a:t> művelettel újabb adat kerül a rendszerbe (nincs törlés)</a:t>
            </a:r>
          </a:p>
          <a:p>
            <a:r>
              <a:rPr lang="hu-HU" dirty="0" smtClean="0"/>
              <a:t>Ezért minden visszafordítható</a:t>
            </a:r>
          </a:p>
          <a:p>
            <a:r>
              <a:rPr lang="hu-HU" dirty="0" smtClean="0"/>
              <a:t>Lehet nyugodtan kísérletezni, nem tudunk elrontani semmit</a:t>
            </a:r>
          </a:p>
          <a:p>
            <a:r>
              <a:rPr lang="hu-HU" dirty="0" smtClean="0"/>
              <a:t>Mindig vissza lehet állítani az előző állapotot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Biztonság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82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Gitflow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Két fő ág</a:t>
            </a:r>
          </a:p>
          <a:p>
            <a:pPr lvl="1"/>
            <a:r>
              <a:rPr lang="hu-HU" dirty="0" err="1" smtClean="0">
                <a:solidFill>
                  <a:schemeClr val="accent1"/>
                </a:solidFill>
              </a:rPr>
              <a:t>master</a:t>
            </a:r>
            <a:r>
              <a:rPr lang="hu-HU" dirty="0" smtClean="0"/>
              <a:t> = a termék fő ága</a:t>
            </a:r>
          </a:p>
          <a:p>
            <a:pPr lvl="2"/>
            <a:r>
              <a:rPr lang="hu-HU" dirty="0" smtClean="0"/>
              <a:t>Mérföldkövek </a:t>
            </a:r>
            <a:r>
              <a:rPr lang="hu-HU" dirty="0" err="1" smtClean="0"/>
              <a:t>verziószámozva</a:t>
            </a:r>
            <a:r>
              <a:rPr lang="hu-HU" dirty="0" smtClean="0"/>
              <a:t>, címkézve</a:t>
            </a:r>
          </a:p>
          <a:p>
            <a:pPr lvl="2"/>
            <a:r>
              <a:rPr lang="hu-HU" dirty="0" smtClean="0"/>
              <a:t>Ide kerül a működő, tesztelt termék forrása</a:t>
            </a:r>
          </a:p>
          <a:p>
            <a:pPr lvl="1"/>
            <a:r>
              <a:rPr lang="hu-HU" dirty="0" err="1" smtClean="0">
                <a:solidFill>
                  <a:schemeClr val="accent1"/>
                </a:solidFill>
              </a:rPr>
              <a:t>develop</a:t>
            </a:r>
            <a:r>
              <a:rPr lang="hu-HU" dirty="0" smtClean="0"/>
              <a:t> = fejlesztői ág</a:t>
            </a:r>
          </a:p>
          <a:p>
            <a:pPr lvl="2"/>
            <a:r>
              <a:rPr lang="hu-HU" dirty="0" smtClean="0"/>
              <a:t>A fejlesztők innen ágaznak le</a:t>
            </a:r>
          </a:p>
          <a:p>
            <a:pPr lvl="3"/>
            <a:r>
              <a:rPr lang="hu-HU" dirty="0" smtClean="0"/>
              <a:t>Új funkciókkal (</a:t>
            </a:r>
            <a:r>
              <a:rPr lang="hu-HU" dirty="0" err="1" smtClean="0"/>
              <a:t>feature</a:t>
            </a:r>
            <a:r>
              <a:rPr lang="hu-HU" dirty="0" smtClean="0"/>
              <a:t> </a:t>
            </a:r>
            <a:r>
              <a:rPr lang="hu-HU" dirty="0" err="1" smtClean="0"/>
              <a:t>branch</a:t>
            </a:r>
            <a:r>
              <a:rPr lang="hu-HU" dirty="0" smtClean="0"/>
              <a:t>)</a:t>
            </a:r>
          </a:p>
          <a:p>
            <a:pPr lvl="3"/>
            <a:r>
              <a:rPr lang="hu-HU" dirty="0" smtClean="0"/>
              <a:t>Ha kész a funkció, ide olvasztják be</a:t>
            </a:r>
          </a:p>
          <a:p>
            <a:pPr lvl="3"/>
            <a:r>
              <a:rPr lang="hu-HU" dirty="0" err="1" smtClean="0"/>
              <a:t>Pull</a:t>
            </a:r>
            <a:r>
              <a:rPr lang="hu-HU" dirty="0" smtClean="0"/>
              <a:t> </a:t>
            </a:r>
            <a:r>
              <a:rPr lang="hu-HU" dirty="0" err="1" smtClean="0"/>
              <a:t>request</a:t>
            </a:r>
            <a:r>
              <a:rPr lang="hu-HU" dirty="0" smtClean="0"/>
              <a:t>, </a:t>
            </a:r>
            <a:r>
              <a:rPr lang="hu-HU" dirty="0" err="1" smtClean="0"/>
              <a:t>code</a:t>
            </a:r>
            <a:r>
              <a:rPr lang="hu-HU" dirty="0" smtClean="0"/>
              <a:t> </a:t>
            </a:r>
            <a:r>
              <a:rPr lang="hu-HU" dirty="0" err="1" smtClean="0"/>
              <a:t>review</a:t>
            </a:r>
            <a:r>
              <a:rPr lang="hu-HU" dirty="0" smtClean="0"/>
              <a:t> lehetséges</a:t>
            </a:r>
          </a:p>
          <a:p>
            <a:r>
              <a:rPr lang="hu-HU" dirty="0" smtClean="0"/>
              <a:t>Kiegészítő ágak</a:t>
            </a:r>
          </a:p>
          <a:p>
            <a:pPr lvl="1"/>
            <a:r>
              <a:rPr lang="hu-HU" dirty="0" err="1" smtClean="0"/>
              <a:t>Release</a:t>
            </a:r>
            <a:r>
              <a:rPr lang="hu-HU" dirty="0" smtClean="0"/>
              <a:t> ágak</a:t>
            </a:r>
          </a:p>
          <a:p>
            <a:pPr lvl="2"/>
            <a:r>
              <a:rPr lang="hu-HU" dirty="0" smtClean="0"/>
              <a:t>Új funkciók már nem, kisebb hibajavítások, </a:t>
            </a:r>
            <a:r>
              <a:rPr lang="hu-HU" dirty="0" err="1" smtClean="0"/>
              <a:t>metaadatok</a:t>
            </a:r>
            <a:r>
              <a:rPr lang="hu-HU" dirty="0" smtClean="0"/>
              <a:t> frissítése (pl. verziószám növelés)</a:t>
            </a:r>
          </a:p>
          <a:p>
            <a:pPr lvl="1"/>
            <a:r>
              <a:rPr lang="hu-HU" dirty="0" err="1" smtClean="0"/>
              <a:t>Hotfix</a:t>
            </a:r>
            <a:r>
              <a:rPr lang="hu-HU" dirty="0" smtClean="0"/>
              <a:t> ágak</a:t>
            </a:r>
          </a:p>
          <a:p>
            <a:pPr lvl="2"/>
            <a:r>
              <a:rPr lang="hu-HU" dirty="0" err="1">
                <a:solidFill>
                  <a:schemeClr val="accent1"/>
                </a:solidFill>
              </a:rPr>
              <a:t>m</a:t>
            </a:r>
            <a:r>
              <a:rPr lang="hu-HU" dirty="0" err="1" smtClean="0">
                <a:solidFill>
                  <a:schemeClr val="accent1"/>
                </a:solidFill>
              </a:rPr>
              <a:t>aster</a:t>
            </a:r>
            <a:r>
              <a:rPr lang="hu-HU" dirty="0" smtClean="0"/>
              <a:t> hibáinak javítására – a </a:t>
            </a:r>
            <a:r>
              <a:rPr lang="hu-HU" dirty="0" err="1" smtClean="0">
                <a:solidFill>
                  <a:schemeClr val="accent1"/>
                </a:solidFill>
              </a:rPr>
              <a:t>master</a:t>
            </a:r>
            <a:r>
              <a:rPr lang="hu-HU" dirty="0" smtClean="0"/>
              <a:t> ágból közvetlenül</a:t>
            </a:r>
          </a:p>
          <a:p>
            <a:pPr lvl="2"/>
            <a:r>
              <a:rPr lang="hu-HU" dirty="0" smtClean="0"/>
              <a:t>Beolvad </a:t>
            </a:r>
            <a:r>
              <a:rPr lang="hu-HU" dirty="0" err="1" smtClean="0">
                <a:solidFill>
                  <a:schemeClr val="accent1"/>
                </a:solidFill>
              </a:rPr>
              <a:t>develop</a:t>
            </a:r>
            <a:r>
              <a:rPr lang="hu-HU" dirty="0" err="1" smtClean="0"/>
              <a:t>-ba</a:t>
            </a:r>
            <a:r>
              <a:rPr lang="hu-HU" dirty="0" smtClean="0"/>
              <a:t> és </a:t>
            </a:r>
            <a:r>
              <a:rPr lang="hu-HU" dirty="0" err="1" smtClean="0">
                <a:solidFill>
                  <a:schemeClr val="accent1"/>
                </a:solidFill>
              </a:rPr>
              <a:t>master</a:t>
            </a:r>
            <a:r>
              <a:rPr lang="hu-HU" dirty="0" err="1" smtClean="0"/>
              <a:t>-ba</a:t>
            </a:r>
            <a:r>
              <a:rPr lang="hu-HU" dirty="0" smtClean="0"/>
              <a:t> is</a:t>
            </a:r>
          </a:p>
          <a:p>
            <a:pPr lvl="1"/>
            <a:endParaRPr lang="hu-HU" dirty="0" smtClean="0"/>
          </a:p>
          <a:p>
            <a:pPr lvl="2"/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121965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73" y="3861048"/>
            <a:ext cx="3386627" cy="2996952"/>
          </a:xfrm>
          <a:prstGeom prst="rect">
            <a:avLst/>
          </a:prstGeom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Feature</a:t>
            </a:r>
            <a:r>
              <a:rPr lang="hu-HU" dirty="0" smtClean="0"/>
              <a:t> </a:t>
            </a:r>
            <a:r>
              <a:rPr lang="hu-HU" dirty="0" err="1" smtClean="0"/>
              <a:t>branch</a:t>
            </a:r>
            <a:endParaRPr lang="hu-HU" dirty="0" smtClean="0"/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–b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myfeature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develop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smtClean="0"/>
              <a:t>Új funkció kész…</a:t>
            </a: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develop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merge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--no-ff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myfeature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branch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–d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myfeature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push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origin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develop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</a:t>
            </a:r>
            <a:r>
              <a:rPr lang="hu-HU" dirty="0" err="1" smtClean="0"/>
              <a:t>funckció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121762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Release</a:t>
            </a:r>
            <a:r>
              <a:rPr lang="hu-HU" dirty="0" smtClean="0"/>
              <a:t> </a:t>
            </a:r>
            <a:r>
              <a:rPr lang="hu-HU" dirty="0" err="1" smtClean="0"/>
              <a:t>branch</a:t>
            </a:r>
            <a:endParaRPr lang="hu-HU" dirty="0" smtClean="0"/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–b release-1.2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develop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smtClean="0"/>
              <a:t>Verziószám növelése, </a:t>
            </a:r>
            <a:r>
              <a:rPr lang="hu-HU" dirty="0" err="1" smtClean="0"/>
              <a:t>stb</a:t>
            </a:r>
            <a:r>
              <a:rPr lang="hu-HU" dirty="0" smtClean="0"/>
              <a:t>…</a:t>
            </a: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commit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–am „Verzió növelés…”</a:t>
            </a: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master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merge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--no-ff release-1.2</a:t>
            </a: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tag –a 1.2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Kiadási ág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99983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develop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merge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--no-ff release-1.2</a:t>
            </a:r>
          </a:p>
          <a:p>
            <a:r>
              <a:rPr lang="hu-HU" dirty="0" smtClean="0"/>
              <a:t>Töröljük az ágat, már nem kell</a:t>
            </a:r>
            <a:endParaRPr lang="hu-HU" dirty="0"/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branch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–d release-1.2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Kiadási ág vissza a </a:t>
            </a:r>
            <a:r>
              <a:rPr lang="hu-HU" dirty="0" err="1" smtClean="0"/>
              <a:t>develop-ba</a:t>
            </a:r>
            <a:r>
              <a:rPr lang="hu-HU" dirty="0" smtClean="0"/>
              <a:t> 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578335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–b hotfix-1.2.1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master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smtClean="0"/>
              <a:t>Növeljük a minor verziót…</a:t>
            </a:r>
          </a:p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6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commit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–am „Version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bumped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to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1.2.1”</a:t>
            </a:r>
          </a:p>
          <a:p>
            <a:r>
              <a:rPr lang="hu-HU" dirty="0" smtClean="0"/>
              <a:t>Javítjuk a hibát</a:t>
            </a:r>
          </a:p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commit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–am „Fixed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the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bug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[ABC123]”</a:t>
            </a:r>
          </a:p>
          <a:p>
            <a:r>
              <a:rPr lang="hu-HU" dirty="0" smtClean="0"/>
              <a:t>Beolvasztjuk </a:t>
            </a:r>
            <a:r>
              <a:rPr lang="hu-HU" dirty="0" err="1" smtClean="0">
                <a:solidFill>
                  <a:schemeClr val="accent1"/>
                </a:solidFill>
              </a:rPr>
              <a:t>master</a:t>
            </a:r>
            <a:r>
              <a:rPr lang="hu-HU" dirty="0" err="1" smtClean="0"/>
              <a:t>-ba</a:t>
            </a:r>
            <a:r>
              <a:rPr lang="hu-HU" dirty="0" smtClean="0"/>
              <a:t>…</a:t>
            </a:r>
          </a:p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master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merge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--no-ff 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hotfix-1.2.1</a:t>
            </a: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tag –a 1.2.1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Hibajavítási ág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554189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develop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merge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--no-ff 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hotfix-1.2.1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/>
              <a:t>Töröljük az ágat, már nem kell</a:t>
            </a: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branch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–d 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hotfix-1.2.1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Hibajavítás a </a:t>
            </a:r>
            <a:r>
              <a:rPr lang="hu-HU" dirty="0" err="1" smtClean="0"/>
              <a:t>develop-ba</a:t>
            </a:r>
            <a:r>
              <a:rPr lang="hu-HU" dirty="0" smtClean="0"/>
              <a:t> 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579755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Szép fa diagramm a helyi és távoli történetről</a:t>
            </a:r>
          </a:p>
          <a:p>
            <a:pPr lvl="1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log --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oneline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--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graph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--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decorate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–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all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smtClean="0"/>
              <a:t>Munkakönyvtár visszaállítása a legutóbbi </a:t>
            </a:r>
            <a:r>
              <a:rPr lang="hu-HU" dirty="0" err="1" smtClean="0"/>
              <a:t>commitra</a:t>
            </a:r>
            <a:endParaRPr lang="hu-HU" dirty="0" smtClean="0"/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–f</a:t>
            </a:r>
            <a:r>
              <a:rPr lang="hu-HU" dirty="0" smtClean="0"/>
              <a:t> vagy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reset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–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hard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smtClean="0"/>
              <a:t>Kérdezzük le a szervert, de ne </a:t>
            </a:r>
            <a:r>
              <a:rPr lang="hu-HU" dirty="0" err="1" smtClean="0"/>
              <a:t>olvasszunk</a:t>
            </a:r>
            <a:r>
              <a:rPr lang="hu-HU" dirty="0" smtClean="0"/>
              <a:t> be semmit</a:t>
            </a: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fetch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smtClean="0"/>
              <a:t>„Mi az új a szerveren a miénkhez képest?”</a:t>
            </a: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difftool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origin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/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master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smtClean="0"/>
              <a:t>Frissítés a szerverről, </a:t>
            </a:r>
            <a:r>
              <a:rPr lang="hu-HU" dirty="0" err="1" smtClean="0"/>
              <a:t>rebase-zel</a:t>
            </a:r>
            <a:endParaRPr lang="hu-HU" dirty="0" smtClean="0"/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pull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--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rebase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1"/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Hasznos parancsok - összefoglalás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17558534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követett fájlok törlése a munkakönyvtárból</a:t>
            </a: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clean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1"/>
            <a:r>
              <a:rPr lang="hu-HU" dirty="0" smtClean="0"/>
              <a:t>…kihagyott fájlok is (ami .</a:t>
            </a:r>
            <a:r>
              <a:rPr lang="hu-HU" dirty="0" err="1" smtClean="0"/>
              <a:t>gitignore-ban</a:t>
            </a:r>
            <a:r>
              <a:rPr lang="hu-HU" dirty="0" smtClean="0"/>
              <a:t> van)</a:t>
            </a: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clean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-x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Hasznos parancsok - összefoglalás</a:t>
            </a:r>
          </a:p>
        </p:txBody>
      </p:sp>
    </p:spTree>
    <p:extLst>
      <p:ext uri="{BB962C8B-B14F-4D97-AF65-F5344CB8AC3E}">
        <p14:creationId xmlns:p14="http://schemas.microsoft.com/office/powerpoint/2010/main" val="270912104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9915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Git-ben</a:t>
            </a:r>
            <a:r>
              <a:rPr lang="hu-HU" dirty="0" smtClean="0"/>
              <a:t> egy fájlnak három állapota lehet</a:t>
            </a:r>
          </a:p>
          <a:p>
            <a:pPr lvl="1"/>
            <a:r>
              <a:rPr lang="hu-HU" dirty="0" err="1" smtClean="0"/>
              <a:t>Committed</a:t>
            </a:r>
            <a:endParaRPr lang="hu-HU" dirty="0" smtClean="0"/>
          </a:p>
          <a:p>
            <a:pPr lvl="1"/>
            <a:r>
              <a:rPr lang="hu-HU" dirty="0" err="1" smtClean="0"/>
              <a:t>Modified</a:t>
            </a:r>
            <a:endParaRPr lang="hu-HU" dirty="0" smtClean="0"/>
          </a:p>
          <a:p>
            <a:pPr lvl="1"/>
            <a:r>
              <a:rPr lang="hu-HU" dirty="0" err="1" smtClean="0"/>
              <a:t>Staged</a:t>
            </a:r>
            <a:endParaRPr lang="hu-HU" dirty="0" smtClean="0"/>
          </a:p>
          <a:p>
            <a:r>
              <a:rPr lang="hu-HU" dirty="0" err="1" smtClean="0">
                <a:solidFill>
                  <a:schemeClr val="accent1"/>
                </a:solidFill>
              </a:rPr>
              <a:t>Committed</a:t>
            </a:r>
            <a:r>
              <a:rPr lang="hu-HU" dirty="0" smtClean="0"/>
              <a:t>: az adat el van mentve a helyi </a:t>
            </a:r>
            <a:r>
              <a:rPr lang="hu-HU" dirty="0" err="1" smtClean="0"/>
              <a:t>repóban</a:t>
            </a:r>
            <a:endParaRPr lang="hu-HU" dirty="0" smtClean="0"/>
          </a:p>
          <a:p>
            <a:r>
              <a:rPr lang="hu-HU" dirty="0" err="1" smtClean="0">
                <a:solidFill>
                  <a:schemeClr val="accent1"/>
                </a:solidFill>
              </a:rPr>
              <a:t>Modified</a:t>
            </a:r>
            <a:r>
              <a:rPr lang="hu-HU" dirty="0" smtClean="0"/>
              <a:t>: a fájl megváltozott, de nincs még elmentve</a:t>
            </a:r>
          </a:p>
          <a:p>
            <a:r>
              <a:rPr lang="hu-HU" dirty="0" err="1" smtClean="0">
                <a:solidFill>
                  <a:schemeClr val="accent1"/>
                </a:solidFill>
              </a:rPr>
              <a:t>Staged</a:t>
            </a:r>
            <a:r>
              <a:rPr lang="hu-HU" dirty="0" smtClean="0"/>
              <a:t>: a fájl aktuális állapota megjelölve, hogy kerüljön be a következő </a:t>
            </a:r>
            <a:r>
              <a:rPr lang="hu-HU" dirty="0" err="1" smtClean="0"/>
              <a:t>commitba</a:t>
            </a:r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három állapot!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94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1328"/>
            <a:ext cx="4457600" cy="4525963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>
                <a:solidFill>
                  <a:srgbClr val="908F8F"/>
                </a:solidFill>
              </a:rPr>
              <a:t>.</a:t>
            </a:r>
            <a:r>
              <a:rPr lang="hu-HU" dirty="0" err="1" smtClean="0">
                <a:solidFill>
                  <a:srgbClr val="908F8F"/>
                </a:solidFill>
              </a:rPr>
              <a:t>git</a:t>
            </a:r>
            <a:r>
              <a:rPr lang="hu-HU" dirty="0" smtClean="0">
                <a:solidFill>
                  <a:srgbClr val="908F8F"/>
                </a:solidFill>
              </a:rPr>
              <a:t> </a:t>
            </a:r>
            <a:r>
              <a:rPr lang="hu-HU" dirty="0" smtClean="0"/>
              <a:t>könyvtár: </a:t>
            </a:r>
            <a:r>
              <a:rPr lang="hu-HU" dirty="0" err="1" smtClean="0"/>
              <a:t>metaadatok</a:t>
            </a:r>
            <a:r>
              <a:rPr lang="hu-HU" dirty="0" smtClean="0"/>
              <a:t> és objektumok (ez a </a:t>
            </a:r>
            <a:r>
              <a:rPr lang="hu-HU" dirty="0" err="1" smtClean="0"/>
              <a:t>repó</a:t>
            </a:r>
            <a:r>
              <a:rPr lang="hu-HU" dirty="0" smtClean="0"/>
              <a:t> valójában)</a:t>
            </a:r>
          </a:p>
          <a:p>
            <a:r>
              <a:rPr lang="hu-HU" dirty="0" err="1" smtClean="0">
                <a:solidFill>
                  <a:srgbClr val="F44D27"/>
                </a:solidFill>
              </a:rPr>
              <a:t>Working</a:t>
            </a:r>
            <a:r>
              <a:rPr lang="hu-HU" dirty="0" smtClean="0">
                <a:solidFill>
                  <a:srgbClr val="F44D27"/>
                </a:solidFill>
              </a:rPr>
              <a:t> </a:t>
            </a:r>
            <a:r>
              <a:rPr lang="hu-HU" dirty="0" err="1" smtClean="0">
                <a:solidFill>
                  <a:srgbClr val="F44D27"/>
                </a:solidFill>
              </a:rPr>
              <a:t>directory</a:t>
            </a:r>
            <a:r>
              <a:rPr lang="hu-HU" dirty="0">
                <a:solidFill>
                  <a:srgbClr val="F44D27"/>
                </a:solidFill>
              </a:rPr>
              <a:t> </a:t>
            </a:r>
            <a:r>
              <a:rPr lang="hu-HU" dirty="0" smtClean="0"/>
              <a:t>(</a:t>
            </a:r>
            <a:r>
              <a:rPr lang="hu-HU" dirty="0" err="1" smtClean="0"/>
              <a:t>working</a:t>
            </a:r>
            <a:r>
              <a:rPr lang="hu-HU" dirty="0" smtClean="0"/>
              <a:t> </a:t>
            </a:r>
            <a:r>
              <a:rPr lang="hu-HU" dirty="0" err="1" smtClean="0"/>
              <a:t>copy</a:t>
            </a:r>
            <a:r>
              <a:rPr lang="hu-HU" dirty="0" smtClean="0"/>
              <a:t>): a projekt egy verziójának példánya, az adott verziójú fájlok halmaza</a:t>
            </a:r>
          </a:p>
          <a:p>
            <a:r>
              <a:rPr lang="hu-HU" dirty="0" err="1" smtClean="0">
                <a:solidFill>
                  <a:srgbClr val="00909A"/>
                </a:solidFill>
              </a:rPr>
              <a:t>Staging</a:t>
            </a:r>
            <a:r>
              <a:rPr lang="hu-HU" dirty="0" smtClean="0">
                <a:solidFill>
                  <a:srgbClr val="00909A"/>
                </a:solidFill>
              </a:rPr>
              <a:t> </a:t>
            </a:r>
            <a:r>
              <a:rPr lang="hu-HU" dirty="0" err="1" smtClean="0">
                <a:solidFill>
                  <a:srgbClr val="00909A"/>
                </a:solidFill>
              </a:rPr>
              <a:t>area</a:t>
            </a:r>
            <a:r>
              <a:rPr lang="hu-HU" dirty="0" smtClean="0">
                <a:solidFill>
                  <a:srgbClr val="00909A"/>
                </a:solidFill>
              </a:rPr>
              <a:t> </a:t>
            </a:r>
            <a:r>
              <a:rPr lang="hu-HU" dirty="0" smtClean="0"/>
              <a:t>(INDEX): Ez egy fájl a .</a:t>
            </a:r>
            <a:r>
              <a:rPr lang="hu-HU" dirty="0" err="1" smtClean="0"/>
              <a:t>git</a:t>
            </a:r>
            <a:r>
              <a:rPr lang="hu-HU" dirty="0" smtClean="0"/>
              <a:t> könyvtárban, ami azt tartalmazza, hogy mi fog bekerülni a következő </a:t>
            </a:r>
            <a:r>
              <a:rPr lang="hu-HU" dirty="0" err="1" smtClean="0"/>
              <a:t>commitba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Területek</a:t>
            </a:r>
            <a:endParaRPr lang="hu-HU" dirty="0"/>
          </a:p>
        </p:txBody>
      </p:sp>
      <p:pic>
        <p:nvPicPr>
          <p:cNvPr id="8194" name="Picture 2" descr="are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00" y="2420888"/>
            <a:ext cx="404942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3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105806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Munkamenet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57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Beállítások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/>
            <a:r>
              <a:rPr lang="hu-HU" dirty="0" smtClean="0"/>
              <a:t>Rendszer szintű (</a:t>
            </a:r>
            <a:r>
              <a:rPr lang="hu-HU" dirty="0" smtClean="0">
                <a:latin typeface="Lucida Console" panose="020B0609040504020204" pitchFamily="49" charset="0"/>
              </a:rPr>
              <a:t>/</a:t>
            </a:r>
            <a:r>
              <a:rPr lang="hu-HU" dirty="0" err="1" smtClean="0">
                <a:latin typeface="Lucida Console" panose="020B0609040504020204" pitchFamily="49" charset="0"/>
              </a:rPr>
              <a:t>etc</a:t>
            </a:r>
            <a:r>
              <a:rPr lang="hu-HU" dirty="0" smtClean="0">
                <a:latin typeface="Lucida Console" panose="020B0609040504020204" pitchFamily="49" charset="0"/>
              </a:rPr>
              <a:t>/</a:t>
            </a:r>
            <a:r>
              <a:rPr lang="hu-HU" dirty="0" err="1" smtClean="0">
                <a:latin typeface="Lucida Console" panose="020B0609040504020204" pitchFamily="49" charset="0"/>
              </a:rPr>
              <a:t>gitconfig</a:t>
            </a:r>
            <a:r>
              <a:rPr lang="hu-HU" dirty="0" smtClean="0"/>
              <a:t>)</a:t>
            </a:r>
            <a:endParaRPr lang="hu-HU" dirty="0"/>
          </a:p>
          <a:p>
            <a:pPr lvl="1" rtl="0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config --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system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0" rtl="0"/>
            <a:r>
              <a:rPr lang="hu-HU" dirty="0" smtClean="0"/>
              <a:t>Felhasználó szintű (</a:t>
            </a:r>
            <a:r>
              <a:rPr lang="hu-HU" dirty="0" smtClean="0">
                <a:latin typeface="Lucida Console" panose="020B0609040504020204" pitchFamily="49" charset="0"/>
              </a:rPr>
              <a:t>~/.</a:t>
            </a:r>
            <a:r>
              <a:rPr lang="hu-HU" dirty="0" err="1" smtClean="0">
                <a:latin typeface="Lucida Console" panose="020B0609040504020204" pitchFamily="49" charset="0"/>
              </a:rPr>
              <a:t>gitconfig</a:t>
            </a:r>
            <a:r>
              <a:rPr lang="hu-HU" dirty="0" smtClean="0"/>
              <a:t>)</a:t>
            </a:r>
            <a:endParaRPr lang="hu-HU" dirty="0"/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config --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global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0" rtl="0"/>
            <a:r>
              <a:rPr lang="hu-HU" dirty="0" err="1" smtClean="0"/>
              <a:t>Repó</a:t>
            </a:r>
            <a:r>
              <a:rPr lang="hu-HU" dirty="0" smtClean="0"/>
              <a:t> szintű (</a:t>
            </a:r>
            <a:r>
              <a:rPr lang="hu-HU" dirty="0" err="1" smtClean="0"/>
              <a:t>repóban</a:t>
            </a:r>
            <a:r>
              <a:rPr lang="hu-HU" dirty="0" smtClean="0"/>
              <a:t> kiadva)</a:t>
            </a:r>
            <a:endParaRPr lang="hu-HU" dirty="0"/>
          </a:p>
          <a:p>
            <a:pPr lvl="1" rtl="0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config</a:t>
            </a:r>
          </a:p>
          <a:p>
            <a:pPr lvl="0" rtl="0"/>
            <a:r>
              <a:rPr lang="hu-HU" dirty="0" smtClean="0"/>
              <a:t>A mélyebb szint felülírja a magasabb szint beállításait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18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Beállítások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rtl="0"/>
            <a:r>
              <a:rPr lang="hu-HU" sz="2800" dirty="0" smtClean="0"/>
              <a:t>Név</a:t>
            </a:r>
          </a:p>
          <a:p>
            <a:pPr lvl="1"/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config --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global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user.name ”John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Doe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”</a:t>
            </a:r>
            <a:endParaRPr lang="hu-HU" sz="2400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sz="2800" dirty="0"/>
              <a:t>Email</a:t>
            </a:r>
          </a:p>
          <a:p>
            <a:pPr lvl="1"/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config --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global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user.email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”johndoe@example.com”</a:t>
            </a:r>
          </a:p>
          <a:p>
            <a:r>
              <a:rPr lang="hu-HU" sz="2800" dirty="0"/>
              <a:t>Szerkesztő</a:t>
            </a:r>
          </a:p>
          <a:p>
            <a:pPr lvl="1"/>
            <a:r>
              <a:rPr lang="hu-HU" sz="24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 config --</a:t>
            </a:r>
            <a:r>
              <a:rPr lang="hu-HU" sz="24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global</a:t>
            </a:r>
            <a:r>
              <a:rPr lang="hu-HU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core.editor</a:t>
            </a:r>
            <a:r>
              <a:rPr lang="hu-HU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geany</a:t>
            </a:r>
            <a:endParaRPr lang="hu-HU" sz="2400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1"/>
            <a:endParaRPr lang="hu-HU" sz="2400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Alapvető </a:t>
            </a:r>
            <a:r>
              <a:rPr lang="hu-HU" dirty="0" err="1" smtClean="0"/>
              <a:t>Git</a:t>
            </a:r>
            <a:r>
              <a:rPr lang="hu-HU" dirty="0" smtClean="0"/>
              <a:t> használat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74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init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smtClean="0"/>
              <a:t>Létrejön a </a:t>
            </a:r>
            <a:r>
              <a:rPr lang="hu-HU" dirty="0">
                <a:latin typeface="Lucida Console" panose="020B0609040504020204" pitchFamily="49" charset="0"/>
              </a:rPr>
              <a:t>.</a:t>
            </a:r>
            <a:r>
              <a:rPr lang="hu-HU" dirty="0" err="1">
                <a:latin typeface="Lucida Console" panose="020B0609040504020204" pitchFamily="49" charset="0"/>
              </a:rPr>
              <a:t>git</a:t>
            </a:r>
            <a:r>
              <a:rPr lang="hu-HU" dirty="0" smtClean="0"/>
              <a:t> könyvtár (rejtett)</a:t>
            </a:r>
          </a:p>
          <a:p>
            <a:r>
              <a:rPr lang="hu-HU" dirty="0" smtClean="0"/>
              <a:t>Az aktuális tartalom verziókövetése</a:t>
            </a:r>
          </a:p>
          <a:p>
            <a:pPr lvl="1"/>
            <a:r>
              <a:rPr lang="hu-HU" sz="2400" dirty="0" err="1" smtClean="0">
                <a:latin typeface="Lucida Console" panose="020B0609040504020204" pitchFamily="49" charset="0"/>
              </a:rPr>
              <a:t>git</a:t>
            </a:r>
            <a:r>
              <a:rPr lang="hu-HU" sz="2400" dirty="0" smtClean="0">
                <a:latin typeface="Lucida Console" panose="020B0609040504020204" pitchFamily="49" charset="0"/>
              </a:rPr>
              <a:t> </a:t>
            </a:r>
            <a:r>
              <a:rPr lang="hu-HU" sz="2400" dirty="0">
                <a:latin typeface="Lucida Console" panose="020B0609040504020204" pitchFamily="49" charset="0"/>
              </a:rPr>
              <a:t>add *.</a:t>
            </a:r>
            <a:r>
              <a:rPr lang="hu-HU" sz="2400" dirty="0" smtClean="0">
                <a:latin typeface="Lucida Console" panose="020B0609040504020204" pitchFamily="49" charset="0"/>
              </a:rPr>
              <a:t>c</a:t>
            </a:r>
          </a:p>
          <a:p>
            <a:pPr lvl="1"/>
            <a:r>
              <a:rPr lang="hu-HU" sz="2400" dirty="0" err="1">
                <a:latin typeface="Lucida Console" panose="020B0609040504020204" pitchFamily="49" charset="0"/>
              </a:rPr>
              <a:t>g</a:t>
            </a:r>
            <a:r>
              <a:rPr lang="hu-HU" sz="2400" dirty="0" err="1" smtClean="0">
                <a:latin typeface="Lucida Console" panose="020B0609040504020204" pitchFamily="49" charset="0"/>
              </a:rPr>
              <a:t>it</a:t>
            </a:r>
            <a:r>
              <a:rPr lang="hu-HU" sz="2400" dirty="0" smtClean="0">
                <a:latin typeface="Lucida Console" panose="020B0609040504020204" pitchFamily="49" charset="0"/>
              </a:rPr>
              <a:t> </a:t>
            </a:r>
            <a:r>
              <a:rPr lang="hu-HU" sz="2400" dirty="0">
                <a:latin typeface="Lucida Console" panose="020B0609040504020204" pitchFamily="49" charset="0"/>
              </a:rPr>
              <a:t>add </a:t>
            </a:r>
            <a:r>
              <a:rPr lang="hu-HU" sz="2400" dirty="0" smtClean="0">
                <a:latin typeface="Lucida Console" panose="020B0609040504020204" pitchFamily="49" charset="0"/>
              </a:rPr>
              <a:t>README</a:t>
            </a:r>
          </a:p>
          <a:p>
            <a:pPr lvl="1"/>
            <a:r>
              <a:rPr lang="hu-HU" sz="2400" dirty="0" err="1">
                <a:latin typeface="Lucida Console" panose="020B0609040504020204" pitchFamily="49" charset="0"/>
              </a:rPr>
              <a:t>g</a:t>
            </a:r>
            <a:r>
              <a:rPr lang="hu-HU" sz="2400" dirty="0" err="1" smtClean="0">
                <a:latin typeface="Lucida Console" panose="020B0609040504020204" pitchFamily="49" charset="0"/>
              </a:rPr>
              <a:t>it</a:t>
            </a:r>
            <a:r>
              <a:rPr lang="hu-HU" sz="2400" dirty="0" smtClean="0">
                <a:latin typeface="Lucida Console" panose="020B0609040504020204" pitchFamily="49" charset="0"/>
              </a:rPr>
              <a:t> </a:t>
            </a:r>
            <a:r>
              <a:rPr lang="hu-HU" sz="2400" dirty="0" err="1">
                <a:latin typeface="Lucida Console" panose="020B0609040504020204" pitchFamily="49" charset="0"/>
              </a:rPr>
              <a:t>commit</a:t>
            </a:r>
            <a:r>
              <a:rPr lang="hu-HU" sz="2400" dirty="0">
                <a:latin typeface="Lucida Console" panose="020B0609040504020204" pitchFamily="49" charset="0"/>
              </a:rPr>
              <a:t> –m ”</a:t>
            </a:r>
            <a:r>
              <a:rPr lang="hu-HU" sz="2400" dirty="0" err="1">
                <a:latin typeface="Lucida Console" panose="020B0609040504020204" pitchFamily="49" charset="0"/>
              </a:rPr>
              <a:t>initial</a:t>
            </a:r>
            <a:r>
              <a:rPr lang="hu-HU" sz="2400" dirty="0">
                <a:latin typeface="Lucida Console" panose="020B0609040504020204" pitchFamily="49" charset="0"/>
              </a:rPr>
              <a:t> </a:t>
            </a:r>
            <a:r>
              <a:rPr lang="hu-HU" sz="2400" dirty="0" err="1">
                <a:latin typeface="Lucida Console" panose="020B0609040504020204" pitchFamily="49" charset="0"/>
              </a:rPr>
              <a:t>commit</a:t>
            </a:r>
            <a:r>
              <a:rPr lang="hu-HU" sz="2400" dirty="0">
                <a:latin typeface="Lucida Console" panose="020B0609040504020204" pitchFamily="49" charset="0"/>
              </a:rPr>
              <a:t>”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Meglévő könyvtár verziókövetése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92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clone</a:t>
            </a:r>
            <a:r>
              <a:rPr lang="hu-HU" dirty="0">
                <a:latin typeface="Lucida Console" panose="020B0609040504020204" pitchFamily="49" charset="0"/>
              </a:rPr>
              <a:t> 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https://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github.com/libgit2/libgit2</a:t>
            </a:r>
          </a:p>
          <a:p>
            <a:pPr lvl="1"/>
            <a:r>
              <a:rPr lang="hu-HU" dirty="0" smtClean="0"/>
              <a:t>A libgit2 </a:t>
            </a:r>
            <a:r>
              <a:rPr lang="hu-HU" dirty="0" err="1" smtClean="0"/>
              <a:t>könvtárban</a:t>
            </a:r>
            <a:r>
              <a:rPr lang="hu-HU" dirty="0" smtClean="0"/>
              <a:t> létrejön a teljes másolat</a:t>
            </a:r>
          </a:p>
          <a:p>
            <a:r>
              <a:rPr lang="hu-HU" dirty="0" smtClean="0"/>
              <a:t>Adott könyvtárba:</a:t>
            </a:r>
          </a:p>
          <a:p>
            <a:pPr lvl="1"/>
            <a:r>
              <a:rPr lang="hu-HU" dirty="0" err="1">
                <a:latin typeface="Lucida Console" panose="020B0609040504020204" pitchFamily="49" charset="0"/>
              </a:rPr>
              <a:t>git</a:t>
            </a:r>
            <a:r>
              <a:rPr lang="hu-HU" dirty="0">
                <a:latin typeface="Lucida Console" panose="020B0609040504020204" pitchFamily="49" charset="0"/>
              </a:rPr>
              <a:t> </a:t>
            </a:r>
            <a:r>
              <a:rPr lang="hu-HU" dirty="0" err="1">
                <a:latin typeface="Lucida Console" panose="020B0609040504020204" pitchFamily="49" charset="0"/>
              </a:rPr>
              <a:t>clone</a:t>
            </a:r>
            <a:r>
              <a:rPr lang="hu-HU" dirty="0">
                <a:latin typeface="Lucida Console" panose="020B0609040504020204" pitchFamily="49" charset="0"/>
              </a:rPr>
              <a:t> https://</a:t>
            </a:r>
            <a:r>
              <a:rPr lang="hu-HU" dirty="0" smtClean="0">
                <a:latin typeface="Lucida Console" panose="020B0609040504020204" pitchFamily="49" charset="0"/>
              </a:rPr>
              <a:t>github.com/libgit2/libgit2 &lt;könyvtárnév&gt;</a:t>
            </a:r>
          </a:p>
          <a:p>
            <a:r>
              <a:rPr lang="hu-HU" dirty="0" smtClean="0"/>
              <a:t>Mindent tartalmaz, ami a szerveren van, akár vissza is állítható belőle.</a:t>
            </a:r>
          </a:p>
          <a:p>
            <a:r>
              <a:rPr lang="hu-HU" dirty="0" smtClean="0"/>
              <a:t>A szervernek nincs kitüntetett szerepe</a:t>
            </a:r>
          </a:p>
          <a:p>
            <a:endParaRPr lang="hu-HU" dirty="0"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Meglévő </a:t>
            </a:r>
            <a:r>
              <a:rPr lang="hu-HU" dirty="0" err="1" smtClean="0"/>
              <a:t>repó</a:t>
            </a:r>
            <a:r>
              <a:rPr lang="hu-HU" dirty="0" smtClean="0"/>
              <a:t> másolása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97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repóban</a:t>
            </a:r>
            <a:r>
              <a:rPr lang="hu-HU" dirty="0" smtClean="0"/>
              <a:t> a fájlok kétféle állapotban lehetnek</a:t>
            </a:r>
          </a:p>
          <a:p>
            <a:pPr lvl="1"/>
            <a:r>
              <a:rPr lang="hu-HU" dirty="0" smtClean="0">
                <a:solidFill>
                  <a:schemeClr val="accent1"/>
                </a:solidFill>
              </a:rPr>
              <a:t>Követett (</a:t>
            </a:r>
            <a:r>
              <a:rPr lang="hu-HU" dirty="0" err="1" smtClean="0">
                <a:solidFill>
                  <a:schemeClr val="accent1"/>
                </a:solidFill>
              </a:rPr>
              <a:t>tracked</a:t>
            </a:r>
            <a:r>
              <a:rPr lang="hu-HU" dirty="0" smtClean="0">
                <a:solidFill>
                  <a:schemeClr val="accent1"/>
                </a:solidFill>
              </a:rPr>
              <a:t>)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Azok a fájlok, amik az utolsó pillanatképben (</a:t>
            </a:r>
            <a:r>
              <a:rPr lang="hu-HU" dirty="0" err="1" smtClean="0"/>
              <a:t>commit</a:t>
            </a:r>
            <a:r>
              <a:rPr lang="hu-HU" dirty="0" smtClean="0"/>
              <a:t>) szerepeltek. Ezeket lehet módosítani (</a:t>
            </a:r>
            <a:r>
              <a:rPr lang="hu-HU" dirty="0" err="1" smtClean="0"/>
              <a:t>modify</a:t>
            </a:r>
            <a:r>
              <a:rPr lang="hu-HU" dirty="0" smtClean="0"/>
              <a:t>), visszaállítani (</a:t>
            </a:r>
            <a:r>
              <a:rPr lang="hu-HU" dirty="0" err="1" smtClean="0"/>
              <a:t>unmodify</a:t>
            </a:r>
            <a:r>
              <a:rPr lang="hu-HU" dirty="0" smtClean="0"/>
              <a:t>), és megjelölni mentendőként (</a:t>
            </a:r>
            <a:r>
              <a:rPr lang="hu-HU" dirty="0" err="1" smtClean="0"/>
              <a:t>stage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>
                <a:solidFill>
                  <a:schemeClr val="accent1"/>
                </a:solidFill>
              </a:rPr>
              <a:t>Minden más nem követett (</a:t>
            </a:r>
            <a:r>
              <a:rPr lang="hu-HU" dirty="0" err="1" smtClean="0">
                <a:solidFill>
                  <a:schemeClr val="accent1"/>
                </a:solidFill>
              </a:rPr>
              <a:t>untracked</a:t>
            </a:r>
            <a:r>
              <a:rPr lang="hu-HU" dirty="0" smtClean="0">
                <a:solidFill>
                  <a:schemeClr val="accent1"/>
                </a:solidFill>
              </a:rPr>
              <a:t>)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Változások mentése</a:t>
            </a:r>
            <a:endParaRPr lang="hu-HU" dirty="0"/>
          </a:p>
        </p:txBody>
      </p:sp>
      <p:pic>
        <p:nvPicPr>
          <p:cNvPr id="3074" name="Picture 2" descr="The lifecycle of the status of your file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005" y="4221088"/>
            <a:ext cx="6007795" cy="24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1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dirty="0" smtClean="0"/>
              <a:t>lapok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58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 A </a:t>
            </a:r>
            <a:r>
              <a:rPr lang="hu-HU" dirty="0" err="1" smtClean="0"/>
              <a:t>repóban</a:t>
            </a:r>
            <a:r>
              <a:rPr lang="hu-HU" dirty="0" smtClean="0"/>
              <a:t> lévő fájlok állapota</a:t>
            </a:r>
          </a:p>
          <a:p>
            <a:pPr lvl="1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status</a:t>
            </a:r>
          </a:p>
          <a:p>
            <a:r>
              <a:rPr lang="hu-HU" dirty="0" smtClean="0"/>
              <a:t>Mutatja</a:t>
            </a:r>
          </a:p>
          <a:p>
            <a:pPr lvl="1"/>
            <a:r>
              <a:rPr lang="hu-HU" dirty="0"/>
              <a:t>a</a:t>
            </a:r>
            <a:r>
              <a:rPr lang="hu-HU" dirty="0" smtClean="0">
                <a:solidFill>
                  <a:schemeClr val="accent1"/>
                </a:solidFill>
              </a:rPr>
              <a:t> változott fájlokat</a:t>
            </a:r>
            <a:endParaRPr lang="hu-HU" dirty="0"/>
          </a:p>
          <a:p>
            <a:pPr lvl="1"/>
            <a:r>
              <a:rPr lang="hu-HU" dirty="0" smtClean="0"/>
              <a:t>Az  </a:t>
            </a:r>
            <a:r>
              <a:rPr lang="hu-HU" dirty="0" smtClean="0">
                <a:solidFill>
                  <a:schemeClr val="accent1"/>
                </a:solidFill>
              </a:rPr>
              <a:t>INDEX</a:t>
            </a:r>
            <a:r>
              <a:rPr lang="hu-HU" dirty="0" smtClean="0"/>
              <a:t>-</a:t>
            </a:r>
            <a:r>
              <a:rPr lang="hu-HU" dirty="0" err="1" smtClean="0"/>
              <a:t>ben</a:t>
            </a:r>
            <a:r>
              <a:rPr lang="hu-HU" dirty="0" smtClean="0"/>
              <a:t> fájlokat</a:t>
            </a:r>
          </a:p>
          <a:p>
            <a:pPr lvl="1"/>
            <a:r>
              <a:rPr lang="hu-HU" dirty="0" smtClean="0"/>
              <a:t>A </a:t>
            </a:r>
            <a:r>
              <a:rPr lang="hu-HU" dirty="0" smtClean="0">
                <a:solidFill>
                  <a:schemeClr val="accent1"/>
                </a:solidFill>
              </a:rPr>
              <a:t>nem követett</a:t>
            </a:r>
            <a:r>
              <a:rPr lang="hu-HU" dirty="0" smtClean="0"/>
              <a:t> (</a:t>
            </a:r>
            <a:r>
              <a:rPr lang="hu-HU" dirty="0" err="1" smtClean="0"/>
              <a:t>untracked</a:t>
            </a:r>
            <a:r>
              <a:rPr lang="hu-HU" dirty="0" smtClean="0"/>
              <a:t>) fájlokat</a:t>
            </a:r>
          </a:p>
          <a:p>
            <a:pPr lvl="1"/>
            <a:r>
              <a:rPr lang="hu-HU" dirty="0" smtClean="0"/>
              <a:t>Az INDEX-</a:t>
            </a:r>
            <a:r>
              <a:rPr lang="hu-HU" dirty="0" err="1" smtClean="0"/>
              <a:t>ben</a:t>
            </a:r>
            <a:r>
              <a:rPr lang="hu-HU" dirty="0" smtClean="0"/>
              <a:t> lévő fájlokat, amiket a </a:t>
            </a:r>
            <a:r>
              <a:rPr lang="hu-HU" dirty="0" err="1" smtClean="0">
                <a:solidFill>
                  <a:schemeClr val="accent1"/>
                </a:solidFill>
              </a:rPr>
              <a:t>stage</a:t>
            </a:r>
            <a:r>
              <a:rPr lang="hu-HU" dirty="0" smtClean="0">
                <a:solidFill>
                  <a:schemeClr val="accent1"/>
                </a:solidFill>
              </a:rPr>
              <a:t> után még módosítottunk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Státusz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$</a:t>
            </a:r>
            <a:r>
              <a:rPr lang="hu-HU" dirty="0" smtClean="0"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latin typeface="Lucida Console" panose="020B0609040504020204" pitchFamily="49" charset="0"/>
              </a:rPr>
              <a:t> status</a:t>
            </a:r>
          </a:p>
          <a:p>
            <a:pPr marL="109728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On </a:t>
            </a:r>
            <a:r>
              <a:rPr lang="en-US" dirty="0">
                <a:latin typeface="Lucida Console" panose="020B0609040504020204" pitchFamily="49" charset="0"/>
              </a:rPr>
              <a:t>branch master</a:t>
            </a:r>
          </a:p>
          <a:p>
            <a:pPr marL="109728" indent="0">
              <a:buNone/>
            </a:pPr>
            <a:r>
              <a:rPr lang="en-US" dirty="0">
                <a:latin typeface="Lucida Console" panose="020B0609040504020204" pitchFamily="49" charset="0"/>
              </a:rPr>
              <a:t>Your branch is up-to-date with 'origin/master'.</a:t>
            </a:r>
          </a:p>
          <a:p>
            <a:pPr marL="109728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109728" indent="0">
              <a:buNone/>
            </a:pPr>
            <a:r>
              <a:rPr lang="en-US" dirty="0">
                <a:latin typeface="Lucida Console" panose="020B0609040504020204" pitchFamily="49" charset="0"/>
              </a:rPr>
              <a:t>Changes to be committed:</a:t>
            </a:r>
          </a:p>
          <a:p>
            <a:pPr marL="109728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109728" indent="0">
              <a:buNone/>
            </a:pP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modified:   </a:t>
            </a:r>
            <a:r>
              <a:rPr lang="en-US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main.c</a:t>
            </a:r>
            <a:endParaRPr lang="en-US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109728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109728" indent="0">
              <a:buNone/>
            </a:pPr>
            <a:r>
              <a:rPr lang="en-US" dirty="0">
                <a:latin typeface="Lucida Console" panose="020B0609040504020204" pitchFamily="49" charset="0"/>
              </a:rPr>
              <a:t>Changes not staged for commit:</a:t>
            </a:r>
          </a:p>
          <a:p>
            <a:pPr marL="109728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109728" indent="0">
              <a:buNone/>
            </a:pP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modified:   README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	modified:   </a:t>
            </a:r>
            <a:r>
              <a:rPr lang="en-US" dirty="0" err="1">
                <a:solidFill>
                  <a:schemeClr val="accent2"/>
                </a:solidFill>
                <a:latin typeface="Lucida Console" panose="020B0609040504020204" pitchFamily="49" charset="0"/>
              </a:rPr>
              <a:t>main.c</a:t>
            </a:r>
            <a:endParaRPr lang="en-US" dirty="0">
              <a:solidFill>
                <a:schemeClr val="accent2"/>
              </a:solidFill>
              <a:latin typeface="Lucida Console" panose="020B0609040504020204" pitchFamily="49" charset="0"/>
            </a:endParaRPr>
          </a:p>
          <a:p>
            <a:pPr marL="109728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109728" indent="0">
              <a:buNone/>
            </a:pPr>
            <a:r>
              <a:rPr lang="en-US" dirty="0">
                <a:latin typeface="Lucida Console" panose="020B0609040504020204" pitchFamily="49" charset="0"/>
              </a:rPr>
              <a:t>Untracked files:</a:t>
            </a:r>
          </a:p>
          <a:p>
            <a:pPr marL="109728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109728" indent="0">
              <a:buNone/>
            </a:pP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newfile.txt</a:t>
            </a:r>
          </a:p>
          <a:p>
            <a:pPr marL="109728" indent="0">
              <a:buNone/>
            </a:pPr>
            <a:endParaRPr lang="hu-HU" dirty="0">
              <a:latin typeface="Lucida Console" panose="020B0609040504020204" pitchFamily="49" charset="0"/>
            </a:endParaRPr>
          </a:p>
        </p:txBody>
      </p:sp>
      <p:sp>
        <p:nvSpPr>
          <p:cNvPr id="7" name="Téglalapbuborék 6"/>
          <p:cNvSpPr/>
          <p:nvPr/>
        </p:nvSpPr>
        <p:spPr>
          <a:xfrm>
            <a:off x="4860032" y="2348880"/>
            <a:ext cx="2736304" cy="963381"/>
          </a:xfrm>
          <a:prstGeom prst="wedgeRectCallout">
            <a:avLst>
              <a:gd name="adj1" fmla="val -81269"/>
              <a:gd name="adj2" fmla="val 34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Változott és </a:t>
            </a:r>
            <a:r>
              <a:rPr lang="hu-HU" dirty="0" err="1" smtClean="0"/>
              <a:t>stagelt</a:t>
            </a:r>
            <a:r>
              <a:rPr lang="hu-HU" dirty="0" smtClean="0"/>
              <a:t>, </a:t>
            </a:r>
            <a:r>
              <a:rPr lang="hu-HU" dirty="0" err="1" smtClean="0"/>
              <a:t>commitkor</a:t>
            </a:r>
            <a:r>
              <a:rPr lang="hu-HU" dirty="0" smtClean="0"/>
              <a:t> mentésre kerül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Státusz példa</a:t>
            </a:r>
            <a:endParaRPr lang="hu-HU" dirty="0"/>
          </a:p>
        </p:txBody>
      </p:sp>
      <p:sp>
        <p:nvSpPr>
          <p:cNvPr id="8" name="Téglalapbuborék 7"/>
          <p:cNvSpPr/>
          <p:nvPr/>
        </p:nvSpPr>
        <p:spPr>
          <a:xfrm>
            <a:off x="4858599" y="3696394"/>
            <a:ext cx="2736304" cy="963381"/>
          </a:xfrm>
          <a:prstGeom prst="wedgeRectCallout">
            <a:avLst>
              <a:gd name="adj1" fmla="val -83046"/>
              <a:gd name="adj2" fmla="val 16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Változott és NEM </a:t>
            </a:r>
            <a:r>
              <a:rPr lang="hu-HU" dirty="0" err="1" smtClean="0"/>
              <a:t>stagelt</a:t>
            </a:r>
            <a:r>
              <a:rPr lang="hu-HU" dirty="0" smtClean="0"/>
              <a:t>, </a:t>
            </a:r>
            <a:r>
              <a:rPr lang="hu-HU" dirty="0" err="1" smtClean="0"/>
              <a:t>commitkor</a:t>
            </a:r>
            <a:r>
              <a:rPr lang="hu-HU" dirty="0" smtClean="0"/>
              <a:t> nem kerül mentésre</a:t>
            </a:r>
            <a:endParaRPr lang="hu-HU" dirty="0"/>
          </a:p>
        </p:txBody>
      </p:sp>
      <p:sp>
        <p:nvSpPr>
          <p:cNvPr id="9" name="Téglalapbuborék 8"/>
          <p:cNvSpPr/>
          <p:nvPr/>
        </p:nvSpPr>
        <p:spPr>
          <a:xfrm>
            <a:off x="4858599" y="5043908"/>
            <a:ext cx="2736304" cy="963381"/>
          </a:xfrm>
          <a:prstGeom prst="wedgeRectCallout">
            <a:avLst>
              <a:gd name="adj1" fmla="val -116819"/>
              <a:gd name="adj2" fmla="val -4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Új fájl, még nincs </a:t>
            </a:r>
            <a:r>
              <a:rPr lang="hu-HU" dirty="0" err="1" smtClean="0"/>
              <a:t>verziókövetve</a:t>
            </a:r>
            <a:r>
              <a:rPr lang="hu-HU" dirty="0" smtClean="0"/>
              <a:t>, nem kerül mentésre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81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add &lt;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file|könyvtár|wildcard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hu-HU" dirty="0" smtClean="0"/>
              <a:t>Mostantól ezek a fájlok verziókövetettek lesznek</a:t>
            </a:r>
          </a:p>
          <a:p>
            <a:r>
              <a:rPr lang="hu-HU" dirty="0" smtClean="0"/>
              <a:t>Ha egy könyvtárat adunk meg, akkor a tartalma verziókövetett lesz</a:t>
            </a:r>
          </a:p>
          <a:p>
            <a:r>
              <a:rPr lang="hu-HU" dirty="0" smtClean="0"/>
              <a:t>A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add</a:t>
            </a:r>
            <a:r>
              <a:rPr lang="hu-HU" dirty="0" smtClean="0"/>
              <a:t> parancs új tartalmat ad hozzá az INDEX-</a:t>
            </a:r>
            <a:r>
              <a:rPr lang="hu-HU" dirty="0" err="1" smtClean="0"/>
              <a:t>hez</a:t>
            </a:r>
            <a:r>
              <a:rPr lang="hu-HU" dirty="0" smtClean="0"/>
              <a:t>. Ez lehet új fájl, vagy módosítás is.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fájlok követése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7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.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gitignore</a:t>
            </a:r>
            <a:r>
              <a:rPr lang="hu-HU" dirty="0" smtClean="0"/>
              <a:t> fájl a </a:t>
            </a:r>
            <a:r>
              <a:rPr lang="hu-HU" dirty="0" err="1" smtClean="0"/>
              <a:t>repó</a:t>
            </a:r>
            <a:r>
              <a:rPr lang="hu-HU" dirty="0" smtClean="0"/>
              <a:t> gyökérben, vagy bármelyik könyvtárban</a:t>
            </a:r>
          </a:p>
          <a:p>
            <a:r>
              <a:rPr lang="hu-HU" dirty="0" smtClean="0"/>
              <a:t>Az automatikusan generált fájlokat nem kell </a:t>
            </a:r>
            <a:r>
              <a:rPr lang="hu-HU" dirty="0" err="1" smtClean="0"/>
              <a:t>verziókezelni</a:t>
            </a:r>
            <a:r>
              <a:rPr lang="hu-HU" dirty="0" smtClean="0"/>
              <a:t>, ezért </a:t>
            </a:r>
            <a:r>
              <a:rPr lang="hu-HU" dirty="0" err="1" smtClean="0"/>
              <a:t>kihagyhatóak</a:t>
            </a:r>
            <a:r>
              <a:rPr lang="hu-HU" dirty="0" smtClean="0"/>
              <a:t>.</a:t>
            </a:r>
          </a:p>
          <a:p>
            <a:r>
              <a:rPr lang="hu-HU" dirty="0" smtClean="0"/>
              <a:t>Például </a:t>
            </a:r>
            <a:r>
              <a:rPr lang="hu-HU" dirty="0" err="1" smtClean="0"/>
              <a:t>object</a:t>
            </a:r>
            <a:r>
              <a:rPr lang="hu-HU" dirty="0" smtClean="0"/>
              <a:t> fájlok, </a:t>
            </a:r>
            <a:r>
              <a:rPr lang="hu-HU" dirty="0" err="1" smtClean="0"/>
              <a:t>logok</a:t>
            </a:r>
            <a:r>
              <a:rPr lang="hu-HU" dirty="0" smtClean="0"/>
              <a:t>, stb.</a:t>
            </a:r>
          </a:p>
          <a:p>
            <a:r>
              <a:rPr lang="hu-HU" dirty="0" smtClean="0">
                <a:latin typeface="Lucida Console" panose="020B0609040504020204" pitchFamily="49" charset="0"/>
              </a:rPr>
              <a:t>*.[</a:t>
            </a:r>
            <a:r>
              <a:rPr lang="hu-HU" dirty="0" err="1" smtClean="0">
                <a:latin typeface="Lucida Console" panose="020B0609040504020204" pitchFamily="49" charset="0"/>
              </a:rPr>
              <a:t>oa</a:t>
            </a:r>
            <a:r>
              <a:rPr lang="hu-HU" dirty="0" smtClean="0">
                <a:latin typeface="Lucida Console" panose="020B0609040504020204" pitchFamily="49" charset="0"/>
              </a:rPr>
              <a:t>]</a:t>
            </a:r>
            <a:r>
              <a:rPr lang="hu-HU" dirty="0" smtClean="0"/>
              <a:t> –minden </a:t>
            </a:r>
            <a:r>
              <a:rPr lang="hu-HU" dirty="0" smtClean="0">
                <a:latin typeface="Lucida Console" panose="020B0609040504020204" pitchFamily="49" charset="0"/>
              </a:rPr>
              <a:t>.o</a:t>
            </a:r>
            <a:r>
              <a:rPr lang="hu-HU" dirty="0" smtClean="0"/>
              <a:t> és </a:t>
            </a:r>
            <a:r>
              <a:rPr lang="hu-HU" dirty="0" smtClean="0">
                <a:latin typeface="Lucida Console" panose="020B0609040504020204" pitchFamily="49" charset="0"/>
              </a:rPr>
              <a:t>.a</a:t>
            </a:r>
            <a:r>
              <a:rPr lang="hu-HU" dirty="0" smtClean="0"/>
              <a:t> kiterjesztésű fájl kihagyása</a:t>
            </a:r>
          </a:p>
          <a:p>
            <a:r>
              <a:rPr lang="hu-HU" dirty="0" smtClean="0">
                <a:latin typeface="Lucida Console" panose="020B0609040504020204" pitchFamily="49" charset="0"/>
              </a:rPr>
              <a:t>*~</a:t>
            </a:r>
            <a:r>
              <a:rPr lang="hu-HU" dirty="0" smtClean="0"/>
              <a:t> - minden </a:t>
            </a:r>
            <a:r>
              <a:rPr lang="hu-HU" dirty="0" smtClean="0">
                <a:latin typeface="Lucida Console" panose="020B0609040504020204" pitchFamily="49" charset="0"/>
              </a:rPr>
              <a:t>~</a:t>
            </a:r>
            <a:r>
              <a:rPr lang="hu-HU" dirty="0" smtClean="0"/>
              <a:t>-</a:t>
            </a:r>
            <a:r>
              <a:rPr lang="hu-HU" dirty="0" err="1" smtClean="0"/>
              <a:t>mal</a:t>
            </a:r>
            <a:r>
              <a:rPr lang="hu-HU" dirty="0" smtClean="0"/>
              <a:t> végződő fájl kihagyása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Fájlok kihagyása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1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Üres és </a:t>
            </a:r>
            <a:r>
              <a:rPr lang="hu-HU" dirty="0" smtClean="0">
                <a:solidFill>
                  <a:schemeClr val="accent1"/>
                </a:solidFill>
              </a:rPr>
              <a:t>#</a:t>
            </a:r>
            <a:r>
              <a:rPr lang="hu-HU" dirty="0" smtClean="0"/>
              <a:t>-</a:t>
            </a:r>
            <a:r>
              <a:rPr lang="hu-HU" dirty="0" err="1" smtClean="0"/>
              <a:t>kal</a:t>
            </a:r>
            <a:r>
              <a:rPr lang="hu-HU" dirty="0" smtClean="0"/>
              <a:t> kezdődő sorok nem számítanak</a:t>
            </a:r>
          </a:p>
          <a:p>
            <a:r>
              <a:rPr lang="hu-HU" dirty="0" smtClean="0"/>
              <a:t>Alap </a:t>
            </a:r>
            <a:r>
              <a:rPr lang="hu-HU" dirty="0" err="1" smtClean="0"/>
              <a:t>regexek</a:t>
            </a:r>
            <a:r>
              <a:rPr lang="hu-HU" dirty="0" smtClean="0"/>
              <a:t> működnek: pl. *?[abc][A-Z]</a:t>
            </a:r>
          </a:p>
          <a:p>
            <a:r>
              <a:rPr lang="hu-HU" dirty="0" smtClean="0">
                <a:solidFill>
                  <a:schemeClr val="accent1"/>
                </a:solidFill>
              </a:rPr>
              <a:t>/</a:t>
            </a:r>
            <a:r>
              <a:rPr lang="hu-HU" dirty="0" smtClean="0"/>
              <a:t> </a:t>
            </a:r>
            <a:r>
              <a:rPr lang="hu-HU" dirty="0" smtClean="0">
                <a:solidFill>
                  <a:schemeClr val="accent1"/>
                </a:solidFill>
              </a:rPr>
              <a:t>a sor elején</a:t>
            </a:r>
            <a:r>
              <a:rPr lang="hu-HU" dirty="0" smtClean="0"/>
              <a:t>: rekurzív bejárás tiltása</a:t>
            </a:r>
          </a:p>
          <a:p>
            <a:pPr lvl="1"/>
            <a:r>
              <a:rPr lang="hu-HU" dirty="0" smtClean="0"/>
              <a:t>Pl. /TODO.txt – csak az aktuális könyvtárban lévő TODO.txt-t hagyjuk ki, a </a:t>
            </a:r>
            <a:r>
              <a:rPr lang="hu-HU" dirty="0" err="1" smtClean="0"/>
              <a:t>subdir</a:t>
            </a:r>
            <a:r>
              <a:rPr lang="hu-HU" dirty="0" smtClean="0"/>
              <a:t>/TODO.txt-t nem</a:t>
            </a:r>
          </a:p>
          <a:p>
            <a:r>
              <a:rPr lang="hu-HU" dirty="0" smtClean="0">
                <a:solidFill>
                  <a:schemeClr val="accent1"/>
                </a:solidFill>
              </a:rPr>
              <a:t>/</a:t>
            </a:r>
            <a:r>
              <a:rPr lang="hu-HU" dirty="0" smtClean="0"/>
              <a:t> </a:t>
            </a:r>
            <a:r>
              <a:rPr lang="hu-HU" dirty="0" smtClean="0">
                <a:solidFill>
                  <a:schemeClr val="accent1"/>
                </a:solidFill>
              </a:rPr>
              <a:t>a sor végén</a:t>
            </a:r>
            <a:r>
              <a:rPr lang="hu-HU" dirty="0" smtClean="0"/>
              <a:t>: az adott könyvtár teljes tartalmát kihagyjuk</a:t>
            </a:r>
          </a:p>
          <a:p>
            <a:r>
              <a:rPr lang="hu-HU" dirty="0" smtClean="0">
                <a:solidFill>
                  <a:schemeClr val="accent1"/>
                </a:solidFill>
              </a:rPr>
              <a:t>! a sor elején</a:t>
            </a:r>
            <a:r>
              <a:rPr lang="hu-HU" dirty="0" smtClean="0"/>
              <a:t>: minta inverze</a:t>
            </a:r>
          </a:p>
          <a:p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a/**/z</a:t>
            </a:r>
            <a:r>
              <a:rPr lang="hu-HU" dirty="0" smtClean="0"/>
              <a:t>: minden útvonal a és z között:</a:t>
            </a:r>
          </a:p>
          <a:p>
            <a:pPr lvl="1"/>
            <a:r>
              <a:rPr lang="hu-HU" dirty="0" smtClean="0"/>
              <a:t>Pl. </a:t>
            </a:r>
            <a:r>
              <a:rPr lang="hu-HU" dirty="0" err="1">
                <a:latin typeface="Lucida Console" panose="020B0609040504020204" pitchFamily="49" charset="0"/>
              </a:rPr>
              <a:t>doc</a:t>
            </a:r>
            <a:r>
              <a:rPr lang="hu-HU" dirty="0">
                <a:latin typeface="Lucida Console" panose="020B0609040504020204" pitchFamily="49" charset="0"/>
              </a:rPr>
              <a:t>/**/*.</a:t>
            </a:r>
            <a:r>
              <a:rPr lang="hu-HU" dirty="0" err="1" smtClean="0">
                <a:latin typeface="Lucida Console" panose="020B0609040504020204" pitchFamily="49" charset="0"/>
              </a:rPr>
              <a:t>pdf</a:t>
            </a:r>
            <a:r>
              <a:rPr lang="hu-HU" dirty="0" smtClean="0"/>
              <a:t>: minden PDF fájl mellőzése a </a:t>
            </a:r>
            <a:r>
              <a:rPr lang="hu-HU" dirty="0" err="1" smtClean="0"/>
              <a:t>doc</a:t>
            </a:r>
            <a:r>
              <a:rPr lang="hu-HU" dirty="0" smtClean="0"/>
              <a:t> könyvtárban és azon belül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.</a:t>
            </a:r>
            <a:r>
              <a:rPr lang="hu-HU" dirty="0" err="1" smtClean="0"/>
              <a:t>gitignore</a:t>
            </a:r>
            <a:r>
              <a:rPr lang="hu-HU" dirty="0" smtClean="0"/>
              <a:t> tartalma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80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diff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1"/>
            <a:r>
              <a:rPr lang="hu-HU" dirty="0" smtClean="0"/>
              <a:t>Az INDEX-et és a </a:t>
            </a:r>
            <a:r>
              <a:rPr lang="hu-HU" dirty="0" err="1" smtClean="0"/>
              <a:t>munkakönyvtárat</a:t>
            </a:r>
            <a:r>
              <a:rPr lang="hu-HU" dirty="0" smtClean="0"/>
              <a:t> hasonlítja össze. Amit változtattunk, de még nem </a:t>
            </a:r>
            <a:r>
              <a:rPr lang="hu-HU" dirty="0" err="1" smtClean="0"/>
              <a:t>stage-eltünk</a:t>
            </a:r>
            <a:r>
              <a:rPr lang="hu-HU" dirty="0" smtClean="0"/>
              <a:t>.</a:t>
            </a:r>
          </a:p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diff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--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staged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1"/>
            <a:r>
              <a:rPr lang="hu-HU" dirty="0" smtClean="0"/>
              <a:t>Az INDEX és a legutóbbi </a:t>
            </a:r>
            <a:r>
              <a:rPr lang="hu-HU" dirty="0" err="1" smtClean="0"/>
              <a:t>commit</a:t>
            </a:r>
            <a:r>
              <a:rPr lang="hu-HU" dirty="0" smtClean="0"/>
              <a:t> különbsége</a:t>
            </a:r>
          </a:p>
          <a:p>
            <a:r>
              <a:rPr lang="hu-HU" dirty="0" smtClean="0"/>
              <a:t>Ha minden változást </a:t>
            </a:r>
            <a:r>
              <a:rPr lang="hu-HU" dirty="0" err="1" smtClean="0"/>
              <a:t>stage-eltünk</a:t>
            </a:r>
            <a:r>
              <a:rPr lang="hu-HU" dirty="0" smtClean="0"/>
              <a:t>, akkor a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diff</a:t>
            </a:r>
            <a:r>
              <a:rPr lang="hu-HU" dirty="0" smtClean="0"/>
              <a:t> nem mutat semmit</a:t>
            </a:r>
          </a:p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  <a:sym typeface="Wingdings" panose="05000000000000000000" pitchFamily="2" charset="2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  <a:sym typeface="Wingdings" panose="05000000000000000000" pitchFamily="2" charset="2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  <a:sym typeface="Wingdings" panose="05000000000000000000" pitchFamily="2" charset="2"/>
              </a:rPr>
              <a:t>diff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  <a:sym typeface="Wingdings" panose="05000000000000000000" pitchFamily="2" charset="2"/>
              </a:rPr>
              <a:t> --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  <a:sym typeface="Wingdings" panose="05000000000000000000" pitchFamily="2" charset="2"/>
              </a:rPr>
              <a:t>staged</a:t>
            </a:r>
            <a:r>
              <a:rPr lang="hu-HU" dirty="0" smtClean="0">
                <a:sym typeface="Wingdings" panose="05000000000000000000" pitchFamily="2" charset="2"/>
              </a:rPr>
              <a:t>, hogy lássuk milyen változások kerültek az INDEX-be</a:t>
            </a:r>
          </a:p>
          <a:p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  <a:sym typeface="Wingdings" panose="05000000000000000000" pitchFamily="2" charset="2"/>
              </a:rPr>
              <a:t>--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  <a:sym typeface="Wingdings" panose="05000000000000000000" pitchFamily="2" charset="2"/>
              </a:rPr>
              <a:t>cached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  <a:sym typeface="Wingdings" panose="05000000000000000000" pitchFamily="2" charset="2"/>
              </a:rPr>
              <a:t> == --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  <a:sym typeface="Wingdings" panose="05000000000000000000" pitchFamily="2" charset="2"/>
              </a:rPr>
              <a:t>staged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  <a:sym typeface="Wingdings" panose="05000000000000000000" pitchFamily="2" charset="2"/>
            </a:endParaRPr>
          </a:p>
          <a:p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Változások összehasonlítása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01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difftool</a:t>
            </a:r>
            <a:r>
              <a:rPr lang="hu-HU" dirty="0" smtClean="0"/>
              <a:t> a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diff</a:t>
            </a:r>
            <a:r>
              <a:rPr lang="hu-HU" dirty="0" smtClean="0"/>
              <a:t> helyett</a:t>
            </a:r>
          </a:p>
          <a:p>
            <a:pPr lvl="1"/>
            <a:r>
              <a:rPr lang="hu-HU" dirty="0" smtClean="0"/>
              <a:t>Külső alkalmazásban nyitja meg a változásokat</a:t>
            </a:r>
          </a:p>
          <a:p>
            <a:pPr lvl="1"/>
            <a:r>
              <a:rPr lang="hu-HU" dirty="0" smtClean="0"/>
              <a:t>Pl. kdiff3, </a:t>
            </a:r>
            <a:r>
              <a:rPr lang="hu-HU" dirty="0" err="1" smtClean="0"/>
              <a:t>diffuse</a:t>
            </a:r>
            <a:r>
              <a:rPr lang="hu-HU" dirty="0" smtClean="0"/>
              <a:t>, </a:t>
            </a:r>
            <a:r>
              <a:rPr lang="hu-HU" dirty="0" err="1" smtClean="0"/>
              <a:t>meld</a:t>
            </a:r>
            <a:r>
              <a:rPr lang="hu-HU" dirty="0" smtClean="0"/>
              <a:t>, </a:t>
            </a:r>
            <a:r>
              <a:rPr lang="hu-HU" dirty="0" err="1" smtClean="0"/>
              <a:t>vimdiff</a:t>
            </a:r>
            <a:r>
              <a:rPr lang="hu-HU" dirty="0" smtClean="0"/>
              <a:t>, stb.</a:t>
            </a:r>
          </a:p>
          <a:p>
            <a:r>
              <a:rPr lang="hu-HU" dirty="0" smtClean="0"/>
              <a:t>Beállítás</a:t>
            </a:r>
          </a:p>
          <a:p>
            <a:pPr lvl="1"/>
            <a:r>
              <a:rPr lang="hu-HU" dirty="0" err="1" smtClean="0"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latin typeface="Lucida Console" panose="020B0609040504020204" pitchFamily="49" charset="0"/>
              </a:rPr>
              <a:t> config --</a:t>
            </a:r>
            <a:r>
              <a:rPr lang="hu-HU" dirty="0" err="1" smtClean="0">
                <a:latin typeface="Lucida Console" panose="020B0609040504020204" pitchFamily="49" charset="0"/>
              </a:rPr>
              <a:t>global</a:t>
            </a:r>
            <a:r>
              <a:rPr lang="hu-HU" dirty="0" smtClean="0"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latin typeface="Lucida Console" panose="020B0609040504020204" pitchFamily="49" charset="0"/>
              </a:rPr>
              <a:t>diff.tool</a:t>
            </a:r>
            <a:r>
              <a:rPr lang="hu-HU" dirty="0"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latin typeface="Lucida Console" panose="020B0609040504020204" pitchFamily="49" charset="0"/>
              </a:rPr>
              <a:t>meld</a:t>
            </a:r>
            <a:endParaRPr lang="hu-HU" dirty="0" smtClean="0">
              <a:latin typeface="Lucida Console" panose="020B0609040504020204" pitchFamily="49" charset="0"/>
            </a:endParaRPr>
          </a:p>
          <a:p>
            <a:r>
              <a:rPr lang="hu-HU" dirty="0" smtClean="0"/>
              <a:t>Lehetséges eszközök listája</a:t>
            </a:r>
          </a:p>
          <a:p>
            <a:pPr lvl="1"/>
            <a:r>
              <a:rPr lang="hu-HU" dirty="0" err="1">
                <a:latin typeface="Lucida Console" panose="020B0609040504020204" pitchFamily="49" charset="0"/>
              </a:rPr>
              <a:t>git</a:t>
            </a:r>
            <a:r>
              <a:rPr lang="hu-HU" dirty="0"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latin typeface="Lucida Console" panose="020B0609040504020204" pitchFamily="49" charset="0"/>
              </a:rPr>
              <a:t>difftool</a:t>
            </a:r>
            <a:r>
              <a:rPr lang="hu-HU" dirty="0" smtClean="0">
                <a:latin typeface="Lucida Console" panose="020B0609040504020204" pitchFamily="49" charset="0"/>
              </a:rPr>
              <a:t> --</a:t>
            </a:r>
            <a:r>
              <a:rPr lang="hu-HU" dirty="0" err="1" smtClean="0">
                <a:latin typeface="Lucida Console" panose="020B0609040504020204" pitchFamily="49" charset="0"/>
              </a:rPr>
              <a:t>tool-help</a:t>
            </a:r>
            <a:endParaRPr lang="hu-HU" dirty="0"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Külső </a:t>
            </a:r>
            <a:r>
              <a:rPr lang="hu-HU" dirty="0" err="1" smtClean="0"/>
              <a:t>diff</a:t>
            </a:r>
            <a:r>
              <a:rPr lang="hu-HU" dirty="0" smtClean="0"/>
              <a:t> alkalmazás használata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48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commit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1"/>
            <a:r>
              <a:rPr lang="hu-HU" dirty="0" smtClean="0"/>
              <a:t>Megnyílik a beállított szerkesztő</a:t>
            </a:r>
          </a:p>
          <a:p>
            <a:r>
              <a:rPr lang="hu-HU" dirty="0" err="1" smtClean="0"/>
              <a:t>Commit</a:t>
            </a:r>
            <a:r>
              <a:rPr lang="hu-HU" dirty="0" smtClean="0"/>
              <a:t> üzenet a parancssorban</a:t>
            </a:r>
          </a:p>
          <a:p>
            <a:pPr lvl="1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commit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–m ”Bug #123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solved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”</a:t>
            </a:r>
          </a:p>
          <a:p>
            <a:r>
              <a:rPr lang="hu-HU" dirty="0" smtClean="0"/>
              <a:t>Mindig csak az kerül mentésre, ami az INDEX-</a:t>
            </a:r>
            <a:r>
              <a:rPr lang="hu-HU" dirty="0" err="1" smtClean="0"/>
              <a:t>ben</a:t>
            </a:r>
            <a:r>
              <a:rPr lang="hu-HU" dirty="0" smtClean="0"/>
              <a:t> volt!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Változások mentése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96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accent1"/>
                </a:solidFill>
              </a:rPr>
              <a:t>g</a:t>
            </a:r>
            <a:r>
              <a:rPr lang="hu-HU" dirty="0" err="1" smtClean="0">
                <a:solidFill>
                  <a:schemeClr val="accent1"/>
                </a:solidFill>
              </a:rPr>
              <a:t>it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commit</a:t>
            </a:r>
            <a:r>
              <a:rPr lang="hu-HU" dirty="0" smtClean="0">
                <a:solidFill>
                  <a:schemeClr val="accent1"/>
                </a:solidFill>
              </a:rPr>
              <a:t> –a</a:t>
            </a:r>
          </a:p>
          <a:p>
            <a:pPr lvl="1"/>
            <a:r>
              <a:rPr lang="hu-HU" dirty="0" smtClean="0"/>
              <a:t>A már verziókövetett fájlok változásait automatikusan </a:t>
            </a:r>
            <a:r>
              <a:rPr lang="hu-HU" dirty="0" err="1" smtClean="0"/>
              <a:t>stage-eli</a:t>
            </a:r>
            <a:r>
              <a:rPr lang="hu-HU" dirty="0" smtClean="0"/>
              <a:t>, nem kell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add</a:t>
            </a:r>
            <a:r>
              <a:rPr lang="hu-HU" dirty="0" smtClean="0"/>
              <a:t>-dal hozzáadni.</a:t>
            </a:r>
          </a:p>
          <a:p>
            <a:pPr lvl="1"/>
            <a:r>
              <a:rPr lang="hu-HU" dirty="0" smtClean="0"/>
              <a:t>A nem követett fájlokat ez sem adja hozzá a </a:t>
            </a:r>
            <a:r>
              <a:rPr lang="hu-HU" dirty="0" err="1" smtClean="0"/>
              <a:t>commithoz</a:t>
            </a:r>
            <a:r>
              <a:rPr lang="hu-HU" dirty="0" smtClean="0"/>
              <a:t>, ott kell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add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INDEX kihagyása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67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rm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&lt;fájl&gt;</a:t>
            </a:r>
          </a:p>
          <a:p>
            <a:r>
              <a:rPr lang="hu-HU" dirty="0" smtClean="0"/>
              <a:t>Az INDEX-</a:t>
            </a:r>
            <a:r>
              <a:rPr lang="hu-HU" dirty="0" err="1" smtClean="0"/>
              <a:t>ből</a:t>
            </a:r>
            <a:r>
              <a:rPr lang="hu-HU" dirty="0" smtClean="0"/>
              <a:t> eltávolítja a fájlt és le is </a:t>
            </a:r>
            <a:r>
              <a:rPr lang="hu-HU" dirty="0" err="1" smtClean="0"/>
              <a:t>törli</a:t>
            </a:r>
            <a:r>
              <a:rPr lang="hu-HU" dirty="0" smtClean="0"/>
              <a:t> a munkakönyvtárból.</a:t>
            </a:r>
          </a:p>
          <a:p>
            <a:r>
              <a:rPr lang="hu-HU" dirty="0" smtClean="0"/>
              <a:t>Ezután a fájl már nem lesz verziókövetett</a:t>
            </a:r>
          </a:p>
          <a:p>
            <a:r>
              <a:rPr lang="hu-HU" dirty="0" smtClean="0"/>
              <a:t>Ha csak az INDEX-</a:t>
            </a:r>
            <a:r>
              <a:rPr lang="hu-HU" dirty="0" err="1" smtClean="0"/>
              <a:t>ből</a:t>
            </a:r>
            <a:r>
              <a:rPr lang="hu-HU" dirty="0" smtClean="0"/>
              <a:t> akarjuk kivenni, de a munkakönyvtárból nem akarjuk törölni</a:t>
            </a:r>
          </a:p>
          <a:p>
            <a:pPr lvl="1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rm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--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cached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&lt;fájl&gt;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Fájlok törlése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80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Repo</a:t>
            </a:r>
            <a:r>
              <a:rPr lang="hu-HU" dirty="0" smtClean="0"/>
              <a:t>(</a:t>
            </a:r>
            <a:r>
              <a:rPr lang="hu-HU" dirty="0" err="1" smtClean="0"/>
              <a:t>sitory</a:t>
            </a:r>
            <a:r>
              <a:rPr lang="hu-HU" dirty="0" smtClean="0"/>
              <a:t>): verziókövetett tároló</a:t>
            </a:r>
          </a:p>
          <a:p>
            <a:r>
              <a:rPr lang="hu-HU" dirty="0" err="1" smtClean="0"/>
              <a:t>Commit</a:t>
            </a:r>
            <a:r>
              <a:rPr lang="hu-HU" dirty="0" smtClean="0"/>
              <a:t>: egy új verzió rögzítése a </a:t>
            </a:r>
            <a:r>
              <a:rPr lang="hu-HU" dirty="0" err="1" smtClean="0"/>
              <a:t>repóban</a:t>
            </a:r>
            <a:endParaRPr lang="hu-HU" dirty="0" smtClean="0"/>
          </a:p>
          <a:p>
            <a:r>
              <a:rPr lang="hu-HU" dirty="0" err="1" smtClean="0"/>
              <a:t>Branch</a:t>
            </a:r>
            <a:r>
              <a:rPr lang="hu-HU" dirty="0" smtClean="0"/>
              <a:t>: egy ág a verziókövetési fában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Fogalmak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48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log</a:t>
            </a: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log 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-2 --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pretty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=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oneline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1"/>
            <a:r>
              <a:rPr lang="hu-HU" dirty="0" smtClean="0">
                <a:latin typeface="Lucida Console" panose="020B0609040504020204" pitchFamily="49" charset="0"/>
              </a:rPr>
              <a:t>-2</a:t>
            </a:r>
            <a:r>
              <a:rPr lang="hu-HU" dirty="0" smtClean="0"/>
              <a:t> : csak az utolsó két bejegyzést mutassa</a:t>
            </a:r>
          </a:p>
          <a:p>
            <a:pPr lvl="1"/>
            <a:r>
              <a:rPr lang="hu-HU" dirty="0" smtClean="0">
                <a:latin typeface="Lucida Console" panose="020B0609040504020204" pitchFamily="49" charset="0"/>
              </a:rPr>
              <a:t>--</a:t>
            </a:r>
            <a:r>
              <a:rPr lang="hu-HU" dirty="0" err="1" smtClean="0">
                <a:latin typeface="Lucida Console" panose="020B0609040504020204" pitchFamily="49" charset="0"/>
              </a:rPr>
              <a:t>pretty</a:t>
            </a:r>
            <a:r>
              <a:rPr lang="hu-HU" dirty="0" smtClean="0">
                <a:latin typeface="Lucida Console" panose="020B0609040504020204" pitchFamily="49" charset="0"/>
              </a:rPr>
              <a:t>=</a:t>
            </a:r>
            <a:r>
              <a:rPr lang="hu-HU" dirty="0" err="1" smtClean="0">
                <a:latin typeface="Lucida Console" panose="020B0609040504020204" pitchFamily="49" charset="0"/>
              </a:rPr>
              <a:t>oneline</a:t>
            </a:r>
            <a:r>
              <a:rPr lang="hu-HU" dirty="0" smtClean="0"/>
              <a:t>: formázási opció, egysoros tömör kimenet</a:t>
            </a:r>
          </a:p>
          <a:p>
            <a:r>
              <a:rPr lang="hu-HU" dirty="0" smtClean="0"/>
              <a:t>Fa megjelenítés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 log --pretty=format:"%h %s" --graph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Commit</a:t>
            </a:r>
            <a:r>
              <a:rPr lang="hu-HU" dirty="0" smtClean="0"/>
              <a:t> történet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18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Utolsó </a:t>
            </a:r>
            <a:r>
              <a:rPr lang="hu-HU" dirty="0" err="1" smtClean="0"/>
              <a:t>commit</a:t>
            </a:r>
            <a:r>
              <a:rPr lang="hu-HU" dirty="0" smtClean="0"/>
              <a:t> üzenet megváltoztatása</a:t>
            </a:r>
          </a:p>
          <a:p>
            <a:r>
              <a:rPr lang="hu-HU" dirty="0" smtClean="0"/>
              <a:t>Kimaradt egy fájl a </a:t>
            </a:r>
            <a:r>
              <a:rPr lang="hu-HU" dirty="0" err="1" smtClean="0"/>
              <a:t>commitból</a:t>
            </a:r>
            <a:endParaRPr lang="hu-HU" dirty="0" smtClean="0"/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commit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--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amend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Túl korai </a:t>
            </a:r>
            <a:r>
              <a:rPr lang="hu-HU" dirty="0" err="1" smtClean="0"/>
              <a:t>commit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49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„Ezt a fájlt mégsem akarom, hogy bekerüljön a következő </a:t>
            </a:r>
            <a:r>
              <a:rPr lang="hu-HU" dirty="0" err="1" smtClean="0"/>
              <a:t>commit-ba</a:t>
            </a:r>
            <a:r>
              <a:rPr lang="hu-HU" dirty="0" smtClean="0"/>
              <a:t>”</a:t>
            </a:r>
          </a:p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reset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HEAD &lt;fájl&gt;</a:t>
            </a:r>
          </a:p>
          <a:p>
            <a:pPr lvl="1"/>
            <a:r>
              <a:rPr lang="hu-HU" dirty="0" smtClean="0"/>
              <a:t>Kiveszi az INDEX-</a:t>
            </a:r>
            <a:r>
              <a:rPr lang="hu-HU" dirty="0" err="1" smtClean="0"/>
              <a:t>ből</a:t>
            </a:r>
            <a:r>
              <a:rPr lang="hu-HU" dirty="0" smtClean="0"/>
              <a:t> és visszaállítja</a:t>
            </a:r>
          </a:p>
          <a:p>
            <a:pPr lvl="1"/>
            <a:r>
              <a:rPr lang="hu-HU" dirty="0" smtClean="0"/>
              <a:t>A következő </a:t>
            </a:r>
            <a:r>
              <a:rPr lang="hu-HU" dirty="0" err="1" smtClean="0"/>
              <a:t>commitba</a:t>
            </a:r>
            <a:r>
              <a:rPr lang="hu-HU" dirty="0" smtClean="0"/>
              <a:t> nem fog bekerülni</a:t>
            </a:r>
          </a:p>
          <a:p>
            <a:r>
              <a:rPr lang="hu-HU" dirty="0" smtClean="0"/>
              <a:t>!=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rm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&lt;fájl&gt;</a:t>
            </a:r>
          </a:p>
          <a:p>
            <a:pPr lvl="1"/>
            <a:r>
              <a:rPr lang="hu-HU" dirty="0" smtClean="0"/>
              <a:t>a fájl nem lesz többé verziókövetett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Eltávolítás az INDEX-</a:t>
            </a:r>
            <a:r>
              <a:rPr lang="hu-HU" dirty="0" err="1" smtClean="0"/>
              <a:t>ből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92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-- &lt;fájl&gt;</a:t>
            </a:r>
          </a:p>
          <a:p>
            <a:r>
              <a:rPr lang="hu-HU" dirty="0" smtClean="0"/>
              <a:t>Visszaállítja az adott fájlt a legutóbbi </a:t>
            </a:r>
            <a:r>
              <a:rPr lang="hu-HU" dirty="0" err="1" smtClean="0"/>
              <a:t>commit</a:t>
            </a:r>
            <a:r>
              <a:rPr lang="hu-HU" dirty="0" smtClean="0"/>
              <a:t> szerinti állapotra</a:t>
            </a:r>
            <a:r>
              <a:rPr lang="hu-HU" dirty="0"/>
              <a:t> </a:t>
            </a:r>
            <a:r>
              <a:rPr lang="hu-HU" dirty="0" smtClean="0"/>
              <a:t>a munkakönyvtárban</a:t>
            </a:r>
          </a:p>
          <a:p>
            <a:r>
              <a:rPr lang="hu-HU" dirty="0" smtClean="0">
                <a:solidFill>
                  <a:schemeClr val="accent3"/>
                </a:solidFill>
              </a:rPr>
              <a:t>Vigyázat! Amit a </a:t>
            </a:r>
            <a:r>
              <a:rPr lang="hu-HU" dirty="0" err="1" smtClean="0">
                <a:solidFill>
                  <a:schemeClr val="accent3"/>
                </a:solidFill>
              </a:rPr>
              <a:t>commit</a:t>
            </a:r>
            <a:r>
              <a:rPr lang="hu-HU" dirty="0" smtClean="0">
                <a:solidFill>
                  <a:schemeClr val="accent3"/>
                </a:solidFill>
              </a:rPr>
              <a:t> óta módosítottunk a fájlon az elvész!</a:t>
            </a:r>
          </a:p>
          <a:p>
            <a:r>
              <a:rPr lang="hu-HU" dirty="0" smtClean="0"/>
              <a:t>(</a:t>
            </a:r>
            <a:r>
              <a:rPr lang="hu-HU" dirty="0" err="1" smtClean="0"/>
              <a:t>stash</a:t>
            </a:r>
            <a:r>
              <a:rPr lang="hu-HU" dirty="0" smtClean="0"/>
              <a:t> és </a:t>
            </a:r>
            <a:r>
              <a:rPr lang="hu-HU" dirty="0" err="1" smtClean="0"/>
              <a:t>branch</a:t>
            </a:r>
            <a:r>
              <a:rPr lang="hu-HU" dirty="0" smtClean="0"/>
              <a:t> később)</a:t>
            </a:r>
          </a:p>
          <a:p>
            <a:r>
              <a:rPr lang="hu-HU" dirty="0" smtClean="0"/>
              <a:t>Minden helyi változtatás eldobása</a:t>
            </a:r>
          </a:p>
          <a:p>
            <a:pPr lvl="1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-f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Változások visszaállítása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31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remote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1"/>
            <a:r>
              <a:rPr lang="hu-HU" dirty="0" err="1" smtClean="0"/>
              <a:t>Kilistázza</a:t>
            </a:r>
            <a:r>
              <a:rPr lang="hu-HU" dirty="0" smtClean="0"/>
              <a:t> a távoli </a:t>
            </a:r>
            <a:r>
              <a:rPr lang="hu-HU" dirty="0" err="1" smtClean="0"/>
              <a:t>repókat</a:t>
            </a:r>
            <a:endParaRPr lang="hu-HU" dirty="0"/>
          </a:p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remote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–v</a:t>
            </a:r>
          </a:p>
          <a:p>
            <a:pPr lvl="1"/>
            <a:r>
              <a:rPr lang="hu-HU" dirty="0" smtClean="0"/>
              <a:t>Mutatja az URL-t is</a:t>
            </a:r>
          </a:p>
          <a:p>
            <a:r>
              <a:rPr lang="hu-HU" dirty="0" err="1" smtClean="0">
                <a:solidFill>
                  <a:schemeClr val="accent1"/>
                </a:solidFill>
              </a:rPr>
              <a:t>origin</a:t>
            </a:r>
            <a:r>
              <a:rPr lang="hu-HU" dirty="0" smtClean="0"/>
              <a:t>: klónozáskor a távoli </a:t>
            </a:r>
            <a:r>
              <a:rPr lang="hu-HU" dirty="0" err="1" smtClean="0"/>
              <a:t>repó</a:t>
            </a:r>
            <a:r>
              <a:rPr lang="hu-HU" dirty="0" smtClean="0"/>
              <a:t> alapértelmezett neve</a:t>
            </a: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remote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add &lt;név&gt; &lt;URL&gt;</a:t>
            </a:r>
          </a:p>
          <a:p>
            <a:pPr lvl="1"/>
            <a:r>
              <a:rPr lang="hu-HU" dirty="0" smtClean="0"/>
              <a:t>Új távoli </a:t>
            </a:r>
            <a:r>
              <a:rPr lang="hu-HU" dirty="0" err="1" smtClean="0"/>
              <a:t>repó</a:t>
            </a:r>
            <a:r>
              <a:rPr lang="hu-HU" dirty="0" smtClean="0"/>
              <a:t> hozzáadása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Távoli </a:t>
            </a:r>
            <a:r>
              <a:rPr lang="hu-HU" dirty="0" err="1" smtClean="0"/>
              <a:t>repók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28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fetch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[távoli név]</a:t>
            </a:r>
          </a:p>
          <a:p>
            <a:pPr lvl="1"/>
            <a:r>
              <a:rPr lang="hu-HU" dirty="0"/>
              <a:t>Nem változtat semmin a </a:t>
            </a:r>
            <a:r>
              <a:rPr lang="hu-HU" dirty="0" smtClean="0"/>
              <a:t>munkakönyvtárban</a:t>
            </a:r>
            <a:endParaRPr lang="hu-HU" dirty="0"/>
          </a:p>
          <a:p>
            <a:pPr lvl="1"/>
            <a:r>
              <a:rPr lang="hu-HU" dirty="0" smtClean="0"/>
              <a:t>Nincs automatikus összeolvasztás (</a:t>
            </a:r>
            <a:r>
              <a:rPr lang="hu-HU" dirty="0" err="1" smtClean="0"/>
              <a:t>merge</a:t>
            </a:r>
            <a:r>
              <a:rPr lang="hu-HU" dirty="0" smtClean="0"/>
              <a:t>), kézzel kell csinálni, ha jónak látjuk</a:t>
            </a:r>
            <a:endParaRPr lang="hu-HU" dirty="0"/>
          </a:p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pull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[távoli név]</a:t>
            </a:r>
          </a:p>
          <a:p>
            <a:pPr lvl="1"/>
            <a:r>
              <a:rPr lang="hu-HU" dirty="0" smtClean="0"/>
              <a:t>Mint a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fetch</a:t>
            </a:r>
            <a:r>
              <a:rPr lang="hu-HU" dirty="0" smtClean="0"/>
              <a:t>, de automatikusan össze is olvaszt</a:t>
            </a:r>
          </a:p>
          <a:p>
            <a:pPr lvl="1"/>
            <a:r>
              <a:rPr lang="hu-HU" dirty="0" smtClean="0"/>
              <a:t>Ha ütközés van, azt előbb fel kell oldani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Fetch</a:t>
            </a:r>
            <a:r>
              <a:rPr lang="hu-HU" dirty="0" smtClean="0"/>
              <a:t> és </a:t>
            </a:r>
            <a:r>
              <a:rPr lang="hu-HU" dirty="0" err="1" smtClean="0"/>
              <a:t>pull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90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push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[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remote-name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] [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branch-name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]</a:t>
            </a:r>
          </a:p>
          <a:p>
            <a:r>
              <a:rPr lang="hu-HU" dirty="0" smtClean="0"/>
              <a:t>Pl.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push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origin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master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smtClean="0"/>
              <a:t>Ha valaki időközben </a:t>
            </a:r>
            <a:r>
              <a:rPr lang="hu-HU" dirty="0" err="1" smtClean="0"/>
              <a:t>push</a:t>
            </a:r>
            <a:r>
              <a:rPr lang="hu-HU" dirty="0" smtClean="0"/>
              <a:t>-olt a szerverre, akkor előbb „le kell húzni” az ő változtatásait, mielőtt </a:t>
            </a:r>
            <a:r>
              <a:rPr lang="hu-HU" dirty="0" err="1" smtClean="0"/>
              <a:t>push-olni</a:t>
            </a:r>
            <a:r>
              <a:rPr lang="hu-HU" dirty="0" smtClean="0"/>
              <a:t> tudnánk.</a:t>
            </a:r>
          </a:p>
          <a:p>
            <a:r>
              <a:rPr lang="hu-HU" dirty="0" smtClean="0"/>
              <a:t>Itt ütközések lehetnek, ezeket nekünk kell feloldani (mindig annak, aki </a:t>
            </a:r>
            <a:r>
              <a:rPr lang="hu-HU" dirty="0" err="1" smtClean="0"/>
              <a:t>pusholni</a:t>
            </a:r>
            <a:r>
              <a:rPr lang="hu-HU" dirty="0" smtClean="0"/>
              <a:t> akar)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Feltöltés a szerverre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42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remote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show [távoli név]</a:t>
            </a:r>
          </a:p>
          <a:p>
            <a:r>
              <a:rPr lang="hu-HU" dirty="0" smtClean="0"/>
              <a:t>Pl.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remote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show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origin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1"/>
            <a:r>
              <a:rPr lang="hu-HU" dirty="0" err="1" smtClean="0"/>
              <a:t>Fetch</a:t>
            </a:r>
            <a:r>
              <a:rPr lang="hu-HU" dirty="0" smtClean="0"/>
              <a:t> és </a:t>
            </a:r>
            <a:r>
              <a:rPr lang="hu-HU" dirty="0" err="1" smtClean="0"/>
              <a:t>Push</a:t>
            </a:r>
            <a:r>
              <a:rPr lang="hu-HU" dirty="0" smtClean="0"/>
              <a:t> URL-</a:t>
            </a:r>
            <a:r>
              <a:rPr lang="hu-HU" dirty="0" err="1" smtClean="0"/>
              <a:t>ek</a:t>
            </a:r>
            <a:endParaRPr lang="hu-HU" dirty="0" smtClean="0"/>
          </a:p>
          <a:p>
            <a:pPr lvl="1"/>
            <a:r>
              <a:rPr lang="hu-HU" dirty="0" smtClean="0"/>
              <a:t>Melyik távoli </a:t>
            </a:r>
            <a:r>
              <a:rPr lang="hu-HU" dirty="0" err="1" smtClean="0"/>
              <a:t>branchek</a:t>
            </a:r>
            <a:r>
              <a:rPr lang="hu-HU" dirty="0" smtClean="0"/>
              <a:t> vannak követve</a:t>
            </a:r>
          </a:p>
          <a:p>
            <a:pPr lvl="1"/>
            <a:r>
              <a:rPr lang="hu-HU" dirty="0" err="1" smtClean="0"/>
              <a:t>push</a:t>
            </a:r>
            <a:r>
              <a:rPr lang="hu-HU" dirty="0" smtClean="0"/>
              <a:t>/</a:t>
            </a:r>
            <a:r>
              <a:rPr lang="hu-HU" dirty="0" err="1" smtClean="0"/>
              <a:t>pull</a:t>
            </a:r>
            <a:r>
              <a:rPr lang="hu-HU" dirty="0" smtClean="0"/>
              <a:t> parancsokhoz milyen távoli </a:t>
            </a:r>
            <a:r>
              <a:rPr lang="hu-HU" dirty="0" err="1" smtClean="0"/>
              <a:t>branch</a:t>
            </a:r>
            <a:r>
              <a:rPr lang="hu-HU" dirty="0" smtClean="0"/>
              <a:t> van beállítva automatikusan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Információk a távoli </a:t>
            </a:r>
            <a:r>
              <a:rPr lang="hu-HU" dirty="0" err="1" smtClean="0"/>
              <a:t>repóról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30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Fel lehet címkézni jelentős állomásokat a </a:t>
            </a:r>
            <a:r>
              <a:rPr lang="hu-HU" dirty="0" err="1" smtClean="0"/>
              <a:t>Git</a:t>
            </a:r>
            <a:r>
              <a:rPr lang="hu-HU" dirty="0" smtClean="0"/>
              <a:t> történetben</a:t>
            </a:r>
          </a:p>
          <a:p>
            <a:r>
              <a:rPr lang="hu-HU" dirty="0" smtClean="0"/>
              <a:t>Pl. </a:t>
            </a:r>
            <a:r>
              <a:rPr lang="hu-HU" dirty="0" smtClean="0">
                <a:solidFill>
                  <a:schemeClr val="accent1"/>
                </a:solidFill>
              </a:rPr>
              <a:t>v1.0</a:t>
            </a:r>
            <a:r>
              <a:rPr lang="hu-HU" dirty="0" smtClean="0"/>
              <a:t> verzió</a:t>
            </a:r>
          </a:p>
          <a:p>
            <a:r>
              <a:rPr lang="hu-HU" dirty="0"/>
              <a:t>A címkék nem </a:t>
            </a:r>
            <a:r>
              <a:rPr lang="hu-HU" dirty="0" err="1"/>
              <a:t>mozgathatóak</a:t>
            </a:r>
            <a:r>
              <a:rPr lang="hu-HU" dirty="0"/>
              <a:t>!</a:t>
            </a:r>
          </a:p>
          <a:p>
            <a:r>
              <a:rPr lang="hu-HU" dirty="0" smtClean="0"/>
              <a:t>Címkék </a:t>
            </a:r>
            <a:r>
              <a:rPr lang="hu-HU" dirty="0" err="1" smtClean="0"/>
              <a:t>listázása</a:t>
            </a:r>
            <a:endParaRPr lang="hu-HU" dirty="0" smtClean="0"/>
          </a:p>
          <a:p>
            <a:pPr lvl="1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tag</a:t>
            </a:r>
          </a:p>
          <a:p>
            <a:r>
              <a:rPr lang="hu-HU" dirty="0" smtClean="0"/>
              <a:t>Címke létrehozása</a:t>
            </a:r>
            <a:endParaRPr lang="hu-HU" dirty="0"/>
          </a:p>
          <a:p>
            <a:pPr lvl="1"/>
            <a:r>
              <a:rPr lang="hu-HU" dirty="0" smtClean="0"/>
              <a:t>Egyszerű: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tag v1.2</a:t>
            </a:r>
          </a:p>
          <a:p>
            <a:pPr lvl="1"/>
            <a:r>
              <a:rPr lang="hu-HU" dirty="0" smtClean="0"/>
              <a:t>Összetett (</a:t>
            </a:r>
            <a:r>
              <a:rPr lang="hu-HU" dirty="0" err="1" smtClean="0"/>
              <a:t>annotated</a:t>
            </a:r>
            <a:r>
              <a:rPr lang="hu-HU" dirty="0" smtClean="0"/>
              <a:t>):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tag –a v1.4 –m 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"verzió 1.4"</a:t>
            </a:r>
          </a:p>
          <a:p>
            <a:r>
              <a:rPr lang="hu-HU" dirty="0"/>
              <a:t>Adott </a:t>
            </a:r>
            <a:r>
              <a:rPr lang="hu-HU" dirty="0" err="1"/>
              <a:t>commit</a:t>
            </a:r>
            <a:r>
              <a:rPr lang="hu-HU" dirty="0"/>
              <a:t> címkézése</a:t>
            </a: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tag –a v1.2 &lt;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commit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hash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&gt;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Címkézés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69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Alapból a címkék nem kerülnek fel a szerverre </a:t>
            </a:r>
            <a:r>
              <a:rPr lang="hu-HU" dirty="0" err="1" smtClean="0"/>
              <a:t>push</a:t>
            </a:r>
            <a:r>
              <a:rPr lang="hu-HU" dirty="0" smtClean="0"/>
              <a:t>-kor, azt külön kell kérni</a:t>
            </a:r>
          </a:p>
          <a:p>
            <a:r>
              <a:rPr lang="hu-HU" dirty="0" smtClean="0"/>
              <a:t>Egyet: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push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origin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v1.5</a:t>
            </a:r>
          </a:p>
          <a:p>
            <a:r>
              <a:rPr lang="hu-HU" dirty="0" smtClean="0"/>
              <a:t>Mindet: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push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origin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--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tags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Címkék megosztása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09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481328"/>
            <a:ext cx="3826768" cy="45259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CVS, SVN, </a:t>
            </a:r>
            <a:r>
              <a:rPr lang="hu-HU" dirty="0" err="1" smtClean="0"/>
              <a:t>Perforce</a:t>
            </a:r>
            <a:endParaRPr lang="hu-HU" dirty="0" smtClean="0"/>
          </a:p>
          <a:p>
            <a:r>
              <a:rPr lang="hu-HU" dirty="0" smtClean="0"/>
              <a:t>Egy központi szerveren </a:t>
            </a:r>
            <a:r>
              <a:rPr lang="hu-HU" dirty="0" err="1" smtClean="0"/>
              <a:t>tárolódik</a:t>
            </a:r>
            <a:r>
              <a:rPr lang="hu-HU" dirty="0" smtClean="0"/>
              <a:t> a verziótörténet</a:t>
            </a:r>
          </a:p>
          <a:p>
            <a:r>
              <a:rPr lang="hu-HU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kiesik a szerver, senki nem tud </a:t>
            </a:r>
            <a:r>
              <a:rPr lang="hu-HU" sz="27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commitolni</a:t>
            </a:r>
            <a:endParaRPr lang="hu-HU" sz="27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dirty="0" smtClean="0"/>
              <a:t>Ha hardver hiba van, minden elvész</a:t>
            </a:r>
            <a:endParaRPr lang="hu-HU" dirty="0"/>
          </a:p>
          <a:p>
            <a:r>
              <a:rPr lang="hu-HU" i="1" dirty="0" err="1" smtClean="0"/>
              <a:t>Single</a:t>
            </a:r>
            <a:r>
              <a:rPr lang="hu-HU" i="1" dirty="0" smtClean="0"/>
              <a:t> </a:t>
            </a:r>
            <a:r>
              <a:rPr lang="hu-HU" i="1" dirty="0" err="1" smtClean="0"/>
              <a:t>Point</a:t>
            </a:r>
            <a:r>
              <a:rPr lang="hu-HU" i="1" dirty="0" smtClean="0"/>
              <a:t> of </a:t>
            </a:r>
            <a:r>
              <a:rPr lang="hu-HU" i="1" dirty="0" err="1" smtClean="0"/>
              <a:t>Failure</a:t>
            </a:r>
            <a:endParaRPr lang="hu-HU" i="1" dirty="0" smtClean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1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Centralizált verziókezelő rendszerek</a:t>
            </a:r>
            <a:endParaRPr lang="hu-HU" noProof="0" dirty="0"/>
          </a:p>
        </p:txBody>
      </p:sp>
      <p:pic>
        <p:nvPicPr>
          <p:cNvPr id="4098" name="Picture 2" descr="centraliz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423728" cy="30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latin typeface="Lucida Console" panose="020B0609040504020204" pitchFamily="49" charset="0"/>
              </a:rPr>
              <a:t>it</a:t>
            </a:r>
            <a:r>
              <a:rPr lang="hu-HU" dirty="0" smtClean="0">
                <a:latin typeface="Lucida Console" panose="020B0609040504020204" pitchFamily="49" charset="0"/>
              </a:rPr>
              <a:t> config --</a:t>
            </a:r>
            <a:r>
              <a:rPr lang="hu-HU" dirty="0" err="1" smtClean="0">
                <a:latin typeface="Lucida Console" panose="020B0609040504020204" pitchFamily="49" charset="0"/>
              </a:rPr>
              <a:t>global</a:t>
            </a:r>
            <a:r>
              <a:rPr lang="hu-HU" dirty="0" smtClean="0">
                <a:latin typeface="Lucida Console" panose="020B0609040504020204" pitchFamily="49" charset="0"/>
              </a:rPr>
              <a:t> alias.co </a:t>
            </a:r>
            <a:r>
              <a:rPr lang="hu-HU" dirty="0" err="1" smtClean="0">
                <a:latin typeface="Lucida Console" panose="020B0609040504020204" pitchFamily="49" charset="0"/>
              </a:rPr>
              <a:t>checkout</a:t>
            </a:r>
            <a:endParaRPr lang="hu-HU" dirty="0" smtClean="0">
              <a:latin typeface="Lucida Console" panose="020B0609040504020204" pitchFamily="49" charset="0"/>
            </a:endParaRPr>
          </a:p>
          <a:p>
            <a:r>
              <a:rPr lang="hu-HU" dirty="0" err="1"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latin typeface="Lucida Console" panose="020B0609040504020204" pitchFamily="49" charset="0"/>
              </a:rPr>
              <a:t>it</a:t>
            </a:r>
            <a:r>
              <a:rPr lang="hu-HU" dirty="0" smtClean="0">
                <a:latin typeface="Lucida Console" panose="020B0609040504020204" pitchFamily="49" charset="0"/>
              </a:rPr>
              <a:t> config --</a:t>
            </a:r>
            <a:r>
              <a:rPr lang="hu-HU" dirty="0" err="1" smtClean="0">
                <a:latin typeface="Lucida Console" panose="020B0609040504020204" pitchFamily="49" charset="0"/>
              </a:rPr>
              <a:t>global</a:t>
            </a:r>
            <a:r>
              <a:rPr lang="hu-HU" dirty="0" smtClean="0">
                <a:latin typeface="Lucida Console" panose="020B0609040504020204" pitchFamily="49" charset="0"/>
              </a:rPr>
              <a:t> alias.br </a:t>
            </a:r>
            <a:r>
              <a:rPr lang="hu-HU" dirty="0" err="1" smtClean="0">
                <a:latin typeface="Lucida Console" panose="020B0609040504020204" pitchFamily="49" charset="0"/>
              </a:rPr>
              <a:t>branch</a:t>
            </a:r>
            <a:endParaRPr lang="hu-HU" dirty="0" smtClean="0">
              <a:latin typeface="Lucida Console" panose="020B0609040504020204" pitchFamily="49" charset="0"/>
            </a:endParaRPr>
          </a:p>
          <a:p>
            <a:r>
              <a:rPr lang="hu-HU" dirty="0" err="1" smtClean="0"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latin typeface="Lucida Console" panose="020B0609040504020204" pitchFamily="49" charset="0"/>
              </a:rPr>
              <a:t> config --</a:t>
            </a:r>
            <a:r>
              <a:rPr lang="hu-HU" dirty="0" err="1" smtClean="0">
                <a:latin typeface="Lucida Console" panose="020B0609040504020204" pitchFamily="49" charset="0"/>
              </a:rPr>
              <a:t>global</a:t>
            </a:r>
            <a:r>
              <a:rPr lang="hu-HU" dirty="0" smtClean="0"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latin typeface="Lucida Console" panose="020B0609040504020204" pitchFamily="49" charset="0"/>
              </a:rPr>
              <a:t>alias.unstage</a:t>
            </a:r>
            <a:r>
              <a:rPr lang="hu-HU" dirty="0" smtClean="0">
                <a:latin typeface="Lucida Console" panose="020B0609040504020204" pitchFamily="49" charset="0"/>
              </a:rPr>
              <a:t> '</a:t>
            </a:r>
            <a:r>
              <a:rPr lang="hu-HU" dirty="0" err="1" smtClean="0">
                <a:latin typeface="Lucida Console" panose="020B0609040504020204" pitchFamily="49" charset="0"/>
              </a:rPr>
              <a:t>reset</a:t>
            </a:r>
            <a:r>
              <a:rPr lang="hu-HU" dirty="0" smtClean="0">
                <a:latin typeface="Lucida Console" panose="020B0609040504020204" pitchFamily="49" charset="0"/>
              </a:rPr>
              <a:t> HEAD --'</a:t>
            </a:r>
          </a:p>
          <a:p>
            <a:pPr lvl="1"/>
            <a:r>
              <a:rPr lang="hu-HU" dirty="0" smtClean="0"/>
              <a:t>Pl. </a:t>
            </a:r>
            <a:r>
              <a:rPr lang="hu-HU" dirty="0" err="1" smtClean="0"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latin typeface="Lucida Console" panose="020B0609040504020204" pitchFamily="49" charset="0"/>
              </a:rPr>
              <a:t>unstage</a:t>
            </a:r>
            <a:r>
              <a:rPr lang="hu-HU" dirty="0" smtClean="0"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latin typeface="Lucida Console" panose="020B0609040504020204" pitchFamily="49" charset="0"/>
              </a:rPr>
              <a:t>fileA</a:t>
            </a:r>
            <a:endParaRPr lang="hu-HU" dirty="0"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Álnevek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82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Összefoglalásképpen</a:t>
            </a:r>
          </a:p>
          <a:p>
            <a:r>
              <a:rPr lang="hu-HU" dirty="0" err="1" smtClean="0">
                <a:solidFill>
                  <a:schemeClr val="accent1"/>
                </a:solidFill>
              </a:rPr>
              <a:t>master</a:t>
            </a:r>
            <a:r>
              <a:rPr lang="hu-HU" dirty="0" smtClean="0"/>
              <a:t>: az első </a:t>
            </a:r>
            <a:r>
              <a:rPr lang="hu-HU" dirty="0" err="1" smtClean="0"/>
              <a:t>commit</a:t>
            </a:r>
            <a:r>
              <a:rPr lang="hu-HU" dirty="0" smtClean="0"/>
              <a:t>-kor keletkező ág alapértelmezett neve</a:t>
            </a:r>
          </a:p>
          <a:p>
            <a:r>
              <a:rPr lang="hu-HU" dirty="0" err="1" smtClean="0">
                <a:solidFill>
                  <a:schemeClr val="accent1"/>
                </a:solidFill>
              </a:rPr>
              <a:t>origin</a:t>
            </a:r>
            <a:r>
              <a:rPr lang="hu-HU" dirty="0" smtClean="0"/>
              <a:t>: a távoli </a:t>
            </a:r>
            <a:r>
              <a:rPr lang="hu-HU" dirty="0" err="1" smtClean="0"/>
              <a:t>repó</a:t>
            </a:r>
            <a:r>
              <a:rPr lang="hu-HU" dirty="0" smtClean="0"/>
              <a:t> alapértelmezett neve</a:t>
            </a:r>
          </a:p>
          <a:p>
            <a:r>
              <a:rPr lang="hu-HU" dirty="0" smtClean="0">
                <a:solidFill>
                  <a:schemeClr val="accent1"/>
                </a:solidFill>
              </a:rPr>
              <a:t>HEAD</a:t>
            </a:r>
            <a:r>
              <a:rPr lang="hu-HU" dirty="0" smtClean="0"/>
              <a:t>: az aktuális </a:t>
            </a:r>
            <a:r>
              <a:rPr lang="hu-HU" dirty="0" err="1" smtClean="0"/>
              <a:t>commit</a:t>
            </a:r>
            <a:r>
              <a:rPr lang="hu-HU" dirty="0" smtClean="0"/>
              <a:t>, ahol éppen vagyunk a fában (amit éppen </a:t>
            </a:r>
            <a:r>
              <a:rPr lang="hu-HU" dirty="0" err="1" smtClean="0"/>
              <a:t>checkout</a:t>
            </a:r>
            <a:r>
              <a:rPr lang="hu-HU" dirty="0" smtClean="0"/>
              <a:t>-oltunk)</a:t>
            </a:r>
            <a:endParaRPr lang="hu-HU" dirty="0"/>
          </a:p>
          <a:p>
            <a:r>
              <a:rPr lang="hu-HU" dirty="0" smtClean="0">
                <a:solidFill>
                  <a:schemeClr val="accent1"/>
                </a:solidFill>
              </a:rPr>
              <a:t>INDEX</a:t>
            </a:r>
            <a:r>
              <a:rPr lang="hu-HU" dirty="0" smtClean="0"/>
              <a:t>: a </a:t>
            </a:r>
            <a:r>
              <a:rPr lang="hu-HU" dirty="0" err="1" smtClean="0"/>
              <a:t>stage</a:t>
            </a:r>
            <a:r>
              <a:rPr lang="hu-HU" dirty="0" smtClean="0"/>
              <a:t> terület másnéven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Szokásos nevek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63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Ágak (</a:t>
            </a:r>
            <a:r>
              <a:rPr lang="hu-HU" dirty="0" err="1" smtClean="0"/>
              <a:t>branch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7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ágak segítségével függetlenné tudjuk tenni a fejlesztést a </a:t>
            </a:r>
            <a:r>
              <a:rPr lang="hu-HU" dirty="0" err="1" smtClean="0"/>
              <a:t>mainline-tól</a:t>
            </a:r>
            <a:endParaRPr lang="hu-HU" dirty="0" smtClean="0"/>
          </a:p>
          <a:p>
            <a:r>
              <a:rPr lang="hu-HU" dirty="0" err="1" smtClean="0"/>
              <a:t>Git-ben</a:t>
            </a:r>
            <a:r>
              <a:rPr lang="hu-HU" dirty="0" smtClean="0"/>
              <a:t> a </a:t>
            </a:r>
            <a:r>
              <a:rPr lang="hu-HU" dirty="0" err="1" smtClean="0"/>
              <a:t>branchek</a:t>
            </a:r>
            <a:r>
              <a:rPr lang="hu-HU" dirty="0" smtClean="0"/>
              <a:t> (ágak) sima mutatók egy </a:t>
            </a:r>
            <a:r>
              <a:rPr lang="hu-HU" dirty="0" err="1" smtClean="0"/>
              <a:t>commitra</a:t>
            </a:r>
            <a:endParaRPr lang="hu-HU" dirty="0" smtClean="0"/>
          </a:p>
          <a:p>
            <a:r>
              <a:rPr lang="hu-HU" dirty="0" smtClean="0"/>
              <a:t>Ezért nagyon gyorsan lehet új ágakat létrehozni, törölni, ágak között váltani</a:t>
            </a:r>
          </a:p>
          <a:p>
            <a:r>
              <a:rPr lang="hu-HU" dirty="0" smtClean="0"/>
              <a:t>Tipp: „</a:t>
            </a:r>
            <a:r>
              <a:rPr lang="hu-HU" dirty="0" err="1" smtClean="0"/>
              <a:t>Branch</a:t>
            </a:r>
            <a:r>
              <a:rPr lang="hu-HU" dirty="0" smtClean="0"/>
              <a:t> </a:t>
            </a:r>
            <a:r>
              <a:rPr lang="hu-HU" dirty="0" err="1" smtClean="0"/>
              <a:t>early</a:t>
            </a:r>
            <a:r>
              <a:rPr lang="hu-HU" dirty="0" smtClean="0"/>
              <a:t>, </a:t>
            </a:r>
            <a:r>
              <a:rPr lang="hu-HU" dirty="0" err="1" smtClean="0"/>
              <a:t>branch</a:t>
            </a:r>
            <a:r>
              <a:rPr lang="hu-HU" dirty="0" smtClean="0"/>
              <a:t> </a:t>
            </a:r>
            <a:r>
              <a:rPr lang="hu-HU" dirty="0" err="1" smtClean="0"/>
              <a:t>often</a:t>
            </a:r>
            <a:r>
              <a:rPr lang="hu-HU" dirty="0" smtClean="0"/>
              <a:t>”</a:t>
            </a:r>
          </a:p>
          <a:p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ágakról általában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76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Pl. 3 fájl egy könyvtárban (</a:t>
            </a:r>
            <a:r>
              <a:rPr lang="hu-HU" dirty="0" err="1" smtClean="0"/>
              <a:t>README,test.rb,LICENSE</a:t>
            </a:r>
            <a:r>
              <a:rPr lang="hu-HU" dirty="0" smtClean="0"/>
              <a:t>)</a:t>
            </a:r>
          </a:p>
          <a:p>
            <a:r>
              <a:rPr lang="hu-HU" sz="24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add README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test.rb</a:t>
            </a:r>
            <a:r>
              <a:rPr lang="hu-HU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LICENSE</a:t>
            </a:r>
          </a:p>
          <a:p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commit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–m "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Initial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commit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"</a:t>
            </a:r>
            <a:endParaRPr lang="hu-HU" sz="2400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ágak belső működése</a:t>
            </a:r>
            <a:endParaRPr lang="hu-HU" dirty="0"/>
          </a:p>
        </p:txBody>
      </p:sp>
      <p:pic>
        <p:nvPicPr>
          <p:cNvPr id="2050" name="Picture 2" descr="A commit and its tre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7468618" cy="413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6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651528"/>
          </a:xfrm>
        </p:spPr>
        <p:txBody>
          <a:bodyPr/>
          <a:lstStyle/>
          <a:p>
            <a:r>
              <a:rPr lang="hu-HU" dirty="0" smtClean="0"/>
              <a:t>Még két </a:t>
            </a:r>
            <a:r>
              <a:rPr lang="hu-HU" dirty="0" err="1" smtClean="0"/>
              <a:t>commit</a:t>
            </a:r>
            <a:r>
              <a:rPr lang="hu-HU" dirty="0" smtClean="0"/>
              <a:t> után…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ágak belső működése</a:t>
            </a:r>
          </a:p>
        </p:txBody>
      </p:sp>
      <p:pic>
        <p:nvPicPr>
          <p:cNvPr id="1028" name="Picture 4" descr="Commits and their parent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7" y="2331683"/>
            <a:ext cx="8529266" cy="282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zis 4"/>
          <p:cNvSpPr/>
          <p:nvPr/>
        </p:nvSpPr>
        <p:spPr>
          <a:xfrm>
            <a:off x="1187624" y="2313676"/>
            <a:ext cx="648072" cy="36891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nyíllal 6"/>
          <p:cNvCxnSpPr>
            <a:endCxn id="5" idx="6"/>
          </p:cNvCxnSpPr>
          <p:nvPr/>
        </p:nvCxnSpPr>
        <p:spPr>
          <a:xfrm flipH="1" flipV="1">
            <a:off x="1835696" y="2498136"/>
            <a:ext cx="2736304" cy="570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zis 9"/>
          <p:cNvSpPr/>
          <p:nvPr/>
        </p:nvSpPr>
        <p:spPr>
          <a:xfrm>
            <a:off x="4247964" y="2331683"/>
            <a:ext cx="648072" cy="36891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nyíllal 10"/>
          <p:cNvCxnSpPr>
            <a:endCxn id="10" idx="6"/>
          </p:cNvCxnSpPr>
          <p:nvPr/>
        </p:nvCxnSpPr>
        <p:spPr>
          <a:xfrm flipH="1" flipV="1">
            <a:off x="4896036" y="2516143"/>
            <a:ext cx="2736304" cy="570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artalom helye 1"/>
          <p:cNvSpPr txBox="1">
            <a:spLocks/>
          </p:cNvSpPr>
          <p:nvPr/>
        </p:nvSpPr>
        <p:spPr>
          <a:xfrm>
            <a:off x="457200" y="5223630"/>
            <a:ext cx="8229600" cy="65152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hu-HU" dirty="0" err="1" smtClean="0">
                <a:solidFill>
                  <a:schemeClr val="accent1"/>
                </a:solidFill>
              </a:rPr>
              <a:t>master</a:t>
            </a:r>
            <a:r>
              <a:rPr lang="hu-HU" dirty="0" smtClean="0"/>
              <a:t>: ez az alapértelmezett neve az első ágnak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60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ágak belső működése</a:t>
            </a:r>
          </a:p>
        </p:txBody>
      </p:sp>
      <p:pic>
        <p:nvPicPr>
          <p:cNvPr id="9218" name="Picture 2" descr="A branch and its commit histor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7" y="1556792"/>
            <a:ext cx="8142426" cy="437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zis 4"/>
          <p:cNvSpPr/>
          <p:nvPr/>
        </p:nvSpPr>
        <p:spPr>
          <a:xfrm>
            <a:off x="4499992" y="2492896"/>
            <a:ext cx="2232248" cy="1152128"/>
          </a:xfrm>
          <a:prstGeom prst="ellipse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923928" y="1841828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Címke (tag)</a:t>
            </a:r>
            <a:endParaRPr lang="hu-HU" dirty="0"/>
          </a:p>
        </p:txBody>
      </p:sp>
      <p:cxnSp>
        <p:nvCxnSpPr>
          <p:cNvPr id="8" name="Egyenes összekötő nyíllal 7"/>
          <p:cNvCxnSpPr>
            <a:stCxn id="6" idx="2"/>
            <a:endCxn id="5" idx="1"/>
          </p:cNvCxnSpPr>
          <p:nvPr/>
        </p:nvCxnSpPr>
        <p:spPr>
          <a:xfrm>
            <a:off x="4660668" y="2211160"/>
            <a:ext cx="166229" cy="450461"/>
          </a:xfrm>
          <a:prstGeom prst="straightConnector1">
            <a:avLst/>
          </a:prstGeom>
          <a:ln w="1905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4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új pointer jön létre</a:t>
            </a:r>
          </a:p>
          <a:p>
            <a:r>
              <a:rPr lang="hu-HU" dirty="0" err="1"/>
              <a:t>g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branch</a:t>
            </a:r>
            <a:r>
              <a:rPr lang="hu-HU" dirty="0" smtClean="0"/>
              <a:t> testing</a:t>
            </a:r>
          </a:p>
          <a:p>
            <a:pPr lvl="1"/>
            <a:r>
              <a:rPr lang="hu-HU" dirty="0" smtClean="0"/>
              <a:t>Csak létrejön az új </a:t>
            </a:r>
            <a:r>
              <a:rPr lang="hu-HU" dirty="0" err="1" smtClean="0"/>
              <a:t>branch</a:t>
            </a:r>
            <a:r>
              <a:rPr lang="hu-HU" dirty="0" smtClean="0"/>
              <a:t>, de nem vált át rá</a:t>
            </a:r>
          </a:p>
          <a:p>
            <a:r>
              <a:rPr lang="hu-HU" dirty="0"/>
              <a:t>H</a:t>
            </a:r>
            <a:r>
              <a:rPr lang="hu-HU" dirty="0" smtClean="0"/>
              <a:t>ol állunk?</a:t>
            </a:r>
          </a:p>
          <a:p>
            <a:pPr lvl="1"/>
            <a:r>
              <a:rPr lang="hu-HU" sz="20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sz="20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log --</a:t>
            </a:r>
            <a:r>
              <a:rPr lang="hu-HU" sz="20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pretty</a:t>
            </a:r>
            <a:r>
              <a:rPr lang="hu-HU" sz="20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=</a:t>
            </a:r>
            <a:r>
              <a:rPr lang="hu-HU" sz="20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oneline</a:t>
            </a:r>
            <a:r>
              <a:rPr lang="hu-HU" sz="20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--</a:t>
            </a:r>
            <a:r>
              <a:rPr lang="hu-HU" sz="20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decorate</a:t>
            </a:r>
            <a:endParaRPr lang="hu-HU" sz="2000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ág létrehozása</a:t>
            </a:r>
            <a:endParaRPr lang="hu-HU" dirty="0"/>
          </a:p>
        </p:txBody>
      </p:sp>
      <p:pic>
        <p:nvPicPr>
          <p:cNvPr id="10244" name="Picture 4" descr="HEAD pointing to a branc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5691117" cy="33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testing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Ág váltása</a:t>
            </a:r>
            <a:endParaRPr lang="hu-HU" dirty="0"/>
          </a:p>
        </p:txBody>
      </p:sp>
      <p:pic>
        <p:nvPicPr>
          <p:cNvPr id="11266" name="Picture 2" descr="HEAD points to the current branc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48" y="2188497"/>
            <a:ext cx="6777904" cy="39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echo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"Hello" &gt; README</a:t>
            </a:r>
          </a:p>
          <a:p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commit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–am "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Valtozas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"</a:t>
            </a:r>
            <a:endParaRPr lang="hu-HU" sz="2400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Változtatunk valamit…</a:t>
            </a:r>
            <a:endParaRPr lang="hu-HU" dirty="0"/>
          </a:p>
        </p:txBody>
      </p:sp>
      <p:pic>
        <p:nvPicPr>
          <p:cNvPr id="12290" name="Picture 2" descr="The HEAD branch moves forward when a commit is mad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6" y="2708920"/>
            <a:ext cx="8555508" cy="357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1328"/>
            <a:ext cx="3970784" cy="4525963"/>
          </a:xfrm>
        </p:spPr>
        <p:txBody>
          <a:bodyPr/>
          <a:lstStyle/>
          <a:p>
            <a:r>
              <a:rPr lang="hu-HU" dirty="0" err="1"/>
              <a:t>Git</a:t>
            </a:r>
            <a:r>
              <a:rPr lang="hu-HU" dirty="0"/>
              <a:t>, </a:t>
            </a:r>
            <a:r>
              <a:rPr lang="hu-HU" dirty="0" err="1" smtClean="0"/>
              <a:t>Mercurial</a:t>
            </a:r>
            <a:r>
              <a:rPr lang="hu-HU" dirty="0" smtClean="0"/>
              <a:t> (</a:t>
            </a:r>
            <a:r>
              <a:rPr lang="hu-HU" dirty="0" err="1" smtClean="0"/>
              <a:t>Hg</a:t>
            </a:r>
            <a:r>
              <a:rPr lang="hu-HU" dirty="0" smtClean="0"/>
              <a:t>), </a:t>
            </a:r>
            <a:r>
              <a:rPr lang="hu-HU" dirty="0" err="1" smtClean="0"/>
              <a:t>Bazaar</a:t>
            </a:r>
            <a:r>
              <a:rPr lang="hu-HU" dirty="0" smtClean="0"/>
              <a:t>, </a:t>
            </a:r>
            <a:r>
              <a:rPr lang="hu-HU" dirty="0" err="1" smtClean="0"/>
              <a:t>Darcs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teljes </a:t>
            </a:r>
            <a:r>
              <a:rPr lang="hu-HU" dirty="0" err="1" smtClean="0"/>
              <a:t>repó</a:t>
            </a:r>
            <a:r>
              <a:rPr lang="hu-HU" dirty="0" smtClean="0"/>
              <a:t> jelen van mindenkinél, nincs </a:t>
            </a:r>
            <a:r>
              <a:rPr lang="hu-HU" i="1" dirty="0" err="1"/>
              <a:t>s</a:t>
            </a:r>
            <a:r>
              <a:rPr lang="hu-HU" i="1" dirty="0" err="1" smtClean="0"/>
              <a:t>ingle</a:t>
            </a:r>
            <a:r>
              <a:rPr lang="hu-HU" i="1" dirty="0" smtClean="0"/>
              <a:t> </a:t>
            </a:r>
            <a:r>
              <a:rPr lang="hu-HU" i="1" dirty="0" err="1" smtClean="0"/>
              <a:t>point</a:t>
            </a:r>
            <a:r>
              <a:rPr lang="hu-HU" i="1" dirty="0" smtClean="0"/>
              <a:t> of </a:t>
            </a:r>
            <a:r>
              <a:rPr lang="hu-HU" i="1" dirty="0" err="1" smtClean="0"/>
              <a:t>failure</a:t>
            </a:r>
            <a:r>
              <a:rPr lang="hu-HU" i="1" dirty="0" smtClean="0"/>
              <a:t>.</a:t>
            </a:r>
          </a:p>
          <a:p>
            <a:r>
              <a:rPr lang="hu-HU" dirty="0" smtClean="0"/>
              <a:t>Bárkinek a </a:t>
            </a:r>
            <a:r>
              <a:rPr lang="hu-HU" dirty="0" err="1" smtClean="0"/>
              <a:t>repójából</a:t>
            </a:r>
            <a:r>
              <a:rPr lang="hu-HU" dirty="0" smtClean="0"/>
              <a:t> visszaállítható a teljes verziótörténet.</a:t>
            </a:r>
          </a:p>
          <a:p>
            <a:endParaRPr lang="hu-HU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Elosztott verziókezelő rendszerek</a:t>
            </a:r>
            <a:endParaRPr lang="hu-HU" dirty="0"/>
          </a:p>
        </p:txBody>
      </p:sp>
      <p:pic>
        <p:nvPicPr>
          <p:cNvPr id="5122" name="Picture 2" descr="distribu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7638"/>
            <a:ext cx="3736850" cy="447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master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smtClean="0"/>
              <a:t>Két dolog történt:</a:t>
            </a:r>
          </a:p>
          <a:p>
            <a:pPr lvl="1"/>
            <a:r>
              <a:rPr lang="hu-HU" dirty="0" smtClean="0">
                <a:solidFill>
                  <a:schemeClr val="accent1"/>
                </a:solidFill>
              </a:rPr>
              <a:t>HEAD</a:t>
            </a:r>
            <a:r>
              <a:rPr lang="hu-HU" dirty="0" smtClean="0"/>
              <a:t> a </a:t>
            </a:r>
            <a:r>
              <a:rPr lang="hu-HU" dirty="0" err="1" smtClean="0">
                <a:solidFill>
                  <a:schemeClr val="accent1"/>
                </a:solidFill>
              </a:rPr>
              <a:t>master</a:t>
            </a:r>
            <a:r>
              <a:rPr lang="hu-HU" dirty="0" smtClean="0"/>
              <a:t>-en áll</a:t>
            </a:r>
          </a:p>
          <a:p>
            <a:pPr lvl="1"/>
            <a:r>
              <a:rPr lang="hu-HU" dirty="0" smtClean="0"/>
              <a:t>A fájlok a munkakönyvtárban visszaálltak a </a:t>
            </a:r>
            <a:r>
              <a:rPr lang="hu-HU" dirty="0" err="1" smtClean="0">
                <a:solidFill>
                  <a:schemeClr val="accent1"/>
                </a:solidFill>
              </a:rPr>
              <a:t>master</a:t>
            </a:r>
            <a:r>
              <a:rPr lang="hu-HU" dirty="0" smtClean="0"/>
              <a:t> pillanatképére</a:t>
            </a:r>
          </a:p>
          <a:p>
            <a:pPr lvl="1"/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Vissza a </a:t>
            </a:r>
            <a:r>
              <a:rPr lang="hu-HU" dirty="0" err="1" smtClean="0"/>
              <a:t>master</a:t>
            </a:r>
            <a:r>
              <a:rPr lang="hu-HU" dirty="0" smtClean="0"/>
              <a:t>-re</a:t>
            </a:r>
            <a:endParaRPr lang="hu-HU" dirty="0"/>
          </a:p>
        </p:txBody>
      </p:sp>
      <p:pic>
        <p:nvPicPr>
          <p:cNvPr id="13314" name="Picture 2" descr="HEAD moves when you checkou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45" y="3704161"/>
            <a:ext cx="6755309" cy="282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7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ivergent history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23946"/>
            <a:ext cx="6912768" cy="442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master</a:t>
            </a:r>
            <a:r>
              <a:rPr lang="hu-HU" sz="2400" dirty="0" err="1" smtClean="0"/>
              <a:t>-ben</a:t>
            </a:r>
            <a:r>
              <a:rPr lang="hu-HU" sz="2400" dirty="0" smtClean="0"/>
              <a:t> is változtatunk</a:t>
            </a:r>
          </a:p>
          <a:p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echo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„Back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to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master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" </a:t>
            </a:r>
            <a:r>
              <a:rPr lang="hu-HU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&gt; README</a:t>
            </a:r>
          </a:p>
          <a:p>
            <a:r>
              <a:rPr lang="hu-HU" sz="24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commit</a:t>
            </a:r>
            <a:r>
              <a:rPr lang="hu-HU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 –am "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Valtozas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a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masteren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"</a:t>
            </a:r>
          </a:p>
          <a:p>
            <a:r>
              <a:rPr lang="hu-HU" sz="2000" dirty="0" err="1">
                <a:latin typeface="Lucida Console" panose="020B0609040504020204" pitchFamily="49" charset="0"/>
              </a:rPr>
              <a:t>g</a:t>
            </a:r>
            <a:r>
              <a:rPr lang="hu-HU" sz="2000" dirty="0" err="1" smtClean="0">
                <a:latin typeface="Lucida Console" panose="020B0609040504020204" pitchFamily="49" charset="0"/>
              </a:rPr>
              <a:t>it</a:t>
            </a:r>
            <a:r>
              <a:rPr lang="hu-HU" sz="2000" dirty="0" smtClean="0">
                <a:latin typeface="Lucida Console" panose="020B0609040504020204" pitchFamily="49" charset="0"/>
              </a:rPr>
              <a:t> </a:t>
            </a:r>
            <a:r>
              <a:rPr lang="hu-HU" sz="2000" dirty="0">
                <a:latin typeface="Lucida Console" panose="020B0609040504020204" pitchFamily="49" charset="0"/>
              </a:rPr>
              <a:t>log --</a:t>
            </a:r>
            <a:r>
              <a:rPr lang="hu-HU" sz="2000" dirty="0" err="1">
                <a:latin typeface="Lucida Console" panose="020B0609040504020204" pitchFamily="49" charset="0"/>
              </a:rPr>
              <a:t>oneline</a:t>
            </a:r>
            <a:r>
              <a:rPr lang="hu-HU" sz="2000" dirty="0">
                <a:latin typeface="Lucida Console" panose="020B0609040504020204" pitchFamily="49" charset="0"/>
              </a:rPr>
              <a:t> --</a:t>
            </a:r>
            <a:r>
              <a:rPr lang="hu-HU" sz="2000" dirty="0" err="1">
                <a:latin typeface="Lucida Console" panose="020B0609040504020204" pitchFamily="49" charset="0"/>
              </a:rPr>
              <a:t>decorate</a:t>
            </a:r>
            <a:r>
              <a:rPr lang="hu-HU" sz="2000" dirty="0">
                <a:latin typeface="Lucida Console" panose="020B0609040504020204" pitchFamily="49" charset="0"/>
              </a:rPr>
              <a:t> --</a:t>
            </a:r>
            <a:r>
              <a:rPr lang="hu-HU" sz="2000" dirty="0" err="1">
                <a:latin typeface="Lucida Console" panose="020B0609040504020204" pitchFamily="49" charset="0"/>
              </a:rPr>
              <a:t>graph</a:t>
            </a:r>
            <a:r>
              <a:rPr lang="hu-HU" sz="2000" dirty="0">
                <a:latin typeface="Lucida Console" panose="020B0609040504020204" pitchFamily="49" charset="0"/>
              </a:rPr>
              <a:t> --</a:t>
            </a:r>
            <a:r>
              <a:rPr lang="hu-HU" sz="2000" dirty="0" err="1">
                <a:latin typeface="Lucida Console" panose="020B0609040504020204" pitchFamily="49" charset="0"/>
              </a:rPr>
              <a:t>all</a:t>
            </a:r>
            <a:r>
              <a:rPr lang="hu-HU" sz="2000" dirty="0"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Elágazás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79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munkafolyamat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20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hu-HU" dirty="0" smtClean="0"/>
              <a:t>Egy weboldalon dolgozunk</a:t>
            </a:r>
          </a:p>
          <a:p>
            <a:pPr marL="624078" indent="-514350">
              <a:buFont typeface="+mj-lt"/>
              <a:buAutoNum type="arabicPeriod"/>
            </a:pPr>
            <a:r>
              <a:rPr lang="hu-HU" dirty="0" smtClean="0"/>
              <a:t>Készítünk egy ágat egy új </a:t>
            </a:r>
            <a:r>
              <a:rPr lang="hu-HU" dirty="0" err="1" smtClean="0"/>
              <a:t>feature-nek</a:t>
            </a:r>
            <a:endParaRPr lang="hu-HU" dirty="0" smtClean="0"/>
          </a:p>
          <a:p>
            <a:pPr marL="624078" indent="-514350">
              <a:buFont typeface="+mj-lt"/>
              <a:buAutoNum type="arabicPeriod"/>
            </a:pPr>
            <a:r>
              <a:rPr lang="hu-HU" dirty="0" smtClean="0"/>
              <a:t>Ezen dolgozunk</a:t>
            </a:r>
          </a:p>
          <a:p>
            <a:pPr marL="109728" indent="0">
              <a:buNone/>
            </a:pPr>
            <a:r>
              <a:rPr lang="hu-HU" dirty="0" smtClean="0"/>
              <a:t>Itt jön egy kérés, hogy valamit sürgősen meg kell javítani a kódban</a:t>
            </a:r>
          </a:p>
          <a:p>
            <a:pPr marL="624078" indent="-514350">
              <a:buFont typeface="+mj-lt"/>
              <a:buAutoNum type="arabicPeriod"/>
            </a:pPr>
            <a:r>
              <a:rPr lang="hu-HU" dirty="0" smtClean="0"/>
              <a:t>Átváltunk a fő ágra</a:t>
            </a:r>
          </a:p>
          <a:p>
            <a:pPr marL="624078" indent="-514350">
              <a:buFont typeface="+mj-lt"/>
              <a:buAutoNum type="arabicPeriod"/>
            </a:pPr>
            <a:r>
              <a:rPr lang="hu-HU" dirty="0" smtClean="0"/>
              <a:t>Készítünk egy új ágat a </a:t>
            </a:r>
            <a:r>
              <a:rPr lang="hu-HU" dirty="0" err="1" smtClean="0"/>
              <a:t>hotfix-nek</a:t>
            </a:r>
            <a:endParaRPr lang="hu-HU" dirty="0" smtClean="0"/>
          </a:p>
          <a:p>
            <a:pPr marL="624078" indent="-514350">
              <a:buFont typeface="+mj-lt"/>
              <a:buAutoNum type="arabicPeriod"/>
            </a:pPr>
            <a:r>
              <a:rPr lang="hu-HU" dirty="0" smtClean="0"/>
              <a:t>Ha kész, beolvasztjuk (</a:t>
            </a:r>
            <a:r>
              <a:rPr lang="hu-HU" dirty="0" err="1" smtClean="0"/>
              <a:t>merge</a:t>
            </a:r>
            <a:r>
              <a:rPr lang="hu-HU" dirty="0" smtClean="0"/>
              <a:t>) a </a:t>
            </a:r>
            <a:r>
              <a:rPr lang="hu-HU" dirty="0" err="1" smtClean="0"/>
              <a:t>hotfix</a:t>
            </a:r>
            <a:r>
              <a:rPr lang="hu-HU" dirty="0" smtClean="0"/>
              <a:t> ágat és felküldjük (</a:t>
            </a:r>
            <a:r>
              <a:rPr lang="hu-HU" dirty="0" err="1" smtClean="0"/>
              <a:t>push</a:t>
            </a:r>
            <a:r>
              <a:rPr lang="hu-HU" dirty="0"/>
              <a:t>)</a:t>
            </a:r>
            <a:r>
              <a:rPr lang="hu-HU" dirty="0" smtClean="0"/>
              <a:t> a fő </a:t>
            </a:r>
            <a:r>
              <a:rPr lang="hu-HU" dirty="0"/>
              <a:t>á</a:t>
            </a:r>
            <a:r>
              <a:rPr lang="hu-HU" dirty="0" smtClean="0"/>
              <a:t>gba</a:t>
            </a:r>
          </a:p>
          <a:p>
            <a:pPr marL="624078" indent="-514350">
              <a:buFont typeface="+mj-lt"/>
              <a:buAutoNum type="arabicPeriod"/>
            </a:pPr>
            <a:r>
              <a:rPr lang="hu-HU" dirty="0" smtClean="0"/>
              <a:t>Visszaváltunk az előző munkánk ágára és folytatjuk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Áttekintés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99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Alaphelyzet</a:t>
            </a:r>
            <a:endParaRPr lang="hu-HU" dirty="0"/>
          </a:p>
        </p:txBody>
      </p:sp>
      <p:pic>
        <p:nvPicPr>
          <p:cNvPr id="15362" name="Picture 2" descr="A simple commit histor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16" y="1844824"/>
            <a:ext cx="7125568" cy="20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Új ágat hozunk létre a </a:t>
            </a:r>
            <a:r>
              <a:rPr lang="hu-HU" dirty="0" err="1" smtClean="0"/>
              <a:t>feature-nek</a:t>
            </a:r>
            <a:r>
              <a:rPr lang="hu-HU" dirty="0" smtClean="0"/>
              <a:t> és át is váltunk</a:t>
            </a:r>
          </a:p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–b iss53</a:t>
            </a:r>
          </a:p>
          <a:p>
            <a:pPr lvl="1"/>
            <a:r>
              <a:rPr lang="hu-HU" dirty="0" smtClean="0"/>
              <a:t>Hosszabban:</a:t>
            </a: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branch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iss53</a:t>
            </a:r>
          </a:p>
          <a:p>
            <a:pPr lvl="1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iss53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ág létrehozása</a:t>
            </a:r>
            <a:endParaRPr lang="hu-HU" dirty="0"/>
          </a:p>
        </p:txBody>
      </p:sp>
      <p:pic>
        <p:nvPicPr>
          <p:cNvPr id="16386" name="Picture 2" descr="Creating a new branch point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44309"/>
            <a:ext cx="5685408" cy="276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7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echo</a:t>
            </a:r>
            <a:r>
              <a:rPr lang="hu-HU" sz="20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"&lt;p&gt;A </a:t>
            </a:r>
            <a:r>
              <a:rPr lang="hu-HU" sz="20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new</a:t>
            </a:r>
            <a:r>
              <a:rPr lang="hu-HU" sz="20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0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feature</a:t>
            </a:r>
            <a:r>
              <a:rPr lang="hu-HU" sz="20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!&lt;/p&gt;</a:t>
            </a:r>
            <a:r>
              <a:rPr lang="hu-HU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"</a:t>
            </a:r>
            <a:r>
              <a:rPr lang="hu-HU" sz="20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&gt;&gt; index.html</a:t>
            </a:r>
          </a:p>
          <a:p>
            <a:r>
              <a:rPr lang="hu-HU" sz="20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sz="20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0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commit</a:t>
            </a:r>
            <a:r>
              <a:rPr lang="hu-HU" sz="20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--am „</a:t>
            </a:r>
            <a:r>
              <a:rPr lang="hu-HU" sz="20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Added</a:t>
            </a:r>
            <a:r>
              <a:rPr lang="hu-HU" sz="20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0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new</a:t>
            </a:r>
            <a:r>
              <a:rPr lang="hu-HU" sz="20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0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feature</a:t>
            </a:r>
            <a:r>
              <a:rPr lang="hu-HU" sz="20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[</a:t>
            </a:r>
            <a:r>
              <a:rPr lang="hu-HU" sz="20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issue</a:t>
            </a:r>
            <a:r>
              <a:rPr lang="hu-HU" sz="20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53]"</a:t>
            </a:r>
            <a:endParaRPr lang="hu-HU" sz="2000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Dolgozunk…</a:t>
            </a:r>
            <a:endParaRPr lang="hu-HU" dirty="0"/>
          </a:p>
        </p:txBody>
      </p:sp>
      <p:pic>
        <p:nvPicPr>
          <p:cNvPr id="17410" name="Picture 2" descr="The iss53 branch has moved forward with your wor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3" y="2780928"/>
            <a:ext cx="8441894" cy="303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Elmentjük ahol eddig tartunk</a:t>
            </a:r>
          </a:p>
          <a:p>
            <a:r>
              <a:rPr lang="hu-HU" sz="20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sz="20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0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commit</a:t>
            </a:r>
            <a:r>
              <a:rPr lang="hu-HU" sz="20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-am "In </a:t>
            </a:r>
            <a:r>
              <a:rPr lang="hu-HU" sz="20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the</a:t>
            </a:r>
            <a:r>
              <a:rPr lang="hu-HU" sz="20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0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middle</a:t>
            </a:r>
            <a:r>
              <a:rPr lang="hu-HU" sz="20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of </a:t>
            </a:r>
            <a:r>
              <a:rPr lang="hu-HU" sz="20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feature</a:t>
            </a:r>
            <a:r>
              <a:rPr lang="hu-HU" sz="20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"</a:t>
            </a:r>
          </a:p>
          <a:p>
            <a:pPr lvl="1"/>
            <a:r>
              <a:rPr lang="hu-HU" dirty="0" smtClean="0"/>
              <a:t>Vagy </a:t>
            </a:r>
            <a:r>
              <a:rPr lang="hu-HU" dirty="0" err="1" smtClean="0"/>
              <a:t>git</a:t>
            </a:r>
            <a:r>
              <a:rPr lang="hu-HU" dirty="0" smtClean="0"/>
              <a:t> </a:t>
            </a:r>
            <a:r>
              <a:rPr lang="hu-HU" dirty="0" err="1" smtClean="0"/>
              <a:t>stash</a:t>
            </a:r>
            <a:r>
              <a:rPr lang="hu-HU" dirty="0" smtClean="0"/>
              <a:t> – lásd később</a:t>
            </a:r>
          </a:p>
          <a:p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master</a:t>
            </a:r>
            <a:endParaRPr lang="hu-HU" sz="2400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sz="24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 –b </a:t>
            </a:r>
            <a:r>
              <a:rPr lang="hu-HU" sz="24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hotfix</a:t>
            </a:r>
            <a:endParaRPr lang="hu-HU" sz="2400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smtClean="0"/>
              <a:t>Kijavítjuk a hibát</a:t>
            </a:r>
          </a:p>
          <a:p>
            <a:r>
              <a:rPr lang="hu-HU" sz="24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commit</a:t>
            </a:r>
            <a:r>
              <a:rPr lang="hu-HU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 –am "Hiba javítva"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Most jön a hívás, hogy baj van…</a:t>
            </a:r>
            <a:endParaRPr lang="hu-HU" dirty="0"/>
          </a:p>
        </p:txBody>
      </p:sp>
      <p:sp>
        <p:nvSpPr>
          <p:cNvPr id="6" name="Téglalapbuborék 5"/>
          <p:cNvSpPr/>
          <p:nvPr/>
        </p:nvSpPr>
        <p:spPr>
          <a:xfrm>
            <a:off x="5368702" y="2708920"/>
            <a:ext cx="3322712" cy="360040"/>
          </a:xfrm>
          <a:prstGeom prst="wedgeRectCallout">
            <a:avLst>
              <a:gd name="adj1" fmla="val -70437"/>
              <a:gd name="adj2" fmla="val 9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Visszaváltunk </a:t>
            </a:r>
            <a:r>
              <a:rPr lang="hu-HU" dirty="0" err="1" smtClean="0"/>
              <a:t>master</a:t>
            </a:r>
            <a:r>
              <a:rPr lang="hu-HU" dirty="0" smtClean="0"/>
              <a:t>-re</a:t>
            </a:r>
            <a:endParaRPr lang="hu-HU" dirty="0"/>
          </a:p>
        </p:txBody>
      </p:sp>
      <p:sp>
        <p:nvSpPr>
          <p:cNvPr id="7" name="Téglalapbuborék 6"/>
          <p:cNvSpPr/>
          <p:nvPr/>
        </p:nvSpPr>
        <p:spPr>
          <a:xfrm>
            <a:off x="5368702" y="3212976"/>
            <a:ext cx="3322712" cy="360040"/>
          </a:xfrm>
          <a:prstGeom prst="wedgeRectCallout">
            <a:avLst>
              <a:gd name="adj1" fmla="val -57848"/>
              <a:gd name="adj2" fmla="val 9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Új </a:t>
            </a:r>
            <a:r>
              <a:rPr lang="hu-HU" dirty="0" err="1" smtClean="0"/>
              <a:t>branch</a:t>
            </a:r>
            <a:r>
              <a:rPr lang="hu-HU" dirty="0" smtClean="0"/>
              <a:t> és átváltunk</a:t>
            </a:r>
            <a:endParaRPr lang="hu-HU" dirty="0"/>
          </a:p>
        </p:txBody>
      </p:sp>
      <p:pic>
        <p:nvPicPr>
          <p:cNvPr id="18434" name="Picture 2" descr="Hotfix branch based on `master`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82347"/>
            <a:ext cx="5436096" cy="260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Visszaváltunk a </a:t>
            </a:r>
            <a:r>
              <a:rPr lang="hu-HU" dirty="0" err="1" smtClean="0">
                <a:solidFill>
                  <a:schemeClr val="accent1"/>
                </a:solidFill>
              </a:rPr>
              <a:t>master</a:t>
            </a:r>
            <a:r>
              <a:rPr lang="hu-HU" dirty="0" smtClean="0"/>
              <a:t>-re</a:t>
            </a: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master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smtClean="0"/>
              <a:t>Beolvasztjuk a </a:t>
            </a:r>
            <a:r>
              <a:rPr lang="hu-HU" dirty="0" err="1" smtClean="0">
                <a:solidFill>
                  <a:schemeClr val="accent1"/>
                </a:solidFill>
              </a:rPr>
              <a:t>hotfix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smtClean="0"/>
              <a:t>ágat a jelenlegi ágba (HEAD=</a:t>
            </a:r>
            <a:r>
              <a:rPr lang="hu-HU" dirty="0" err="1" smtClean="0"/>
              <a:t>master</a:t>
            </a:r>
            <a:r>
              <a:rPr lang="hu-HU" dirty="0" smtClean="0"/>
              <a:t>)</a:t>
            </a: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merge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hotfix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Beolvasztás (</a:t>
            </a:r>
            <a:r>
              <a:rPr lang="hu-HU" dirty="0" err="1" smtClean="0"/>
              <a:t>merge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19458" name="Picture 2" descr="`master` is fast-forwarded to `hotfix`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624492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egy </a:t>
            </a:r>
            <a:r>
              <a:rPr lang="hu-HU" dirty="0" err="1" smtClean="0"/>
              <a:t>commit-ot</a:t>
            </a:r>
            <a:r>
              <a:rPr lang="hu-HU" dirty="0" smtClean="0"/>
              <a:t> akarunk egy olyan </a:t>
            </a:r>
            <a:r>
              <a:rPr lang="hu-HU" dirty="0" err="1" smtClean="0"/>
              <a:t>commit-tal</a:t>
            </a:r>
            <a:r>
              <a:rPr lang="hu-HU" dirty="0" smtClean="0"/>
              <a:t> összeolvasztani ami az elsőnek az őse, akkor a </a:t>
            </a:r>
            <a:r>
              <a:rPr lang="hu-HU" dirty="0" err="1" smtClean="0"/>
              <a:t>Git</a:t>
            </a:r>
            <a:r>
              <a:rPr lang="hu-HU" dirty="0" smtClean="0"/>
              <a:t> egyszerűen előre mozgatja a pointert</a:t>
            </a:r>
          </a:p>
          <a:p>
            <a:r>
              <a:rPr lang="hu-HU" dirty="0" smtClean="0"/>
              <a:t>Mert nincs elágazott változtatás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Fast-forward</a:t>
            </a:r>
            <a:endParaRPr lang="hu-HU" dirty="0"/>
          </a:p>
        </p:txBody>
      </p:sp>
      <p:pic>
        <p:nvPicPr>
          <p:cNvPr id="4" name="Picture 2" descr="Hotfix branch based on `master`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2" y="3861048"/>
            <a:ext cx="5883976" cy="281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zis 4"/>
          <p:cNvSpPr/>
          <p:nvPr/>
        </p:nvSpPr>
        <p:spPr>
          <a:xfrm>
            <a:off x="4644008" y="3786797"/>
            <a:ext cx="1440160" cy="783770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Ív 5"/>
          <p:cNvSpPr/>
          <p:nvPr/>
        </p:nvSpPr>
        <p:spPr>
          <a:xfrm>
            <a:off x="5545524" y="3573016"/>
            <a:ext cx="1330732" cy="720080"/>
          </a:xfrm>
          <a:prstGeom prst="arc">
            <a:avLst>
              <a:gd name="adj1" fmla="val 11387633"/>
              <a:gd name="adj2" fmla="val 21575631"/>
            </a:avLst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6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</a:t>
            </a:r>
            <a:r>
              <a:rPr lang="hu-HU" dirty="0" err="1" smtClean="0"/>
              <a:t>diffeket</a:t>
            </a:r>
            <a:r>
              <a:rPr lang="hu-HU" dirty="0" smtClean="0"/>
              <a:t> tárolunk egy első verzióhoz képest, mint itt…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Git</a:t>
            </a:r>
            <a:r>
              <a:rPr lang="hu-HU" dirty="0" smtClean="0"/>
              <a:t> működése</a:t>
            </a:r>
            <a:endParaRPr lang="hu-HU" dirty="0"/>
          </a:p>
        </p:txBody>
      </p:sp>
      <p:pic>
        <p:nvPicPr>
          <p:cNvPr id="6146" name="Picture 2" descr="delt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20888"/>
            <a:ext cx="7620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Töröljük a </a:t>
            </a:r>
            <a:r>
              <a:rPr lang="hu-HU" dirty="0" err="1" smtClean="0"/>
              <a:t>hotfix</a:t>
            </a:r>
            <a:r>
              <a:rPr lang="hu-HU" dirty="0" smtClean="0"/>
              <a:t> ágat, már nem kell</a:t>
            </a: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branch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–d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hotfix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smtClean="0"/>
              <a:t>Vissza az eredeti munkához</a:t>
            </a:r>
          </a:p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iss53</a:t>
            </a:r>
          </a:p>
          <a:p>
            <a:r>
              <a:rPr lang="hu-HU" dirty="0" smtClean="0"/>
              <a:t>Befejezzük a munkát</a:t>
            </a:r>
          </a:p>
          <a:p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commit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–am "Végeztünk a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feature-rel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"</a:t>
            </a:r>
            <a:endParaRPr lang="hu-HU" sz="2400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Takarítás és vissza…</a:t>
            </a:r>
            <a:endParaRPr lang="hu-HU" dirty="0"/>
          </a:p>
        </p:txBody>
      </p:sp>
      <p:pic>
        <p:nvPicPr>
          <p:cNvPr id="20482" name="Picture 2" descr="Work continues on `iss53`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358" y="3645024"/>
            <a:ext cx="6538142" cy="31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ree snapshots used in a typical merg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30513"/>
            <a:ext cx="7366844" cy="351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az eredeti munkát befejeztük, be is akarjuk olvasztani</a:t>
            </a:r>
          </a:p>
          <a:p>
            <a:r>
              <a:rPr lang="hu-HU" dirty="0" err="1" smtClean="0">
                <a:solidFill>
                  <a:schemeClr val="accent1"/>
                </a:solidFill>
              </a:rPr>
              <a:t>master</a:t>
            </a:r>
            <a:r>
              <a:rPr lang="hu-HU" dirty="0" smtClean="0"/>
              <a:t>-t és </a:t>
            </a:r>
            <a:r>
              <a:rPr lang="hu-HU" dirty="0" smtClean="0">
                <a:solidFill>
                  <a:schemeClr val="accent1"/>
                </a:solidFill>
              </a:rPr>
              <a:t>iss53</a:t>
            </a:r>
            <a:r>
              <a:rPr lang="hu-HU" dirty="0" smtClean="0"/>
              <a:t>-at összeolvasztjuk</a:t>
            </a:r>
          </a:p>
          <a:p>
            <a:r>
              <a:rPr lang="hu-HU" dirty="0" smtClean="0"/>
              <a:t>…ebből egy új </a:t>
            </a:r>
            <a:r>
              <a:rPr lang="hu-HU" dirty="0" err="1" smtClean="0"/>
              <a:t>commit</a:t>
            </a:r>
            <a:r>
              <a:rPr lang="hu-HU" dirty="0" smtClean="0"/>
              <a:t> lesz automatikusan</a:t>
            </a:r>
          </a:p>
          <a:p>
            <a:r>
              <a:rPr lang="hu-HU" dirty="0" err="1" smtClean="0">
                <a:solidFill>
                  <a:schemeClr val="accent1"/>
                </a:solidFill>
              </a:rPr>
              <a:t>merge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commit</a:t>
            </a:r>
            <a:r>
              <a:rPr lang="hu-HU" dirty="0" smtClean="0"/>
              <a:t>=aminek egynél több szülője van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Beolvasztás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17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asic-merg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1" y="3573016"/>
            <a:ext cx="7901339" cy="31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Először átváltunk arra az ágra </a:t>
            </a:r>
            <a:r>
              <a:rPr lang="hu-HU" i="1" dirty="0" smtClean="0">
                <a:solidFill>
                  <a:schemeClr val="accent1"/>
                </a:solidFill>
              </a:rPr>
              <a:t>amibe</a:t>
            </a:r>
            <a:r>
              <a:rPr lang="hu-HU" dirty="0" smtClean="0"/>
              <a:t> be akarunk olvasztani</a:t>
            </a:r>
          </a:p>
          <a:p>
            <a:pPr lvl="1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master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smtClean="0"/>
              <a:t>…majd beolvasztjuk</a:t>
            </a: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merge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iss53</a:t>
            </a:r>
          </a:p>
          <a:p>
            <a:r>
              <a:rPr lang="hu-HU" dirty="0"/>
              <a:t>Végül törölhetjük a beolvasztott ágat</a:t>
            </a: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branch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-d 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iss53</a:t>
            </a:r>
          </a:p>
          <a:p>
            <a:pPr lvl="1"/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beolvasztás menete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30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</a:t>
            </a:r>
            <a:r>
              <a:rPr lang="hu-HU" dirty="0" smtClean="0">
                <a:solidFill>
                  <a:schemeClr val="accent1"/>
                </a:solidFill>
              </a:rPr>
              <a:t>iss53</a:t>
            </a:r>
            <a:r>
              <a:rPr lang="hu-HU" dirty="0" smtClean="0"/>
              <a:t>-ban és a </a:t>
            </a:r>
            <a:r>
              <a:rPr lang="hu-HU" dirty="0" err="1" smtClean="0">
                <a:solidFill>
                  <a:schemeClr val="accent1"/>
                </a:solidFill>
              </a:rPr>
              <a:t>hotfix</a:t>
            </a:r>
            <a:r>
              <a:rPr lang="hu-HU" dirty="0" err="1" smtClean="0"/>
              <a:t>-ben</a:t>
            </a:r>
            <a:r>
              <a:rPr lang="hu-HU" dirty="0" smtClean="0"/>
              <a:t> egy fájl ugyanazon részét módosítottuk, akkor fel kell oldani az ütközést kézzel</a:t>
            </a:r>
          </a:p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merge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iss53</a:t>
            </a:r>
          </a:p>
          <a:p>
            <a:pPr lvl="1"/>
            <a:r>
              <a:rPr lang="hu-HU" dirty="0" smtClean="0"/>
              <a:t>Hiba! Nem tudja automatikusan megcsinálni</a:t>
            </a:r>
          </a:p>
          <a:p>
            <a:pPr lvl="1"/>
            <a:r>
              <a:rPr lang="hu-HU" dirty="0" smtClean="0"/>
              <a:t>Megáll a beolvasztás amíg nem oldjuk fel az ütközést</a:t>
            </a:r>
          </a:p>
          <a:p>
            <a:pPr lvl="1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status</a:t>
            </a:r>
            <a:r>
              <a:rPr lang="hu-HU" dirty="0" smtClean="0"/>
              <a:t> megmondja, hogy éppen hogyan állunk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Ütközés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73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93851" y="3429000"/>
            <a:ext cx="8956298" cy="224676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u-HU" altLang="hu-HU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&lt;&lt;&lt;&lt;&lt;&lt;</a:t>
            </a:r>
            <a:r>
              <a:rPr lang="hu-HU" altLang="hu-HU" sz="2000" dirty="0" smtClean="0">
                <a:solidFill>
                  <a:srgbClr val="A65700"/>
                </a:solidFill>
                <a:latin typeface="Lucida Console" panose="020B0609040504020204" pitchFamily="49" charset="0"/>
              </a:rPr>
              <a:t>&lt;</a:t>
            </a:r>
            <a:r>
              <a:rPr lang="hu-HU" altLang="hu-HU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hu-HU" altLang="hu-HU" sz="2000" b="1" dirty="0" err="1" smtClean="0">
                <a:solidFill>
                  <a:srgbClr val="800000"/>
                </a:solidFill>
                <a:latin typeface="Lucida Console" panose="020B0609040504020204" pitchFamily="49" charset="0"/>
              </a:rPr>
              <a:t>HEAD</a:t>
            </a:r>
            <a:r>
              <a:rPr lang="hu-HU" altLang="hu-HU" sz="2000" dirty="0" err="1" smtClean="0">
                <a:solidFill>
                  <a:srgbClr val="5F5035"/>
                </a:solidFill>
                <a:latin typeface="Lucida Console" panose="020B0609040504020204" pitchFamily="49" charset="0"/>
              </a:rPr>
              <a:t>:index</a:t>
            </a:r>
            <a:r>
              <a:rPr lang="hu-HU" altLang="hu-HU" sz="2000" dirty="0" err="1" smtClean="0">
                <a:solidFill>
                  <a:srgbClr val="008C00"/>
                </a:solidFill>
                <a:latin typeface="Lucida Console" panose="020B0609040504020204" pitchFamily="49" charset="0"/>
              </a:rPr>
              <a:t>.</a:t>
            </a:r>
            <a:r>
              <a:rPr lang="hu-HU" altLang="hu-HU" sz="2000" dirty="0" err="1" smtClean="0">
                <a:solidFill>
                  <a:srgbClr val="274796"/>
                </a:solidFill>
                <a:latin typeface="Lucida Console" panose="020B0609040504020204" pitchFamily="49" charset="0"/>
              </a:rPr>
              <a:t>html</a:t>
            </a:r>
            <a:endParaRPr lang="hu-HU" altLang="hu-HU" sz="2000" dirty="0" smtClean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u-HU" altLang="hu-HU" sz="2000" dirty="0" smtClean="0">
                <a:solidFill>
                  <a:srgbClr val="274796"/>
                </a:solidFill>
                <a:latin typeface="Lucida Console" panose="020B0609040504020204" pitchFamily="49" charset="0"/>
              </a:rPr>
              <a:t>&lt;div </a:t>
            </a:r>
            <a:r>
              <a:rPr lang="hu-HU" altLang="hu-HU" sz="2000" dirty="0" err="1" smtClean="0">
                <a:solidFill>
                  <a:srgbClr val="074726"/>
                </a:solidFill>
                <a:latin typeface="Lucida Console" panose="020B0609040504020204" pitchFamily="49" charset="0"/>
              </a:rPr>
              <a:t>id</a:t>
            </a:r>
            <a:r>
              <a:rPr lang="hu-HU" altLang="hu-HU" sz="2000" dirty="0" smtClean="0">
                <a:solidFill>
                  <a:srgbClr val="808030"/>
                </a:solidFill>
                <a:latin typeface="Lucida Console" panose="020B0609040504020204" pitchFamily="49" charset="0"/>
              </a:rPr>
              <a:t>=</a:t>
            </a:r>
            <a:r>
              <a:rPr lang="hu-HU" altLang="hu-HU" sz="2000" dirty="0" smtClean="0">
                <a:solidFill>
                  <a:srgbClr val="0000E6"/>
                </a:solidFill>
                <a:latin typeface="Lucida Console" panose="020B0609040504020204" pitchFamily="49" charset="0"/>
              </a:rPr>
              <a:t>"</a:t>
            </a:r>
            <a:r>
              <a:rPr lang="hu-HU" altLang="hu-HU" sz="2000" dirty="0" err="1" smtClean="0">
                <a:solidFill>
                  <a:srgbClr val="0000E6"/>
                </a:solidFill>
                <a:latin typeface="Lucida Console" panose="020B0609040504020204" pitchFamily="49" charset="0"/>
              </a:rPr>
              <a:t>footer</a:t>
            </a:r>
            <a:r>
              <a:rPr lang="hu-HU" altLang="hu-HU" sz="2000" dirty="0" smtClean="0">
                <a:solidFill>
                  <a:srgbClr val="0000E6"/>
                </a:solidFill>
                <a:latin typeface="Lucida Console" panose="020B0609040504020204" pitchFamily="49" charset="0"/>
              </a:rPr>
              <a:t>"</a:t>
            </a:r>
            <a:r>
              <a:rPr lang="hu-HU" altLang="hu-HU" sz="2000" dirty="0" smtClean="0">
                <a:solidFill>
                  <a:srgbClr val="A65700"/>
                </a:solidFill>
                <a:latin typeface="Lucida Console" panose="020B0609040504020204" pitchFamily="49" charset="0"/>
              </a:rPr>
              <a:t>&gt;</a:t>
            </a:r>
            <a:r>
              <a:rPr lang="hu-HU" altLang="hu-HU" sz="2000" dirty="0" err="1" smtClean="0">
                <a:solidFill>
                  <a:srgbClr val="000000"/>
                </a:solidFill>
                <a:latin typeface="Lucida Console" panose="020B0609040504020204" pitchFamily="49" charset="0"/>
              </a:rPr>
              <a:t>contact</a:t>
            </a:r>
            <a:r>
              <a:rPr lang="hu-HU" altLang="hu-HU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: email</a:t>
            </a:r>
            <a:r>
              <a:rPr lang="hu-HU" altLang="hu-HU" sz="2000" dirty="0" smtClean="0">
                <a:solidFill>
                  <a:srgbClr val="008C00"/>
                </a:solidFill>
                <a:latin typeface="Lucida Console" panose="020B0609040504020204" pitchFamily="49" charset="0"/>
              </a:rPr>
              <a:t>.</a:t>
            </a:r>
            <a:r>
              <a:rPr lang="hu-HU" altLang="hu-HU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support@github</a:t>
            </a:r>
            <a:r>
              <a:rPr lang="hu-HU" altLang="hu-HU" sz="2000" dirty="0" smtClean="0">
                <a:solidFill>
                  <a:srgbClr val="008C00"/>
                </a:solidFill>
                <a:latin typeface="Lucida Console" panose="020B0609040504020204" pitchFamily="49" charset="0"/>
              </a:rPr>
              <a:t>.</a:t>
            </a:r>
            <a:r>
              <a:rPr lang="hu-HU" altLang="hu-HU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com</a:t>
            </a:r>
            <a:r>
              <a:rPr lang="hu-HU" altLang="hu-HU" sz="2000" dirty="0" smtClean="0">
                <a:solidFill>
                  <a:srgbClr val="274796"/>
                </a:solidFill>
                <a:latin typeface="Lucida Console" panose="020B0609040504020204" pitchFamily="49" charset="0"/>
              </a:rPr>
              <a:t>&lt;/div&gt;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u-HU" altLang="hu-HU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=======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u-HU" altLang="hu-HU" sz="2000" dirty="0" smtClean="0">
                <a:solidFill>
                  <a:srgbClr val="274796"/>
                </a:solidFill>
                <a:latin typeface="Lucida Console" panose="020B0609040504020204" pitchFamily="49" charset="0"/>
              </a:rPr>
              <a:t>&lt;div </a:t>
            </a:r>
            <a:r>
              <a:rPr lang="hu-HU" altLang="hu-HU" sz="2000" dirty="0" err="1" smtClean="0">
                <a:solidFill>
                  <a:srgbClr val="074726"/>
                </a:solidFill>
                <a:latin typeface="Lucida Console" panose="020B0609040504020204" pitchFamily="49" charset="0"/>
              </a:rPr>
              <a:t>id</a:t>
            </a:r>
            <a:r>
              <a:rPr lang="hu-HU" altLang="hu-HU" sz="2000" dirty="0" smtClean="0">
                <a:solidFill>
                  <a:srgbClr val="808030"/>
                </a:solidFill>
                <a:latin typeface="Lucida Console" panose="020B0609040504020204" pitchFamily="49" charset="0"/>
              </a:rPr>
              <a:t>=</a:t>
            </a:r>
            <a:r>
              <a:rPr lang="hu-HU" altLang="hu-HU" sz="2000" dirty="0" smtClean="0">
                <a:solidFill>
                  <a:srgbClr val="0000E6"/>
                </a:solidFill>
                <a:latin typeface="Lucida Console" panose="020B0609040504020204" pitchFamily="49" charset="0"/>
              </a:rPr>
              <a:t>"</a:t>
            </a:r>
            <a:r>
              <a:rPr lang="hu-HU" altLang="hu-HU" sz="2000" dirty="0" err="1" smtClean="0">
                <a:solidFill>
                  <a:srgbClr val="0000E6"/>
                </a:solidFill>
                <a:latin typeface="Lucida Console" panose="020B0609040504020204" pitchFamily="49" charset="0"/>
              </a:rPr>
              <a:t>footer</a:t>
            </a:r>
            <a:r>
              <a:rPr lang="hu-HU" altLang="hu-HU" sz="2000" dirty="0" smtClean="0">
                <a:solidFill>
                  <a:srgbClr val="0000E6"/>
                </a:solidFill>
                <a:latin typeface="Lucida Console" panose="020B0609040504020204" pitchFamily="49" charset="0"/>
              </a:rPr>
              <a:t>"</a:t>
            </a:r>
            <a:r>
              <a:rPr lang="hu-HU" altLang="hu-HU" sz="2000" dirty="0" smtClean="0">
                <a:solidFill>
                  <a:srgbClr val="274796"/>
                </a:solidFill>
                <a:latin typeface="Lucida Console" panose="020B0609040504020204" pitchFamily="49" charset="0"/>
              </a:rPr>
              <a:t>&gt;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u-HU" altLang="hu-HU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hu-HU" altLang="hu-HU" sz="2000" dirty="0" err="1" smtClean="0">
                <a:solidFill>
                  <a:srgbClr val="000000"/>
                </a:solidFill>
                <a:latin typeface="Lucida Console" panose="020B0609040504020204" pitchFamily="49" charset="0"/>
              </a:rPr>
              <a:t>please</a:t>
            </a:r>
            <a:r>
              <a:rPr lang="hu-HU" altLang="hu-HU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hu-HU" altLang="hu-HU" sz="2000" dirty="0" err="1" smtClean="0">
                <a:solidFill>
                  <a:srgbClr val="000000"/>
                </a:solidFill>
                <a:latin typeface="Lucida Console" panose="020B0609040504020204" pitchFamily="49" charset="0"/>
              </a:rPr>
              <a:t>contact</a:t>
            </a:r>
            <a:r>
              <a:rPr lang="hu-HU" altLang="hu-HU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hu-HU" altLang="hu-HU" sz="2000" dirty="0" err="1" smtClean="0">
                <a:solidFill>
                  <a:srgbClr val="000000"/>
                </a:solidFill>
                <a:latin typeface="Lucida Console" panose="020B0609040504020204" pitchFamily="49" charset="0"/>
              </a:rPr>
              <a:t>us</a:t>
            </a:r>
            <a:r>
              <a:rPr lang="hu-HU" altLang="hu-HU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hu-HU" altLang="hu-HU" sz="2000" dirty="0" err="1" smtClean="0">
                <a:solidFill>
                  <a:srgbClr val="000000"/>
                </a:solidFill>
                <a:latin typeface="Lucida Console" panose="020B0609040504020204" pitchFamily="49" charset="0"/>
              </a:rPr>
              <a:t>at</a:t>
            </a:r>
            <a:r>
              <a:rPr lang="hu-HU" altLang="hu-HU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support@github</a:t>
            </a:r>
            <a:r>
              <a:rPr lang="hu-HU" altLang="hu-HU" sz="2000" dirty="0" smtClean="0">
                <a:solidFill>
                  <a:srgbClr val="008C00"/>
                </a:solidFill>
                <a:latin typeface="Lucida Console" panose="020B0609040504020204" pitchFamily="49" charset="0"/>
              </a:rPr>
              <a:t>.</a:t>
            </a:r>
            <a:r>
              <a:rPr lang="hu-HU" altLang="hu-HU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com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u-HU" altLang="hu-HU" sz="2000" dirty="0" smtClean="0">
                <a:solidFill>
                  <a:srgbClr val="274796"/>
                </a:solidFill>
                <a:latin typeface="Lucida Console" panose="020B0609040504020204" pitchFamily="49" charset="0"/>
              </a:rPr>
              <a:t>&lt;/div&gt;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u-HU" altLang="hu-HU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&gt;&gt;&gt;&gt;&gt;&gt;&gt; iss53:index</a:t>
            </a:r>
            <a:r>
              <a:rPr lang="hu-HU" altLang="hu-HU" sz="2000" dirty="0" smtClean="0">
                <a:solidFill>
                  <a:srgbClr val="008C00"/>
                </a:solidFill>
                <a:latin typeface="Lucida Console" panose="020B0609040504020204" pitchFamily="49" charset="0"/>
              </a:rPr>
              <a:t>.</a:t>
            </a:r>
            <a:r>
              <a:rPr lang="hu-HU" altLang="hu-HU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html</a:t>
            </a:r>
            <a:r>
              <a:rPr lang="hu-HU" altLang="hu-HU" sz="1200" dirty="0" smtClean="0">
                <a:latin typeface="Lucida Console" panose="020B0609040504020204" pitchFamily="49" charset="0"/>
              </a:rPr>
              <a:t> </a:t>
            </a:r>
            <a:endParaRPr lang="hu-HU" altLang="hu-HU" sz="4400" dirty="0" smtClean="0"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Ütközés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ütköző fájlokba beleír az ütközés helyére</a:t>
            </a:r>
          </a:p>
          <a:p>
            <a:r>
              <a:rPr lang="hu-HU" dirty="0" smtClean="0"/>
              <a:t>Szövegszerkesztővel javítható</a:t>
            </a:r>
          </a:p>
          <a:p>
            <a:r>
              <a:rPr lang="hu-HU" dirty="0" smtClean="0"/>
              <a:t>Vagy GUI eszközzel</a:t>
            </a:r>
          </a:p>
          <a:p>
            <a:pPr lvl="1"/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merge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smtClean="0">
                <a:latin typeface="Lucida Console" panose="020B0609040504020204" pitchFamily="49" charset="0"/>
                <a:sym typeface="Wingdings" panose="05000000000000000000" pitchFamily="2" charset="2"/>
              </a:rPr>
              <a:t>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mergetool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branch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1"/>
            <a:r>
              <a:rPr lang="hu-HU" dirty="0" smtClean="0"/>
              <a:t>Milyen helyi ágak vannak és melyiken állunk most</a:t>
            </a: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branch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–a</a:t>
            </a:r>
          </a:p>
          <a:p>
            <a:pPr lvl="1"/>
            <a:r>
              <a:rPr lang="hu-HU" dirty="0" smtClean="0"/>
              <a:t>Minden helyi és távoli (követett) ágat </a:t>
            </a:r>
            <a:r>
              <a:rPr lang="hu-HU" dirty="0" err="1" smtClean="0"/>
              <a:t>listáz</a:t>
            </a:r>
            <a:endParaRPr lang="hu-HU" dirty="0" smtClean="0"/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branch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–r</a:t>
            </a:r>
          </a:p>
          <a:p>
            <a:pPr lvl="1"/>
            <a:r>
              <a:rPr lang="hu-HU" dirty="0" smtClean="0"/>
              <a:t>Csak a </a:t>
            </a:r>
            <a:r>
              <a:rPr lang="hu-HU" dirty="0" err="1" smtClean="0"/>
              <a:t>távoliakat</a:t>
            </a:r>
            <a:r>
              <a:rPr lang="hu-HU" dirty="0" smtClean="0"/>
              <a:t> </a:t>
            </a:r>
            <a:r>
              <a:rPr lang="hu-HU" dirty="0" err="1" smtClean="0"/>
              <a:t>listázza</a:t>
            </a:r>
            <a:endParaRPr lang="hu-HU" dirty="0" smtClean="0"/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branch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–v</a:t>
            </a:r>
          </a:p>
          <a:p>
            <a:pPr lvl="1"/>
            <a:r>
              <a:rPr lang="hu-HU" dirty="0" err="1" smtClean="0"/>
              <a:t>Commit</a:t>
            </a:r>
            <a:r>
              <a:rPr lang="hu-HU" dirty="0" smtClean="0"/>
              <a:t> üzeneteket is mutatja</a:t>
            </a: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branch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--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merged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1"/>
            <a:r>
              <a:rPr lang="hu-HU" dirty="0" smtClean="0"/>
              <a:t>Csak azokat mutatja, amik már be lettek olvasztva az aktuális ágba (ami előtt nincs * azt le lehet törölni)</a:t>
            </a: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branch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--no-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merged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1"/>
            <a:r>
              <a:rPr lang="hu-HU" dirty="0" smtClean="0"/>
              <a:t>A be nem olvasztott ágakat mutatja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Ágak kezelése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63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Távoli ágak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8770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Listázás</a:t>
            </a:r>
          </a:p>
          <a:p>
            <a:pPr lvl="1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ls-remote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[távoli név]</a:t>
            </a: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remote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show [távoli név]</a:t>
            </a:r>
          </a:p>
          <a:p>
            <a:pPr lvl="2"/>
            <a:r>
              <a:rPr lang="hu-HU" dirty="0" smtClean="0"/>
              <a:t>Pl.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remote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show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origin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log --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oneline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--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graph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--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decorate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--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all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2"/>
            <a:r>
              <a:rPr lang="hu-HU" dirty="0" smtClean="0"/>
              <a:t>Helyi, távoli ágak és </a:t>
            </a:r>
            <a:r>
              <a:rPr lang="hu-HU" dirty="0" err="1" smtClean="0"/>
              <a:t>commit</a:t>
            </a:r>
            <a:r>
              <a:rPr lang="hu-HU" dirty="0" smtClean="0"/>
              <a:t>-ok fa struktúrában</a:t>
            </a:r>
          </a:p>
          <a:p>
            <a:pPr lvl="2"/>
            <a:r>
              <a:rPr lang="hu-HU" dirty="0" smtClean="0"/>
              <a:t>Érdemes ezt elmenteni </a:t>
            </a:r>
            <a:r>
              <a:rPr lang="hu-HU" dirty="0" err="1" smtClean="0"/>
              <a:t>aliasként</a:t>
            </a:r>
            <a:r>
              <a:rPr lang="hu-HU" dirty="0" smtClean="0"/>
              <a:t>:</a:t>
            </a:r>
          </a:p>
          <a:p>
            <a:pPr lvl="3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config --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global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alias.l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"log 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--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oneline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--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graph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--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decorate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--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all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"</a:t>
            </a:r>
          </a:p>
          <a:p>
            <a:pPr lvl="3"/>
            <a:r>
              <a:rPr lang="hu-HU" dirty="0" smtClean="0"/>
              <a:t>Ezután „</a:t>
            </a:r>
            <a:r>
              <a:rPr lang="hu-HU" dirty="0" err="1" smtClean="0">
                <a:solidFill>
                  <a:schemeClr val="accent1"/>
                </a:solidFill>
              </a:rPr>
              <a:t>git</a:t>
            </a:r>
            <a:r>
              <a:rPr lang="hu-HU" dirty="0" smtClean="0">
                <a:solidFill>
                  <a:schemeClr val="accent1"/>
                </a:solidFill>
              </a:rPr>
              <a:t> l</a:t>
            </a:r>
            <a:r>
              <a:rPr lang="hu-HU" dirty="0" smtClean="0"/>
              <a:t>”-lel lehet ezt a parancsot kiadni</a:t>
            </a:r>
          </a:p>
          <a:p>
            <a:pPr lvl="2"/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Távoli ágak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95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Lokálisan két águnk lesz, melyek ugyanoda mutatnak</a:t>
            </a:r>
          </a:p>
          <a:p>
            <a:pPr lvl="1"/>
            <a:r>
              <a:rPr lang="hu-HU" dirty="0" err="1">
                <a:solidFill>
                  <a:schemeClr val="accent1"/>
                </a:solidFill>
              </a:rPr>
              <a:t>m</a:t>
            </a:r>
            <a:r>
              <a:rPr lang="hu-HU" dirty="0" err="1" smtClean="0">
                <a:solidFill>
                  <a:schemeClr val="accent1"/>
                </a:solidFill>
              </a:rPr>
              <a:t>aster</a:t>
            </a:r>
            <a:endParaRPr lang="hu-HU" dirty="0" smtClean="0">
              <a:solidFill>
                <a:schemeClr val="accent1"/>
              </a:solidFill>
            </a:endParaRPr>
          </a:p>
          <a:p>
            <a:pPr lvl="1"/>
            <a:r>
              <a:rPr lang="hu-HU" dirty="0" err="1">
                <a:solidFill>
                  <a:schemeClr val="accent1"/>
                </a:solidFill>
              </a:rPr>
              <a:t>o</a:t>
            </a:r>
            <a:r>
              <a:rPr lang="hu-HU" dirty="0" err="1" smtClean="0">
                <a:solidFill>
                  <a:schemeClr val="accent1"/>
                </a:solidFill>
              </a:rPr>
              <a:t>rigin</a:t>
            </a:r>
            <a:r>
              <a:rPr lang="hu-HU" dirty="0" smtClean="0">
                <a:solidFill>
                  <a:schemeClr val="accent1"/>
                </a:solidFill>
              </a:rPr>
              <a:t>/</a:t>
            </a:r>
            <a:r>
              <a:rPr lang="hu-HU" dirty="0" err="1" smtClean="0">
                <a:solidFill>
                  <a:schemeClr val="accent1"/>
                </a:solidFill>
              </a:rPr>
              <a:t>master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Klónozás után…</a:t>
            </a:r>
            <a:endParaRPr lang="hu-HU" dirty="0"/>
          </a:p>
        </p:txBody>
      </p:sp>
      <p:pic>
        <p:nvPicPr>
          <p:cNvPr id="2050" name="Picture 2" descr="Server and local repositories after cloning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5638492" cy="40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…valaki újabb munkát küldött fel (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push</a:t>
            </a:r>
            <a:r>
              <a:rPr lang="hu-HU" dirty="0" smtClean="0"/>
              <a:t>)</a:t>
            </a:r>
          </a:p>
          <a:p>
            <a:r>
              <a:rPr lang="hu-HU" dirty="0" smtClean="0"/>
              <a:t>A távoli és a helyi </a:t>
            </a:r>
            <a:r>
              <a:rPr lang="hu-HU" dirty="0" err="1" smtClean="0"/>
              <a:t>repó</a:t>
            </a:r>
            <a:r>
              <a:rPr lang="hu-HU" dirty="0" smtClean="0"/>
              <a:t> elágazott</a:t>
            </a:r>
          </a:p>
          <a:p>
            <a:r>
              <a:rPr lang="hu-HU" dirty="0" err="1" smtClean="0"/>
              <a:t>origin</a:t>
            </a:r>
            <a:r>
              <a:rPr lang="hu-HU" dirty="0" smtClean="0"/>
              <a:t>/</a:t>
            </a:r>
            <a:r>
              <a:rPr lang="hu-HU" dirty="0" err="1" smtClean="0"/>
              <a:t>master</a:t>
            </a:r>
            <a:r>
              <a:rPr lang="hu-HU" dirty="0" smtClean="0"/>
              <a:t> ág addig nem változik, amíg nem kérdezzük le újból a távoli </a:t>
            </a:r>
            <a:r>
              <a:rPr lang="hu-HU" dirty="0" err="1" smtClean="0"/>
              <a:t>repót</a:t>
            </a:r>
            <a:r>
              <a:rPr lang="hu-HU" dirty="0" smtClean="0"/>
              <a:t> (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fetch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origin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Mindeközben a szerveren…</a:t>
            </a:r>
            <a:endParaRPr lang="hu-HU" dirty="0"/>
          </a:p>
        </p:txBody>
      </p:sp>
      <p:pic>
        <p:nvPicPr>
          <p:cNvPr id="3074" name="Picture 2" descr="Local and remote work can diverg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2374"/>
            <a:ext cx="5547248" cy="34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…hanem pillanatképeket (</a:t>
            </a:r>
            <a:r>
              <a:rPr lang="hu-HU" dirty="0" err="1" smtClean="0"/>
              <a:t>snapshot</a:t>
            </a:r>
            <a:r>
              <a:rPr lang="hu-HU" dirty="0" smtClean="0"/>
              <a:t>)</a:t>
            </a:r>
          </a:p>
          <a:p>
            <a:r>
              <a:rPr lang="hu-HU" dirty="0" smtClean="0"/>
              <a:t>A verziótörténetet a </a:t>
            </a:r>
            <a:r>
              <a:rPr lang="hu-HU" dirty="0" err="1" smtClean="0"/>
              <a:t>snapshotok</a:t>
            </a:r>
            <a:r>
              <a:rPr lang="hu-HU" dirty="0" smtClean="0"/>
              <a:t> láncolata adja</a:t>
            </a:r>
          </a:p>
          <a:p>
            <a:r>
              <a:rPr lang="hu-HU" dirty="0" smtClean="0"/>
              <a:t>Ami nem változott, annak a legutóbbi verziójára hivatkozunk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Git</a:t>
            </a:r>
            <a:r>
              <a:rPr lang="hu-HU" dirty="0" smtClean="0"/>
              <a:t> működése</a:t>
            </a:r>
            <a:endParaRPr lang="hu-HU" dirty="0"/>
          </a:p>
        </p:txBody>
      </p:sp>
      <p:pic>
        <p:nvPicPr>
          <p:cNvPr id="7170" name="Picture 2" descr="snapsho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24" y="3861048"/>
            <a:ext cx="6350151" cy="242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fetch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[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origin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]</a:t>
            </a:r>
          </a:p>
          <a:p>
            <a:pPr lvl="1"/>
            <a:r>
              <a:rPr lang="hu-HU" dirty="0" smtClean="0"/>
              <a:t>Letölt minden </a:t>
            </a:r>
            <a:r>
              <a:rPr lang="hu-HU" dirty="0" err="1" smtClean="0"/>
              <a:t>commitot</a:t>
            </a:r>
            <a:r>
              <a:rPr lang="hu-HU" dirty="0" smtClean="0"/>
              <a:t>, ami a helyi </a:t>
            </a:r>
            <a:r>
              <a:rPr lang="hu-HU" dirty="0" err="1" smtClean="0"/>
              <a:t>repóban</a:t>
            </a:r>
            <a:r>
              <a:rPr lang="hu-HU" dirty="0" smtClean="0"/>
              <a:t> nem szerepel</a:t>
            </a:r>
          </a:p>
          <a:p>
            <a:pPr lvl="1"/>
            <a:r>
              <a:rPr lang="hu-HU" dirty="0" err="1" smtClean="0">
                <a:solidFill>
                  <a:schemeClr val="accent1"/>
                </a:solidFill>
              </a:rPr>
              <a:t>origin</a:t>
            </a:r>
            <a:r>
              <a:rPr lang="hu-HU" dirty="0" smtClean="0">
                <a:solidFill>
                  <a:schemeClr val="accent1"/>
                </a:solidFill>
              </a:rPr>
              <a:t>/</a:t>
            </a:r>
            <a:r>
              <a:rPr lang="hu-HU" dirty="0" err="1" smtClean="0">
                <a:solidFill>
                  <a:schemeClr val="accent1"/>
                </a:solidFill>
              </a:rPr>
              <a:t>master</a:t>
            </a:r>
            <a:r>
              <a:rPr lang="hu-HU" dirty="0" smtClean="0"/>
              <a:t> mutatót átállítja a legutóbbi </a:t>
            </a:r>
            <a:r>
              <a:rPr lang="hu-HU" dirty="0" err="1" smtClean="0"/>
              <a:t>commitra</a:t>
            </a:r>
            <a:endParaRPr lang="hu-HU" dirty="0" smtClean="0"/>
          </a:p>
          <a:p>
            <a:pPr lvl="1"/>
            <a:r>
              <a:rPr lang="hu-HU" dirty="0" smtClean="0">
                <a:solidFill>
                  <a:schemeClr val="accent3"/>
                </a:solidFill>
              </a:rPr>
              <a:t>Nem olvaszt össze!</a:t>
            </a:r>
            <a:endParaRPr lang="hu-HU" dirty="0">
              <a:solidFill>
                <a:schemeClr val="accent3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Szinkronizálás</a:t>
            </a:r>
            <a:endParaRPr lang="hu-HU" dirty="0"/>
          </a:p>
        </p:txBody>
      </p:sp>
      <p:pic>
        <p:nvPicPr>
          <p:cNvPr id="4098" name="Picture 2" descr="`git fetch` updates your remote reference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5091050" cy="373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push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[távoli hely] [helyi ág]</a:t>
            </a:r>
          </a:p>
          <a:p>
            <a:pPr lvl="1"/>
            <a:r>
              <a:rPr lang="hu-HU" dirty="0" smtClean="0"/>
              <a:t>Pl.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push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origin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serverfix</a:t>
            </a:r>
          </a:p>
          <a:p>
            <a:r>
              <a:rPr lang="hu-HU" dirty="0" smtClean="0"/>
              <a:t>A távoli </a:t>
            </a:r>
            <a:r>
              <a:rPr lang="hu-HU" dirty="0" err="1" smtClean="0"/>
              <a:t>repóban</a:t>
            </a:r>
            <a:r>
              <a:rPr lang="hu-HU" dirty="0" smtClean="0"/>
              <a:t> is megjelenik a </a:t>
            </a:r>
            <a:r>
              <a:rPr lang="hu-HU" dirty="0" smtClean="0">
                <a:solidFill>
                  <a:schemeClr val="accent1"/>
                </a:solidFill>
              </a:rPr>
              <a:t>serverfix</a:t>
            </a:r>
            <a:r>
              <a:rPr lang="hu-HU" dirty="0" smtClean="0"/>
              <a:t> ág a feltöltött </a:t>
            </a:r>
            <a:r>
              <a:rPr lang="hu-HU" dirty="0" err="1" smtClean="0"/>
              <a:t>commitokkal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munka feltöltése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90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fetch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[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origin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]</a:t>
            </a:r>
          </a:p>
          <a:p>
            <a:r>
              <a:rPr lang="hu-HU" dirty="0" smtClean="0"/>
              <a:t>Nem olvaszt be automatikusan</a:t>
            </a:r>
          </a:p>
          <a:p>
            <a:pPr lvl="1"/>
            <a:r>
              <a:rPr lang="hu-HU" dirty="0" smtClean="0"/>
              <a:t>Beolvasztjuk…</a:t>
            </a:r>
          </a:p>
          <a:p>
            <a:pPr lvl="2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merge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origin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/serverfix</a:t>
            </a:r>
          </a:p>
          <a:p>
            <a:pPr lvl="1"/>
            <a:r>
              <a:rPr lang="hu-HU" dirty="0" smtClean="0"/>
              <a:t>Vagy új ágat hozunk létre neki</a:t>
            </a:r>
          </a:p>
          <a:p>
            <a:pPr lvl="2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–b serverfix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origin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/serverfix</a:t>
            </a:r>
          </a:p>
          <a:p>
            <a:pPr lvl="2"/>
            <a:r>
              <a:rPr lang="hu-HU" dirty="0" smtClean="0"/>
              <a:t>=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--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track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origin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/serverfix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pull</a:t>
            </a:r>
            <a:r>
              <a:rPr lang="hu-HU" dirty="0" smtClean="0"/>
              <a:t> =</a:t>
            </a: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fetch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merge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origin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/&lt;ág&gt;</a:t>
            </a:r>
          </a:p>
          <a:p>
            <a:pPr lvl="1"/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Frissítés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6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latin typeface="Lucida Console" panose="020B0609040504020204" pitchFamily="49" charset="0"/>
              </a:rPr>
              <a:t>push</a:t>
            </a:r>
            <a:r>
              <a:rPr lang="hu-HU" dirty="0" smtClean="0"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latin typeface="Lucida Console" panose="020B0609040504020204" pitchFamily="49" charset="0"/>
              </a:rPr>
              <a:t>origin</a:t>
            </a:r>
            <a:r>
              <a:rPr lang="hu-HU" dirty="0">
                <a:latin typeface="Lucida Console" panose="020B0609040504020204" pitchFamily="49" charset="0"/>
              </a:rPr>
              <a:t> </a:t>
            </a:r>
            <a:r>
              <a:rPr lang="hu-HU" dirty="0" smtClean="0">
                <a:latin typeface="Lucida Console" panose="020B0609040504020204" pitchFamily="49" charset="0"/>
              </a:rPr>
              <a:t>--</a:t>
            </a:r>
            <a:r>
              <a:rPr lang="hu-HU" dirty="0" err="1" smtClean="0">
                <a:latin typeface="Lucida Console" panose="020B0609040504020204" pitchFamily="49" charset="0"/>
              </a:rPr>
              <a:t>delete</a:t>
            </a:r>
            <a:r>
              <a:rPr lang="hu-HU" dirty="0" smtClean="0">
                <a:latin typeface="Lucida Console" panose="020B0609040504020204" pitchFamily="49" charset="0"/>
              </a:rPr>
              <a:t> serverfix</a:t>
            </a:r>
          </a:p>
          <a:p>
            <a:pPr lvl="1"/>
            <a:r>
              <a:rPr lang="hu-HU" dirty="0" smtClean="0">
                <a:solidFill>
                  <a:srgbClr val="908F8F"/>
                </a:solidFill>
              </a:rPr>
              <a:t>(</a:t>
            </a:r>
            <a:r>
              <a:rPr lang="hu-HU" dirty="0" err="1" smtClean="0">
                <a:solidFill>
                  <a:srgbClr val="908F8F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rgbClr val="908F8F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rgbClr val="908F8F"/>
                </a:solidFill>
                <a:latin typeface="Lucida Console" panose="020B0609040504020204" pitchFamily="49" charset="0"/>
              </a:rPr>
              <a:t>push</a:t>
            </a:r>
            <a:r>
              <a:rPr lang="hu-HU" dirty="0" smtClean="0">
                <a:solidFill>
                  <a:srgbClr val="908F8F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rgbClr val="908F8F"/>
                </a:solidFill>
                <a:latin typeface="Lucida Console" panose="020B0609040504020204" pitchFamily="49" charset="0"/>
              </a:rPr>
              <a:t>origin</a:t>
            </a:r>
            <a:r>
              <a:rPr lang="hu-HU" dirty="0" smtClean="0">
                <a:solidFill>
                  <a:srgbClr val="908F8F"/>
                </a:solidFill>
                <a:latin typeface="Lucida Console" panose="020B0609040504020204" pitchFamily="49" charset="0"/>
              </a:rPr>
              <a:t> :serverfix</a:t>
            </a:r>
            <a:r>
              <a:rPr lang="hu-HU" dirty="0" smtClean="0">
                <a:solidFill>
                  <a:srgbClr val="908F8F"/>
                </a:solidFill>
              </a:rPr>
              <a:t>) – Advanced!</a:t>
            </a:r>
            <a:endParaRPr lang="hu-HU" dirty="0">
              <a:solidFill>
                <a:srgbClr val="908F8F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Távoli ág törlése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39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Elágazást kétféleképpen lehet összeolvasztani</a:t>
            </a:r>
          </a:p>
          <a:p>
            <a:pPr lvl="1"/>
            <a:r>
              <a:rPr lang="hu-HU" dirty="0" err="1" smtClean="0">
                <a:solidFill>
                  <a:schemeClr val="accent1"/>
                </a:solidFill>
              </a:rPr>
              <a:t>merge</a:t>
            </a:r>
            <a:endParaRPr lang="hu-HU" dirty="0" smtClean="0">
              <a:solidFill>
                <a:schemeClr val="accent1"/>
              </a:solidFill>
            </a:endParaRPr>
          </a:p>
          <a:p>
            <a:pPr lvl="1"/>
            <a:r>
              <a:rPr lang="hu-HU" dirty="0" err="1">
                <a:solidFill>
                  <a:schemeClr val="accent1"/>
                </a:solidFill>
              </a:rPr>
              <a:t>rebase</a:t>
            </a:r>
            <a:endParaRPr lang="hu-HU" dirty="0">
              <a:solidFill>
                <a:schemeClr val="accent1"/>
              </a:solidFill>
            </a:endParaRPr>
          </a:p>
          <a:p>
            <a:r>
              <a:rPr lang="hu-HU" dirty="0" smtClean="0"/>
              <a:t>Hagyományos </a:t>
            </a:r>
            <a:r>
              <a:rPr lang="hu-HU" dirty="0" err="1" smtClean="0"/>
              <a:t>merge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Merge</a:t>
            </a:r>
            <a:r>
              <a:rPr lang="hu-HU" dirty="0" smtClean="0"/>
              <a:t> helyett </a:t>
            </a:r>
            <a:r>
              <a:rPr lang="hu-HU" dirty="0" err="1" smtClean="0"/>
              <a:t>rebase</a:t>
            </a:r>
            <a:endParaRPr lang="hu-HU" dirty="0"/>
          </a:p>
        </p:txBody>
      </p:sp>
      <p:pic>
        <p:nvPicPr>
          <p:cNvPr id="5122" name="Picture 2" descr="Merging to integrate diverged work histor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5437"/>
            <a:ext cx="7769176" cy="295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szerveren történt változásokra „ráhúzzuk” a saját változásainkat</a:t>
            </a:r>
          </a:p>
          <a:p>
            <a:r>
              <a:rPr lang="hu-HU" sz="24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experiment</a:t>
            </a:r>
            <a:endParaRPr lang="hu-HU" sz="2400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rebase</a:t>
            </a:r>
            <a:r>
              <a:rPr lang="hu-HU" sz="2400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sz="2400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master</a:t>
            </a:r>
            <a:endParaRPr lang="hu-HU" sz="2400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sz="2400" dirty="0" smtClean="0">
                <a:solidFill>
                  <a:schemeClr val="accent1"/>
                </a:solidFill>
              </a:rPr>
              <a:t>C4</a:t>
            </a:r>
            <a:r>
              <a:rPr lang="hu-HU" sz="2400" dirty="0" smtClean="0"/>
              <a:t>-nek egy másolata (</a:t>
            </a:r>
            <a:r>
              <a:rPr lang="hu-HU" sz="2400" dirty="0" smtClean="0">
                <a:solidFill>
                  <a:schemeClr val="accent1"/>
                </a:solidFill>
              </a:rPr>
              <a:t>C4’</a:t>
            </a:r>
            <a:r>
              <a:rPr lang="hu-HU" sz="2400" dirty="0" smtClean="0"/>
              <a:t>) kerül a </a:t>
            </a:r>
            <a:r>
              <a:rPr lang="hu-HU" sz="2400" dirty="0" err="1" smtClean="0">
                <a:solidFill>
                  <a:schemeClr val="accent1"/>
                </a:solidFill>
              </a:rPr>
              <a:t>master</a:t>
            </a:r>
            <a:r>
              <a:rPr lang="hu-HU" sz="2400" dirty="0" smtClean="0"/>
              <a:t> tetejére</a:t>
            </a:r>
          </a:p>
          <a:p>
            <a:r>
              <a:rPr lang="hu-HU" sz="2400" dirty="0" smtClean="0"/>
              <a:t>Ez egy teljesen új </a:t>
            </a:r>
            <a:r>
              <a:rPr lang="hu-HU" sz="2400" dirty="0" err="1" smtClean="0"/>
              <a:t>commit</a:t>
            </a:r>
            <a:r>
              <a:rPr lang="hu-HU" sz="2400" dirty="0" smtClean="0"/>
              <a:t> (más </a:t>
            </a:r>
            <a:r>
              <a:rPr lang="hu-HU" sz="2400" dirty="0" err="1" smtClean="0"/>
              <a:t>hash-sel</a:t>
            </a:r>
            <a:r>
              <a:rPr lang="hu-HU" sz="2400" dirty="0" smtClean="0"/>
              <a:t>), de ugyanazokkal a változásokkal, amit </a:t>
            </a:r>
            <a:r>
              <a:rPr lang="hu-HU" sz="2400" dirty="0" smtClean="0">
                <a:solidFill>
                  <a:schemeClr val="accent1"/>
                </a:solidFill>
              </a:rPr>
              <a:t>C4</a:t>
            </a:r>
            <a:r>
              <a:rPr lang="hu-HU" sz="2400" dirty="0" smtClean="0"/>
              <a:t> tartalmaz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Rebase</a:t>
            </a:r>
            <a:endParaRPr lang="hu-HU" dirty="0"/>
          </a:p>
        </p:txBody>
      </p:sp>
      <p:pic>
        <p:nvPicPr>
          <p:cNvPr id="6146" name="Picture 2" descr="Rebasing the change introduced in `C4` onto `C3`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6792"/>
            <a:ext cx="8640960" cy="249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8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ast-forwarding the master branc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8" y="4488443"/>
            <a:ext cx="7841184" cy="22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Ezután a </a:t>
            </a:r>
            <a:r>
              <a:rPr lang="hu-HU" dirty="0" err="1" smtClean="0">
                <a:solidFill>
                  <a:schemeClr val="accent1"/>
                </a:solidFill>
              </a:rPr>
              <a:t>master</a:t>
            </a:r>
            <a:r>
              <a:rPr lang="hu-HU" dirty="0" smtClean="0"/>
              <a:t> ágat is átállíthatjuk a legújabb </a:t>
            </a:r>
            <a:r>
              <a:rPr lang="hu-HU" dirty="0" err="1" smtClean="0"/>
              <a:t>commit-ra</a:t>
            </a:r>
            <a:endParaRPr lang="hu-HU" dirty="0" smtClean="0"/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master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merge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experiment</a:t>
            </a:r>
            <a:r>
              <a:rPr lang="hu-HU" dirty="0" smtClean="0"/>
              <a:t> (=</a:t>
            </a:r>
            <a:r>
              <a:rPr lang="hu-HU" dirty="0" err="1" smtClean="0"/>
              <a:t>fast-forward</a:t>
            </a:r>
            <a:r>
              <a:rPr lang="hu-HU" dirty="0" smtClean="0"/>
              <a:t>)</a:t>
            </a:r>
          </a:p>
          <a:p>
            <a:r>
              <a:rPr lang="hu-HU" dirty="0" smtClean="0">
                <a:solidFill>
                  <a:schemeClr val="accent1"/>
                </a:solidFill>
              </a:rPr>
              <a:t>C4’</a:t>
            </a:r>
            <a:r>
              <a:rPr lang="hu-HU" dirty="0" smtClean="0"/>
              <a:t> pontosan ugyanazt tartalmazza, mint a </a:t>
            </a:r>
            <a:r>
              <a:rPr lang="hu-HU" dirty="0" err="1" smtClean="0"/>
              <a:t>merge</a:t>
            </a:r>
            <a:r>
              <a:rPr lang="hu-HU" dirty="0" smtClean="0"/>
              <a:t> példában </a:t>
            </a:r>
            <a:r>
              <a:rPr lang="hu-HU" dirty="0" smtClean="0">
                <a:solidFill>
                  <a:schemeClr val="accent1"/>
                </a:solidFill>
              </a:rPr>
              <a:t>C5</a:t>
            </a:r>
          </a:p>
          <a:p>
            <a:r>
              <a:rPr lang="hu-HU" dirty="0" smtClean="0"/>
              <a:t>Lineáris történet, </a:t>
            </a:r>
            <a:r>
              <a:rPr lang="hu-HU" dirty="0" err="1" smtClean="0"/>
              <a:t>merge</a:t>
            </a:r>
            <a:r>
              <a:rPr lang="hu-HU" dirty="0" smtClean="0"/>
              <a:t> </a:t>
            </a:r>
            <a:r>
              <a:rPr lang="hu-HU" dirty="0" err="1" smtClean="0"/>
              <a:t>commit</a:t>
            </a:r>
            <a:r>
              <a:rPr lang="hu-HU" dirty="0" smtClean="0"/>
              <a:t>-ok nélkül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Frissítsük a </a:t>
            </a:r>
            <a:r>
              <a:rPr lang="hu-HU" dirty="0" err="1" smtClean="0"/>
              <a:t>mastert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08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hu-HU" sz="2800" cap="all" dirty="0" smtClean="0">
                <a:solidFill>
                  <a:schemeClr val="accent2"/>
                </a:solidFill>
              </a:rPr>
              <a:t>Soha ne </a:t>
            </a:r>
            <a:r>
              <a:rPr lang="hu-HU" sz="2800" cap="all" dirty="0" err="1" smtClean="0">
                <a:solidFill>
                  <a:schemeClr val="accent2"/>
                </a:solidFill>
              </a:rPr>
              <a:t>rebase-eljünk</a:t>
            </a:r>
            <a:r>
              <a:rPr lang="hu-HU" sz="2800" cap="all" dirty="0" smtClean="0">
                <a:solidFill>
                  <a:schemeClr val="accent2"/>
                </a:solidFill>
              </a:rPr>
              <a:t> olyan </a:t>
            </a:r>
            <a:r>
              <a:rPr lang="hu-HU" sz="2800" cap="all" dirty="0" err="1" smtClean="0">
                <a:solidFill>
                  <a:schemeClr val="accent2"/>
                </a:solidFill>
              </a:rPr>
              <a:t>commit-okat</a:t>
            </a:r>
            <a:r>
              <a:rPr lang="hu-HU" sz="2800" cap="all" dirty="0" smtClean="0">
                <a:solidFill>
                  <a:schemeClr val="accent2"/>
                </a:solidFill>
              </a:rPr>
              <a:t> amik már távoli </a:t>
            </a:r>
            <a:r>
              <a:rPr lang="hu-HU" sz="2800" cap="all" dirty="0" err="1" smtClean="0">
                <a:solidFill>
                  <a:schemeClr val="accent2"/>
                </a:solidFill>
              </a:rPr>
              <a:t>repóban</a:t>
            </a:r>
            <a:r>
              <a:rPr lang="hu-HU" sz="2800" cap="all" dirty="0" smtClean="0">
                <a:solidFill>
                  <a:schemeClr val="accent2"/>
                </a:solidFill>
              </a:rPr>
              <a:t> is vannak!</a:t>
            </a:r>
            <a:endParaRPr lang="hu-HU" sz="2800" cap="all" dirty="0">
              <a:solidFill>
                <a:schemeClr val="accent2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Rebase</a:t>
            </a:r>
            <a:r>
              <a:rPr lang="hu-HU" dirty="0" smtClean="0"/>
              <a:t> alapszabály!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27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rebase</a:t>
            </a:r>
            <a:r>
              <a:rPr lang="hu-HU" dirty="0" smtClean="0"/>
              <a:t> hátrahagy meglévő </a:t>
            </a:r>
            <a:r>
              <a:rPr lang="hu-HU" dirty="0" err="1" smtClean="0"/>
              <a:t>commit-okat</a:t>
            </a:r>
            <a:r>
              <a:rPr lang="hu-HU" dirty="0" smtClean="0"/>
              <a:t>, és újakat készít, amik tartalma ugyanaz, de mégis új </a:t>
            </a:r>
            <a:r>
              <a:rPr lang="hu-HU" dirty="0" err="1" smtClean="0"/>
              <a:t>commit</a:t>
            </a:r>
            <a:r>
              <a:rPr lang="hu-HU" dirty="0" smtClean="0"/>
              <a:t>-ok</a:t>
            </a:r>
          </a:p>
          <a:p>
            <a:r>
              <a:rPr lang="hu-HU" dirty="0" smtClean="0"/>
              <a:t>Ha valaki ezeket a hátrahagyott </a:t>
            </a:r>
            <a:r>
              <a:rPr lang="hu-HU" dirty="0" err="1" smtClean="0"/>
              <a:t>commit-okat</a:t>
            </a:r>
            <a:r>
              <a:rPr lang="hu-HU" dirty="0" smtClean="0"/>
              <a:t> letölti és dolgozik rajtuk…</a:t>
            </a:r>
          </a:p>
          <a:p>
            <a:r>
              <a:rPr lang="hu-HU" dirty="0" smtClean="0"/>
              <a:t>És eközben mi </a:t>
            </a:r>
            <a:r>
              <a:rPr lang="hu-HU" dirty="0" err="1" smtClean="0"/>
              <a:t>újraírjuk</a:t>
            </a:r>
            <a:r>
              <a:rPr lang="hu-HU" dirty="0" smtClean="0"/>
              <a:t> ezeket a </a:t>
            </a:r>
            <a:r>
              <a:rPr lang="hu-HU" dirty="0" err="1" smtClean="0"/>
              <a:t>commit-okat</a:t>
            </a:r>
            <a:r>
              <a:rPr lang="hu-HU" dirty="0" smtClean="0"/>
              <a:t> </a:t>
            </a:r>
            <a:r>
              <a:rPr lang="hu-HU" dirty="0" err="1" smtClean="0"/>
              <a:t>rebase-zel</a:t>
            </a:r>
            <a:r>
              <a:rPr lang="hu-HU" dirty="0" smtClean="0"/>
              <a:t>, majd feltöltjük</a:t>
            </a:r>
          </a:p>
          <a:p>
            <a:r>
              <a:rPr lang="hu-HU" dirty="0" smtClean="0"/>
              <a:t>Akkor a többieknek feltöltés előtt be kell olvasztania a mi változásainkat</a:t>
            </a:r>
          </a:p>
          <a:p>
            <a:r>
              <a:rPr lang="hu-HU" dirty="0" smtClean="0"/>
              <a:t>És akkor lesz baj, amikor mi le akarjuk tölteni a többiek munkáját (amik olyan </a:t>
            </a:r>
            <a:r>
              <a:rPr lang="hu-HU" dirty="0" err="1" smtClean="0"/>
              <a:t>commit</a:t>
            </a:r>
            <a:r>
              <a:rPr lang="hu-HU" dirty="0" smtClean="0"/>
              <a:t>-okon alapulnak, amiket mi átírtunk/</a:t>
            </a:r>
            <a:r>
              <a:rPr lang="hu-HU" dirty="0" err="1" smtClean="0"/>
              <a:t>hátrahagytunk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…miért?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06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a rossz </a:t>
            </a:r>
            <a:r>
              <a:rPr lang="hu-HU" dirty="0" err="1" smtClean="0"/>
              <a:t>rebase</a:t>
            </a:r>
            <a:r>
              <a:rPr lang="hu-HU" dirty="0" smtClean="0"/>
              <a:t>-re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0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Szinte minden művelet helyileg történik</a:t>
            </a:r>
          </a:p>
          <a:p>
            <a:r>
              <a:rPr lang="hu-HU" dirty="0" smtClean="0"/>
              <a:t>A teljes verziótörténet a helyi gépen van</a:t>
            </a:r>
          </a:p>
          <a:p>
            <a:r>
              <a:rPr lang="hu-HU" dirty="0" smtClean="0"/>
              <a:t>Gyors műveletek</a:t>
            </a:r>
          </a:p>
          <a:p>
            <a:r>
              <a:rPr lang="hu-HU" dirty="0"/>
              <a:t>Hálózati kapcsolat nem </a:t>
            </a:r>
            <a:r>
              <a:rPr lang="hu-HU" dirty="0" smtClean="0"/>
              <a:t>kell</a:t>
            </a:r>
            <a:endParaRPr lang="hu-HU" dirty="0"/>
          </a:p>
          <a:p>
            <a:r>
              <a:rPr lang="hu-HU" dirty="0" smtClean="0"/>
              <a:t>Lokálisan </a:t>
            </a:r>
            <a:r>
              <a:rPr lang="hu-HU" dirty="0" err="1" smtClean="0"/>
              <a:t>commit-oljuk</a:t>
            </a:r>
            <a:r>
              <a:rPr lang="hu-HU" dirty="0" smtClean="0"/>
              <a:t> a változásokat, és amikor lesz net, akkor frissítjük a szervert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műveletek lokálisak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86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1"/>
                </a:solidFill>
              </a:rPr>
              <a:t>teamone</a:t>
            </a:r>
            <a:r>
              <a:rPr lang="hu-HU" dirty="0" smtClean="0">
                <a:solidFill>
                  <a:schemeClr val="accent1"/>
                </a:solidFill>
              </a:rPr>
              <a:t>/</a:t>
            </a:r>
            <a:r>
              <a:rPr lang="hu-HU" dirty="0" err="1" smtClean="0">
                <a:solidFill>
                  <a:schemeClr val="accent1"/>
                </a:solidFill>
              </a:rPr>
              <a:t>master</a:t>
            </a:r>
            <a:r>
              <a:rPr lang="hu-HU" dirty="0" smtClean="0"/>
              <a:t> követi a távoli </a:t>
            </a:r>
            <a:r>
              <a:rPr lang="hu-HU" dirty="0" err="1" smtClean="0">
                <a:solidFill>
                  <a:schemeClr val="accent1"/>
                </a:solidFill>
              </a:rPr>
              <a:t>master</a:t>
            </a:r>
            <a:r>
              <a:rPr lang="hu-HU" dirty="0" smtClean="0"/>
              <a:t>-t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Klónozunk és dolgozunk rajta</a:t>
            </a:r>
            <a:endParaRPr lang="hu-HU" dirty="0"/>
          </a:p>
        </p:txBody>
      </p:sp>
      <p:pic>
        <p:nvPicPr>
          <p:cNvPr id="8194" name="Picture 2" descr="Clone a repository, and base some work on i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" y="2060848"/>
            <a:ext cx="7185025" cy="425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Ezeket mi letöltjük és beolvasztjuk a saját munkánkba (</a:t>
            </a:r>
            <a:r>
              <a:rPr lang="hu-HU" dirty="0" smtClean="0">
                <a:solidFill>
                  <a:schemeClr val="accent1"/>
                </a:solidFill>
              </a:rPr>
              <a:t>C7</a:t>
            </a:r>
            <a:r>
              <a:rPr lang="hu-HU" dirty="0" smtClean="0"/>
              <a:t>) és tovább dolgozunk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Más is dolgozik és feltölti</a:t>
            </a:r>
            <a:endParaRPr lang="hu-HU" dirty="0"/>
          </a:p>
        </p:txBody>
      </p:sp>
      <p:pic>
        <p:nvPicPr>
          <p:cNvPr id="9218" name="Picture 2" descr="Fetch more commits, and merge them into your work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768752" cy="428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Aki az előző feltöltést csinálta, úgy dönt, hogy </a:t>
            </a:r>
            <a:r>
              <a:rPr lang="hu-HU" dirty="0" err="1" smtClean="0"/>
              <a:t>merge</a:t>
            </a:r>
            <a:r>
              <a:rPr lang="hu-HU" dirty="0" smtClean="0"/>
              <a:t> helyett </a:t>
            </a:r>
            <a:r>
              <a:rPr lang="hu-HU" dirty="0" err="1" smtClean="0"/>
              <a:t>rebase</a:t>
            </a:r>
            <a:r>
              <a:rPr lang="hu-HU" dirty="0" smtClean="0"/>
              <a:t>-t akar használni (a szerveren is), ezért</a:t>
            </a:r>
          </a:p>
          <a:p>
            <a:r>
              <a:rPr lang="hu-HU" dirty="0" smtClean="0"/>
              <a:t>Helyben visszavonja a </a:t>
            </a:r>
            <a:r>
              <a:rPr lang="hu-HU" dirty="0" err="1" smtClean="0"/>
              <a:t>merge</a:t>
            </a:r>
            <a:r>
              <a:rPr lang="hu-HU" dirty="0" smtClean="0"/>
              <a:t>-öt, </a:t>
            </a:r>
            <a:r>
              <a:rPr lang="hu-HU" dirty="0" err="1" smtClean="0"/>
              <a:t>rebase-eli</a:t>
            </a:r>
            <a:r>
              <a:rPr lang="hu-HU" dirty="0" smtClean="0"/>
              <a:t> azokat a változásokat, majd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push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--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force</a:t>
            </a:r>
            <a:r>
              <a:rPr lang="hu-HU" dirty="0" smtClean="0"/>
              <a:t> –</a:t>
            </a:r>
            <a:r>
              <a:rPr lang="hu-HU" dirty="0" err="1" smtClean="0"/>
              <a:t>szal</a:t>
            </a:r>
            <a:r>
              <a:rPr lang="hu-HU" dirty="0" smtClean="0"/>
              <a:t> felülírja a történetet a szerveren</a:t>
            </a:r>
          </a:p>
          <a:p>
            <a:r>
              <a:rPr lang="hu-HU" dirty="0" smtClean="0"/>
              <a:t>Mi megint letöltjük (</a:t>
            </a:r>
            <a:r>
              <a:rPr lang="hu-HU" dirty="0" err="1" smtClean="0">
                <a:solidFill>
                  <a:schemeClr val="accent1"/>
                </a:solidFill>
              </a:rPr>
              <a:t>fetch</a:t>
            </a:r>
            <a:r>
              <a:rPr lang="hu-HU" dirty="0" smtClean="0"/>
              <a:t>) az új </a:t>
            </a:r>
            <a:r>
              <a:rPr lang="hu-HU" dirty="0" err="1" smtClean="0"/>
              <a:t>commitokat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Majd…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05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Olyan </a:t>
            </a:r>
            <a:r>
              <a:rPr lang="hu-HU" dirty="0" err="1" smtClean="0"/>
              <a:t>commit-ra</a:t>
            </a:r>
            <a:r>
              <a:rPr lang="hu-HU" dirty="0" smtClean="0"/>
              <a:t> épül </a:t>
            </a:r>
            <a:r>
              <a:rPr lang="hu-HU" dirty="0" smtClean="0">
                <a:solidFill>
                  <a:schemeClr val="accent1"/>
                </a:solidFill>
              </a:rPr>
              <a:t>C7</a:t>
            </a:r>
            <a:r>
              <a:rPr lang="hu-HU" dirty="0" smtClean="0"/>
              <a:t>, ami a szerveren nem is létezik!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És itt tartunk…</a:t>
            </a:r>
            <a:endParaRPr lang="hu-HU" dirty="0"/>
          </a:p>
        </p:txBody>
      </p:sp>
      <p:pic>
        <p:nvPicPr>
          <p:cNvPr id="4" name="Picture 2" descr="Someone pushes rebased commits, abandoning commits you've based your work on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84" y="2420888"/>
            <a:ext cx="6457032" cy="40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pull</a:t>
            </a:r>
            <a:r>
              <a:rPr lang="hu-HU" dirty="0" smtClean="0"/>
              <a:t> után így néz ki a fa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Ezután…</a:t>
            </a:r>
            <a:endParaRPr lang="hu-HU" dirty="0"/>
          </a:p>
        </p:txBody>
      </p:sp>
      <p:pic>
        <p:nvPicPr>
          <p:cNvPr id="11266" name="Picture 2" descr="You merge in the same work again into a new merge commi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6" y="1916832"/>
            <a:ext cx="8481728" cy="445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zis 4"/>
          <p:cNvSpPr/>
          <p:nvPr/>
        </p:nvSpPr>
        <p:spPr>
          <a:xfrm>
            <a:off x="3851920" y="4558813"/>
            <a:ext cx="2880320" cy="1512168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36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rebase</a:t>
            </a:r>
            <a:r>
              <a:rPr lang="hu-HU" dirty="0" smtClean="0"/>
              <a:t> jó, mert lineáris történetet láthatunk a szerveren</a:t>
            </a:r>
          </a:p>
          <a:p>
            <a:r>
              <a:rPr lang="hu-HU" dirty="0" smtClean="0"/>
              <a:t>Azt mutatja meg, „Hogyan készült a projekt”</a:t>
            </a:r>
          </a:p>
          <a:p>
            <a:r>
              <a:rPr lang="hu-HU" dirty="0" smtClean="0"/>
              <a:t>Mindig használjuk lokálisan</a:t>
            </a:r>
          </a:p>
          <a:p>
            <a:r>
              <a:rPr lang="hu-HU" dirty="0" smtClean="0"/>
              <a:t>De nem szabad </a:t>
            </a:r>
            <a:r>
              <a:rPr lang="hu-HU" dirty="0" err="1" smtClean="0"/>
              <a:t>rebase-elni</a:t>
            </a:r>
            <a:r>
              <a:rPr lang="hu-HU" dirty="0" smtClean="0"/>
              <a:t> olyan </a:t>
            </a:r>
            <a:r>
              <a:rPr lang="hu-HU" dirty="0" err="1" smtClean="0"/>
              <a:t>commitokat</a:t>
            </a:r>
            <a:r>
              <a:rPr lang="hu-HU" dirty="0" smtClean="0"/>
              <a:t> (ágat), amit már feltöltöttünk (</a:t>
            </a:r>
            <a:r>
              <a:rPr lang="hu-HU" dirty="0" err="1" smtClean="0"/>
              <a:t>push</a:t>
            </a:r>
            <a:r>
              <a:rPr lang="hu-HU" dirty="0" smtClean="0"/>
              <a:t>)</a:t>
            </a:r>
          </a:p>
          <a:p>
            <a:r>
              <a:rPr lang="hu-HU" dirty="0" smtClean="0"/>
              <a:t>(mert arra más alapozhat és kihúzzuk alóla a szőnyeget)</a:t>
            </a:r>
          </a:p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pull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–-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rebase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err="1" smtClean="0"/>
              <a:t>Rebase</a:t>
            </a:r>
            <a:r>
              <a:rPr lang="hu-HU" dirty="0" smtClean="0"/>
              <a:t> legyen az alapértelmezett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config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--global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pull.rebase</a:t>
            </a:r>
            <a:r>
              <a:rPr lang="en-US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true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Tanulság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58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Hasznos eszközök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07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 egy munka közepén vagyunk, és nem akarunk még </a:t>
            </a:r>
            <a:r>
              <a:rPr lang="hu-HU" dirty="0" err="1" smtClean="0"/>
              <a:t>commitolni</a:t>
            </a:r>
            <a:endParaRPr lang="hu-HU" dirty="0" smtClean="0"/>
          </a:p>
          <a:p>
            <a:r>
              <a:rPr lang="hu-HU" dirty="0" smtClean="0"/>
              <a:t>De át kell váltani egy másik ágra</a:t>
            </a:r>
          </a:p>
          <a:p>
            <a:r>
              <a:rPr lang="hu-HU" dirty="0" smtClean="0"/>
              <a:t>Egy átmeneti területre </a:t>
            </a:r>
            <a:r>
              <a:rPr lang="hu-HU" dirty="0" err="1" smtClean="0"/>
              <a:t>elmenthetőek</a:t>
            </a:r>
            <a:r>
              <a:rPr lang="hu-HU" dirty="0" smtClean="0"/>
              <a:t> a jelenlegi változások</a:t>
            </a:r>
          </a:p>
          <a:p>
            <a:r>
              <a:rPr lang="hu-HU" dirty="0" smtClean="0"/>
              <a:t>Majd később onnan </a:t>
            </a:r>
            <a:r>
              <a:rPr lang="hu-HU" dirty="0" err="1" smtClean="0"/>
              <a:t>visszaállíthatóak</a:t>
            </a:r>
            <a:endParaRPr lang="hu-HU" dirty="0" smtClean="0"/>
          </a:p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stash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[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save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]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/>
              <a:t>Egy elmentett állapotot egy másik ágon is </a:t>
            </a:r>
            <a:r>
              <a:rPr lang="hu-HU" dirty="0" smtClean="0"/>
              <a:t>alkalmazhatunk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Stash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74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Visszaállítás</a:t>
            </a: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stash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apply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2"/>
            <a:r>
              <a:rPr lang="hu-HU" dirty="0"/>
              <a:t>Nem </a:t>
            </a:r>
            <a:r>
              <a:rPr lang="hu-HU" dirty="0" err="1"/>
              <a:t>törli</a:t>
            </a:r>
            <a:r>
              <a:rPr lang="hu-HU" dirty="0"/>
              <a:t> ki a </a:t>
            </a:r>
            <a:r>
              <a:rPr lang="hu-HU" dirty="0" smtClean="0"/>
              <a:t>tárolóból</a:t>
            </a:r>
          </a:p>
          <a:p>
            <a:pPr lvl="1"/>
            <a:r>
              <a:rPr lang="hu-HU" dirty="0" err="1" smtClean="0"/>
              <a:t>git</a:t>
            </a:r>
            <a:r>
              <a:rPr lang="hu-HU" dirty="0" smtClean="0"/>
              <a:t> </a:t>
            </a:r>
            <a:r>
              <a:rPr lang="hu-HU" dirty="0" err="1" smtClean="0"/>
              <a:t>stash</a:t>
            </a:r>
            <a:r>
              <a:rPr lang="hu-HU" dirty="0" smtClean="0"/>
              <a:t> </a:t>
            </a:r>
            <a:r>
              <a:rPr lang="hu-HU" dirty="0" err="1" smtClean="0"/>
              <a:t>apply</a:t>
            </a:r>
            <a:r>
              <a:rPr lang="hu-HU" dirty="0" smtClean="0"/>
              <a:t> </a:t>
            </a:r>
            <a:r>
              <a:rPr lang="hu-HU" dirty="0" err="1" smtClean="0"/>
              <a:t>stash</a:t>
            </a:r>
            <a:r>
              <a:rPr lang="hu-HU" dirty="0" smtClean="0"/>
              <a:t>@{2}</a:t>
            </a:r>
          </a:p>
          <a:p>
            <a:pPr lvl="2"/>
            <a:r>
              <a:rPr lang="hu-HU" dirty="0" smtClean="0"/>
              <a:t>Egy bizonyos </a:t>
            </a:r>
            <a:r>
              <a:rPr lang="hu-HU" dirty="0" err="1" smtClean="0"/>
              <a:t>stash</a:t>
            </a:r>
            <a:r>
              <a:rPr lang="hu-HU" dirty="0" smtClean="0"/>
              <a:t>-t alkalmaz</a:t>
            </a:r>
            <a:endParaRPr lang="hu-HU" dirty="0"/>
          </a:p>
          <a:p>
            <a:pPr lvl="1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stash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pop</a:t>
            </a:r>
          </a:p>
          <a:p>
            <a:pPr lvl="2"/>
            <a:r>
              <a:rPr lang="hu-HU" dirty="0" err="1" smtClean="0"/>
              <a:t>Kitörli</a:t>
            </a:r>
            <a:r>
              <a:rPr lang="hu-HU" dirty="0" smtClean="0"/>
              <a:t> a tárolóból</a:t>
            </a:r>
          </a:p>
          <a:p>
            <a:r>
              <a:rPr lang="hu-HU" dirty="0" smtClean="0"/>
              <a:t>Elmentett </a:t>
            </a:r>
            <a:r>
              <a:rPr lang="hu-HU" dirty="0"/>
              <a:t>változások </a:t>
            </a:r>
            <a:r>
              <a:rPr lang="hu-HU" dirty="0" err="1"/>
              <a:t>listázása</a:t>
            </a:r>
            <a:endParaRPr lang="hu-HU" dirty="0"/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stash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list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/>
              <a:t>Törlés</a:t>
            </a:r>
          </a:p>
          <a:p>
            <a:pPr lvl="1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stash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drop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&lt;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stash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név&gt;</a:t>
            </a:r>
          </a:p>
          <a:p>
            <a:r>
              <a:rPr lang="hu-HU" dirty="0"/>
              <a:t>Mentés egy új ágba</a:t>
            </a:r>
          </a:p>
          <a:p>
            <a:pPr lvl="1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stash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branch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testchanges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Stash</a:t>
            </a:r>
            <a:r>
              <a:rPr lang="hu-HU" dirty="0" smtClean="0"/>
              <a:t> paraméterek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66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Csak helyi </a:t>
            </a:r>
            <a:r>
              <a:rPr lang="hu-HU" dirty="0" err="1" smtClean="0"/>
              <a:t>repóban</a:t>
            </a:r>
            <a:r>
              <a:rPr lang="hu-HU" dirty="0" smtClean="0"/>
              <a:t>!</a:t>
            </a:r>
          </a:p>
          <a:p>
            <a:pPr lvl="1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reset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--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soft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[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commit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]</a:t>
            </a:r>
          </a:p>
          <a:p>
            <a:pPr lvl="2"/>
            <a:r>
              <a:rPr lang="hu-HU" dirty="0" smtClean="0"/>
              <a:t>Mozgatja a HEAD által mutatott ágat</a:t>
            </a: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reset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[--mixed] [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commit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]</a:t>
            </a:r>
          </a:p>
          <a:p>
            <a:pPr lvl="2"/>
            <a:r>
              <a:rPr lang="hu-HU" dirty="0" smtClean="0"/>
              <a:t>+ az INDEX-et is visszaállítja</a:t>
            </a: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reset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–-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hard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[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commit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]</a:t>
            </a:r>
          </a:p>
          <a:p>
            <a:pPr lvl="2"/>
            <a:r>
              <a:rPr lang="hu-HU" dirty="0" smtClean="0"/>
              <a:t>+ a </a:t>
            </a:r>
            <a:r>
              <a:rPr lang="hu-HU" dirty="0" err="1" smtClean="0"/>
              <a:t>munkakönyvtárat</a:t>
            </a:r>
            <a:r>
              <a:rPr lang="hu-HU" dirty="0" smtClean="0"/>
              <a:t> is visszaállítja</a:t>
            </a:r>
            <a:endParaRPr lang="hu-HU" dirty="0"/>
          </a:p>
          <a:p>
            <a:pPr lvl="2"/>
            <a:r>
              <a:rPr lang="hu-HU" dirty="0" smtClean="0">
                <a:solidFill>
                  <a:schemeClr val="accent3"/>
                </a:solidFill>
              </a:rPr>
              <a:t>Vigyázat! Ami nem volt </a:t>
            </a:r>
            <a:r>
              <a:rPr lang="hu-HU" dirty="0" err="1" smtClean="0">
                <a:solidFill>
                  <a:schemeClr val="accent3"/>
                </a:solidFill>
              </a:rPr>
              <a:t>commitolva</a:t>
            </a:r>
            <a:r>
              <a:rPr lang="hu-HU" dirty="0">
                <a:solidFill>
                  <a:schemeClr val="accent3"/>
                </a:solidFill>
              </a:rPr>
              <a:t> </a:t>
            </a:r>
            <a:r>
              <a:rPr lang="hu-HU" dirty="0" smtClean="0">
                <a:solidFill>
                  <a:schemeClr val="accent3"/>
                </a:solidFill>
              </a:rPr>
              <a:t>elvész!</a:t>
            </a:r>
            <a:endParaRPr lang="hu-HU" dirty="0">
              <a:solidFill>
                <a:schemeClr val="accent3"/>
              </a:solidFill>
            </a:endParaRPr>
          </a:p>
          <a:p>
            <a:r>
              <a:rPr lang="hu-HU" dirty="0" smtClean="0"/>
              <a:t>Ha a visszaállítandó </a:t>
            </a:r>
            <a:r>
              <a:rPr lang="hu-HU" dirty="0" err="1" smtClean="0"/>
              <a:t>commitok</a:t>
            </a:r>
            <a:r>
              <a:rPr lang="hu-HU" dirty="0" smtClean="0"/>
              <a:t> a távoli </a:t>
            </a:r>
            <a:r>
              <a:rPr lang="hu-HU" dirty="0" err="1" smtClean="0"/>
              <a:t>repóban</a:t>
            </a:r>
            <a:r>
              <a:rPr lang="hu-HU" dirty="0" smtClean="0"/>
              <a:t> is szerepelnek!</a:t>
            </a: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revert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2"/>
            <a:r>
              <a:rPr lang="hu-HU" dirty="0" smtClean="0"/>
              <a:t>Új </a:t>
            </a:r>
            <a:r>
              <a:rPr lang="hu-HU" dirty="0" err="1" smtClean="0"/>
              <a:t>commitot</a:t>
            </a:r>
            <a:r>
              <a:rPr lang="hu-HU" dirty="0" smtClean="0"/>
              <a:t> hoz létre, aminek a tartalma pontosan a visszaállított tartalom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Változások visszaállítása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97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323935"/>
          </a:xfrm>
        </p:spPr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Git</a:t>
            </a:r>
            <a:r>
              <a:rPr lang="hu-HU" dirty="0" smtClean="0"/>
              <a:t> mindenről ellenőrző-összeget (</a:t>
            </a:r>
            <a:r>
              <a:rPr lang="hu-HU" dirty="0" err="1" smtClean="0"/>
              <a:t>checksum</a:t>
            </a:r>
            <a:r>
              <a:rPr lang="hu-HU" dirty="0" smtClean="0"/>
              <a:t>) készít </a:t>
            </a:r>
            <a:r>
              <a:rPr lang="hu-HU" dirty="0" err="1" smtClean="0"/>
              <a:t>commit</a:t>
            </a:r>
            <a:r>
              <a:rPr lang="hu-HU" dirty="0" smtClean="0"/>
              <a:t>-kor</a:t>
            </a:r>
          </a:p>
          <a:p>
            <a:r>
              <a:rPr lang="hu-HU" dirty="0" smtClean="0"/>
              <a:t>Később mindenhol erre a </a:t>
            </a:r>
            <a:r>
              <a:rPr lang="hu-HU" dirty="0" err="1" smtClean="0"/>
              <a:t>checksum-ra</a:t>
            </a:r>
            <a:r>
              <a:rPr lang="hu-HU" dirty="0" smtClean="0"/>
              <a:t> hivatkozik, </a:t>
            </a:r>
            <a:r>
              <a:rPr lang="hu-HU" dirty="0" err="1" smtClean="0"/>
              <a:t>pl</a:t>
            </a:r>
            <a:r>
              <a:rPr lang="hu-HU" dirty="0" smtClean="0"/>
              <a:t>: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Vagy röviden:</a:t>
            </a:r>
          </a:p>
          <a:p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Integritás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92760" y="3420684"/>
            <a:ext cx="7558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24b9da6552252987aa493b52f8696cd6d3b00373</a:t>
            </a:r>
          </a:p>
          <a:p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92760" y="4797152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24b9da6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430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el akarjuk dobni a helyi változásokat és vissza akarjuk állítani a HEAD által mutatott állapotot</a:t>
            </a:r>
          </a:p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checkout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–f</a:t>
            </a: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reset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--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hard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Helyi </a:t>
            </a:r>
            <a:r>
              <a:rPr lang="hu-HU" dirty="0"/>
              <a:t>v</a:t>
            </a:r>
            <a:r>
              <a:rPr lang="hu-HU" dirty="0" smtClean="0"/>
              <a:t>áltozások eldobása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60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Interaktív </a:t>
            </a:r>
            <a:r>
              <a:rPr lang="hu-HU" dirty="0" err="1" smtClean="0"/>
              <a:t>rebase</a:t>
            </a:r>
            <a:endParaRPr lang="hu-HU" dirty="0" smtClean="0"/>
          </a:p>
          <a:p>
            <a:pPr lvl="1"/>
            <a:r>
              <a:rPr lang="hu-HU" dirty="0" smtClean="0"/>
              <a:t>Sok más dologra is jó</a:t>
            </a:r>
          </a:p>
          <a:p>
            <a:pPr lvl="2"/>
            <a:r>
              <a:rPr lang="hu-HU" dirty="0" err="1" smtClean="0"/>
              <a:t>Commit</a:t>
            </a:r>
            <a:r>
              <a:rPr lang="hu-HU" dirty="0" smtClean="0"/>
              <a:t>-ok sorrendjének megváltoztatása</a:t>
            </a:r>
          </a:p>
          <a:p>
            <a:pPr lvl="2"/>
            <a:r>
              <a:rPr lang="hu-HU" dirty="0" err="1" smtClean="0"/>
              <a:t>Commit</a:t>
            </a:r>
            <a:r>
              <a:rPr lang="hu-HU" dirty="0" smtClean="0"/>
              <a:t>-ok kihagyása</a:t>
            </a:r>
          </a:p>
          <a:p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rebase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–i</a:t>
            </a:r>
          </a:p>
          <a:p>
            <a:r>
              <a:rPr lang="hu-HU" dirty="0" smtClean="0"/>
              <a:t>Pl. van 3 </a:t>
            </a:r>
            <a:r>
              <a:rPr lang="hu-HU" dirty="0" err="1" smtClean="0"/>
              <a:t>commit-ünk</a:t>
            </a:r>
            <a:r>
              <a:rPr lang="hu-HU" dirty="0" smtClean="0"/>
              <a:t>, amit egy </a:t>
            </a:r>
            <a:r>
              <a:rPr lang="hu-HU" dirty="0" err="1" smtClean="0"/>
              <a:t>commit</a:t>
            </a:r>
            <a:r>
              <a:rPr lang="hu-HU" dirty="0" smtClean="0"/>
              <a:t>-ként akarunk feltölteni</a:t>
            </a:r>
            <a:endParaRPr lang="hu-HU" dirty="0"/>
          </a:p>
          <a:p>
            <a:pPr marL="109728" indent="0">
              <a:buNone/>
            </a:pPr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Több </a:t>
            </a:r>
            <a:r>
              <a:rPr lang="hu-HU" dirty="0" err="1" smtClean="0"/>
              <a:t>commit</a:t>
            </a:r>
            <a:r>
              <a:rPr lang="hu-HU" dirty="0" smtClean="0"/>
              <a:t> összeolvasztása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50" y="4437112"/>
            <a:ext cx="5587900" cy="2300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572762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Minták </a:t>
            </a:r>
            <a:r>
              <a:rPr lang="hu-HU" dirty="0" err="1" smtClean="0"/>
              <a:t>Git</a:t>
            </a:r>
            <a:r>
              <a:rPr lang="hu-HU" dirty="0" smtClean="0"/>
              <a:t> használatra	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20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Központosított munkamenet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444" y="1844824"/>
            <a:ext cx="3833111" cy="34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481328"/>
            <a:ext cx="4042792" cy="4525963"/>
          </a:xfrm>
        </p:spPr>
        <p:txBody>
          <a:bodyPr/>
          <a:lstStyle/>
          <a:p>
            <a:r>
              <a:rPr lang="hu-HU" dirty="0" smtClean="0"/>
              <a:t>Egy központi </a:t>
            </a:r>
            <a:r>
              <a:rPr lang="hu-HU" dirty="0" err="1" smtClean="0"/>
              <a:t>repón</a:t>
            </a:r>
            <a:r>
              <a:rPr lang="hu-HU" dirty="0" smtClean="0"/>
              <a:t> dolgozik mindenki</a:t>
            </a: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clone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hu-HU" dirty="0" smtClean="0"/>
              <a:t>Helyi munka</a:t>
            </a:r>
          </a:p>
          <a:p>
            <a:pPr lvl="1"/>
            <a:r>
              <a:rPr lang="hu-HU" dirty="0" smtClean="0"/>
              <a:t>Mindenki a saját példányán dolgozik</a:t>
            </a:r>
          </a:p>
          <a:p>
            <a:pPr lvl="1"/>
            <a:r>
              <a:rPr lang="hu-HU" dirty="0" smtClean="0"/>
              <a:t>Amikor kész, megosztja a többiekkel</a:t>
            </a:r>
          </a:p>
          <a:p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push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Központosított munkamenet</a:t>
            </a:r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124744"/>
            <a:ext cx="37242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Többen dolgoznak, és valaki már feltöltött újabb verzió(</a:t>
            </a:r>
            <a:r>
              <a:rPr lang="hu-HU" dirty="0" err="1" smtClean="0"/>
              <a:t>ka</a:t>
            </a:r>
            <a:r>
              <a:rPr lang="hu-HU" dirty="0" smtClean="0"/>
              <a:t>)t</a:t>
            </a:r>
          </a:p>
          <a:p>
            <a:r>
              <a:rPr lang="hu-HU" dirty="0" smtClean="0"/>
              <a:t>Mielőtt mi is „</a:t>
            </a:r>
            <a:r>
              <a:rPr lang="hu-HU" dirty="0" err="1" smtClean="0"/>
              <a:t>push</a:t>
            </a:r>
            <a:r>
              <a:rPr lang="hu-HU" dirty="0" smtClean="0"/>
              <a:t>”-</a:t>
            </a:r>
            <a:r>
              <a:rPr lang="hu-HU" dirty="0" err="1" smtClean="0"/>
              <a:t>olni</a:t>
            </a:r>
            <a:r>
              <a:rPr lang="hu-HU" dirty="0" smtClean="0"/>
              <a:t> tudnánk a munkánkat, le kell húzni a központi </a:t>
            </a:r>
            <a:r>
              <a:rPr lang="hu-HU" dirty="0" err="1" smtClean="0"/>
              <a:t>repó</a:t>
            </a:r>
            <a:r>
              <a:rPr lang="hu-HU" dirty="0" smtClean="0"/>
              <a:t> változásait</a:t>
            </a:r>
          </a:p>
          <a:p>
            <a:pPr lvl="1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pull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–-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rebase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smtClean="0">
                <a:latin typeface="Lucida Console" panose="020B0609040504020204" pitchFamily="49" charset="0"/>
              </a:rPr>
              <a:t>=</a:t>
            </a:r>
          </a:p>
          <a:p>
            <a:pPr lvl="2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fetch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2"/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rebase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origin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/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master</a:t>
            </a:r>
            <a:endParaRPr lang="hu-HU" dirty="0" smtClean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1"/>
            <a:r>
              <a:rPr lang="hu-HU" dirty="0" smtClean="0">
                <a:solidFill>
                  <a:schemeClr val="accent3"/>
                </a:solidFill>
              </a:rPr>
              <a:t>Ütközés!</a:t>
            </a: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mergetool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rebase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–-</a:t>
            </a:r>
            <a:r>
              <a:rPr lang="hu-HU" dirty="0" err="1" smtClean="0">
                <a:solidFill>
                  <a:schemeClr val="accent1"/>
                </a:solidFill>
                <a:latin typeface="Lucida Console" panose="020B0609040504020204" pitchFamily="49" charset="0"/>
              </a:rPr>
              <a:t>continue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lvl="1"/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git</a:t>
            </a:r>
            <a:r>
              <a:rPr lang="hu-HU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push</a:t>
            </a:r>
            <a:endParaRPr lang="hu-HU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Ütközés feloldása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7" y="3629738"/>
            <a:ext cx="3250704" cy="168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Feature</a:t>
            </a:r>
            <a:r>
              <a:rPr lang="hu-HU" dirty="0" smtClean="0"/>
              <a:t> </a:t>
            </a:r>
            <a:r>
              <a:rPr lang="hu-HU" dirty="0" err="1" smtClean="0"/>
              <a:t>branch</a:t>
            </a:r>
            <a:r>
              <a:rPr lang="hu-HU" dirty="0" smtClean="0"/>
              <a:t> munkamenet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01" y="2564904"/>
            <a:ext cx="6245597" cy="20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Minden új funkcióhoz egy új ágat nyitunk</a:t>
            </a:r>
          </a:p>
          <a:p>
            <a:r>
              <a:rPr lang="hu-HU" dirty="0" smtClean="0"/>
              <a:t>Több fejlesztő tud egy funkción dolgozni a fő ágba avatkozás nélkül</a:t>
            </a:r>
          </a:p>
          <a:p>
            <a:r>
              <a:rPr lang="hu-HU" dirty="0" smtClean="0"/>
              <a:t>Egy funkció </a:t>
            </a:r>
            <a:r>
              <a:rPr lang="hu-HU" dirty="0" err="1" smtClean="0"/>
              <a:t>elkészültekor</a:t>
            </a:r>
            <a:r>
              <a:rPr lang="hu-HU" dirty="0" smtClean="0"/>
              <a:t> „</a:t>
            </a:r>
            <a:r>
              <a:rPr lang="hu-HU" dirty="0" err="1" smtClean="0">
                <a:solidFill>
                  <a:schemeClr val="accent1"/>
                </a:solidFill>
              </a:rPr>
              <a:t>pull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request</a:t>
            </a:r>
            <a:r>
              <a:rPr lang="hu-HU" dirty="0" smtClean="0"/>
              <a:t>” a fő ágat karbantartó </a:t>
            </a:r>
            <a:r>
              <a:rPr lang="hu-HU" dirty="0" err="1" smtClean="0"/>
              <a:t>kollégá</a:t>
            </a:r>
            <a:r>
              <a:rPr lang="hu-HU" dirty="0" smtClean="0"/>
              <a:t>(k)</a:t>
            </a:r>
            <a:r>
              <a:rPr lang="hu-HU" dirty="0" err="1" smtClean="0"/>
              <a:t>nak</a:t>
            </a:r>
            <a:endParaRPr lang="hu-HU" dirty="0" smtClean="0"/>
          </a:p>
          <a:p>
            <a:r>
              <a:rPr lang="hu-HU" dirty="0" smtClean="0"/>
              <a:t>Beolvasztás előtt meg lehet vitatni, hogy mi kerül be (</a:t>
            </a:r>
            <a:r>
              <a:rPr lang="hu-HU" dirty="0" err="1" smtClean="0">
                <a:solidFill>
                  <a:schemeClr val="accent1"/>
                </a:solidFill>
              </a:rPr>
              <a:t>code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review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Feature</a:t>
            </a:r>
            <a:r>
              <a:rPr lang="hu-HU" dirty="0"/>
              <a:t> </a:t>
            </a:r>
            <a:r>
              <a:rPr lang="hu-HU" dirty="0" err="1"/>
              <a:t>branch</a:t>
            </a:r>
            <a:r>
              <a:rPr lang="hu-HU" dirty="0"/>
              <a:t> munkamenet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4797152"/>
            <a:ext cx="47148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7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Gitflow</a:t>
            </a:r>
            <a:r>
              <a:rPr lang="hu-HU" dirty="0" smtClean="0"/>
              <a:t> munkamenet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47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vie.com/img/git-model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968552" cy="65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F1CA64-1135-4CE6-A793-384933203D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Bemutató milyen egy jó ötletbörze</Template>
  <TotalTime>0</TotalTime>
  <Words>3947</Words>
  <Application>Microsoft Office PowerPoint</Application>
  <PresentationFormat>Diavetítés a képernyőre (4:3 oldalarány)</PresentationFormat>
  <Paragraphs>652</Paragraphs>
  <Slides>108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108</vt:i4>
      </vt:variant>
    </vt:vector>
  </HeadingPairs>
  <TitlesOfParts>
    <vt:vector size="117" baseType="lpstr">
      <vt:lpstr>Calibri</vt:lpstr>
      <vt:lpstr>Courier New</vt:lpstr>
      <vt:lpstr>Lucida Console</vt:lpstr>
      <vt:lpstr>Lucida Sans Unicode</vt:lpstr>
      <vt:lpstr>Verdana</vt:lpstr>
      <vt:lpstr>Wingdings</vt:lpstr>
      <vt:lpstr>Wingdings 2</vt:lpstr>
      <vt:lpstr>Wingdings 3</vt:lpstr>
      <vt:lpstr>Sétatér</vt:lpstr>
      <vt:lpstr>GIT elosztott verziókezelő rendszer</vt:lpstr>
      <vt:lpstr>Alapok</vt:lpstr>
      <vt:lpstr>Fogalmak</vt:lpstr>
      <vt:lpstr>Centralizált verziókezelő rendszerek</vt:lpstr>
      <vt:lpstr>Elosztott verziókezelő rendszerek</vt:lpstr>
      <vt:lpstr>A Git működése</vt:lpstr>
      <vt:lpstr>A Git működése</vt:lpstr>
      <vt:lpstr>A műveletek lokálisak</vt:lpstr>
      <vt:lpstr>Integritás</vt:lpstr>
      <vt:lpstr>Biztonság</vt:lpstr>
      <vt:lpstr>A három állapot!</vt:lpstr>
      <vt:lpstr>Területek</vt:lpstr>
      <vt:lpstr>Munkamenet</vt:lpstr>
      <vt:lpstr>Beállítások</vt:lpstr>
      <vt:lpstr>Beállítások</vt:lpstr>
      <vt:lpstr>Alapvető Git használat</vt:lpstr>
      <vt:lpstr>Meglévő könyvtár verziókövetése</vt:lpstr>
      <vt:lpstr>Meglévő repó másolása</vt:lpstr>
      <vt:lpstr>Változások mentése</vt:lpstr>
      <vt:lpstr>Státusz</vt:lpstr>
      <vt:lpstr>Státusz példa</vt:lpstr>
      <vt:lpstr>Új fájlok követése</vt:lpstr>
      <vt:lpstr>Fájlok kihagyása</vt:lpstr>
      <vt:lpstr>.gitignore tartalma</vt:lpstr>
      <vt:lpstr>Változások összehasonlítása</vt:lpstr>
      <vt:lpstr>Külső diff alkalmazás használata</vt:lpstr>
      <vt:lpstr>Változások mentése</vt:lpstr>
      <vt:lpstr>Az INDEX kihagyása</vt:lpstr>
      <vt:lpstr>Fájlok törlése</vt:lpstr>
      <vt:lpstr>Commit történet</vt:lpstr>
      <vt:lpstr>Túl korai commit</vt:lpstr>
      <vt:lpstr>Eltávolítás az INDEX-ből</vt:lpstr>
      <vt:lpstr>Változások visszaállítása</vt:lpstr>
      <vt:lpstr>Távoli repók</vt:lpstr>
      <vt:lpstr>Fetch és pull</vt:lpstr>
      <vt:lpstr>Feltöltés a szerverre</vt:lpstr>
      <vt:lpstr>Információk a távoli repóról</vt:lpstr>
      <vt:lpstr>Címkézés</vt:lpstr>
      <vt:lpstr>Címkék megosztása</vt:lpstr>
      <vt:lpstr>Álnevek</vt:lpstr>
      <vt:lpstr>Szokásos nevek</vt:lpstr>
      <vt:lpstr>Ágak (branch)</vt:lpstr>
      <vt:lpstr>Az ágakról általában</vt:lpstr>
      <vt:lpstr>Az ágak belső működése</vt:lpstr>
      <vt:lpstr>Az ágak belső működése</vt:lpstr>
      <vt:lpstr>Az ágak belső működése</vt:lpstr>
      <vt:lpstr>Új ág létrehozása</vt:lpstr>
      <vt:lpstr>Ág váltása</vt:lpstr>
      <vt:lpstr>Változtatunk valamit…</vt:lpstr>
      <vt:lpstr>Vissza a master-re</vt:lpstr>
      <vt:lpstr>Elágazás</vt:lpstr>
      <vt:lpstr>Példa munkafolyamat</vt:lpstr>
      <vt:lpstr>Áttekintés</vt:lpstr>
      <vt:lpstr>Alaphelyzet</vt:lpstr>
      <vt:lpstr>Új ág létrehozása</vt:lpstr>
      <vt:lpstr>Dolgozunk…</vt:lpstr>
      <vt:lpstr>Most jön a hívás, hogy baj van…</vt:lpstr>
      <vt:lpstr>Beolvasztás (merge)</vt:lpstr>
      <vt:lpstr>Fast-forward</vt:lpstr>
      <vt:lpstr>Takarítás és vissza…</vt:lpstr>
      <vt:lpstr>Beolvasztás</vt:lpstr>
      <vt:lpstr>A beolvasztás menete</vt:lpstr>
      <vt:lpstr>Ütközés</vt:lpstr>
      <vt:lpstr>Ütközés</vt:lpstr>
      <vt:lpstr>Ágak kezelése</vt:lpstr>
      <vt:lpstr>Távoli ágak</vt:lpstr>
      <vt:lpstr>Távoli ágak</vt:lpstr>
      <vt:lpstr>Klónozás után…</vt:lpstr>
      <vt:lpstr>Mindeközben a szerveren…</vt:lpstr>
      <vt:lpstr>Szinkronizálás</vt:lpstr>
      <vt:lpstr>Saját munka feltöltése</vt:lpstr>
      <vt:lpstr>Frissítés</vt:lpstr>
      <vt:lpstr>Távoli ág törlése</vt:lpstr>
      <vt:lpstr>Merge helyett rebase</vt:lpstr>
      <vt:lpstr>Rebase</vt:lpstr>
      <vt:lpstr>Frissítsük a mastert</vt:lpstr>
      <vt:lpstr>Rebase alapszabály!</vt:lpstr>
      <vt:lpstr>…miért?</vt:lpstr>
      <vt:lpstr>Példa a rossz rebase-re</vt:lpstr>
      <vt:lpstr>Klónozunk és dolgozunk rajta</vt:lpstr>
      <vt:lpstr>Más is dolgozik és feltölti</vt:lpstr>
      <vt:lpstr>Majd…</vt:lpstr>
      <vt:lpstr>És itt tartunk…</vt:lpstr>
      <vt:lpstr>Ezután…</vt:lpstr>
      <vt:lpstr>Tanulság</vt:lpstr>
      <vt:lpstr>Hasznos eszközök</vt:lpstr>
      <vt:lpstr>Stash</vt:lpstr>
      <vt:lpstr>Stash paraméterek</vt:lpstr>
      <vt:lpstr>Változások visszaállítása</vt:lpstr>
      <vt:lpstr>Helyi változások eldobása</vt:lpstr>
      <vt:lpstr>Több commit összeolvasztása</vt:lpstr>
      <vt:lpstr>Minták Git használatra </vt:lpstr>
      <vt:lpstr>Központosított munkamenet</vt:lpstr>
      <vt:lpstr>Központosított munkamenet</vt:lpstr>
      <vt:lpstr>Ütközés feloldása</vt:lpstr>
      <vt:lpstr>Feature branch munkamenet</vt:lpstr>
      <vt:lpstr>Feature branch munkamenet</vt:lpstr>
      <vt:lpstr>Gitflow munkamenet</vt:lpstr>
      <vt:lpstr>PowerPoint-bemutató</vt:lpstr>
      <vt:lpstr>Gitflow</vt:lpstr>
      <vt:lpstr>Új funckció</vt:lpstr>
      <vt:lpstr>Kiadási ág</vt:lpstr>
      <vt:lpstr>Kiadási ág vissza a develop-ba is</vt:lpstr>
      <vt:lpstr>Hibajavítási ág</vt:lpstr>
      <vt:lpstr>Hibajavítás a develop-ba is</vt:lpstr>
      <vt:lpstr>Hasznos parancsok - összefoglalás</vt:lpstr>
      <vt:lpstr>Hasznos parancsok - összefoglalás</vt:lpstr>
      <vt:lpstr>Köszönöm a figyelmet!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2016-01-20T14:37:43Z</dcterms:created>
  <dcterms:modified xsi:type="dcterms:W3CDTF">2016-02-04T13:12:06Z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