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2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2" r:id="rId16"/>
  </p:sldIdLst>
  <p:sldSz cx="9144000" cy="6858000" type="screen4x3"/>
  <p:notesSz cx="6858000" cy="9667875"/>
  <p:custDataLst>
    <p:tags r:id="rId19"/>
  </p:custDataLst>
  <p:defaultTextStyle>
    <a:defPPr>
      <a:defRPr lang="en-US"/>
    </a:defPPr>
    <a:lvl1pPr algn="l" rtl="0" eaLnBrk="0" fontAlgn="base" hangingPunct="0">
      <a:lnSpc>
        <a:spcPct val="85000"/>
      </a:lnSpc>
      <a:spcBef>
        <a:spcPct val="2500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lnSpc>
        <a:spcPct val="85000"/>
      </a:lnSpc>
      <a:spcBef>
        <a:spcPct val="2500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lnSpc>
        <a:spcPct val="85000"/>
      </a:lnSpc>
      <a:spcBef>
        <a:spcPct val="2500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lnSpc>
        <a:spcPct val="85000"/>
      </a:lnSpc>
      <a:spcBef>
        <a:spcPct val="2500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lnSpc>
        <a:spcPct val="85000"/>
      </a:lnSpc>
      <a:spcBef>
        <a:spcPct val="2500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10026"/>
    <a:srgbClr val="00004F"/>
    <a:srgbClr val="FF9900"/>
    <a:srgbClr val="0000FF"/>
    <a:srgbClr val="33CC33"/>
    <a:srgbClr val="C0C0C0"/>
    <a:srgbClr val="DDDD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7" autoAdjust="0"/>
    <p:restoredTop sz="92672" autoAdjust="0"/>
  </p:normalViewPr>
  <p:slideViewPr>
    <p:cSldViewPr snapToGrid="0">
      <p:cViewPr varScale="1">
        <p:scale>
          <a:sx n="106" d="100"/>
          <a:sy n="106" d="100"/>
        </p:scale>
        <p:origin x="-1230" y="-84"/>
      </p:cViewPr>
      <p:guideLst>
        <p:guide orient="horz" pos="676"/>
        <p:guide pos="3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564"/>
    </p:cViewPr>
  </p:sorterViewPr>
  <p:notesViewPr>
    <p:cSldViewPr snapToGrid="0">
      <p:cViewPr varScale="1">
        <p:scale>
          <a:sx n="85" d="100"/>
          <a:sy n="85" d="100"/>
        </p:scale>
        <p:origin x="-3870" y="-78"/>
      </p:cViewPr>
      <p:guideLst>
        <p:guide orient="horz" pos="3045"/>
        <p:guide pos="2160"/>
      </p:guideLst>
    </p:cSldViewPr>
  </p:notes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hu-HU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hu-HU"/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82100"/>
            <a:ext cx="29718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hu-HU"/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182100"/>
            <a:ext cx="29718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fld id="{3CCFD9AB-74B9-4E81-9C87-D89E4B76CA0A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0710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2825" y="725488"/>
            <a:ext cx="4832350" cy="3625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592638"/>
            <a:ext cx="5486400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Mintaszöveg szerkesztése</a:t>
            </a:r>
          </a:p>
          <a:p>
            <a:pPr lvl="1"/>
            <a:r>
              <a:rPr lang="en-US" smtClean="0"/>
              <a:t>Második szint</a:t>
            </a:r>
          </a:p>
          <a:p>
            <a:pPr lvl="2"/>
            <a:r>
              <a:rPr lang="en-US" smtClean="0"/>
              <a:t>Harmadik szint</a:t>
            </a:r>
          </a:p>
          <a:p>
            <a:pPr lvl="3"/>
            <a:r>
              <a:rPr lang="en-US" smtClean="0"/>
              <a:t>Negyedik szint</a:t>
            </a:r>
          </a:p>
          <a:p>
            <a:pPr lvl="4"/>
            <a:r>
              <a:rPr lang="en-US" smtClean="0"/>
              <a:t>Ötödik szint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82100"/>
            <a:ext cx="29718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182100"/>
            <a:ext cx="29718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fld id="{75E05E47-9AB9-46B8-B946-94C4F9A791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555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jpeg"/><Relationship Id="rId12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11" Type="http://schemas.openxmlformats.org/officeDocument/2006/relationships/image" Target="../media/image3.png"/><Relationship Id="rId5" Type="http://schemas.openxmlformats.org/officeDocument/2006/relationships/image" Target="../media/image4.jpe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2.png"/><Relationship Id="rId9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1718" name="Object 54"/>
          <p:cNvGraphicFramePr>
            <a:graphicFrameLocks noChangeAspect="1"/>
          </p:cNvGraphicFramePr>
          <p:nvPr userDrawn="1"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921" r:id="rId3" imgW="14289495" imgH="10717121" progId="">
                  <p:embed/>
                </p:oleObj>
              </mc:Choice>
              <mc:Fallback>
                <p:oleObj r:id="rId3" imgW="14289495" imgH="10717121" progId="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1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9475" y="4191000"/>
            <a:ext cx="6462713" cy="661988"/>
          </a:xfrm>
        </p:spPr>
        <p:txBody>
          <a:bodyPr/>
          <a:lstStyle>
            <a:lvl1pPr marL="0" indent="0">
              <a:buFont typeface="Arial" charset="0"/>
              <a:buNone/>
              <a:defRPr>
                <a:solidFill>
                  <a:srgbClr val="02424E"/>
                </a:solidFill>
              </a:defRPr>
            </a:lvl1pPr>
          </a:lstStyle>
          <a:p>
            <a:pPr lvl="0"/>
            <a:r>
              <a:rPr lang="hu-HU" noProof="0" smtClean="0"/>
              <a:t>Click to edit Master subtitle style</a:t>
            </a:r>
          </a:p>
        </p:txBody>
      </p:sp>
      <p:sp>
        <p:nvSpPr>
          <p:cNvPr id="881720" name="Rectangle 56"/>
          <p:cNvSpPr>
            <a:spLocks noGrp="1" noChangeArrowheads="1"/>
          </p:cNvSpPr>
          <p:nvPr>
            <p:ph type="ctrTitle"/>
          </p:nvPr>
        </p:nvSpPr>
        <p:spPr>
          <a:xfrm>
            <a:off x="2152650" y="2676525"/>
            <a:ext cx="6746875" cy="12842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 noProof="0" smtClean="0"/>
              <a:t>Click to edit Master title style</a:t>
            </a:r>
          </a:p>
        </p:txBody>
      </p:sp>
      <p:sp>
        <p:nvSpPr>
          <p:cNvPr id="881689" name="Rectangle 25"/>
          <p:cNvSpPr>
            <a:spLocks noChangeArrowheads="1"/>
          </p:cNvSpPr>
          <p:nvPr userDrawn="1"/>
        </p:nvSpPr>
        <p:spPr bwMode="auto">
          <a:xfrm>
            <a:off x="431800" y="0"/>
            <a:ext cx="1266825" cy="6858000"/>
          </a:xfrm>
          <a:prstGeom prst="rect">
            <a:avLst/>
          </a:prstGeom>
          <a:solidFill>
            <a:srgbClr val="0242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hu-HU"/>
          </a:p>
        </p:txBody>
      </p:sp>
      <p:sp>
        <p:nvSpPr>
          <p:cNvPr id="881697" name="AutoShape 33" descr="felvez"/>
          <p:cNvSpPr>
            <a:spLocks noChangeAspect="1" noChangeArrowheads="1"/>
          </p:cNvSpPr>
          <p:nvPr userDrawn="1"/>
        </p:nvSpPr>
        <p:spPr bwMode="auto">
          <a:xfrm>
            <a:off x="220663" y="3094038"/>
            <a:ext cx="1652587" cy="1249362"/>
          </a:xfrm>
          <a:prstGeom prst="roundRect">
            <a:avLst>
              <a:gd name="adj" fmla="val 11023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1905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hu-HU"/>
          </a:p>
        </p:txBody>
      </p:sp>
      <p:grpSp>
        <p:nvGrpSpPr>
          <p:cNvPr id="881739" name="Group 75"/>
          <p:cNvGrpSpPr>
            <a:grpSpLocks/>
          </p:cNvGrpSpPr>
          <p:nvPr userDrawn="1"/>
        </p:nvGrpSpPr>
        <p:grpSpPr bwMode="auto">
          <a:xfrm>
            <a:off x="233363" y="5021263"/>
            <a:ext cx="7742237" cy="1250950"/>
            <a:chOff x="147" y="2867"/>
            <a:chExt cx="4877" cy="788"/>
          </a:xfrm>
        </p:grpSpPr>
        <p:sp>
          <p:nvSpPr>
            <p:cNvPr id="881708" name="AutoShape 44"/>
            <p:cNvSpPr>
              <a:spLocks noChangeArrowheads="1"/>
            </p:cNvSpPr>
            <p:nvPr userDrawn="1"/>
          </p:nvSpPr>
          <p:spPr bwMode="auto">
            <a:xfrm>
              <a:off x="147" y="3021"/>
              <a:ext cx="4877" cy="466"/>
            </a:xfrm>
            <a:prstGeom prst="roundRect">
              <a:avLst>
                <a:gd name="adj" fmla="val 16667"/>
              </a:avLst>
            </a:prstGeom>
            <a:solidFill>
              <a:srgbClr val="BF726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hu-HU"/>
            </a:p>
          </p:txBody>
        </p:sp>
        <p:sp>
          <p:nvSpPr>
            <p:cNvPr id="881698" name="AutoShape 34" descr="logith-1-szim"/>
            <p:cNvSpPr>
              <a:spLocks noChangeAspect="1" noChangeArrowheads="1"/>
            </p:cNvSpPr>
            <p:nvPr userDrawn="1"/>
          </p:nvSpPr>
          <p:spPr bwMode="auto">
            <a:xfrm>
              <a:off x="3977" y="2868"/>
              <a:ext cx="802" cy="786"/>
            </a:xfrm>
            <a:prstGeom prst="roundRect">
              <a:avLst>
                <a:gd name="adj" fmla="val 11023"/>
              </a:avLst>
            </a:prstGeom>
            <a:blipFill dpi="0" rotWithShape="1">
              <a:blip r:embed="rId6"/>
              <a:srcRect/>
              <a:stretch>
                <a:fillRect/>
              </a:stretch>
            </a:blipFill>
            <a:ln w="190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hu-HU"/>
            </a:p>
          </p:txBody>
        </p:sp>
        <p:sp>
          <p:nvSpPr>
            <p:cNvPr id="881699" name="AutoShape 35" descr="mg-lab-1"/>
            <p:cNvSpPr>
              <a:spLocks noChangeAspect="1" noChangeArrowheads="1"/>
            </p:cNvSpPr>
            <p:nvPr userDrawn="1"/>
          </p:nvSpPr>
          <p:spPr bwMode="auto">
            <a:xfrm>
              <a:off x="2590" y="2869"/>
              <a:ext cx="1038" cy="784"/>
            </a:xfrm>
            <a:prstGeom prst="roundRect">
              <a:avLst>
                <a:gd name="adj" fmla="val 11023"/>
              </a:avLst>
            </a:prstGeom>
            <a:blipFill dpi="0" rotWithShape="1">
              <a:blip r:embed="rId7"/>
              <a:srcRect/>
              <a:stretch>
                <a:fillRect/>
              </a:stretch>
            </a:blipFill>
            <a:ln w="190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hu-HU"/>
            </a:p>
          </p:txBody>
        </p:sp>
        <p:sp>
          <p:nvSpPr>
            <p:cNvPr id="881700" name="AutoShape 36" descr="logith-2-LC"/>
            <p:cNvSpPr>
              <a:spLocks noChangeAspect="1" noChangeArrowheads="1"/>
            </p:cNvSpPr>
            <p:nvPr userDrawn="1"/>
          </p:nvSpPr>
          <p:spPr bwMode="auto">
            <a:xfrm>
              <a:off x="1435" y="2867"/>
              <a:ext cx="791" cy="788"/>
            </a:xfrm>
            <a:prstGeom prst="roundRect">
              <a:avLst>
                <a:gd name="adj" fmla="val 11023"/>
              </a:avLst>
            </a:prstGeom>
            <a:blipFill dpi="0" rotWithShape="1">
              <a:blip r:embed="rId8"/>
              <a:srcRect/>
              <a:stretch>
                <a:fillRect/>
              </a:stretch>
            </a:blipFill>
            <a:ln w="190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hu-HU"/>
            </a:p>
          </p:txBody>
        </p:sp>
        <p:sp>
          <p:nvSpPr>
            <p:cNvPr id="881721" name="AutoShape 57" descr="ericsson-lab"/>
            <p:cNvSpPr>
              <a:spLocks noChangeAspect="1" noChangeArrowheads="1"/>
            </p:cNvSpPr>
            <p:nvPr userDrawn="1"/>
          </p:nvSpPr>
          <p:spPr bwMode="auto">
            <a:xfrm>
              <a:off x="148" y="2867"/>
              <a:ext cx="1041" cy="787"/>
            </a:xfrm>
            <a:prstGeom prst="roundRect">
              <a:avLst>
                <a:gd name="adj" fmla="val 11023"/>
              </a:avLst>
            </a:prstGeom>
            <a:blipFill dpi="0" rotWithShape="1">
              <a:blip r:embed="rId9"/>
              <a:srcRect/>
              <a:stretch>
                <a:fillRect/>
              </a:stretch>
            </a:blipFill>
            <a:ln w="190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hu-HU"/>
            </a:p>
          </p:txBody>
        </p:sp>
      </p:grpSp>
      <p:grpSp>
        <p:nvGrpSpPr>
          <p:cNvPr id="881737" name="Group 73"/>
          <p:cNvGrpSpPr>
            <a:grpSpLocks/>
          </p:cNvGrpSpPr>
          <p:nvPr userDrawn="1"/>
        </p:nvGrpSpPr>
        <p:grpSpPr bwMode="auto">
          <a:xfrm>
            <a:off x="0" y="234950"/>
            <a:ext cx="9144000" cy="1682750"/>
            <a:chOff x="0" y="148"/>
            <a:chExt cx="5760" cy="1060"/>
          </a:xfrm>
        </p:grpSpPr>
        <p:sp>
          <p:nvSpPr>
            <p:cNvPr id="881685" name="Rectangle 21"/>
            <p:cNvSpPr>
              <a:spLocks noChangeArrowheads="1"/>
            </p:cNvSpPr>
            <p:nvPr userDrawn="1"/>
          </p:nvSpPr>
          <p:spPr bwMode="auto">
            <a:xfrm>
              <a:off x="0" y="279"/>
              <a:ext cx="5760" cy="798"/>
            </a:xfrm>
            <a:prstGeom prst="rect">
              <a:avLst/>
            </a:prstGeom>
            <a:solidFill>
              <a:srgbClr val="9100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81691" name="Text Box 27"/>
            <p:cNvSpPr txBox="1">
              <a:spLocks noChangeArrowheads="1"/>
            </p:cNvSpPr>
            <p:nvPr userDrawn="1"/>
          </p:nvSpPr>
          <p:spPr bwMode="auto">
            <a:xfrm>
              <a:off x="3633" y="404"/>
              <a:ext cx="2044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2200">
                  <a:solidFill>
                    <a:schemeClr val="bg1"/>
                  </a:solidFill>
                  <a:latin typeface="Arial" charset="0"/>
                </a:rPr>
                <a:t>Budapest </a:t>
              </a:r>
              <a:r>
                <a:rPr lang="en-US" sz="2200">
                  <a:solidFill>
                    <a:schemeClr val="bg1"/>
                  </a:solidFill>
                  <a:latin typeface="Arial" charset="0"/>
                </a:rPr>
                <a:t>University of Technology and Economics</a:t>
              </a:r>
              <a:endParaRPr lang="hu-HU" sz="2200">
                <a:solidFill>
                  <a:schemeClr val="bg1"/>
                </a:solidFill>
                <a:latin typeface="Arial" charset="0"/>
              </a:endParaRPr>
            </a:p>
          </p:txBody>
        </p:sp>
        <p:graphicFrame>
          <p:nvGraphicFramePr>
            <p:cNvPr id="881706" name="Object 42"/>
            <p:cNvGraphicFramePr>
              <a:graphicFrameLocks noChangeAspect="1"/>
            </p:cNvGraphicFramePr>
            <p:nvPr userDrawn="1"/>
          </p:nvGraphicFramePr>
          <p:xfrm>
            <a:off x="1374" y="393"/>
            <a:ext cx="2042" cy="5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1922" name="Photo Editor Photo" r:id="rId10" imgW="22290432" imgH="5951736" progId="MSPhotoEd.3">
                    <p:embed/>
                  </p:oleObj>
                </mc:Choice>
                <mc:Fallback>
                  <p:oleObj name="Photo Editor Photo" r:id="rId10" imgW="22290432" imgH="5951736" progId="MSPhotoEd.3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4" y="393"/>
                          <a:ext cx="2042" cy="5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81690" name="AutoShape 26" descr="vik-logo copy"/>
            <p:cNvSpPr>
              <a:spLocks noChangeAspect="1" noChangeArrowheads="1"/>
            </p:cNvSpPr>
            <p:nvPr userDrawn="1"/>
          </p:nvSpPr>
          <p:spPr bwMode="auto">
            <a:xfrm>
              <a:off x="142" y="148"/>
              <a:ext cx="1060" cy="1060"/>
            </a:xfrm>
            <a:prstGeom prst="roundRect">
              <a:avLst>
                <a:gd name="adj" fmla="val 11023"/>
              </a:avLst>
            </a:prstGeom>
            <a:blipFill dpi="0" rotWithShape="1">
              <a:blip r:embed="rId12"/>
              <a:srcRect/>
              <a:stretch>
                <a:fillRect/>
              </a:stretch>
            </a:blipFill>
            <a:ln w="190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hu-HU"/>
            </a:p>
          </p:txBody>
        </p:sp>
      </p:grpSp>
      <p:sp>
        <p:nvSpPr>
          <p:cNvPr id="881734" name="AutoShape 70"/>
          <p:cNvSpPr>
            <a:spLocks noChangeArrowheads="1"/>
          </p:cNvSpPr>
          <p:nvPr userDrawn="1"/>
        </p:nvSpPr>
        <p:spPr bwMode="auto">
          <a:xfrm>
            <a:off x="-153988" y="6434138"/>
            <a:ext cx="2073276" cy="277812"/>
          </a:xfrm>
          <a:prstGeom prst="roundRect">
            <a:avLst>
              <a:gd name="adj" fmla="val 27648"/>
            </a:avLst>
          </a:prstGeom>
          <a:solidFill>
            <a:srgbClr val="9100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hu-HU"/>
          </a:p>
        </p:txBody>
      </p:sp>
      <p:sp>
        <p:nvSpPr>
          <p:cNvPr id="881735" name="Text Box 71"/>
          <p:cNvSpPr txBox="1">
            <a:spLocks noChangeArrowheads="1"/>
          </p:cNvSpPr>
          <p:nvPr userDrawn="1"/>
        </p:nvSpPr>
        <p:spPr bwMode="auto">
          <a:xfrm>
            <a:off x="446088" y="6423025"/>
            <a:ext cx="1266825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eet</a:t>
            </a:r>
            <a:r>
              <a:rPr lang="hu-HU" sz="1600" b="1">
                <a:solidFill>
                  <a:schemeClr val="bg1"/>
                </a:solidFill>
                <a:latin typeface="Arial" charset="0"/>
              </a:rPr>
              <a:t>.bme.hu</a:t>
            </a:r>
          </a:p>
        </p:txBody>
      </p:sp>
      <p:grpSp>
        <p:nvGrpSpPr>
          <p:cNvPr id="881741" name="Group 77"/>
          <p:cNvGrpSpPr>
            <a:grpSpLocks/>
          </p:cNvGrpSpPr>
          <p:nvPr userDrawn="1"/>
        </p:nvGrpSpPr>
        <p:grpSpPr bwMode="auto">
          <a:xfrm>
            <a:off x="-225425" y="1951038"/>
            <a:ext cx="8445500" cy="665162"/>
            <a:chOff x="-142" y="1343"/>
            <a:chExt cx="5320" cy="419"/>
          </a:xfrm>
        </p:grpSpPr>
        <p:sp>
          <p:nvSpPr>
            <p:cNvPr id="881692" name="AutoShape 28"/>
            <p:cNvSpPr>
              <a:spLocks noChangeArrowheads="1"/>
            </p:cNvSpPr>
            <p:nvPr userDrawn="1"/>
          </p:nvSpPr>
          <p:spPr bwMode="auto">
            <a:xfrm>
              <a:off x="-142" y="1453"/>
              <a:ext cx="5320" cy="199"/>
            </a:xfrm>
            <a:prstGeom prst="roundRect">
              <a:avLst>
                <a:gd name="adj" fmla="val 27648"/>
              </a:avLst>
            </a:prstGeom>
            <a:solidFill>
              <a:srgbClr val="677F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hu-HU"/>
            </a:p>
          </p:txBody>
        </p:sp>
        <p:sp>
          <p:nvSpPr>
            <p:cNvPr id="881719" name="AutoShape 55"/>
            <p:cNvSpPr>
              <a:spLocks noChangeArrowheads="1"/>
            </p:cNvSpPr>
            <p:nvPr userDrawn="1"/>
          </p:nvSpPr>
          <p:spPr bwMode="auto">
            <a:xfrm>
              <a:off x="1332" y="1343"/>
              <a:ext cx="3695" cy="419"/>
            </a:xfrm>
            <a:prstGeom prst="roundRect">
              <a:avLst>
                <a:gd name="adj" fmla="val 16667"/>
              </a:avLst>
            </a:prstGeom>
            <a:solidFill>
              <a:srgbClr val="02424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hu-HU"/>
            </a:p>
          </p:txBody>
        </p:sp>
        <p:sp>
          <p:nvSpPr>
            <p:cNvPr id="881704" name="Rectangle 40"/>
            <p:cNvSpPr>
              <a:spLocks noChangeArrowheads="1"/>
            </p:cNvSpPr>
            <p:nvPr userDrawn="1"/>
          </p:nvSpPr>
          <p:spPr bwMode="auto">
            <a:xfrm>
              <a:off x="272" y="1452"/>
              <a:ext cx="798" cy="202"/>
            </a:xfrm>
            <a:prstGeom prst="rect">
              <a:avLst/>
            </a:prstGeom>
            <a:solidFill>
              <a:srgbClr val="9100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hu-HU"/>
            </a:p>
          </p:txBody>
        </p:sp>
      </p:grpSp>
      <p:sp>
        <p:nvSpPr>
          <p:cNvPr id="881740" name="Text Box 76"/>
          <p:cNvSpPr txBox="1">
            <a:spLocks noChangeArrowheads="1"/>
          </p:cNvSpPr>
          <p:nvPr userDrawn="1"/>
        </p:nvSpPr>
        <p:spPr bwMode="auto">
          <a:xfrm>
            <a:off x="2124075" y="2063750"/>
            <a:ext cx="583723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Arial" charset="0"/>
              </a:rPr>
              <a:t>Department of Electron Devices</a:t>
            </a:r>
            <a:endParaRPr lang="hu-HU" sz="28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5D09-6FE0-4D1A-9C16-4EC17D2CF49B}" type="slidenum">
              <a:rPr lang="en-US" smtClean="0"/>
              <a:pPr/>
              <a:t>‹#›</a:t>
            </a:fld>
            <a:endParaRPr lang="hu-HU"/>
          </a:p>
        </p:txBody>
      </p:sp>
      <p:sp>
        <p:nvSpPr>
          <p:cNvPr id="30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9013" y="6446838"/>
            <a:ext cx="479583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00" b="1">
                <a:solidFill>
                  <a:srgbClr val="8C2532"/>
                </a:solidFill>
              </a:defRPr>
            </a:lvl1pPr>
          </a:lstStyle>
          <a:p>
            <a:r>
              <a:rPr lang="en-US" smtClean="0"/>
              <a:t>A. Timár, M. Rencz: Temperature dependent timing in standard cell designs</a:t>
            </a:r>
            <a:endParaRPr lang="en-US" dirty="0"/>
          </a:p>
        </p:txBody>
      </p:sp>
      <p:sp>
        <p:nvSpPr>
          <p:cNvPr id="31" name="Rectangle 5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05588" y="6450013"/>
            <a:ext cx="1274762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000" b="1">
                <a:solidFill>
                  <a:srgbClr val="00004F"/>
                </a:solidFill>
              </a:defRPr>
            </a:lvl1pPr>
          </a:lstStyle>
          <a:p>
            <a:r>
              <a:rPr lang="hu-HU" smtClean="0"/>
              <a:t>25-27 September 2012</a:t>
            </a: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14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451600"/>
            <a:ext cx="45243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fld id="{F4005D09-6FE0-4D1A-9C16-4EC17D2CF49B}" type="slidenum">
              <a:rPr lang="en-US"/>
              <a:pPr/>
              <a:t>‹#›</a:t>
            </a:fld>
            <a:endParaRPr lang="hu-H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9013" y="6446838"/>
            <a:ext cx="479583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00" b="1">
                <a:solidFill>
                  <a:srgbClr val="8C2532"/>
                </a:solidFill>
              </a:defRPr>
            </a:lvl1pPr>
          </a:lstStyle>
          <a:p>
            <a:r>
              <a:rPr lang="en-US" smtClean="0"/>
              <a:t>A. Timár, M. Rencz: Temperature dependent timing in standard cell designs</a:t>
            </a:r>
            <a:endParaRPr lang="en-US" dirty="0"/>
          </a:p>
        </p:txBody>
      </p:sp>
      <p:sp>
        <p:nvSpPr>
          <p:cNvPr id="8" name="Rectangle 5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05588" y="6450013"/>
            <a:ext cx="1274762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000" b="1">
                <a:solidFill>
                  <a:srgbClr val="00004F"/>
                </a:solidFill>
              </a:defRPr>
            </a:lvl1pPr>
          </a:lstStyle>
          <a:p>
            <a:r>
              <a:rPr lang="hu-HU" smtClean="0"/>
              <a:t>25-27 September 2012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531158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25450" y="768350"/>
            <a:ext cx="4283075" cy="537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860925" y="768350"/>
            <a:ext cx="4283075" cy="537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D7489C-348A-4928-BC55-CA19D2BC6222}" type="slidenum">
              <a:rPr lang="en-US"/>
              <a:pPr/>
              <a:t>‹#›</a:t>
            </a:fld>
            <a:endParaRPr lang="hu-H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9013" y="6446838"/>
            <a:ext cx="479583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00" b="1">
                <a:solidFill>
                  <a:srgbClr val="8C2532"/>
                </a:solidFill>
              </a:defRPr>
            </a:lvl1pPr>
          </a:lstStyle>
          <a:p>
            <a:r>
              <a:rPr lang="en-US" smtClean="0"/>
              <a:t>A. Timár, M. Rencz: Temperature dependent timing in standard cell designs</a:t>
            </a:r>
            <a:endParaRPr lang="en-US" dirty="0"/>
          </a:p>
        </p:txBody>
      </p:sp>
      <p:sp>
        <p:nvSpPr>
          <p:cNvPr id="9" name="Rectangle 5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605588" y="6450013"/>
            <a:ext cx="1274762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000" b="1">
                <a:solidFill>
                  <a:srgbClr val="00004F"/>
                </a:solidFill>
              </a:defRPr>
            </a:lvl1pPr>
          </a:lstStyle>
          <a:p>
            <a:r>
              <a:rPr lang="hu-HU" smtClean="0"/>
              <a:t>25-27 September 2012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24464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B9AD41-9993-4890-992A-F77F17228F12}" type="slidenum">
              <a:rPr lang="en-US"/>
              <a:pPr/>
              <a:t>‹#›</a:t>
            </a:fld>
            <a:endParaRPr lang="hu-H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9013" y="6446838"/>
            <a:ext cx="479583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00" b="1">
                <a:solidFill>
                  <a:srgbClr val="8C2532"/>
                </a:solidFill>
              </a:defRPr>
            </a:lvl1pPr>
          </a:lstStyle>
          <a:p>
            <a:r>
              <a:rPr lang="en-US" smtClean="0"/>
              <a:t>A. Timár, M. Rencz: Temperature dependent timing in standard cell designs</a:t>
            </a:r>
            <a:endParaRPr lang="en-US" dirty="0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05588" y="6450013"/>
            <a:ext cx="1274762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000" b="1">
                <a:solidFill>
                  <a:srgbClr val="00004F"/>
                </a:solidFill>
              </a:defRPr>
            </a:lvl1pPr>
          </a:lstStyle>
          <a:p>
            <a:r>
              <a:rPr lang="hu-HU" smtClean="0"/>
              <a:t>25-27 September 2012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895991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89" name="Rectangle 29"/>
          <p:cNvSpPr>
            <a:spLocks noChangeArrowheads="1"/>
          </p:cNvSpPr>
          <p:nvPr userDrawn="1"/>
        </p:nvSpPr>
        <p:spPr bwMode="auto">
          <a:xfrm>
            <a:off x="117475" y="0"/>
            <a:ext cx="314325" cy="6858000"/>
          </a:xfrm>
          <a:prstGeom prst="rect">
            <a:avLst/>
          </a:prstGeom>
          <a:solidFill>
            <a:srgbClr val="0242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hu-HU"/>
          </a:p>
        </p:txBody>
      </p: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12700"/>
            <a:ext cx="868045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5450" y="768350"/>
            <a:ext cx="8718550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6192" name="Rectangle 32"/>
          <p:cNvSpPr>
            <a:spLocks noChangeArrowheads="1"/>
          </p:cNvSpPr>
          <p:nvPr userDrawn="1"/>
        </p:nvSpPr>
        <p:spPr bwMode="auto">
          <a:xfrm>
            <a:off x="7827963" y="6550025"/>
            <a:ext cx="1316037" cy="63500"/>
          </a:xfrm>
          <a:prstGeom prst="rect">
            <a:avLst/>
          </a:prstGeom>
          <a:solidFill>
            <a:srgbClr val="9100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76176" name="AutoShape 16"/>
          <p:cNvSpPr>
            <a:spLocks noChangeArrowheads="1"/>
          </p:cNvSpPr>
          <p:nvPr userDrawn="1"/>
        </p:nvSpPr>
        <p:spPr bwMode="auto">
          <a:xfrm>
            <a:off x="8528050" y="6457950"/>
            <a:ext cx="242888" cy="244475"/>
          </a:xfrm>
          <a:prstGeom prst="roundRect">
            <a:avLst>
              <a:gd name="adj" fmla="val 16667"/>
            </a:avLst>
          </a:prstGeom>
          <a:solidFill>
            <a:srgbClr val="00004F"/>
          </a:solidFill>
          <a:ln w="1905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hu-HU"/>
          </a:p>
        </p:txBody>
      </p:sp>
      <p:sp>
        <p:nvSpPr>
          <p:cNvPr id="476177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451600"/>
            <a:ext cx="45243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fld id="{F4005D09-6FE0-4D1A-9C16-4EC17D2CF49B}" type="slidenum">
              <a:rPr lang="en-US"/>
              <a:pPr/>
              <a:t>‹#›</a:t>
            </a:fld>
            <a:endParaRPr lang="hu-HU"/>
          </a:p>
        </p:txBody>
      </p:sp>
      <p:grpSp>
        <p:nvGrpSpPr>
          <p:cNvPr id="476212" name="Group 52"/>
          <p:cNvGrpSpPr>
            <a:grpSpLocks/>
          </p:cNvGrpSpPr>
          <p:nvPr userDrawn="1"/>
        </p:nvGrpSpPr>
        <p:grpSpPr bwMode="auto">
          <a:xfrm>
            <a:off x="-153988" y="6340475"/>
            <a:ext cx="2073276" cy="454025"/>
            <a:chOff x="-97" y="3994"/>
            <a:chExt cx="1306" cy="286"/>
          </a:xfrm>
        </p:grpSpPr>
        <p:sp>
          <p:nvSpPr>
            <p:cNvPr id="476203" name="AutoShape 43"/>
            <p:cNvSpPr>
              <a:spLocks noChangeArrowheads="1"/>
            </p:cNvSpPr>
            <p:nvPr userDrawn="1"/>
          </p:nvSpPr>
          <p:spPr bwMode="auto">
            <a:xfrm>
              <a:off x="-97" y="4053"/>
              <a:ext cx="1306" cy="175"/>
            </a:xfrm>
            <a:prstGeom prst="roundRect">
              <a:avLst>
                <a:gd name="adj" fmla="val 27648"/>
              </a:avLst>
            </a:prstGeom>
            <a:solidFill>
              <a:srgbClr val="9100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hu-HU"/>
            </a:p>
          </p:txBody>
        </p:sp>
        <p:sp>
          <p:nvSpPr>
            <p:cNvPr id="476206" name="Text Box 46"/>
            <p:cNvSpPr txBox="1">
              <a:spLocks noChangeArrowheads="1"/>
            </p:cNvSpPr>
            <p:nvPr userDrawn="1"/>
          </p:nvSpPr>
          <p:spPr bwMode="auto">
            <a:xfrm>
              <a:off x="326" y="4046"/>
              <a:ext cx="825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600" b="1">
                  <a:solidFill>
                    <a:schemeClr val="bg1"/>
                  </a:solidFill>
                  <a:latin typeface="Arial" charset="0"/>
                </a:rPr>
                <a:t>eet.bme.hu</a:t>
              </a:r>
            </a:p>
          </p:txBody>
        </p:sp>
        <p:sp>
          <p:nvSpPr>
            <p:cNvPr id="476209" name="AutoShape 49" descr="vik-logo copy"/>
            <p:cNvSpPr>
              <a:spLocks noChangeAspect="1" noChangeArrowheads="1"/>
            </p:cNvSpPr>
            <p:nvPr userDrawn="1"/>
          </p:nvSpPr>
          <p:spPr bwMode="auto">
            <a:xfrm>
              <a:off x="32" y="3994"/>
              <a:ext cx="286" cy="286"/>
            </a:xfrm>
            <a:prstGeom prst="roundRect">
              <a:avLst>
                <a:gd name="adj" fmla="val 11023"/>
              </a:avLst>
            </a:prstGeom>
            <a:blipFill dpi="0" rotWithShape="1">
              <a:blip r:embed="rId6"/>
              <a:srcRect/>
              <a:stretch>
                <a:fillRect/>
              </a:stretch>
            </a:blipFill>
            <a:ln w="190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hu-HU"/>
            </a:p>
          </p:txBody>
        </p:sp>
      </p:grpSp>
      <p:sp>
        <p:nvSpPr>
          <p:cNvPr id="476211" name="Text Box 51"/>
          <p:cNvSpPr txBox="1">
            <a:spLocks noChangeArrowheads="1"/>
          </p:cNvSpPr>
          <p:nvPr userDrawn="1"/>
        </p:nvSpPr>
        <p:spPr bwMode="auto">
          <a:xfrm>
            <a:off x="2247900" y="6650038"/>
            <a:ext cx="3133725" cy="210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>
                <a:solidFill>
                  <a:srgbClr val="00004F"/>
                </a:solidFill>
                <a:ea typeface="Arial Unicode MS" pitchFamily="34" charset="-128"/>
                <a:cs typeface="Arial Unicode MS" pitchFamily="34" charset="-128"/>
              </a:rPr>
              <a:t>© BME </a:t>
            </a:r>
            <a:r>
              <a:rPr lang="en-US" sz="900" dirty="0" err="1">
                <a:solidFill>
                  <a:srgbClr val="00004F"/>
                </a:solidFill>
                <a:ea typeface="Arial Unicode MS" pitchFamily="34" charset="-128"/>
                <a:cs typeface="Arial Unicode MS" pitchFamily="34" charset="-128"/>
              </a:rPr>
              <a:t>Dep</a:t>
            </a:r>
            <a:r>
              <a:rPr lang="hu-HU" sz="900" dirty="0">
                <a:solidFill>
                  <a:srgbClr val="00004F"/>
                </a:solidFill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US" sz="900" dirty="0" err="1">
                <a:solidFill>
                  <a:srgbClr val="00004F"/>
                </a:solidFill>
                <a:ea typeface="Arial Unicode MS" pitchFamily="34" charset="-128"/>
                <a:cs typeface="Arial Unicode MS" pitchFamily="34" charset="-128"/>
              </a:rPr>
              <a:t>rtment</a:t>
            </a:r>
            <a:r>
              <a:rPr lang="en-US" sz="900" dirty="0">
                <a:solidFill>
                  <a:srgbClr val="00004F"/>
                </a:solidFill>
                <a:ea typeface="Arial Unicode MS" pitchFamily="34" charset="-128"/>
                <a:cs typeface="Arial Unicode MS" pitchFamily="34" charset="-128"/>
              </a:rPr>
              <a:t> of Electron Devices, </a:t>
            </a:r>
            <a:r>
              <a:rPr lang="en-US" sz="900" dirty="0" smtClean="0">
                <a:solidFill>
                  <a:srgbClr val="00004F"/>
                </a:solidFill>
                <a:ea typeface="Arial Unicode MS" pitchFamily="34" charset="-128"/>
                <a:cs typeface="Arial Unicode MS" pitchFamily="34" charset="-128"/>
              </a:rPr>
              <a:t>2012.</a:t>
            </a:r>
            <a:endParaRPr lang="en-US" sz="900" dirty="0">
              <a:solidFill>
                <a:srgbClr val="00004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6216" name="Text Box 56"/>
          <p:cNvSpPr txBox="1">
            <a:spLocks noChangeArrowheads="1"/>
          </p:cNvSpPr>
          <p:nvPr userDrawn="1"/>
        </p:nvSpPr>
        <p:spPr bwMode="auto">
          <a:xfrm rot="16200000">
            <a:off x="-2662238" y="3153855"/>
            <a:ext cx="5867401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>
                <a:solidFill>
                  <a:schemeClr val="bg1"/>
                </a:solidFill>
              </a:rPr>
              <a:t>18th International Workshop on Thermal investigations of ICs and Systems (2012)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1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9013" y="6446838"/>
            <a:ext cx="479583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00" b="1">
                <a:solidFill>
                  <a:srgbClr val="8C2532"/>
                </a:solidFill>
              </a:defRPr>
            </a:lvl1pPr>
          </a:lstStyle>
          <a:p>
            <a:r>
              <a:rPr lang="en-US" smtClean="0"/>
              <a:t>A. Timár, M. Rencz: Temperature dependent timing in standard cell designs</a:t>
            </a:r>
            <a:endParaRPr lang="en-US" dirty="0"/>
          </a:p>
        </p:txBody>
      </p:sp>
      <p:sp>
        <p:nvSpPr>
          <p:cNvPr id="17" name="Rectangle 5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05588" y="6450013"/>
            <a:ext cx="1274762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000" b="1">
                <a:solidFill>
                  <a:srgbClr val="00004F"/>
                </a:solidFill>
              </a:defRPr>
            </a:lvl1pPr>
          </a:lstStyle>
          <a:p>
            <a:r>
              <a:rPr lang="hu-HU" smtClean="0"/>
              <a:t>25-27 September 2012</a:t>
            </a:r>
            <a:endParaRPr lang="hu-HU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6" r:id="rId2"/>
    <p:sldLayoutId id="2147483658" r:id="rId3"/>
    <p:sldLayoutId id="2147483661" r:id="rId4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91002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910026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910026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910026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910026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910026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910026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910026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910026"/>
          </a:solidFill>
          <a:latin typeface="Arial Narrow" pitchFamily="34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910026"/>
        </a:buClr>
        <a:buFont typeface="Arial" charset="0"/>
        <a:buChar char="►"/>
        <a:defRPr sz="2400">
          <a:solidFill>
            <a:srgbClr val="00004F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910026"/>
        </a:buClr>
        <a:buFont typeface="Wingdings" pitchFamily="2" charset="2"/>
        <a:buChar char="§"/>
        <a:defRPr sz="2000">
          <a:solidFill>
            <a:srgbClr val="00004F"/>
          </a:solidFill>
          <a:latin typeface="+mn-lt"/>
          <a:cs typeface="+mn-cs"/>
        </a:defRPr>
      </a:lvl2pPr>
      <a:lvl3pPr marL="1143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910026"/>
        </a:buClr>
        <a:buChar char="•"/>
        <a:defRPr>
          <a:solidFill>
            <a:srgbClr val="00004F"/>
          </a:solidFill>
          <a:latin typeface="+mn-lt"/>
          <a:cs typeface="+mn-cs"/>
        </a:defRPr>
      </a:lvl3pPr>
      <a:lvl4pPr marL="1600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910026"/>
        </a:buClr>
        <a:buChar char="–"/>
        <a:defRPr sz="1600">
          <a:solidFill>
            <a:srgbClr val="00004F"/>
          </a:solidFill>
          <a:latin typeface="+mn-lt"/>
          <a:cs typeface="+mn-cs"/>
        </a:defRPr>
      </a:lvl4pPr>
      <a:lvl5pPr marL="20574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910026"/>
        </a:buClr>
        <a:buChar char="»"/>
        <a:defRPr sz="1600">
          <a:solidFill>
            <a:srgbClr val="00004F"/>
          </a:solidFill>
          <a:latin typeface="+mn-lt"/>
          <a:cs typeface="+mn-cs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910026"/>
        </a:buClr>
        <a:buChar char="»"/>
        <a:defRPr sz="1600">
          <a:solidFill>
            <a:srgbClr val="00004F"/>
          </a:solidFill>
          <a:latin typeface="+mn-lt"/>
          <a:cs typeface="+mn-cs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910026"/>
        </a:buClr>
        <a:buChar char="»"/>
        <a:defRPr sz="1600">
          <a:solidFill>
            <a:srgbClr val="00004F"/>
          </a:solidFill>
          <a:latin typeface="+mn-lt"/>
          <a:cs typeface="+mn-cs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910026"/>
        </a:buClr>
        <a:buChar char="»"/>
        <a:defRPr sz="1600">
          <a:solidFill>
            <a:srgbClr val="00004F"/>
          </a:solidFill>
          <a:latin typeface="+mn-lt"/>
          <a:cs typeface="+mn-cs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910026"/>
        </a:buClr>
        <a:buChar char="»"/>
        <a:defRPr sz="1600">
          <a:solidFill>
            <a:srgbClr val="00004F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910026"/>
                </a:solidFill>
              </a:rPr>
              <a:t>A. Tim</a:t>
            </a:r>
            <a:r>
              <a:rPr lang="hu-HU" smtClean="0">
                <a:solidFill>
                  <a:srgbClr val="910026"/>
                </a:solidFill>
              </a:rPr>
              <a:t>ár</a:t>
            </a:r>
            <a:r>
              <a:rPr lang="hu-HU" smtClean="0"/>
              <a:t>, M. Rencz</a:t>
            </a:r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Temperature dependent </a:t>
            </a:r>
            <a:r>
              <a:rPr lang="en-US"/>
              <a:t>timing </a:t>
            </a:r>
            <a:r>
              <a:rPr lang="en-US" smtClean="0"/>
              <a:t>in standard cell designs</a:t>
            </a:r>
            <a:endParaRPr lang="hu-H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9013" y="6446838"/>
            <a:ext cx="479583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00" b="1">
                <a:solidFill>
                  <a:srgbClr val="8C2532"/>
                </a:solidFill>
              </a:defRPr>
            </a:lvl1pPr>
          </a:lstStyle>
          <a:p>
            <a:r>
              <a:rPr lang="en-US"/>
              <a:t>18th International Workshop on Thermal investigations of ICs </a:t>
            </a:r>
            <a:r>
              <a:rPr lang="en-US"/>
              <a:t>and </a:t>
            </a:r>
            <a:r>
              <a:rPr lang="en-US" smtClean="0"/>
              <a:t>Systems (Therminic</a:t>
            </a:r>
            <a:r>
              <a:rPr lang="hu-HU"/>
              <a:t> </a:t>
            </a:r>
            <a:r>
              <a:rPr lang="hu-HU" smtClean="0"/>
              <a:t>2</a:t>
            </a:r>
            <a:r>
              <a:rPr lang="en-US" smtClean="0"/>
              <a:t>0</a:t>
            </a:r>
            <a:r>
              <a:rPr lang="hu-HU" smtClean="0"/>
              <a:t>12</a:t>
            </a:r>
            <a:r>
              <a:rPr lang="en-US" smtClean="0"/>
              <a:t>)</a:t>
            </a:r>
            <a:endParaRPr lang="en-US"/>
          </a:p>
          <a:p>
            <a:endParaRPr lang="en-US" dirty="0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9938" y="6450013"/>
            <a:ext cx="1274762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000" b="1">
                <a:solidFill>
                  <a:srgbClr val="00004F"/>
                </a:solidFill>
              </a:defRPr>
            </a:lvl1pPr>
          </a:lstStyle>
          <a:p>
            <a:r>
              <a:rPr lang="hu-HU" smtClean="0"/>
              <a:t>25-27 September 2012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61588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Thermal and power maps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Bi-linear interpolation of partition temperatures and dissipations result in smoother maps (like a 100x100 mesh)</a:t>
            </a:r>
          </a:p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005D09-6FE0-4D1A-9C16-4EC17D2CF49B}" type="slidenum">
              <a:rPr lang="en-US" smtClean="0"/>
              <a:pPr/>
              <a:t>10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Timár, M. Rencz: Temperature dependent timing in standard cell designs</a:t>
            </a:r>
            <a:endParaRPr lang="en-US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hu-HU" smtClean="0"/>
              <a:t>25-27 September 2012</a:t>
            </a:r>
            <a:endParaRPr lang="hu-HU" dirty="0" smtClean="0"/>
          </a:p>
        </p:txBody>
      </p:sp>
      <p:pic>
        <p:nvPicPr>
          <p:cNvPr id="8867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15" y="2331277"/>
            <a:ext cx="3670261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67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555" y="2331277"/>
            <a:ext cx="3961542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24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Cell temperatures over time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005D09-6FE0-4D1A-9C16-4EC17D2CF49B}" type="slidenum">
              <a:rPr lang="en-US" smtClean="0"/>
              <a:pPr/>
              <a:t>11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Timár, M. Rencz: Temperature dependent timing in standard cell designs</a:t>
            </a:r>
            <a:endParaRPr lang="en-US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hu-HU" smtClean="0"/>
              <a:t>25-27 September 2012</a:t>
            </a:r>
            <a:endParaRPr lang="hu-HU" dirty="0" smtClean="0"/>
          </a:p>
        </p:txBody>
      </p:sp>
      <p:pic>
        <p:nvPicPr>
          <p:cNvPr id="8878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686643"/>
            <a:ext cx="7324725" cy="561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02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Frequency of ring oscillator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005D09-6FE0-4D1A-9C16-4EC17D2CF49B}" type="slidenum">
              <a:rPr lang="en-US" smtClean="0"/>
              <a:pPr/>
              <a:t>12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Timár, M. Rencz: Temperature dependent timing in standard cell designs</a:t>
            </a:r>
            <a:endParaRPr lang="en-US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hu-HU" smtClean="0"/>
              <a:t>25-27 September 2012</a:t>
            </a:r>
            <a:endParaRPr lang="hu-HU" dirty="0" smtClean="0"/>
          </a:p>
        </p:txBody>
      </p:sp>
      <p:pic>
        <p:nvPicPr>
          <p:cNvPr id="8888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42" y="1617293"/>
            <a:ext cx="4805083" cy="392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88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090" y="1535355"/>
            <a:ext cx="370522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5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mtClean="0"/>
              <a:t>The latest improvements and enhancements were introduced in the CellTherm logi-thermal simulator</a:t>
            </a:r>
          </a:p>
          <a:p>
            <a:pPr>
              <a:spcAft>
                <a:spcPts val="1200"/>
              </a:spcAft>
            </a:pPr>
            <a:r>
              <a:rPr lang="en-US" smtClean="0"/>
              <a:t>Temperature dependent delays can be calculated</a:t>
            </a:r>
          </a:p>
          <a:p>
            <a:pPr>
              <a:spcAft>
                <a:spcPts val="1200"/>
              </a:spcAft>
            </a:pPr>
            <a:r>
              <a:rPr lang="en-US" smtClean="0"/>
              <a:t>The delays can be back-annotated into the logic simulation during runtime</a:t>
            </a:r>
          </a:p>
          <a:p>
            <a:pPr>
              <a:spcAft>
                <a:spcPts val="1200"/>
              </a:spcAft>
            </a:pPr>
            <a:r>
              <a:rPr lang="en-US" smtClean="0"/>
              <a:t>A simple standard cell circuit has been made to demonstrate temperature-aware delay calculation</a:t>
            </a:r>
          </a:p>
          <a:p>
            <a:pPr>
              <a:spcAft>
                <a:spcPts val="1200"/>
              </a:spcAft>
            </a:pPr>
            <a:r>
              <a:rPr lang="en-US" smtClean="0"/>
              <a:t>The demonstration ring oscillator’s frequency changes with the self-heating of the circuit</a:t>
            </a:r>
          </a:p>
          <a:p>
            <a:pPr>
              <a:spcAft>
                <a:spcPts val="1200"/>
              </a:spcAft>
            </a:pPr>
            <a:r>
              <a:rPr lang="en-US" smtClean="0"/>
              <a:t>Delay-temperature curves are extracted from SDF files produced by synthesis software</a:t>
            </a:r>
          </a:p>
          <a:p>
            <a:pPr>
              <a:spcAft>
                <a:spcPts val="1200"/>
              </a:spcAft>
            </a:pP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005D09-6FE0-4D1A-9C16-4EC17D2CF49B}" type="slidenum">
              <a:rPr lang="en-US" smtClean="0"/>
              <a:pPr/>
              <a:t>13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Timár, M. Rencz: Temperature dependent timing in standard cell designs</a:t>
            </a:r>
            <a:endParaRPr lang="en-US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hu-HU" smtClean="0"/>
              <a:t>25-27 September 2012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05742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Possible further improvements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mtClean="0"/>
              <a:t>Interpolating PVT corners results in rough delay calculations</a:t>
            </a:r>
          </a:p>
          <a:p>
            <a:pPr>
              <a:spcAft>
                <a:spcPts val="1200"/>
              </a:spcAft>
            </a:pPr>
            <a:r>
              <a:rPr lang="en-US" smtClean="0"/>
              <a:t>More </a:t>
            </a:r>
            <a:r>
              <a:rPr lang="en-US"/>
              <a:t>accurate and precise </a:t>
            </a:r>
            <a:r>
              <a:rPr lang="en-US">
                <a:solidFill>
                  <a:srgbClr val="910026"/>
                </a:solidFill>
              </a:rPr>
              <a:t>timing</a:t>
            </a:r>
            <a:r>
              <a:rPr lang="en-US"/>
              <a:t> and </a:t>
            </a:r>
            <a:r>
              <a:rPr lang="en-US">
                <a:solidFill>
                  <a:srgbClr val="910026"/>
                </a:solidFill>
              </a:rPr>
              <a:t>power characterization </a:t>
            </a:r>
            <a:r>
              <a:rPr lang="en-US"/>
              <a:t>in function of </a:t>
            </a:r>
            <a:r>
              <a:rPr lang="en-US">
                <a:solidFill>
                  <a:srgbClr val="910026"/>
                </a:solidFill>
              </a:rPr>
              <a:t>temperature </a:t>
            </a:r>
            <a:r>
              <a:rPr lang="en-US" smtClean="0"/>
              <a:t>is</a:t>
            </a:r>
            <a:r>
              <a:rPr lang="en-US" smtClean="0">
                <a:solidFill>
                  <a:srgbClr val="910026"/>
                </a:solidFill>
              </a:rPr>
              <a:t> </a:t>
            </a:r>
            <a:r>
              <a:rPr lang="en-US" smtClean="0"/>
              <a:t>needed</a:t>
            </a:r>
            <a:r>
              <a:rPr lang="en-US" smtClean="0">
                <a:solidFill>
                  <a:srgbClr val="910026"/>
                </a:solidFill>
              </a:rPr>
              <a:t> </a:t>
            </a:r>
            <a:r>
              <a:rPr lang="en-US" smtClean="0"/>
              <a:t>to </a:t>
            </a:r>
            <a:r>
              <a:rPr lang="en-US"/>
              <a:t>calculate self-heating induced </a:t>
            </a:r>
            <a:r>
              <a:rPr lang="en-US"/>
              <a:t>timing </a:t>
            </a:r>
            <a:r>
              <a:rPr lang="en-US" smtClean="0"/>
              <a:t>variation</a:t>
            </a:r>
          </a:p>
          <a:p>
            <a:pPr>
              <a:spcAft>
                <a:spcPts val="1200"/>
              </a:spcAft>
            </a:pPr>
            <a:r>
              <a:rPr lang="en-US" smtClean="0"/>
              <a:t>Open source Liberty format can be extended to contain arbitrary number of temperature data points</a:t>
            </a:r>
          </a:p>
          <a:p>
            <a:pPr>
              <a:spcAft>
                <a:spcPts val="1200"/>
              </a:spcAft>
            </a:pPr>
            <a:r>
              <a:rPr lang="en-US" smtClean="0"/>
              <a:t>This would allow simulation of sub-nanometer process effects like </a:t>
            </a:r>
            <a:r>
              <a:rPr lang="en-US" smtClean="0">
                <a:solidFill>
                  <a:srgbClr val="910026"/>
                </a:solidFill>
              </a:rPr>
              <a:t>inverse temperature dependency</a:t>
            </a:r>
            <a:r>
              <a:rPr lang="en-US" smtClean="0"/>
              <a:t> (ITD) during a logi-thermal simulation</a:t>
            </a:r>
          </a:p>
          <a:p>
            <a:pPr>
              <a:spcAft>
                <a:spcPts val="1200"/>
              </a:spcAft>
            </a:pPr>
            <a:r>
              <a:rPr lang="en-US" smtClean="0"/>
              <a:t>“Worst-case scenario is at maximum temperature” may not be true when ITD takes place</a:t>
            </a:r>
          </a:p>
          <a:p>
            <a:pPr>
              <a:spcAft>
                <a:spcPts val="1200"/>
              </a:spcAft>
            </a:pPr>
            <a:endParaRPr lang="en-US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005D09-6FE0-4D1A-9C16-4EC17D2CF49B}" type="slidenum">
              <a:rPr lang="en-US" smtClean="0"/>
              <a:pPr/>
              <a:t>14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Timár, M. Rencz: Temperature dependent timing in standard cell designs</a:t>
            </a:r>
            <a:endParaRPr lang="en-US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hu-HU" smtClean="0"/>
              <a:t>25-27 September 2012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0583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Acknowledgement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/>
              <a:t>The work reported in this presentation was supported by</a:t>
            </a:r>
          </a:p>
          <a:p>
            <a:r>
              <a:rPr lang="hu-HU"/>
              <a:t>The THERMINATOR</a:t>
            </a:r>
            <a:r>
              <a:rPr lang="en-US"/>
              <a:t> Project of the F</a:t>
            </a:r>
            <a:r>
              <a:rPr lang="hu-HU"/>
              <a:t>W</a:t>
            </a:r>
            <a:r>
              <a:rPr lang="en-US"/>
              <a:t>7 program of the EU</a:t>
            </a:r>
            <a:endParaRPr lang="hu-HU"/>
          </a:p>
          <a:p>
            <a:r>
              <a:rPr lang="hu-HU"/>
              <a:t>The </a:t>
            </a:r>
            <a:r>
              <a:rPr lang="en-US"/>
              <a:t>Hungarian Government through the TÁMOP-4.2.1/B-09/1/KMR-2010-0002 project at the Budapest University of Technology </a:t>
            </a:r>
            <a:r>
              <a:rPr lang="en-US"/>
              <a:t>and </a:t>
            </a:r>
            <a:r>
              <a:rPr lang="en-US" smtClean="0"/>
              <a:t>Economics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005D09-6FE0-4D1A-9C16-4EC17D2CF49B}" type="slidenum">
              <a:rPr lang="en-US" smtClean="0"/>
              <a:pPr/>
              <a:t>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Timár, M. Rencz: Temperature dependent timing in standard cell designs</a:t>
            </a:r>
            <a:endParaRPr lang="en-US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hu-HU" smtClean="0"/>
              <a:t>25-27 September 2012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32083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Problem description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hu-HU" sz="2800" smtClean="0"/>
              <a:t>Calculating temperature dependent timing in standard cell designs is necessary</a:t>
            </a:r>
          </a:p>
          <a:p>
            <a:pPr>
              <a:spcAft>
                <a:spcPts val="1200"/>
              </a:spcAft>
            </a:pPr>
            <a:r>
              <a:rPr lang="hu-HU" sz="2800" smtClean="0"/>
              <a:t>Failing to take temperature dependent delays into account can </a:t>
            </a:r>
            <a:r>
              <a:rPr lang="hu-HU" sz="2800" smtClean="0">
                <a:solidFill>
                  <a:srgbClr val="910026"/>
                </a:solidFill>
              </a:rPr>
              <a:t>fail timing closure</a:t>
            </a:r>
            <a:r>
              <a:rPr lang="hu-HU" sz="2800" smtClean="0"/>
              <a:t> and </a:t>
            </a:r>
            <a:r>
              <a:rPr lang="hu-HU" sz="2800" smtClean="0">
                <a:solidFill>
                  <a:srgbClr val="910026"/>
                </a:solidFill>
              </a:rPr>
              <a:t>integrity</a:t>
            </a:r>
          </a:p>
          <a:p>
            <a:pPr>
              <a:spcAft>
                <a:spcPts val="1200"/>
              </a:spcAft>
            </a:pPr>
            <a:r>
              <a:rPr lang="hu-HU" sz="2800" smtClean="0"/>
              <a:t>Device temperature </a:t>
            </a:r>
            <a:r>
              <a:rPr lang="en-US" sz="2800" smtClean="0"/>
              <a:t>and </a:t>
            </a:r>
            <a:r>
              <a:rPr lang="en-US" sz="2800" smtClean="0">
                <a:solidFill>
                  <a:srgbClr val="910026"/>
                </a:solidFill>
              </a:rPr>
              <a:t>self-heating</a:t>
            </a:r>
            <a:r>
              <a:rPr lang="en-US" sz="2800" smtClean="0"/>
              <a:t> </a:t>
            </a:r>
            <a:r>
              <a:rPr lang="hu-HU" sz="2800" smtClean="0"/>
              <a:t>during operation </a:t>
            </a:r>
            <a:r>
              <a:rPr lang="hu-HU" sz="2800" smtClean="0">
                <a:solidFill>
                  <a:srgbClr val="910026"/>
                </a:solidFill>
              </a:rPr>
              <a:t>can</a:t>
            </a:r>
            <a:r>
              <a:rPr lang="hu-HU" sz="2800" smtClean="0"/>
              <a:t> </a:t>
            </a:r>
            <a:r>
              <a:rPr lang="hu-HU" sz="2800" smtClean="0">
                <a:solidFill>
                  <a:srgbClr val="910026"/>
                </a:solidFill>
              </a:rPr>
              <a:t>offset cell delays</a:t>
            </a:r>
            <a:r>
              <a:rPr lang="hu-HU" sz="2800" smtClean="0"/>
              <a:t> resulting in timing failures</a:t>
            </a:r>
          </a:p>
          <a:p>
            <a:pPr>
              <a:spcAft>
                <a:spcPts val="1200"/>
              </a:spcAft>
            </a:pPr>
            <a:r>
              <a:rPr lang="hu-HU" sz="2800" smtClean="0"/>
              <a:t>E.g. clock skew, propagation delay changes</a:t>
            </a:r>
            <a:endParaRPr lang="en-US" sz="2800" smtClean="0"/>
          </a:p>
          <a:p>
            <a:pPr>
              <a:spcAft>
                <a:spcPts val="1200"/>
              </a:spcAft>
            </a:pPr>
            <a:r>
              <a:rPr lang="en-US" sz="2800" smtClean="0"/>
              <a:t>Correct functional operation may fail</a:t>
            </a:r>
            <a:endParaRPr lang="hu-HU" sz="2800" smtClean="0"/>
          </a:p>
          <a:p>
            <a:pPr>
              <a:spcAft>
                <a:spcPts val="1200"/>
              </a:spcAft>
            </a:pPr>
            <a:endParaRPr lang="hu-HU" sz="280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005D09-6FE0-4D1A-9C16-4EC17D2CF49B}" type="slidenum">
              <a:rPr lang="en-US" smtClean="0"/>
              <a:pPr/>
              <a:t>2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Timár, M. Rencz: Temperature dependent timing in standard cell designs</a:t>
            </a:r>
            <a:endParaRPr lang="en-US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hu-HU" smtClean="0"/>
              <a:t>25-27 September 2012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412783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Delay versus temperature data needed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mtClean="0"/>
              <a:t>How to make </a:t>
            </a:r>
            <a:r>
              <a:rPr lang="en-US" smtClean="0">
                <a:solidFill>
                  <a:srgbClr val="910026"/>
                </a:solidFill>
              </a:rPr>
              <a:t>connection </a:t>
            </a:r>
            <a:r>
              <a:rPr lang="en-US" smtClean="0"/>
              <a:t>between </a:t>
            </a:r>
            <a:r>
              <a:rPr lang="en-US" smtClean="0">
                <a:solidFill>
                  <a:srgbClr val="910026"/>
                </a:solidFill>
              </a:rPr>
              <a:t>timing</a:t>
            </a:r>
            <a:r>
              <a:rPr lang="en-US" smtClean="0"/>
              <a:t> and </a:t>
            </a:r>
            <a:r>
              <a:rPr lang="en-US" smtClean="0">
                <a:solidFill>
                  <a:srgbClr val="910026"/>
                </a:solidFill>
              </a:rPr>
              <a:t>temperature</a:t>
            </a:r>
            <a:r>
              <a:rPr lang="en-US" smtClean="0"/>
              <a:t> data?</a:t>
            </a:r>
          </a:p>
          <a:p>
            <a:pPr>
              <a:spcAft>
                <a:spcPts val="1200"/>
              </a:spcAft>
            </a:pPr>
            <a:r>
              <a:rPr lang="en-US" smtClean="0"/>
              <a:t>PVT variation data is available (Process, Voltage, Temperature)</a:t>
            </a:r>
          </a:p>
          <a:p>
            <a:pPr>
              <a:spcAft>
                <a:spcPts val="1200"/>
              </a:spcAft>
            </a:pPr>
            <a:r>
              <a:rPr lang="en-US" smtClean="0"/>
              <a:t>Standard cell libraries are characterized for a </a:t>
            </a:r>
            <a:r>
              <a:rPr lang="en-US" smtClean="0">
                <a:solidFill>
                  <a:srgbClr val="910026"/>
                </a:solidFill>
              </a:rPr>
              <a:t>few</a:t>
            </a:r>
            <a:r>
              <a:rPr lang="en-US" smtClean="0"/>
              <a:t> PVT corners</a:t>
            </a:r>
          </a:p>
          <a:p>
            <a:pPr>
              <a:spcAft>
                <a:spcPts val="1200"/>
              </a:spcAft>
            </a:pPr>
            <a:r>
              <a:rPr lang="en-US" smtClean="0"/>
              <a:t>E.g. Supply voltage VDD = 4.5V…5V…5.5V</a:t>
            </a:r>
            <a:br>
              <a:rPr lang="en-US" smtClean="0"/>
            </a:br>
            <a:r>
              <a:rPr lang="en-US" smtClean="0"/>
              <a:t>Process mask variation = 0.9…1.0…1.1</a:t>
            </a:r>
            <a:br>
              <a:rPr lang="en-US" smtClean="0"/>
            </a:br>
            <a:r>
              <a:rPr lang="en-US" smtClean="0"/>
              <a:t>Temperature = -40°C…27°C…125°C</a:t>
            </a:r>
          </a:p>
          <a:p>
            <a:pPr>
              <a:spcAft>
                <a:spcPts val="1200"/>
              </a:spcAft>
            </a:pPr>
            <a:r>
              <a:rPr lang="en-US" smtClean="0"/>
              <a:t>Intermediate points are calculated by </a:t>
            </a:r>
            <a:r>
              <a:rPr lang="en-US" smtClean="0">
                <a:solidFill>
                  <a:srgbClr val="910026"/>
                </a:solidFill>
              </a:rPr>
              <a:t>linear interpolation</a:t>
            </a:r>
          </a:p>
          <a:p>
            <a:pPr>
              <a:spcAft>
                <a:spcPts val="1200"/>
              </a:spcAft>
            </a:pPr>
            <a:endParaRPr lang="en-US" smtClean="0"/>
          </a:p>
          <a:p>
            <a:pPr>
              <a:spcAft>
                <a:spcPts val="1200"/>
              </a:spcAft>
            </a:pP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005D09-6FE0-4D1A-9C16-4EC17D2CF49B}" type="slidenum">
              <a:rPr lang="en-US" smtClean="0"/>
              <a:pPr/>
              <a:t>3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Timár, M. Rencz: Temperature dependent timing in standard cell designs</a:t>
            </a:r>
            <a:endParaRPr lang="en-US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hu-HU" smtClean="0"/>
              <a:t>25-27 September 2012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79209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Timing and delay data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2800" smtClean="0"/>
              <a:t>Standard cell libraries usually provide </a:t>
            </a:r>
            <a:r>
              <a:rPr lang="en-US" sz="2800" smtClean="0">
                <a:solidFill>
                  <a:srgbClr val="910026"/>
                </a:solidFill>
              </a:rPr>
              <a:t>timing, noise and power data</a:t>
            </a:r>
            <a:r>
              <a:rPr lang="en-US" sz="2800" smtClean="0"/>
              <a:t> for PVT corners</a:t>
            </a:r>
          </a:p>
          <a:p>
            <a:pPr>
              <a:spcAft>
                <a:spcPts val="1200"/>
              </a:spcAft>
            </a:pPr>
            <a:r>
              <a:rPr lang="en-US" sz="2800" smtClean="0">
                <a:solidFill>
                  <a:srgbClr val="910026"/>
                </a:solidFill>
              </a:rPr>
              <a:t>Liberty</a:t>
            </a:r>
            <a:r>
              <a:rPr lang="en-US" sz="2800" smtClean="0"/>
              <a:t> format (by Synopsys)</a:t>
            </a:r>
          </a:p>
          <a:p>
            <a:pPr>
              <a:spcAft>
                <a:spcPts val="1200"/>
              </a:spcAft>
            </a:pPr>
            <a:r>
              <a:rPr lang="en-US" sz="2800" smtClean="0"/>
              <a:t>Timing Library Format (</a:t>
            </a:r>
            <a:r>
              <a:rPr lang="en-US" sz="2800" smtClean="0">
                <a:solidFill>
                  <a:srgbClr val="910026"/>
                </a:solidFill>
              </a:rPr>
              <a:t>TLF</a:t>
            </a:r>
            <a:r>
              <a:rPr lang="en-US" sz="2800" smtClean="0"/>
              <a:t>, by Cadence)</a:t>
            </a:r>
          </a:p>
          <a:p>
            <a:pPr>
              <a:spcAft>
                <a:spcPts val="1200"/>
              </a:spcAft>
            </a:pPr>
            <a:r>
              <a:rPr lang="en-US" sz="2800" smtClean="0"/>
              <a:t>Both contain the same data in different format</a:t>
            </a:r>
          </a:p>
          <a:p>
            <a:pPr>
              <a:spcAft>
                <a:spcPts val="1200"/>
              </a:spcAft>
            </a:pPr>
            <a:r>
              <a:rPr lang="en-US" sz="2800" smtClean="0">
                <a:solidFill>
                  <a:srgbClr val="910026"/>
                </a:solidFill>
              </a:rPr>
              <a:t>Timing data</a:t>
            </a:r>
            <a:r>
              <a:rPr lang="en-US" sz="2800" smtClean="0"/>
              <a:t> for each cell and each corner </a:t>
            </a:r>
            <a:r>
              <a:rPr lang="en-US" sz="2800" smtClean="0">
                <a:solidFill>
                  <a:srgbClr val="910026"/>
                </a:solidFill>
              </a:rPr>
              <a:t>can be extracted</a:t>
            </a:r>
          </a:p>
          <a:p>
            <a:pPr>
              <a:spcAft>
                <a:spcPts val="1200"/>
              </a:spcAft>
            </a:pPr>
            <a:r>
              <a:rPr lang="en-US" sz="2800" smtClean="0"/>
              <a:t>Delays should be </a:t>
            </a:r>
            <a:r>
              <a:rPr lang="en-US" sz="2800" smtClean="0">
                <a:solidFill>
                  <a:srgbClr val="910026"/>
                </a:solidFill>
              </a:rPr>
              <a:t>modified</a:t>
            </a:r>
            <a:r>
              <a:rPr lang="en-US" sz="2800" smtClean="0"/>
              <a:t> according to </a:t>
            </a:r>
            <a:r>
              <a:rPr lang="en-US" sz="2800" smtClean="0">
                <a:solidFill>
                  <a:srgbClr val="910026"/>
                </a:solidFill>
              </a:rPr>
              <a:t>temperature changes </a:t>
            </a:r>
            <a:r>
              <a:rPr lang="en-US" sz="2800" smtClean="0"/>
              <a:t>during logic simulation </a:t>
            </a:r>
            <a:endParaRPr lang="hu-HU" sz="280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005D09-6FE0-4D1A-9C16-4EC17D2CF49B}" type="slidenum">
              <a:rPr lang="en-US" smtClean="0"/>
              <a:pPr/>
              <a:t>4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Timár, M. Rencz: Temperature dependent timing in standard cell designs</a:t>
            </a:r>
            <a:endParaRPr lang="en-US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hu-HU" smtClean="0"/>
              <a:t>25-27 September 2012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99782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CellTherm logi-thermal simulator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mtClean="0"/>
              <a:t>Latest enhancements of the </a:t>
            </a:r>
            <a:r>
              <a:rPr lang="en-US" b="1" smtClean="0">
                <a:solidFill>
                  <a:srgbClr val="910026"/>
                </a:solidFill>
              </a:rPr>
              <a:t>CellTherm*</a:t>
            </a:r>
            <a:r>
              <a:rPr lang="en-US" smtClean="0"/>
              <a:t> logi-thermal simulator include:</a:t>
            </a:r>
          </a:p>
          <a:p>
            <a:pPr>
              <a:spcAft>
                <a:spcPts val="1200"/>
              </a:spcAft>
            </a:pPr>
            <a:r>
              <a:rPr lang="en-US" smtClean="0"/>
              <a:t>Temperature dependent delay calculation</a:t>
            </a:r>
          </a:p>
          <a:p>
            <a:pPr>
              <a:spcAft>
                <a:spcPts val="1200"/>
              </a:spcAft>
            </a:pPr>
            <a:r>
              <a:rPr lang="en-US" smtClean="0"/>
              <a:t>Delay back-annotation during simulation</a:t>
            </a:r>
          </a:p>
          <a:p>
            <a:pPr>
              <a:spcAft>
                <a:spcPts val="1200"/>
              </a:spcAft>
            </a:pPr>
            <a:r>
              <a:rPr lang="en-US" smtClean="0">
                <a:solidFill>
                  <a:srgbClr val="910026"/>
                </a:solidFill>
              </a:rPr>
              <a:t>Partitioning</a:t>
            </a:r>
            <a:r>
              <a:rPr lang="en-US" smtClean="0"/>
              <a:t>  and </a:t>
            </a:r>
            <a:r>
              <a:rPr lang="en-US" smtClean="0">
                <a:solidFill>
                  <a:srgbClr val="910026"/>
                </a:solidFill>
              </a:rPr>
              <a:t>d</a:t>
            </a:r>
            <a:r>
              <a:rPr lang="en-US" smtClean="0">
                <a:solidFill>
                  <a:srgbClr val="910026"/>
                </a:solidFill>
              </a:rPr>
              <a:t>ata serialization </a:t>
            </a:r>
            <a:r>
              <a:rPr lang="en-US" smtClean="0"/>
              <a:t>for simulation speedup</a:t>
            </a:r>
          </a:p>
          <a:p>
            <a:pPr marL="0" indent="0">
              <a:spcAft>
                <a:spcPts val="1200"/>
              </a:spcAft>
              <a:buNone/>
            </a:pP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005D09-6FE0-4D1A-9C16-4EC17D2CF49B}" type="slidenum">
              <a:rPr lang="en-US" smtClean="0"/>
              <a:pPr/>
              <a:t>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Timár, M. Rencz: Temperature dependent timing in standard cell designs</a:t>
            </a:r>
            <a:endParaRPr lang="en-US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hu-HU" smtClean="0"/>
              <a:t>25-27 September 2012</a:t>
            </a:r>
            <a:endParaRPr lang="hu-HU" dirty="0" smtClean="0"/>
          </a:p>
        </p:txBody>
      </p:sp>
      <p:sp>
        <p:nvSpPr>
          <p:cNvPr id="7" name="Szövegdoboz 6"/>
          <p:cNvSpPr txBox="1"/>
          <p:nvPr/>
        </p:nvSpPr>
        <p:spPr>
          <a:xfrm>
            <a:off x="771524" y="6073018"/>
            <a:ext cx="7715251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4F"/>
                </a:solidFill>
              </a:rPr>
              <a:t>* CellTherm is researched and developed in the Department of Electron Devices, BME</a:t>
            </a:r>
            <a:endParaRPr lang="hu-HU">
              <a:solidFill>
                <a:srgbClr val="00004F"/>
              </a:solidFill>
            </a:endParaRPr>
          </a:p>
        </p:txBody>
      </p:sp>
      <p:pic>
        <p:nvPicPr>
          <p:cNvPr id="8826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238" y="3244850"/>
            <a:ext cx="2761822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282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Delay annotation from SDF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mtClean="0"/>
              <a:t>CellTherm connects a </a:t>
            </a:r>
            <a:r>
              <a:rPr lang="en-US" smtClean="0">
                <a:solidFill>
                  <a:srgbClr val="910026"/>
                </a:solidFill>
              </a:rPr>
              <a:t>logic simulator </a:t>
            </a:r>
            <a:r>
              <a:rPr lang="en-US" smtClean="0"/>
              <a:t>and a </a:t>
            </a:r>
            <a:r>
              <a:rPr lang="en-US" smtClean="0">
                <a:solidFill>
                  <a:srgbClr val="910026"/>
                </a:solidFill>
              </a:rPr>
              <a:t>thermal simulator </a:t>
            </a:r>
            <a:r>
              <a:rPr lang="en-US" smtClean="0"/>
              <a:t>and conveys data between them</a:t>
            </a:r>
          </a:p>
          <a:p>
            <a:pPr>
              <a:spcAft>
                <a:spcPts val="1200"/>
              </a:spcAft>
            </a:pPr>
            <a:r>
              <a:rPr lang="en-US" smtClean="0"/>
              <a:t>The delay data for actual corners are extracted from </a:t>
            </a:r>
            <a:r>
              <a:rPr lang="en-US" smtClean="0">
                <a:solidFill>
                  <a:srgbClr val="910026"/>
                </a:solidFill>
              </a:rPr>
              <a:t>SDF (Standard Delay Format)</a:t>
            </a:r>
            <a:r>
              <a:rPr lang="en-US" smtClean="0"/>
              <a:t> files</a:t>
            </a:r>
          </a:p>
          <a:p>
            <a:pPr>
              <a:spcAft>
                <a:spcPts val="1200"/>
              </a:spcAft>
            </a:pPr>
            <a:r>
              <a:rPr lang="en-US" smtClean="0"/>
              <a:t>SDF files can be generated from the synthesis software</a:t>
            </a:r>
          </a:p>
          <a:p>
            <a:pPr>
              <a:spcAft>
                <a:spcPts val="1200"/>
              </a:spcAft>
            </a:pPr>
            <a:r>
              <a:rPr lang="en-US" smtClean="0"/>
              <a:t>Pre- and post-layout SDFs can be extracted</a:t>
            </a:r>
          </a:p>
          <a:p>
            <a:pPr>
              <a:spcAft>
                <a:spcPts val="1200"/>
              </a:spcAft>
            </a:pPr>
            <a:r>
              <a:rPr lang="en-US" smtClean="0"/>
              <a:t>Synthesis softwares calculate SDF data from the actual </a:t>
            </a:r>
            <a:r>
              <a:rPr lang="en-US" smtClean="0">
                <a:solidFill>
                  <a:srgbClr val="910026"/>
                </a:solidFill>
              </a:rPr>
              <a:t>placement</a:t>
            </a:r>
            <a:r>
              <a:rPr lang="en-US" smtClean="0"/>
              <a:t> and (optional) </a:t>
            </a:r>
            <a:r>
              <a:rPr lang="en-US" smtClean="0">
                <a:solidFill>
                  <a:srgbClr val="910026"/>
                </a:solidFill>
              </a:rPr>
              <a:t>routing</a:t>
            </a:r>
            <a:r>
              <a:rPr lang="en-US" smtClean="0"/>
              <a:t> of the standard cell design</a:t>
            </a:r>
          </a:p>
          <a:p>
            <a:pPr>
              <a:spcAft>
                <a:spcPts val="1200"/>
              </a:spcAft>
            </a:pPr>
            <a:r>
              <a:rPr lang="en-US" smtClean="0"/>
              <a:t>SDF data is derived from the </a:t>
            </a:r>
            <a:r>
              <a:rPr lang="en-US" smtClean="0">
                <a:solidFill>
                  <a:srgbClr val="910026"/>
                </a:solidFill>
              </a:rPr>
              <a:t>Liberty</a:t>
            </a:r>
            <a:r>
              <a:rPr lang="en-US" smtClean="0"/>
              <a:t> database according to the PVT corners</a:t>
            </a:r>
          </a:p>
          <a:p>
            <a:pPr>
              <a:spcAft>
                <a:spcPts val="1200"/>
              </a:spcAft>
            </a:pPr>
            <a:r>
              <a:rPr lang="en-US" smtClean="0"/>
              <a:t>Result: SDF contains </a:t>
            </a:r>
            <a:r>
              <a:rPr lang="en-US" smtClean="0">
                <a:solidFill>
                  <a:srgbClr val="910026"/>
                </a:solidFill>
              </a:rPr>
              <a:t>valid delay data</a:t>
            </a:r>
            <a:r>
              <a:rPr lang="en-US" smtClean="0"/>
              <a:t> for the </a:t>
            </a:r>
            <a:r>
              <a:rPr lang="en-US" smtClean="0">
                <a:solidFill>
                  <a:srgbClr val="910026"/>
                </a:solidFill>
              </a:rPr>
              <a:t>specific design </a:t>
            </a:r>
            <a:r>
              <a:rPr lang="en-US" smtClean="0"/>
              <a:t>and </a:t>
            </a:r>
            <a:r>
              <a:rPr lang="en-US" smtClean="0">
                <a:solidFill>
                  <a:srgbClr val="910026"/>
                </a:solidFill>
              </a:rPr>
              <a:t>corners</a:t>
            </a:r>
            <a:endParaRPr lang="hu-HU">
              <a:solidFill>
                <a:srgbClr val="910026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005D09-6FE0-4D1A-9C16-4EC17D2CF49B}" type="slidenum">
              <a:rPr lang="en-US" smtClean="0"/>
              <a:pPr/>
              <a:t>6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Timár, M. Rencz: Temperature dependent timing in standard cell designs</a:t>
            </a:r>
            <a:endParaRPr lang="en-US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hu-HU" smtClean="0"/>
              <a:t>25-27 September 2012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83926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Demonstration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2400" smtClean="0"/>
              <a:t>To demonstrate the necessity of temperature-aware timing simulation</a:t>
            </a:r>
          </a:p>
          <a:p>
            <a:pPr>
              <a:spcAft>
                <a:spcPts val="1200"/>
              </a:spcAft>
            </a:pPr>
            <a:r>
              <a:rPr lang="en-US" sz="2400"/>
              <a:t>Simple demonstration circuit: </a:t>
            </a:r>
            <a:r>
              <a:rPr lang="en-US" sz="2400"/>
              <a:t>ring </a:t>
            </a:r>
            <a:r>
              <a:rPr lang="en-US" sz="2400" smtClean="0"/>
              <a:t>oscillator</a:t>
            </a:r>
            <a:endParaRPr lang="en-US" sz="2400" smtClean="0">
              <a:solidFill>
                <a:srgbClr val="910026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400" smtClean="0">
                <a:solidFill>
                  <a:srgbClr val="910026"/>
                </a:solidFill>
              </a:rPr>
              <a:t>Fictional</a:t>
            </a:r>
            <a:r>
              <a:rPr lang="en-US" sz="2400" smtClean="0"/>
              <a:t> standard cell library</a:t>
            </a:r>
          </a:p>
          <a:p>
            <a:pPr lvl="1">
              <a:spcAft>
                <a:spcPts val="1200"/>
              </a:spcAft>
            </a:pPr>
            <a:r>
              <a:rPr lang="en-US" sz="2000" smtClean="0"/>
              <a:t>Enlarged cell sizes</a:t>
            </a:r>
          </a:p>
          <a:p>
            <a:pPr lvl="1">
              <a:spcAft>
                <a:spcPts val="1200"/>
              </a:spcAft>
            </a:pPr>
            <a:r>
              <a:rPr lang="en-US" sz="2000" smtClean="0"/>
              <a:t>Increased power dissipations</a:t>
            </a:r>
          </a:p>
          <a:p>
            <a:pPr lvl="1">
              <a:spcAft>
                <a:spcPts val="1200"/>
              </a:spcAft>
            </a:pPr>
            <a:r>
              <a:rPr lang="en-US" sz="2000" smtClean="0"/>
              <a:t>Reduced temperature corner span</a:t>
            </a:r>
          </a:p>
          <a:p>
            <a:pPr>
              <a:spcAft>
                <a:spcPts val="1200"/>
              </a:spcAft>
            </a:pPr>
            <a:r>
              <a:rPr lang="en-US" sz="2400" smtClean="0"/>
              <a:t>To emphasize temperature dependent timing</a:t>
            </a:r>
            <a:endParaRPr lang="hu-HU" sz="2400"/>
          </a:p>
        </p:txBody>
      </p:sp>
      <p:sp>
        <p:nvSpPr>
          <p:cNvPr id="7" name="Tartalom helye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	Ring oscillator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005D09-6FE0-4D1A-9C16-4EC17D2CF49B}" type="slidenum">
              <a:rPr lang="en-US" smtClean="0"/>
              <a:pPr/>
              <a:t>7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Timár, M. Rencz: Temperature dependent timing in standard cell designs</a:t>
            </a:r>
            <a:endParaRPr lang="en-US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hu-HU" smtClean="0"/>
              <a:t>25-27 September 2012</a:t>
            </a:r>
            <a:endParaRPr lang="hu-HU" dirty="0" smtClean="0"/>
          </a:p>
        </p:txBody>
      </p:sp>
      <p:pic>
        <p:nvPicPr>
          <p:cNvPr id="8847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342" y="1663700"/>
            <a:ext cx="3813072" cy="379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43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Ring oscillator demonstration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D7489C-348A-4928-BC55-CA19D2BC6222}" type="slidenum">
              <a:rPr lang="en-US" smtClean="0"/>
              <a:pPr/>
              <a:t>8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Timár, M. Rencz: Temperature dependent timing in standard cell designs</a:t>
            </a:r>
            <a:endParaRPr lang="en-US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hu-HU" smtClean="0"/>
              <a:t>25-27 September 2012</a:t>
            </a:r>
            <a:endParaRPr lang="hu-HU" dirty="0" smtClean="0"/>
          </a:p>
        </p:txBody>
      </p:sp>
      <p:grpSp>
        <p:nvGrpSpPr>
          <p:cNvPr id="63" name="Csoportba foglalás 62"/>
          <p:cNvGrpSpPr/>
          <p:nvPr/>
        </p:nvGrpSpPr>
        <p:grpSpPr>
          <a:xfrm>
            <a:off x="527954" y="2267660"/>
            <a:ext cx="8490530" cy="2048100"/>
            <a:chOff x="841729" y="2231800"/>
            <a:chExt cx="8490530" cy="2048100"/>
          </a:xfrm>
        </p:grpSpPr>
        <p:sp>
          <p:nvSpPr>
            <p:cNvPr id="10" name="Téglalap 9"/>
            <p:cNvSpPr/>
            <p:nvPr/>
          </p:nvSpPr>
          <p:spPr bwMode="auto">
            <a:xfrm>
              <a:off x="1890000" y="2231800"/>
              <a:ext cx="720000" cy="1800000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mtClean="0"/>
                <a:t>NAND</a:t>
              </a: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1" name="Téglalap 10"/>
            <p:cNvSpPr/>
            <p:nvPr/>
          </p:nvSpPr>
          <p:spPr bwMode="auto">
            <a:xfrm>
              <a:off x="2790000" y="2231800"/>
              <a:ext cx="360000" cy="180000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mtClean="0"/>
                <a:t>INV</a:t>
              </a: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2" name="Téglalap 11"/>
            <p:cNvSpPr/>
            <p:nvPr/>
          </p:nvSpPr>
          <p:spPr bwMode="auto">
            <a:xfrm>
              <a:off x="3330000" y="2231800"/>
              <a:ext cx="360000" cy="180000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mtClean="0"/>
                <a:t>INV</a:t>
              </a: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3" name="Téglalap 12"/>
            <p:cNvSpPr/>
            <p:nvPr/>
          </p:nvSpPr>
          <p:spPr bwMode="auto">
            <a:xfrm>
              <a:off x="4950000" y="2231800"/>
              <a:ext cx="360000" cy="180000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mtClean="0"/>
                <a:t>INV</a:t>
              </a: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4" name="Téglalap 13"/>
            <p:cNvSpPr/>
            <p:nvPr/>
          </p:nvSpPr>
          <p:spPr bwMode="auto">
            <a:xfrm>
              <a:off x="3870000" y="2231800"/>
              <a:ext cx="360000" cy="180000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mtClean="0"/>
                <a:t>INV</a:t>
              </a: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5" name="Téglalap 14"/>
            <p:cNvSpPr/>
            <p:nvPr/>
          </p:nvSpPr>
          <p:spPr bwMode="auto">
            <a:xfrm>
              <a:off x="4410000" y="2231800"/>
              <a:ext cx="360000" cy="180000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mtClean="0"/>
                <a:t>INV</a:t>
              </a: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6" name="Téglalap 15"/>
            <p:cNvSpPr/>
            <p:nvPr/>
          </p:nvSpPr>
          <p:spPr bwMode="auto">
            <a:xfrm>
              <a:off x="5490000" y="2231800"/>
              <a:ext cx="360000" cy="180000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mtClean="0"/>
                <a:t>INV</a:t>
              </a: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7" name="Téglalap 16"/>
            <p:cNvSpPr/>
            <p:nvPr/>
          </p:nvSpPr>
          <p:spPr bwMode="auto">
            <a:xfrm>
              <a:off x="6030000" y="2231800"/>
              <a:ext cx="360000" cy="180000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mtClean="0"/>
                <a:t>INV</a:t>
              </a: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8" name="Téglalap 17"/>
            <p:cNvSpPr/>
            <p:nvPr/>
          </p:nvSpPr>
          <p:spPr bwMode="auto">
            <a:xfrm>
              <a:off x="6570000" y="2231800"/>
              <a:ext cx="360000" cy="180000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mtClean="0"/>
                <a:t>INV</a:t>
              </a: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9" name="Téglalap 18"/>
            <p:cNvSpPr/>
            <p:nvPr/>
          </p:nvSpPr>
          <p:spPr bwMode="auto">
            <a:xfrm>
              <a:off x="7110000" y="2231800"/>
              <a:ext cx="360000" cy="180000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mtClean="0"/>
                <a:t>INV</a:t>
              </a: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0" name="Téglalap 19"/>
            <p:cNvSpPr/>
            <p:nvPr/>
          </p:nvSpPr>
          <p:spPr bwMode="auto">
            <a:xfrm>
              <a:off x="7650000" y="2231800"/>
              <a:ext cx="360000" cy="180000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mtClean="0"/>
                <a:t>INV</a:t>
              </a: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6" name="Egyenes összekötő nyíllal 25"/>
            <p:cNvCxnSpPr>
              <a:stCxn id="10" idx="3"/>
              <a:endCxn id="11" idx="1"/>
            </p:cNvCxnSpPr>
            <p:nvPr/>
          </p:nvCxnSpPr>
          <p:spPr bwMode="auto">
            <a:xfrm>
              <a:off x="2610000" y="3131800"/>
              <a:ext cx="180000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Egyenes összekötő nyíllal 27"/>
            <p:cNvCxnSpPr>
              <a:stCxn id="11" idx="3"/>
              <a:endCxn id="12" idx="1"/>
            </p:cNvCxnSpPr>
            <p:nvPr/>
          </p:nvCxnSpPr>
          <p:spPr bwMode="auto">
            <a:xfrm>
              <a:off x="3150000" y="3131800"/>
              <a:ext cx="180000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Egyenes összekötő nyíllal 29"/>
            <p:cNvCxnSpPr>
              <a:stCxn id="12" idx="3"/>
              <a:endCxn id="14" idx="1"/>
            </p:cNvCxnSpPr>
            <p:nvPr/>
          </p:nvCxnSpPr>
          <p:spPr bwMode="auto">
            <a:xfrm>
              <a:off x="3690000" y="3131800"/>
              <a:ext cx="180000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Egyenes összekötő nyíllal 31"/>
            <p:cNvCxnSpPr>
              <a:stCxn id="14" idx="3"/>
              <a:endCxn id="15" idx="1"/>
            </p:cNvCxnSpPr>
            <p:nvPr/>
          </p:nvCxnSpPr>
          <p:spPr bwMode="auto">
            <a:xfrm>
              <a:off x="4230000" y="3131800"/>
              <a:ext cx="180000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Egyenes összekötő nyíllal 33"/>
            <p:cNvCxnSpPr>
              <a:stCxn id="15" idx="3"/>
              <a:endCxn id="13" idx="1"/>
            </p:cNvCxnSpPr>
            <p:nvPr/>
          </p:nvCxnSpPr>
          <p:spPr bwMode="auto">
            <a:xfrm>
              <a:off x="4770000" y="3131800"/>
              <a:ext cx="180000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Egyenes összekötő nyíllal 35"/>
            <p:cNvCxnSpPr>
              <a:stCxn id="13" idx="3"/>
              <a:endCxn id="16" idx="1"/>
            </p:cNvCxnSpPr>
            <p:nvPr/>
          </p:nvCxnSpPr>
          <p:spPr bwMode="auto">
            <a:xfrm>
              <a:off x="5310000" y="3131800"/>
              <a:ext cx="180000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Egyenes összekötő nyíllal 37"/>
            <p:cNvCxnSpPr>
              <a:stCxn id="16" idx="3"/>
              <a:endCxn id="17" idx="1"/>
            </p:cNvCxnSpPr>
            <p:nvPr/>
          </p:nvCxnSpPr>
          <p:spPr bwMode="auto">
            <a:xfrm>
              <a:off x="5850000" y="3131800"/>
              <a:ext cx="180000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Egyenes összekötő nyíllal 39"/>
            <p:cNvCxnSpPr>
              <a:stCxn id="17" idx="3"/>
              <a:endCxn id="18" idx="1"/>
            </p:cNvCxnSpPr>
            <p:nvPr/>
          </p:nvCxnSpPr>
          <p:spPr bwMode="auto">
            <a:xfrm>
              <a:off x="6390000" y="3131800"/>
              <a:ext cx="180000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Egyenes összekötő nyíllal 41"/>
            <p:cNvCxnSpPr>
              <a:stCxn id="18" idx="3"/>
              <a:endCxn id="19" idx="1"/>
            </p:cNvCxnSpPr>
            <p:nvPr/>
          </p:nvCxnSpPr>
          <p:spPr bwMode="auto">
            <a:xfrm>
              <a:off x="6930000" y="3131800"/>
              <a:ext cx="180000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Egyenes összekötő nyíllal 43"/>
            <p:cNvCxnSpPr>
              <a:stCxn id="19" idx="3"/>
              <a:endCxn id="20" idx="1"/>
            </p:cNvCxnSpPr>
            <p:nvPr/>
          </p:nvCxnSpPr>
          <p:spPr bwMode="auto">
            <a:xfrm>
              <a:off x="7470000" y="3131800"/>
              <a:ext cx="180000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Egyenes összekötő nyíllal 45"/>
            <p:cNvCxnSpPr>
              <a:stCxn id="20" idx="3"/>
            </p:cNvCxnSpPr>
            <p:nvPr/>
          </p:nvCxnSpPr>
          <p:spPr bwMode="auto">
            <a:xfrm>
              <a:off x="8010000" y="3131800"/>
              <a:ext cx="429956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Egyenes összekötő 51"/>
            <p:cNvCxnSpPr/>
            <p:nvPr/>
          </p:nvCxnSpPr>
          <p:spPr bwMode="auto">
            <a:xfrm>
              <a:off x="8224978" y="3131800"/>
              <a:ext cx="0" cy="114810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Egyenes összekötő 53"/>
            <p:cNvCxnSpPr/>
            <p:nvPr/>
          </p:nvCxnSpPr>
          <p:spPr bwMode="auto">
            <a:xfrm flipH="1">
              <a:off x="1697050" y="4279900"/>
              <a:ext cx="6527928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Egyenes összekötő 55"/>
            <p:cNvCxnSpPr/>
            <p:nvPr/>
          </p:nvCxnSpPr>
          <p:spPr bwMode="auto">
            <a:xfrm flipV="1">
              <a:off x="1697050" y="3705850"/>
              <a:ext cx="0" cy="57405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Egyenes összekötő nyíllal 57"/>
            <p:cNvCxnSpPr/>
            <p:nvPr/>
          </p:nvCxnSpPr>
          <p:spPr bwMode="auto">
            <a:xfrm>
              <a:off x="1697050" y="3705850"/>
              <a:ext cx="192950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Egyenes összekötő nyíllal 59"/>
            <p:cNvCxnSpPr/>
            <p:nvPr/>
          </p:nvCxnSpPr>
          <p:spPr bwMode="auto">
            <a:xfrm>
              <a:off x="1652600" y="2495550"/>
              <a:ext cx="237400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1" name="Szövegdoboz 60"/>
            <p:cNvSpPr txBox="1"/>
            <p:nvPr/>
          </p:nvSpPr>
          <p:spPr>
            <a:xfrm>
              <a:off x="841729" y="2331659"/>
              <a:ext cx="810871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START</a:t>
              </a:r>
              <a:endParaRPr lang="hu-HU"/>
            </a:p>
          </p:txBody>
        </p:sp>
        <p:sp>
          <p:nvSpPr>
            <p:cNvPr id="62" name="Szövegdoboz 61"/>
            <p:cNvSpPr txBox="1"/>
            <p:nvPr/>
          </p:nvSpPr>
          <p:spPr>
            <a:xfrm>
              <a:off x="8139000" y="2770382"/>
              <a:ext cx="1193259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OSC_OUT</a:t>
              </a:r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4352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Delay vs Temperature functions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Demonstrational SDF</a:t>
            </a:r>
          </a:p>
          <a:p>
            <a:r>
              <a:rPr lang="en-US" smtClean="0"/>
              <a:t>Temperature corners span reduced to visibly demonstrate temperature dependent delays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005D09-6FE0-4D1A-9C16-4EC17D2CF49B}" type="slidenum">
              <a:rPr lang="en-US" smtClean="0"/>
              <a:pPr/>
              <a:t>9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Timár, M. Rencz: Temperature dependent timing in standard cell designs</a:t>
            </a:r>
            <a:endParaRPr lang="en-US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hu-HU" smtClean="0"/>
              <a:t>25-27 September 2012</a:t>
            </a:r>
            <a:endParaRPr lang="hu-HU" dirty="0" smtClean="0"/>
          </a:p>
        </p:txBody>
      </p:sp>
      <p:pic>
        <p:nvPicPr>
          <p:cNvPr id="8857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165" y="2052918"/>
            <a:ext cx="5580881" cy="441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25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5938&quot;&gt;&lt;property id=&quot;20148&quot; value=&quot;5&quot;/&gt;&lt;property id=&quot;20300&quot; value=&quot;Slide 20 - &amp;quot;Acknowledgements&amp;quot;&quot;/&gt;&lt;property id=&quot;20307&quot; value=&quot;887&quot;/&gt;&lt;/object&gt;&lt;object type=&quot;3&quot; unique_id=&quot;16121&quot;&gt;&lt;property id=&quot;20148&quot; value=&quot;5&quot;/&gt;&lt;property id=&quot;20300&quot; value=&quot;Slide 1 - &amp;quot;Electro-thermal co-simulation of ICs with runtime back-annotation capability&amp;quot;&quot;/&gt;&lt;property id=&quot;20307&quot; value=&quot;888&quot;/&gt;&lt;/object&gt;&lt;object type=&quot;3&quot; unique_id=&quot;16122&quot;&gt;&lt;property id=&quot;20148&quot; value=&quot;5&quot;/&gt;&lt;property id=&quot;20300&quot; value=&quot;Slide 2 - &amp;quot;Outline&amp;quot;&quot;/&gt;&lt;property id=&quot;20307&quot; value=&quot;889&quot;/&gt;&lt;/object&gt;&lt;object type=&quot;3&quot; unique_id=&quot;16123&quot;&gt;&lt;property id=&quot;20148&quot; value=&quot;5&quot;/&gt;&lt;property id=&quot;20300&quot; value=&quot;Slide 3 - &amp;quot;Motivation&amp;quot;&quot;/&gt;&lt;property id=&quot;20307&quot; value=&quot;890&quot;/&gt;&lt;/object&gt;&lt;object type=&quot;3&quot; unique_id=&quot;16124&quot;&gt;&lt;property id=&quot;20148&quot; value=&quot;5&quot;/&gt;&lt;property id=&quot;20300&quot; value=&quot;Slide 4 - &amp;quot;Cell-level electro-thermal simulation&amp;quot;&quot;/&gt;&lt;property id=&quot;20307&quot; value=&quot;891&quot;/&gt;&lt;/object&gt;&lt;object type=&quot;3&quot; unique_id=&quot;16125&quot;&gt;&lt;property id=&quot;20148&quot; value=&quot;5&quot;/&gt;&lt;property id=&quot;20300&quot; value=&quot;Slide 5 - &amp;quot;Cell-level electro-thermal simulation (2)&amp;quot;&quot;/&gt;&lt;property id=&quot;20307&quot; value=&quot;892&quot;/&gt;&lt;/object&gt;&lt;object type=&quot;3&quot; unique_id=&quot;16126&quot;&gt;&lt;property id=&quot;20148&quot; value=&quot;5&quot;/&gt;&lt;property id=&quot;20300&quot; value=&quot;Slide 6 - &amp;quot;Definition of the thermal map&amp;quot;&quot;/&gt;&lt;property id=&quot;20307&quot; value=&quot;893&quot;/&gt;&lt;/object&gt;&lt;object type=&quot;3&quot; unique_id=&quot;16127&quot;&gt;&lt;property id=&quot;20148&quot; value=&quot;5&quot;/&gt;&lt;property id=&quot;20300&quot; value=&quot;Slide 7 - &amp;quot;Result of the logi-thermal simulation&amp;amp;#x09;&amp;quot;&quot;/&gt;&lt;property id=&quot;20307&quot; value=&quot;894&quot;/&gt;&lt;/object&gt;&lt;object type=&quot;3&quot; unique_id=&quot;16128&quot;&gt;&lt;property id=&quot;20148&quot; value=&quot;5&quot;/&gt;&lt;property id=&quot;20300&quot; value=&quot;Slide 8 - &amp;quot;Procedure of the logi-thermal simulation&amp;quot;&quot;/&gt;&lt;property id=&quot;20307&quot; value=&quot;895&quot;/&gt;&lt;/object&gt;&lt;object type=&quot;3&quot; unique_id=&quot;16129&quot;&gt;&lt;property id=&quot;20148&quot; value=&quot;5&quot;/&gt;&lt;property id=&quot;20300&quot; value=&quot;Slide 9 - &amp;quot;Cell power characterization&amp;quot;&quot;/&gt;&lt;property id=&quot;20307&quot; value=&quot;896&quot;/&gt;&lt;/object&gt;&lt;object type=&quot;3&quot; unique_id=&quot;16130&quot;&gt;&lt;property id=&quot;20148&quot; value=&quot;5&quot;/&gt;&lt;property id=&quot;20300&quot; value=&quot;Slide 10 - &amp;quot;Database simplification&amp;quot;&quot;/&gt;&lt;property id=&quot;20307&quot; value=&quot;897&quot;/&gt;&lt;/object&gt;&lt;object type=&quot;3&quot; unique_id=&quot;16131&quot;&gt;&lt;property id=&quot;20148&quot; value=&quot;5&quot;/&gt;&lt;property id=&quot;20300&quot; value=&quot;Slide 11 - &amp;quot;Calculation of power density&amp;quot;&quot;/&gt;&lt;property id=&quot;20307&quot; value=&quot;898&quot;/&gt;&lt;/object&gt;&lt;object type=&quot;3&quot; unique_id=&quot;16132&quot;&gt;&lt;property id=&quot;20148&quot; value=&quot;5&quot;/&gt;&lt;property id=&quot;20300&quot; value=&quot;Slide 12 - &amp;quot;Temperature-dependent delays&amp;quot;&quot;/&gt;&lt;property id=&quot;20307&quot; value=&quot;899&quot;/&gt;&lt;/object&gt;&lt;object type=&quot;3&quot; unique_id=&quot;16133&quot;&gt;&lt;property id=&quot;20148&quot; value=&quot;5&quot;/&gt;&lt;property id=&quot;20300&quot; value=&quot;Slide 13 - &amp;quot;Preliminary timings&amp;quot;&quot;/&gt;&lt;property id=&quot;20307&quot; value=&quot;900&quot;/&gt;&lt;/object&gt;&lt;object type=&quot;3&quot; unique_id=&quot;16134&quot;&gt;&lt;property id=&quot;20148&quot; value=&quot;5&quot;/&gt;&lt;property id=&quot;20300&quot; value=&quot;Slide 14 - &amp;quot;Including SDF in the simulation&amp;quot;&quot;/&gt;&lt;property id=&quot;20307&quot; value=&quot;901&quot;/&gt;&lt;/object&gt;&lt;object type=&quot;3&quot; unique_id=&quot;16135&quot;&gt;&lt;property id=&quot;20148&quot; value=&quot;5&quot;/&gt;&lt;property id=&quot;20300&quot; value=&quot;Slide 15 - &amp;quot;Setup and hold timing&amp;quot;&quot;/&gt;&lt;property id=&quot;20307&quot; value=&quot;902&quot;/&gt;&lt;/object&gt;&lt;object type=&quot;3&quot; unique_id=&quot;16136&quot;&gt;&lt;property id=&quot;20148&quot; value=&quot;5&quot;/&gt;&lt;property id=&quot;20300&quot; value=&quot;Slide 16 - &amp;quot;Setup and hold timing (2)&amp;quot;&quot;/&gt;&lt;property id=&quot;20307&quot; value=&quot;903&quot;/&gt;&lt;/object&gt;&lt;object type=&quot;3&quot; unique_id=&quot;16137&quot;&gt;&lt;property id=&quot;20148&quot; value=&quot;5&quot;/&gt;&lt;property id=&quot;20300&quot; value=&quot;Slide 17 - &amp;quot;Analogue simulation results&amp;quot;&quot;/&gt;&lt;property id=&quot;20307&quot; value=&quot;904&quot;/&gt;&lt;/object&gt;&lt;object type=&quot;3&quot; unique_id=&quot;16138&quot;&gt;&lt;property id=&quot;20148&quot; value=&quot;5&quot;/&gt;&lt;property id=&quot;20300&quot; value=&quot;Slide 18 - &amp;quot;Analogue simulation results (2)&amp;quot;&quot;/&gt;&lt;property id=&quot;20307&quot; value=&quot;905&quot;/&gt;&lt;/object&gt;&lt;object type=&quot;3&quot; unique_id=&quot;16139&quot;&gt;&lt;property id=&quot;20148&quot; value=&quot;5&quot;/&gt;&lt;property id=&quot;20300&quot; value=&quot;Slide 19 - &amp;quot;Consequences&amp;quot;&quot;/&gt;&lt;property id=&quot;20307&quot; value=&quot;90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ME-EET Template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 Narrow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25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25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8651</TotalTime>
  <Words>876</Words>
  <Application>Microsoft Office PowerPoint</Application>
  <PresentationFormat>Diavetítés a képernyőre (4:3 oldalarány)</PresentationFormat>
  <Paragraphs>126</Paragraphs>
  <Slides>15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7" baseType="lpstr">
      <vt:lpstr>BME-EET Template</vt:lpstr>
      <vt:lpstr>Photo Editor Photo</vt:lpstr>
      <vt:lpstr>Temperature dependent timing in standard cell designs</vt:lpstr>
      <vt:lpstr>Problem description</vt:lpstr>
      <vt:lpstr>Delay versus temperature data needed</vt:lpstr>
      <vt:lpstr>Timing and delay data</vt:lpstr>
      <vt:lpstr>CellTherm logi-thermal simulator</vt:lpstr>
      <vt:lpstr>Delay annotation from SDF</vt:lpstr>
      <vt:lpstr>Demonstration</vt:lpstr>
      <vt:lpstr>Ring oscillator demonstration</vt:lpstr>
      <vt:lpstr>Delay vs Temperature functions</vt:lpstr>
      <vt:lpstr>Thermal and power maps</vt:lpstr>
      <vt:lpstr>Cell temperatures over time</vt:lpstr>
      <vt:lpstr>Frequency of ring oscillator</vt:lpstr>
      <vt:lpstr>Summary</vt:lpstr>
      <vt:lpstr>Possible further improvements</vt:lpstr>
      <vt:lpstr>Acknowledgement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MicReD - Poppe Andras</dc:creator>
  <cp:lastModifiedBy>Timár András</cp:lastModifiedBy>
  <cp:revision>897</cp:revision>
  <cp:lastPrinted>2000-11-24T10:53:46Z</cp:lastPrinted>
  <dcterms:created xsi:type="dcterms:W3CDTF">2000-11-23T21:23:08Z</dcterms:created>
  <dcterms:modified xsi:type="dcterms:W3CDTF">2012-09-23T15:26:13Z</dcterms:modified>
</cp:coreProperties>
</file>